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7" r:id="rId2"/>
    <p:sldId id="258" r:id="rId3"/>
    <p:sldId id="260" r:id="rId4"/>
    <p:sldId id="290" r:id="rId5"/>
    <p:sldId id="291" r:id="rId6"/>
    <p:sldId id="292" r:id="rId7"/>
    <p:sldId id="302" r:id="rId8"/>
    <p:sldId id="294" r:id="rId9"/>
    <p:sldId id="301" r:id="rId10"/>
    <p:sldId id="303" r:id="rId11"/>
    <p:sldId id="295" r:id="rId12"/>
    <p:sldId id="296" r:id="rId13"/>
    <p:sldId id="297" r:id="rId14"/>
    <p:sldId id="299" r:id="rId15"/>
    <p:sldId id="300" r:id="rId16"/>
    <p:sldId id="280" r:id="rId17"/>
    <p:sldId id="298" r:id="rId18"/>
    <p:sldId id="304" r:id="rId19"/>
  </p:sldIdLst>
  <p:sldSz cx="24387175" cy="13716000"/>
  <p:notesSz cx="6858000" cy="9144000"/>
  <p:custDataLst>
    <p:tags r:id="rId21"/>
  </p:custDataLst>
  <p:defaultTextStyle>
    <a:defPPr>
      <a:defRPr lang="en-US"/>
    </a:defPPr>
    <a:lvl1pPr marL="0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20">
          <p15:clr>
            <a:srgbClr val="A4A3A4"/>
          </p15:clr>
        </p15:guide>
        <p15:guide id="2" pos="768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45F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87" autoAdjust="0"/>
    <p:restoredTop sz="86355" autoAdjust="0"/>
  </p:normalViewPr>
  <p:slideViewPr>
    <p:cSldViewPr>
      <p:cViewPr varScale="1">
        <p:scale>
          <a:sx n="32" d="100"/>
          <a:sy n="32" d="100"/>
        </p:scale>
        <p:origin x="996" y="60"/>
      </p:cViewPr>
      <p:guideLst>
        <p:guide orient="horz" pos="4320"/>
        <p:guide pos="768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3BB293-0719-4B19-A181-EE36FD0623AD}" type="datetimeFigureOut">
              <a:rPr lang="en-US" smtClean="0"/>
              <a:pPr/>
              <a:t>1/4/2020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EA8B73-FCCD-4D4C-BC4E-0CE5120A1B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963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012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Note: </a:t>
            </a:r>
            <a:r>
              <a:rPr lang="en-US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r>
              <a:rPr lang="en-US" baseline="0" dirty="0"/>
              <a:t> </a:t>
            </a:r>
            <a:r>
              <a:rPr lang="en-US" baseline="0" dirty="0" err="1"/>
              <a:t>xuất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80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Note: </a:t>
            </a:r>
            <a:r>
              <a:rPr lang="en-US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r>
              <a:rPr lang="en-US" baseline="0" dirty="0"/>
              <a:t> </a:t>
            </a:r>
            <a:r>
              <a:rPr lang="en-US" baseline="0" dirty="0" err="1"/>
              <a:t>xuất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4197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Note: </a:t>
            </a:r>
            <a:r>
              <a:rPr lang="en-US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r>
              <a:rPr lang="en-US" baseline="0" dirty="0"/>
              <a:t> </a:t>
            </a:r>
            <a:r>
              <a:rPr lang="en-US" baseline="0" dirty="0" err="1"/>
              <a:t>xuất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10578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Note: </a:t>
            </a:r>
            <a:r>
              <a:rPr lang="en-US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r>
              <a:rPr lang="en-US" baseline="0" dirty="0"/>
              <a:t> </a:t>
            </a:r>
            <a:r>
              <a:rPr lang="en-US" baseline="0" dirty="0" err="1"/>
              <a:t>xuất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5289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Note: </a:t>
            </a:r>
            <a:r>
              <a:rPr lang="en-US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r>
              <a:rPr lang="en-US" baseline="0" dirty="0"/>
              <a:t> </a:t>
            </a:r>
            <a:r>
              <a:rPr lang="en-US" baseline="0" dirty="0" err="1"/>
              <a:t>xuất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00200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Note: </a:t>
            </a:r>
            <a:r>
              <a:rPr lang="en-US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r>
              <a:rPr lang="en-US" baseline="0" dirty="0"/>
              <a:t> </a:t>
            </a:r>
            <a:r>
              <a:rPr lang="en-US" baseline="0" dirty="0" err="1"/>
              <a:t>xuất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36086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10434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4947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Note: </a:t>
            </a:r>
            <a:r>
              <a:rPr lang="en-US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r>
              <a:rPr lang="en-US" baseline="0" dirty="0"/>
              <a:t> </a:t>
            </a:r>
            <a:r>
              <a:rPr lang="en-US" baseline="0" dirty="0" err="1"/>
              <a:t>xuất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8087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Note: </a:t>
            </a:r>
            <a:r>
              <a:rPr lang="en-US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r>
              <a:rPr lang="en-US" baseline="0" dirty="0"/>
              <a:t> </a:t>
            </a:r>
            <a:r>
              <a:rPr lang="en-US" baseline="0" dirty="0" err="1"/>
              <a:t>xuất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637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Note: </a:t>
            </a:r>
            <a:r>
              <a:rPr lang="en-US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r>
              <a:rPr lang="en-US" baseline="0" dirty="0"/>
              <a:t> </a:t>
            </a:r>
            <a:r>
              <a:rPr lang="en-US" baseline="0" dirty="0" err="1"/>
              <a:t>xuất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5897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Note: </a:t>
            </a:r>
            <a:r>
              <a:rPr lang="en-US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r>
              <a:rPr lang="en-US" baseline="0" dirty="0"/>
              <a:t> </a:t>
            </a:r>
            <a:r>
              <a:rPr lang="en-US" baseline="0" dirty="0" err="1"/>
              <a:t>xuất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9124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Note: </a:t>
            </a:r>
            <a:r>
              <a:rPr lang="en-US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r>
              <a:rPr lang="en-US" baseline="0" dirty="0"/>
              <a:t> </a:t>
            </a:r>
            <a:r>
              <a:rPr lang="en-US" baseline="0" dirty="0" err="1"/>
              <a:t>xuất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1507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Note: </a:t>
            </a:r>
            <a:r>
              <a:rPr lang="en-US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r>
              <a:rPr lang="en-US" baseline="0" dirty="0"/>
              <a:t> </a:t>
            </a:r>
            <a:r>
              <a:rPr lang="en-US" baseline="0" dirty="0" err="1"/>
              <a:t>xuất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1835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Note: </a:t>
            </a:r>
            <a:r>
              <a:rPr lang="en-US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r>
              <a:rPr lang="en-US" baseline="0" dirty="0"/>
              <a:t> </a:t>
            </a:r>
            <a:r>
              <a:rPr lang="en-US" baseline="0" dirty="0" err="1"/>
              <a:t>xuất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1073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Note: </a:t>
            </a:r>
            <a:r>
              <a:rPr lang="en-US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r>
              <a:rPr lang="en-US" baseline="0" dirty="0"/>
              <a:t> </a:t>
            </a:r>
            <a:r>
              <a:rPr lang="en-US" baseline="0" dirty="0" err="1"/>
              <a:t>xuất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4360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9038" y="4260851"/>
            <a:ext cx="20729099" cy="29400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8076" y="7772400"/>
            <a:ext cx="17071023" cy="3505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0886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177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2659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3545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54431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65318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76204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87091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359" y="3200401"/>
            <a:ext cx="21948458" cy="905192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680702" y="549277"/>
            <a:ext cx="5487114" cy="11703050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359" y="549277"/>
            <a:ext cx="16054890" cy="117030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6"/>
            <a:ext cx="5690342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D15044BE-B3F3-4258-B55D-9238C2EBFDF1}" type="datetimeFigureOut">
              <a:rPr lang="en-US" smtClean="0"/>
              <a:pPr/>
              <a:t>1/4/2020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90" y="12712706"/>
            <a:ext cx="7722606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9" y="12712706"/>
            <a:ext cx="5690342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1186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359" y="3200401"/>
            <a:ext cx="21948458" cy="905192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6419" y="8813801"/>
            <a:ext cx="20729099" cy="2724150"/>
          </a:xfrm>
          <a:prstGeom prst="rect">
            <a:avLst/>
          </a:prstGeom>
        </p:spPr>
        <p:txBody>
          <a:bodyPr anchor="t"/>
          <a:lstStyle>
            <a:lvl1pPr algn="l">
              <a:defRPr sz="95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6419" y="5813427"/>
            <a:ext cx="20729099" cy="300037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1088639" indent="0">
              <a:buNone/>
              <a:defRPr sz="4300">
                <a:solidFill>
                  <a:schemeClr val="tx1">
                    <a:tint val="75000"/>
                  </a:schemeClr>
                </a:solidFill>
              </a:defRPr>
            </a:lvl2pPr>
            <a:lvl3pPr marL="2177278" indent="0">
              <a:buNone/>
              <a:defRPr sz="3800">
                <a:solidFill>
                  <a:schemeClr val="tx1">
                    <a:tint val="75000"/>
                  </a:schemeClr>
                </a:solidFill>
              </a:defRPr>
            </a:lvl3pPr>
            <a:lvl4pPr marL="3265917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4pPr>
            <a:lvl5pPr marL="4354556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5pPr>
            <a:lvl6pPr marL="5443195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6pPr>
            <a:lvl7pPr marL="6531834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7pPr>
            <a:lvl8pPr marL="7620472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8pPr>
            <a:lvl9pPr marL="8709111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359" y="3200401"/>
            <a:ext cx="10771002" cy="9051926"/>
          </a:xfrm>
          <a:prstGeom prst="rect">
            <a:avLst/>
          </a:prstGeom>
        </p:spPr>
        <p:txBody>
          <a:bodyPr/>
          <a:lstStyle>
            <a:lvl1pPr>
              <a:defRPr sz="6700"/>
            </a:lvl1pPr>
            <a:lvl2pPr>
              <a:defRPr sz="5700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96814" y="3200401"/>
            <a:ext cx="10771002" cy="9051926"/>
          </a:xfrm>
          <a:prstGeom prst="rect">
            <a:avLst/>
          </a:prstGeom>
        </p:spPr>
        <p:txBody>
          <a:bodyPr/>
          <a:lstStyle>
            <a:lvl1pPr>
              <a:defRPr sz="6700"/>
            </a:lvl1pPr>
            <a:lvl2pPr>
              <a:defRPr sz="5700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359" y="3070226"/>
            <a:ext cx="10775238" cy="12795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5700" b="1"/>
            </a:lvl1pPr>
            <a:lvl2pPr marL="1088639" indent="0">
              <a:buNone/>
              <a:defRPr sz="4800" b="1"/>
            </a:lvl2pPr>
            <a:lvl3pPr marL="2177278" indent="0">
              <a:buNone/>
              <a:defRPr sz="4300" b="1"/>
            </a:lvl3pPr>
            <a:lvl4pPr marL="3265917" indent="0">
              <a:buNone/>
              <a:defRPr sz="3800" b="1"/>
            </a:lvl4pPr>
            <a:lvl5pPr marL="4354556" indent="0">
              <a:buNone/>
              <a:defRPr sz="3800" b="1"/>
            </a:lvl5pPr>
            <a:lvl6pPr marL="5443195" indent="0">
              <a:buNone/>
              <a:defRPr sz="3800" b="1"/>
            </a:lvl6pPr>
            <a:lvl7pPr marL="6531834" indent="0">
              <a:buNone/>
              <a:defRPr sz="3800" b="1"/>
            </a:lvl7pPr>
            <a:lvl8pPr marL="7620472" indent="0">
              <a:buNone/>
              <a:defRPr sz="3800" b="1"/>
            </a:lvl8pPr>
            <a:lvl9pPr marL="8709111" indent="0">
              <a:buNone/>
              <a:defRPr sz="3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9359" y="4349750"/>
            <a:ext cx="10775238" cy="7902576"/>
          </a:xfrm>
          <a:prstGeom prst="rect">
            <a:avLst/>
          </a:prstGeom>
        </p:spPr>
        <p:txBody>
          <a:bodyPr/>
          <a:lstStyle>
            <a:lvl1pPr>
              <a:defRPr sz="5700"/>
            </a:lvl1pPr>
            <a:lvl2pPr>
              <a:defRPr sz="48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88348" y="3070226"/>
            <a:ext cx="10779470" cy="12795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5700" b="1"/>
            </a:lvl1pPr>
            <a:lvl2pPr marL="1088639" indent="0">
              <a:buNone/>
              <a:defRPr sz="4800" b="1"/>
            </a:lvl2pPr>
            <a:lvl3pPr marL="2177278" indent="0">
              <a:buNone/>
              <a:defRPr sz="4300" b="1"/>
            </a:lvl3pPr>
            <a:lvl4pPr marL="3265917" indent="0">
              <a:buNone/>
              <a:defRPr sz="3800" b="1"/>
            </a:lvl4pPr>
            <a:lvl5pPr marL="4354556" indent="0">
              <a:buNone/>
              <a:defRPr sz="3800" b="1"/>
            </a:lvl5pPr>
            <a:lvl6pPr marL="5443195" indent="0">
              <a:buNone/>
              <a:defRPr sz="3800" b="1"/>
            </a:lvl6pPr>
            <a:lvl7pPr marL="6531834" indent="0">
              <a:buNone/>
              <a:defRPr sz="3800" b="1"/>
            </a:lvl7pPr>
            <a:lvl8pPr marL="7620472" indent="0">
              <a:buNone/>
              <a:defRPr sz="3800" b="1"/>
            </a:lvl8pPr>
            <a:lvl9pPr marL="8709111" indent="0">
              <a:buNone/>
              <a:defRPr sz="3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88348" y="4349750"/>
            <a:ext cx="10779470" cy="7902576"/>
          </a:xfrm>
          <a:prstGeom prst="rect">
            <a:avLst/>
          </a:prstGeom>
        </p:spPr>
        <p:txBody>
          <a:bodyPr/>
          <a:lstStyle>
            <a:lvl1pPr>
              <a:defRPr sz="5700"/>
            </a:lvl1pPr>
            <a:lvl2pPr>
              <a:defRPr sz="48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1/4/2020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1/4/2020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1/4/2020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60" y="546100"/>
            <a:ext cx="8023213" cy="2324100"/>
          </a:xfrm>
          <a:prstGeom prst="rect">
            <a:avLst/>
          </a:prstGeom>
        </p:spPr>
        <p:txBody>
          <a:bodyPr anchor="b"/>
          <a:lstStyle>
            <a:lvl1pPr algn="l">
              <a:defRPr sz="4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34708" y="546101"/>
            <a:ext cx="13633108" cy="11706226"/>
          </a:xfrm>
          <a:prstGeom prst="rect">
            <a:avLst/>
          </a:prstGeom>
        </p:spPr>
        <p:txBody>
          <a:bodyPr/>
          <a:lstStyle>
            <a:lvl1pPr>
              <a:defRPr sz="7600"/>
            </a:lvl1pPr>
            <a:lvl2pPr>
              <a:defRPr sz="6700"/>
            </a:lvl2pPr>
            <a:lvl3pPr>
              <a:defRPr sz="5700"/>
            </a:lvl3pPr>
            <a:lvl4pPr>
              <a:defRPr sz="4800"/>
            </a:lvl4pPr>
            <a:lvl5pPr>
              <a:defRPr sz="4800"/>
            </a:lvl5pPr>
            <a:lvl6pPr>
              <a:defRPr sz="4800"/>
            </a:lvl6pPr>
            <a:lvl7pPr>
              <a:defRPr sz="4800"/>
            </a:lvl7pPr>
            <a:lvl8pPr>
              <a:defRPr sz="4800"/>
            </a:lvl8pPr>
            <a:lvl9pPr>
              <a:defRPr sz="4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360" y="2870201"/>
            <a:ext cx="8023213" cy="938212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00"/>
            </a:lvl1pPr>
            <a:lvl2pPr marL="1088639" indent="0">
              <a:buNone/>
              <a:defRPr sz="2900"/>
            </a:lvl2pPr>
            <a:lvl3pPr marL="2177278" indent="0">
              <a:buNone/>
              <a:defRPr sz="2400"/>
            </a:lvl3pPr>
            <a:lvl4pPr marL="3265917" indent="0">
              <a:buNone/>
              <a:defRPr sz="2100"/>
            </a:lvl4pPr>
            <a:lvl5pPr marL="4354556" indent="0">
              <a:buNone/>
              <a:defRPr sz="2100"/>
            </a:lvl5pPr>
            <a:lvl6pPr marL="5443195" indent="0">
              <a:buNone/>
              <a:defRPr sz="2100"/>
            </a:lvl6pPr>
            <a:lvl7pPr marL="6531834" indent="0">
              <a:buNone/>
              <a:defRPr sz="2100"/>
            </a:lvl7pPr>
            <a:lvl8pPr marL="7620472" indent="0">
              <a:buNone/>
              <a:defRPr sz="2100"/>
            </a:lvl8pPr>
            <a:lvl9pPr marL="8709111" indent="0">
              <a:buNone/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80057" y="9601200"/>
            <a:ext cx="14632305" cy="1133476"/>
          </a:xfrm>
          <a:prstGeom prst="rect">
            <a:avLst/>
          </a:prstGeom>
        </p:spPr>
        <p:txBody>
          <a:bodyPr anchor="b"/>
          <a:lstStyle>
            <a:lvl1pPr algn="l">
              <a:defRPr sz="4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80057" y="1225550"/>
            <a:ext cx="14632305" cy="8229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600"/>
            </a:lvl1pPr>
            <a:lvl2pPr marL="1088639" indent="0">
              <a:buNone/>
              <a:defRPr sz="6700"/>
            </a:lvl2pPr>
            <a:lvl3pPr marL="2177278" indent="0">
              <a:buNone/>
              <a:defRPr sz="5700"/>
            </a:lvl3pPr>
            <a:lvl4pPr marL="3265917" indent="0">
              <a:buNone/>
              <a:defRPr sz="4800"/>
            </a:lvl4pPr>
            <a:lvl5pPr marL="4354556" indent="0">
              <a:buNone/>
              <a:defRPr sz="4800"/>
            </a:lvl5pPr>
            <a:lvl6pPr marL="5443195" indent="0">
              <a:buNone/>
              <a:defRPr sz="4800"/>
            </a:lvl6pPr>
            <a:lvl7pPr marL="6531834" indent="0">
              <a:buNone/>
              <a:defRPr sz="4800"/>
            </a:lvl7pPr>
            <a:lvl8pPr marL="7620472" indent="0">
              <a:buNone/>
              <a:defRPr sz="4800"/>
            </a:lvl8pPr>
            <a:lvl9pPr marL="8709111" indent="0">
              <a:buNone/>
              <a:defRPr sz="48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80057" y="10734676"/>
            <a:ext cx="14632305" cy="16097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00"/>
            </a:lvl1pPr>
            <a:lvl2pPr marL="1088639" indent="0">
              <a:buNone/>
              <a:defRPr sz="2900"/>
            </a:lvl2pPr>
            <a:lvl3pPr marL="2177278" indent="0">
              <a:buNone/>
              <a:defRPr sz="2400"/>
            </a:lvl3pPr>
            <a:lvl4pPr marL="3265917" indent="0">
              <a:buNone/>
              <a:defRPr sz="2100"/>
            </a:lvl4pPr>
            <a:lvl5pPr marL="4354556" indent="0">
              <a:buNone/>
              <a:defRPr sz="2100"/>
            </a:lvl5pPr>
            <a:lvl6pPr marL="5443195" indent="0">
              <a:buNone/>
              <a:defRPr sz="2100"/>
            </a:lvl6pPr>
            <a:lvl7pPr marL="6531834" indent="0">
              <a:buNone/>
              <a:defRPr sz="2100"/>
            </a:lvl7pPr>
            <a:lvl8pPr marL="7620472" indent="0">
              <a:buNone/>
              <a:defRPr sz="2100"/>
            </a:lvl8pPr>
            <a:lvl9pPr marL="8709111" indent="0">
              <a:buNone/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6" y="3523"/>
            <a:ext cx="24387048" cy="1428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 userDrawn="1"/>
        </p:nvSpPr>
        <p:spPr>
          <a:xfrm>
            <a:off x="10383853" y="333375"/>
            <a:ext cx="10104497" cy="8771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100" dirty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PHƯƠNG TRÌNH</a:t>
            </a:r>
            <a:r>
              <a:rPr lang="en-US" sz="5100" baseline="0" dirty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 ĐƯỜNG THẲNG</a:t>
            </a:r>
            <a:endParaRPr lang="en-US" sz="5100" dirty="0">
              <a:solidFill>
                <a:schemeClr val="bg1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3161814" y="455250"/>
            <a:ext cx="21804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0" baseline="0" dirty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HÌNH HỌC</a:t>
            </a:r>
            <a:endParaRPr lang="en-US" sz="3200" b="0" dirty="0">
              <a:solidFill>
                <a:schemeClr val="bg1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2135187" y="185946"/>
            <a:ext cx="873957" cy="12464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4500"/>
              </a:lnSpc>
            </a:pPr>
            <a:r>
              <a:rPr lang="en-US" sz="2800" dirty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LỚP</a:t>
            </a:r>
          </a:p>
          <a:p>
            <a:pPr algn="ctr">
              <a:lnSpc>
                <a:spcPts val="4500"/>
              </a:lnSpc>
            </a:pPr>
            <a:r>
              <a:rPr lang="en-US" sz="4800" dirty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10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5160861" y="276523"/>
            <a:ext cx="221246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0" dirty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BÀI</a:t>
            </a:r>
            <a:r>
              <a:rPr lang="en-US" sz="3200" b="0" baseline="0" dirty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 1</a:t>
            </a:r>
          </a:p>
          <a:p>
            <a:pPr algn="ctr"/>
            <a:r>
              <a:rPr lang="en-US" sz="3200" b="0" baseline="0" dirty="0" err="1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Chương</a:t>
            </a:r>
            <a:r>
              <a:rPr lang="en-US" sz="3200" b="0" baseline="0" dirty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 </a:t>
            </a:r>
            <a:r>
              <a:rPr lang="vi-VN" sz="3200" b="1" baseline="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</a:t>
            </a:r>
            <a:r>
              <a:rPr lang="en-US" sz="3200" b="1" baseline="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II</a:t>
            </a:r>
            <a:endParaRPr lang="en-US" sz="3200" b="1" dirty="0">
              <a:solidFill>
                <a:schemeClr val="bg1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2177278" rtl="0" eaLnBrk="1" latinLnBrk="0" hangingPunct="1">
        <a:spcBef>
          <a:spcPct val="0"/>
        </a:spcBef>
        <a:buNone/>
        <a:defRPr sz="10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16479" indent="-816479" algn="l" defTabSz="2177278" rtl="0" eaLnBrk="1" latinLnBrk="0" hangingPunct="1">
        <a:spcBef>
          <a:spcPct val="20000"/>
        </a:spcBef>
        <a:buFont typeface="Arial" pitchFamily="34" charset="0"/>
        <a:buChar char="•"/>
        <a:defRPr sz="7600" kern="1200">
          <a:solidFill>
            <a:schemeClr val="tx1"/>
          </a:solidFill>
          <a:latin typeface="+mn-lt"/>
          <a:ea typeface="+mn-ea"/>
          <a:cs typeface="+mn-cs"/>
        </a:defRPr>
      </a:lvl1pPr>
      <a:lvl2pPr marL="1769038" indent="-680399" algn="l" defTabSz="2177278" rtl="0" eaLnBrk="1" latinLnBrk="0" hangingPunct="1">
        <a:spcBef>
          <a:spcPct val="20000"/>
        </a:spcBef>
        <a:buFont typeface="Arial" pitchFamily="34" charset="0"/>
        <a:buChar char="–"/>
        <a:defRPr sz="6700" kern="1200">
          <a:solidFill>
            <a:schemeClr val="tx1"/>
          </a:solidFill>
          <a:latin typeface="+mn-lt"/>
          <a:ea typeface="+mn-ea"/>
          <a:cs typeface="+mn-cs"/>
        </a:defRPr>
      </a:lvl2pPr>
      <a:lvl3pPr marL="2721597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</a:defRPr>
      </a:lvl3pPr>
      <a:lvl4pPr marL="3810236" indent="-544319" algn="l" defTabSz="2177278" rtl="0" eaLnBrk="1" latinLnBrk="0" hangingPunct="1">
        <a:spcBef>
          <a:spcPct val="20000"/>
        </a:spcBef>
        <a:buFont typeface="Arial" pitchFamily="34" charset="0"/>
        <a:buChar char="–"/>
        <a:defRPr sz="4800" kern="1200">
          <a:solidFill>
            <a:schemeClr val="tx1"/>
          </a:solidFill>
          <a:latin typeface="+mn-lt"/>
          <a:ea typeface="+mn-ea"/>
          <a:cs typeface="+mn-cs"/>
        </a:defRPr>
      </a:lvl4pPr>
      <a:lvl5pPr marL="4898875" indent="-544319" algn="l" defTabSz="2177278" rtl="0" eaLnBrk="1" latinLnBrk="0" hangingPunct="1">
        <a:spcBef>
          <a:spcPct val="20000"/>
        </a:spcBef>
        <a:buFont typeface="Arial" pitchFamily="34" charset="0"/>
        <a:buChar char="»"/>
        <a:defRPr sz="4800" kern="1200">
          <a:solidFill>
            <a:schemeClr val="tx1"/>
          </a:solidFill>
          <a:latin typeface="+mn-lt"/>
          <a:ea typeface="+mn-ea"/>
          <a:cs typeface="+mn-cs"/>
        </a:defRPr>
      </a:lvl5pPr>
      <a:lvl6pPr marL="5987514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6pPr>
      <a:lvl7pPr marL="7076153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7pPr>
      <a:lvl8pPr marL="8164792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8pPr>
      <a:lvl9pPr marL="9253431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1088639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2pPr>
      <a:lvl3pPr marL="2177278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3pPr>
      <a:lvl4pPr marL="3265917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4pPr>
      <a:lvl5pPr marL="4354556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5pPr>
      <a:lvl6pPr marL="5443195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6pPr>
      <a:lvl7pPr marL="6531834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7pPr>
      <a:lvl8pPr marL="7620472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8pPr>
      <a:lvl9pPr marL="8709111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Relationship Id="rId9" Type="http://schemas.openxmlformats.org/officeDocument/2006/relationships/image" Target="../media/image9.e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0.png"/><Relationship Id="rId3" Type="http://schemas.openxmlformats.org/officeDocument/2006/relationships/image" Target="../media/image360.png"/><Relationship Id="rId7" Type="http://schemas.openxmlformats.org/officeDocument/2006/relationships/image" Target="../media/image40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90.png"/><Relationship Id="rId5" Type="http://schemas.openxmlformats.org/officeDocument/2006/relationships/image" Target="../media/image30.png"/><Relationship Id="rId10" Type="http://schemas.openxmlformats.org/officeDocument/2006/relationships/image" Target="../media/image54.png"/><Relationship Id="rId4" Type="http://schemas.openxmlformats.org/officeDocument/2006/relationships/image" Target="../media/image10.emf"/><Relationship Id="rId9" Type="http://schemas.openxmlformats.org/officeDocument/2006/relationships/image" Target="../media/image42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0.png"/><Relationship Id="rId13" Type="http://schemas.openxmlformats.org/officeDocument/2006/relationships/image" Target="../media/image53.png"/><Relationship Id="rId3" Type="http://schemas.openxmlformats.org/officeDocument/2006/relationships/image" Target="../media/image370.png"/><Relationship Id="rId7" Type="http://schemas.openxmlformats.org/officeDocument/2006/relationships/image" Target="../media/image470.png"/><Relationship Id="rId12" Type="http://schemas.openxmlformats.org/officeDocument/2006/relationships/image" Target="../media/image5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60.png"/><Relationship Id="rId11" Type="http://schemas.openxmlformats.org/officeDocument/2006/relationships/image" Target="../media/image31.emf"/><Relationship Id="rId5" Type="http://schemas.openxmlformats.org/officeDocument/2006/relationships/image" Target="../media/image450.png"/><Relationship Id="rId10" Type="http://schemas.openxmlformats.org/officeDocument/2006/relationships/image" Target="../media/image500.png"/><Relationship Id="rId4" Type="http://schemas.openxmlformats.org/officeDocument/2006/relationships/image" Target="../media/image440.png"/><Relationship Id="rId9" Type="http://schemas.openxmlformats.org/officeDocument/2006/relationships/image" Target="../media/image49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510.png"/><Relationship Id="rId7" Type="http://schemas.openxmlformats.org/officeDocument/2006/relationships/image" Target="../media/image5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7" Type="http://schemas.openxmlformats.org/officeDocument/2006/relationships/image" Target="../media/image6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3" Type="http://schemas.openxmlformats.org/officeDocument/2006/relationships/image" Target="../media/image64.png"/><Relationship Id="rId7" Type="http://schemas.openxmlformats.org/officeDocument/2006/relationships/image" Target="../media/image6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7.png"/><Relationship Id="rId5" Type="http://schemas.openxmlformats.org/officeDocument/2006/relationships/image" Target="../media/image66.png"/><Relationship Id="rId10" Type="http://schemas.openxmlformats.org/officeDocument/2006/relationships/image" Target="../media/image71.png"/><Relationship Id="rId4" Type="http://schemas.openxmlformats.org/officeDocument/2006/relationships/image" Target="../media/image65.png"/><Relationship Id="rId9" Type="http://schemas.openxmlformats.org/officeDocument/2006/relationships/image" Target="../media/image7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77.png"/><Relationship Id="rId3" Type="http://schemas.openxmlformats.org/officeDocument/2006/relationships/image" Target="../media/image72.png"/><Relationship Id="rId12" Type="http://schemas.openxmlformats.org/officeDocument/2006/relationships/image" Target="../media/image76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75.png"/><Relationship Id="rId10" Type="http://schemas.openxmlformats.org/officeDocument/2006/relationships/image" Target="../media/image74.png"/><Relationship Id="rId4" Type="http://schemas.openxmlformats.org/officeDocument/2006/relationships/image" Target="../media/image73.png"/><Relationship Id="rId9" Type="http://schemas.openxmlformats.org/officeDocument/2006/relationships/image" Target="../media/image8.emf"/><Relationship Id="rId14" Type="http://schemas.openxmlformats.org/officeDocument/2006/relationships/image" Target="../media/image7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7" Type="http://schemas.openxmlformats.org/officeDocument/2006/relationships/image" Target="../media/image8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2.png"/><Relationship Id="rId5" Type="http://schemas.openxmlformats.org/officeDocument/2006/relationships/image" Target="../media/image81.png"/><Relationship Id="rId4" Type="http://schemas.openxmlformats.org/officeDocument/2006/relationships/image" Target="../media/image8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6.png"/><Relationship Id="rId4" Type="http://schemas.openxmlformats.org/officeDocument/2006/relationships/image" Target="../media/image8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emf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emf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8.emf"/><Relationship Id="rId7" Type="http://schemas.openxmlformats.org/officeDocument/2006/relationships/image" Target="../media/image34.png"/><Relationship Id="rId12" Type="http://schemas.openxmlformats.org/officeDocument/2006/relationships/image" Target="../media/image3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3.png"/><Relationship Id="rId11" Type="http://schemas.openxmlformats.org/officeDocument/2006/relationships/image" Target="../media/image38.png"/><Relationship Id="rId5" Type="http://schemas.openxmlformats.org/officeDocument/2006/relationships/image" Target="../media/image32.png"/><Relationship Id="rId10" Type="http://schemas.openxmlformats.org/officeDocument/2006/relationships/image" Target="../media/image37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8.emf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7.png"/><Relationship Id="rId5" Type="http://schemas.openxmlformats.org/officeDocument/2006/relationships/image" Target="../media/image41.png"/><Relationship Id="rId10" Type="http://schemas.openxmlformats.org/officeDocument/2006/relationships/image" Target="../media/image45.png"/><Relationship Id="rId4" Type="http://schemas.openxmlformats.org/officeDocument/2006/relationships/image" Target="../media/image40.png"/><Relationship Id="rId9" Type="http://schemas.openxmlformats.org/officeDocument/2006/relationships/image" Target="../media/image4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-18973" y="0"/>
            <a:ext cx="24406148" cy="13824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0" tIns="45705" rIns="91410" bIns="45705"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4589813" y="4865914"/>
            <a:ext cx="17128774" cy="8392886"/>
          </a:xfrm>
          <a:prstGeom prst="roundRect">
            <a:avLst>
              <a:gd name="adj" fmla="val 4570"/>
            </a:avLst>
          </a:prstGeom>
          <a:noFill/>
          <a:ln>
            <a:solidFill>
              <a:srgbClr val="135F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0" tIns="45705" rIns="91410" bIns="45705"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10560906" y="1907684"/>
            <a:ext cx="3432289" cy="830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0" tIns="45705" rIns="91410" bIns="45705" rtlCol="0">
            <a:spAutoFit/>
          </a:bodyPr>
          <a:lstStyle/>
          <a:p>
            <a:pPr algn="ctr"/>
            <a:r>
              <a:rPr lang="en-US" sz="48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HÌNH HỌC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396058" y="2806025"/>
            <a:ext cx="17779729" cy="1200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0" tIns="45705" rIns="91410" bIns="45705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800" b="1" dirty="0" err="1">
                <a:solidFill>
                  <a:srgbClr val="77624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Chương</a:t>
            </a:r>
            <a:r>
              <a:rPr lang="en-US" sz="4800" b="1" dirty="0">
                <a:solidFill>
                  <a:srgbClr val="77624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3: PHƯƠNG PHÁP TỌA ĐỘ TRONG MẶT PHẲNG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4319858" y="3821866"/>
            <a:ext cx="16288309" cy="1107965"/>
            <a:chOff x="4414457" y="4371559"/>
            <a:chExt cx="16288309" cy="1107965"/>
          </a:xfrm>
        </p:grpSpPr>
        <p:sp>
          <p:nvSpPr>
            <p:cNvPr id="17" name="Rectangle 16"/>
            <p:cNvSpPr/>
            <p:nvPr/>
          </p:nvSpPr>
          <p:spPr>
            <a:xfrm>
              <a:off x="9820500" y="4469240"/>
              <a:ext cx="5486401" cy="83322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0" tIns="45705" rIns="91410" bIns="45705"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4414457" y="4371559"/>
              <a:ext cx="16288309" cy="1107965"/>
            </a:xfrm>
            <a:prstGeom prst="rect">
              <a:avLst/>
            </a:prstGeom>
            <a:noFill/>
          </p:spPr>
          <p:txBody>
            <a:bodyPr wrap="none" lIns="91410" tIns="45705" rIns="91410" bIns="45705" rtlCol="0">
              <a:spAutoFit/>
            </a:bodyPr>
            <a:lstStyle/>
            <a:p>
              <a:pPr algn="ctr"/>
              <a:r>
                <a:rPr lang="en-US" sz="6600" b="1" dirty="0">
                  <a:solidFill>
                    <a:srgbClr val="135F82"/>
                  </a:solidFill>
                  <a:latin typeface="AvantGarde-Demi" pitchFamily="18" charset="0"/>
                  <a:ea typeface="AvantGarde-Demi" pitchFamily="18" charset="0"/>
                  <a:cs typeface="AvantGarde-Demi" pitchFamily="18" charset="0"/>
                </a:rPr>
                <a:t>BÀI 1: PHƯƠNG TRÌNH ĐƯỜNG THẲNG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12784885" y="-10885"/>
            <a:ext cx="1814128" cy="1828784"/>
            <a:chOff x="12784885" y="1066801"/>
            <a:chExt cx="1814128" cy="1828784"/>
          </a:xfrm>
        </p:grpSpPr>
        <p:sp>
          <p:nvSpPr>
            <p:cNvPr id="24" name="TextBox 23"/>
            <p:cNvSpPr txBox="1"/>
            <p:nvPr/>
          </p:nvSpPr>
          <p:spPr>
            <a:xfrm>
              <a:off x="12784885" y="1066801"/>
              <a:ext cx="1814128" cy="754022"/>
            </a:xfrm>
            <a:prstGeom prst="rect">
              <a:avLst/>
            </a:prstGeom>
            <a:noFill/>
          </p:spPr>
          <p:txBody>
            <a:bodyPr wrap="square" lIns="91410" tIns="45705" rIns="91410" bIns="45705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135F82"/>
                  </a:solidFill>
                  <a:latin typeface="Times New Roman" panose="02020603050405020304" pitchFamily="18" charset="0"/>
                  <a:ea typeface="AvantGarde" pitchFamily="2" charset="0"/>
                  <a:cs typeface="Times New Roman" panose="02020603050405020304" pitchFamily="18" charset="0"/>
                </a:rPr>
                <a:t>LỚP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3020903" y="1556787"/>
              <a:ext cx="1223351" cy="1338798"/>
            </a:xfrm>
            <a:prstGeom prst="rect">
              <a:avLst/>
            </a:prstGeom>
            <a:noFill/>
          </p:spPr>
          <p:txBody>
            <a:bodyPr wrap="none" lIns="91410" tIns="45705" rIns="91410" bIns="45705" rtlCol="0">
              <a:spAutoFit/>
            </a:bodyPr>
            <a:lstStyle/>
            <a:p>
              <a:r>
                <a:rPr lang="en-US" sz="8100" dirty="0">
                  <a:solidFill>
                    <a:srgbClr val="135F82"/>
                  </a:solidFill>
                  <a:latin typeface="Times New Roman" panose="02020603050405020304" pitchFamily="18" charset="0"/>
                  <a:ea typeface="AvantGarde" pitchFamily="2" charset="0"/>
                  <a:cs typeface="Times New Roman" panose="02020603050405020304" pitchFamily="18" charset="0"/>
                </a:rPr>
                <a:t>10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1186391" y="149817"/>
            <a:ext cx="2238375" cy="1707027"/>
            <a:chOff x="11186391" y="149817"/>
            <a:chExt cx="2238375" cy="1707027"/>
          </a:xfrm>
        </p:grpSpPr>
        <p:pic>
          <p:nvPicPr>
            <p:cNvPr id="20" name="Picture 5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27236" y="149817"/>
              <a:ext cx="1495424" cy="14954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6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86391" y="1620306"/>
              <a:ext cx="2238375" cy="2365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2" name="Group 26"/>
          <p:cNvGrpSpPr/>
          <p:nvPr/>
        </p:nvGrpSpPr>
        <p:grpSpPr>
          <a:xfrm>
            <a:off x="4731447" y="8787398"/>
            <a:ext cx="17825340" cy="907199"/>
            <a:chOff x="7483861" y="7543801"/>
            <a:chExt cx="17825340" cy="907200"/>
          </a:xfrm>
        </p:grpSpPr>
        <p:sp>
          <p:nvSpPr>
            <p:cNvPr id="44" name="TextBox 43"/>
            <p:cNvSpPr txBox="1"/>
            <p:nvPr/>
          </p:nvSpPr>
          <p:spPr>
            <a:xfrm>
              <a:off x="8993187" y="7620003"/>
              <a:ext cx="16316014" cy="830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PHƯƠNG TRÌNH TỔNG QUÁT CỦA ĐƯỜNG THẲNG</a:t>
              </a:r>
            </a:p>
          </p:txBody>
        </p:sp>
        <p:grpSp>
          <p:nvGrpSpPr>
            <p:cNvPr id="3" name="Group 27"/>
            <p:cNvGrpSpPr/>
            <p:nvPr/>
          </p:nvGrpSpPr>
          <p:grpSpPr>
            <a:xfrm>
              <a:off x="7483861" y="7543801"/>
              <a:ext cx="1381118" cy="872846"/>
              <a:chOff x="7483860" y="7543801"/>
              <a:chExt cx="1381118" cy="872846"/>
            </a:xfrm>
          </p:grpSpPr>
          <p:sp>
            <p:nvSpPr>
              <p:cNvPr id="46" name="Isosceles Triangle 44"/>
              <p:cNvSpPr/>
              <p:nvPr/>
            </p:nvSpPr>
            <p:spPr>
              <a:xfrm rot="16200000">
                <a:off x="7494127" y="7533534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" name="Group 29"/>
              <p:cNvGrpSpPr/>
              <p:nvPr/>
            </p:nvGrpSpPr>
            <p:grpSpPr>
              <a:xfrm>
                <a:off x="7493378" y="7646473"/>
                <a:ext cx="1371600" cy="770174"/>
                <a:chOff x="7493378" y="7646473"/>
                <a:chExt cx="1371600" cy="770174"/>
              </a:xfrm>
            </p:grpSpPr>
            <p:sp>
              <p:nvSpPr>
                <p:cNvPr id="48" name="Round Same Side Corner Rectangle 47"/>
                <p:cNvSpPr/>
                <p:nvPr/>
              </p:nvSpPr>
              <p:spPr>
                <a:xfrm rot="5400000">
                  <a:off x="7813418" y="7365087"/>
                  <a:ext cx="731520" cy="1371600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9" name="TextBox 48"/>
                <p:cNvSpPr txBox="1"/>
                <p:nvPr/>
              </p:nvSpPr>
              <p:spPr>
                <a:xfrm>
                  <a:off x="7818325" y="7646473"/>
                  <a:ext cx="822662" cy="7540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b="1" dirty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IV</a:t>
                  </a:r>
                </a:p>
              </p:txBody>
            </p:sp>
          </p:grpSp>
        </p:grpSp>
      </p:grpSp>
      <p:grpSp>
        <p:nvGrpSpPr>
          <p:cNvPr id="6" name="Group 26"/>
          <p:cNvGrpSpPr/>
          <p:nvPr/>
        </p:nvGrpSpPr>
        <p:grpSpPr>
          <a:xfrm>
            <a:off x="4733171" y="5556724"/>
            <a:ext cx="14851072" cy="907202"/>
            <a:chOff x="7459670" y="7543799"/>
            <a:chExt cx="14851072" cy="907203"/>
          </a:xfrm>
        </p:grpSpPr>
        <p:sp>
          <p:nvSpPr>
            <p:cNvPr id="28" name="TextBox 27"/>
            <p:cNvSpPr txBox="1"/>
            <p:nvPr/>
          </p:nvSpPr>
          <p:spPr>
            <a:xfrm>
              <a:off x="8993187" y="7620004"/>
              <a:ext cx="13317555" cy="830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VECTƠ CHỈ PHƯƠNG CỦA ĐƯỜNG THẲNG</a:t>
              </a:r>
            </a:p>
          </p:txBody>
        </p:sp>
        <p:grpSp>
          <p:nvGrpSpPr>
            <p:cNvPr id="7" name="Group 27"/>
            <p:cNvGrpSpPr/>
            <p:nvPr/>
          </p:nvGrpSpPr>
          <p:grpSpPr>
            <a:xfrm>
              <a:off x="7459670" y="7543799"/>
              <a:ext cx="1381118" cy="872846"/>
              <a:chOff x="7459669" y="7543800"/>
              <a:chExt cx="1381118" cy="872846"/>
            </a:xfrm>
          </p:grpSpPr>
          <p:sp>
            <p:nvSpPr>
              <p:cNvPr id="30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8" name="Group 29"/>
              <p:cNvGrpSpPr/>
              <p:nvPr/>
            </p:nvGrpSpPr>
            <p:grpSpPr>
              <a:xfrm>
                <a:off x="7469187" y="7640053"/>
                <a:ext cx="1371600" cy="776593"/>
                <a:chOff x="7469187" y="7640053"/>
                <a:chExt cx="1371600" cy="776593"/>
              </a:xfrm>
            </p:grpSpPr>
            <p:sp>
              <p:nvSpPr>
                <p:cNvPr id="32" name="Round Same Side Corner Rectangle 31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" name="TextBox 32"/>
                <p:cNvSpPr txBox="1"/>
                <p:nvPr/>
              </p:nvSpPr>
              <p:spPr>
                <a:xfrm>
                  <a:off x="7937828" y="7640053"/>
                  <a:ext cx="450764" cy="7540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b="1" dirty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</a:t>
                  </a:r>
                </a:p>
              </p:txBody>
            </p:sp>
          </p:grpSp>
        </p:grpSp>
      </p:grpSp>
      <p:pic>
        <p:nvPicPr>
          <p:cNvPr id="29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28" r="16509"/>
          <a:stretch/>
        </p:blipFill>
        <p:spPr bwMode="auto">
          <a:xfrm>
            <a:off x="19258733" y="30050"/>
            <a:ext cx="5122788" cy="266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" name="Picture 34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-30046"/>
            <a:ext cx="3155034" cy="3197789"/>
          </a:xfrm>
          <a:prstGeom prst="rect">
            <a:avLst/>
          </a:prstGeom>
          <a:noFill/>
        </p:spPr>
      </p:pic>
      <p:grpSp>
        <p:nvGrpSpPr>
          <p:cNvPr id="36" name="Group 35"/>
          <p:cNvGrpSpPr/>
          <p:nvPr/>
        </p:nvGrpSpPr>
        <p:grpSpPr>
          <a:xfrm>
            <a:off x="4813558" y="6621274"/>
            <a:ext cx="16447829" cy="861774"/>
            <a:chOff x="644526" y="2766774"/>
            <a:chExt cx="16447829" cy="861774"/>
          </a:xfrm>
        </p:grpSpPr>
        <p:sp>
          <p:nvSpPr>
            <p:cNvPr id="37" name="TextBox 36"/>
            <p:cNvSpPr txBox="1"/>
            <p:nvPr/>
          </p:nvSpPr>
          <p:spPr>
            <a:xfrm>
              <a:off x="1906587" y="2766774"/>
              <a:ext cx="1518576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PHƯƠNG TRÌNH THAM SỐ CỦA ĐƯỜNG THẲNG</a:t>
              </a:r>
            </a:p>
          </p:txBody>
        </p:sp>
        <p:sp>
          <p:nvSpPr>
            <p:cNvPr id="38" name="Rounded Rectangle 37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899214" y="2795826"/>
              <a:ext cx="729687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4878387" y="7761932"/>
            <a:ext cx="16100439" cy="861774"/>
            <a:chOff x="644526" y="2766774"/>
            <a:chExt cx="16100439" cy="861774"/>
          </a:xfrm>
        </p:grpSpPr>
        <p:sp>
          <p:nvSpPr>
            <p:cNvPr id="41" name="TextBox 40"/>
            <p:cNvSpPr txBox="1"/>
            <p:nvPr/>
          </p:nvSpPr>
          <p:spPr>
            <a:xfrm>
              <a:off x="1906586" y="2766774"/>
              <a:ext cx="1483837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VECTƠ PHÁP TUYẾN CỦA ĐƯỜNG THẲNG</a:t>
              </a:r>
              <a:endParaRPr lang="en-US" sz="4800" b="1" i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42" name="Rounded Rectangle 41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762959" y="2795826"/>
              <a:ext cx="1002197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vi-VN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III</a:t>
              </a:r>
              <a:endParaRPr lang="en-US" sz="4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4878387" y="9754017"/>
            <a:ext cx="16840199" cy="861774"/>
            <a:chOff x="644526" y="2766774"/>
            <a:chExt cx="16840199" cy="861774"/>
          </a:xfrm>
        </p:grpSpPr>
        <p:sp>
          <p:nvSpPr>
            <p:cNvPr id="53" name="TextBox 52"/>
            <p:cNvSpPr txBox="1"/>
            <p:nvPr/>
          </p:nvSpPr>
          <p:spPr>
            <a:xfrm>
              <a:off x="1906586" y="2766774"/>
              <a:ext cx="1557813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VỊ TRÍ TƯƠNG ĐỐI CỦA HAI ĐƯỜNG THẲNG</a:t>
              </a:r>
            </a:p>
          </p:txBody>
        </p:sp>
        <p:sp>
          <p:nvSpPr>
            <p:cNvPr id="54" name="Rounded Rectangle 53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980967" y="2795826"/>
              <a:ext cx="566181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</a:t>
              </a:r>
            </a:p>
          </p:txBody>
        </p:sp>
      </p:grpSp>
      <p:grpSp>
        <p:nvGrpSpPr>
          <p:cNvPr id="64" name="Group 26"/>
          <p:cNvGrpSpPr/>
          <p:nvPr/>
        </p:nvGrpSpPr>
        <p:grpSpPr>
          <a:xfrm>
            <a:off x="4731447" y="10844798"/>
            <a:ext cx="14646001" cy="907199"/>
            <a:chOff x="7483861" y="7543801"/>
            <a:chExt cx="14646001" cy="907200"/>
          </a:xfrm>
        </p:grpSpPr>
        <p:sp>
          <p:nvSpPr>
            <p:cNvPr id="65" name="TextBox 64"/>
            <p:cNvSpPr txBox="1"/>
            <p:nvPr/>
          </p:nvSpPr>
          <p:spPr>
            <a:xfrm>
              <a:off x="8993187" y="7620003"/>
              <a:ext cx="13136675" cy="830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GÓC GIỮA HAI ĐƯỜNG THẲNG</a:t>
              </a:r>
            </a:p>
          </p:txBody>
        </p:sp>
        <p:grpSp>
          <p:nvGrpSpPr>
            <p:cNvPr id="66" name="Group 27"/>
            <p:cNvGrpSpPr/>
            <p:nvPr/>
          </p:nvGrpSpPr>
          <p:grpSpPr>
            <a:xfrm>
              <a:off x="7483861" y="7543801"/>
              <a:ext cx="1381118" cy="872846"/>
              <a:chOff x="7483860" y="7543801"/>
              <a:chExt cx="1381118" cy="872846"/>
            </a:xfrm>
          </p:grpSpPr>
          <p:sp>
            <p:nvSpPr>
              <p:cNvPr id="67" name="Isosceles Triangle 44"/>
              <p:cNvSpPr/>
              <p:nvPr/>
            </p:nvSpPr>
            <p:spPr>
              <a:xfrm rot="16200000">
                <a:off x="7494127" y="7533534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68" name="Group 29"/>
              <p:cNvGrpSpPr/>
              <p:nvPr/>
            </p:nvGrpSpPr>
            <p:grpSpPr>
              <a:xfrm>
                <a:off x="7493378" y="7646473"/>
                <a:ext cx="1371600" cy="770174"/>
                <a:chOff x="7493378" y="7646473"/>
                <a:chExt cx="1371600" cy="770174"/>
              </a:xfrm>
            </p:grpSpPr>
            <p:sp>
              <p:nvSpPr>
                <p:cNvPr id="69" name="Round Same Side Corner Rectangle 68"/>
                <p:cNvSpPr/>
                <p:nvPr/>
              </p:nvSpPr>
              <p:spPr>
                <a:xfrm rot="5400000">
                  <a:off x="7813418" y="7365087"/>
                  <a:ext cx="731520" cy="1371600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0" name="TextBox 69"/>
                <p:cNvSpPr txBox="1"/>
                <p:nvPr/>
              </p:nvSpPr>
              <p:spPr>
                <a:xfrm>
                  <a:off x="7818325" y="7646473"/>
                  <a:ext cx="822662" cy="7540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b="1" dirty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VI</a:t>
                  </a:r>
                </a:p>
              </p:txBody>
            </p:sp>
          </p:grpSp>
        </p:grpSp>
      </p:grpSp>
      <p:sp>
        <p:nvSpPr>
          <p:cNvPr id="56" name="TextBox 55"/>
          <p:cNvSpPr txBox="1"/>
          <p:nvPr/>
        </p:nvSpPr>
        <p:spPr>
          <a:xfrm>
            <a:off x="6268655" y="11811000"/>
            <a:ext cx="149927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CÔNG THỨC TÍNH KHOẢNG CÁCH TỪ MỘT ĐIỂM ĐẾN MỘT ĐƯỜNG THẲNG</a:t>
            </a:r>
          </a:p>
        </p:txBody>
      </p:sp>
      <p:sp>
        <p:nvSpPr>
          <p:cNvPr id="57" name="Round Same Side Corner Rectangle 56"/>
          <p:cNvSpPr/>
          <p:nvPr/>
        </p:nvSpPr>
        <p:spPr>
          <a:xfrm>
            <a:off x="4742445" y="11954248"/>
            <a:ext cx="1409204" cy="950867"/>
          </a:xfrm>
          <a:prstGeom prst="round2SameRect">
            <a:avLst/>
          </a:prstGeom>
          <a:solidFill>
            <a:srgbClr val="145F82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VII</a:t>
            </a:r>
          </a:p>
        </p:txBody>
      </p:sp>
    </p:spTree>
    <p:extLst>
      <p:ext uri="{BB962C8B-B14F-4D97-AF65-F5344CB8AC3E}">
        <p14:creationId xmlns:p14="http://schemas.microsoft.com/office/powerpoint/2010/main" val="1283082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2" grpId="0"/>
      <p:bldP spid="56" grpId="0"/>
      <p:bldP spid="5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49496" y="1572060"/>
            <a:ext cx="23837679" cy="817376"/>
            <a:chOff x="716184" y="1892298"/>
            <a:chExt cx="18654491" cy="817374"/>
          </a:xfrm>
        </p:grpSpPr>
        <p:sp>
          <p:nvSpPr>
            <p:cNvPr id="3" name="Rounded Rectangle 2"/>
            <p:cNvSpPr/>
            <p:nvPr/>
          </p:nvSpPr>
          <p:spPr>
            <a:xfrm>
              <a:off x="716184" y="1905000"/>
              <a:ext cx="1357091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13523"/>
              <a:ext cx="1088760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VII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8"/>
              <a:ext cx="17283114" cy="769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CÔNG THỨC TÍNH KHOẢNG CÁCH TỪ MỘT ĐIỂM ĐẾN MỘT ĐƯỜNG THẲNG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44526" y="2533888"/>
            <a:ext cx="1269206" cy="832722"/>
            <a:chOff x="644526" y="2795826"/>
            <a:chExt cx="1269206" cy="832722"/>
          </a:xfrm>
        </p:grpSpPr>
        <p:sp>
          <p:nvSpPr>
            <p:cNvPr id="8" name="Rounded Rectangle 7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3</a:t>
              </a: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2135187" y="2602132"/>
            <a:ext cx="178307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KHOẢNG CÁCH  GIỮA HAI ĐƯỜNG THẲNG SONG </a:t>
            </a:r>
            <a:r>
              <a:rPr lang="en-US" sz="4400" b="1" dirty="0" err="1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SONG</a:t>
            </a:r>
            <a:endParaRPr lang="vi-VN" sz="4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8" name="Group 10"/>
          <p:cNvGrpSpPr/>
          <p:nvPr/>
        </p:nvGrpSpPr>
        <p:grpSpPr>
          <a:xfrm>
            <a:off x="549496" y="8209210"/>
            <a:ext cx="23381096" cy="4999348"/>
            <a:chOff x="1270511" y="5867400"/>
            <a:chExt cx="21819676" cy="4052059"/>
          </a:xfrm>
        </p:grpSpPr>
        <p:sp>
          <p:nvSpPr>
            <p:cNvPr id="39" name="Rounded Rectangle 38"/>
            <p:cNvSpPr/>
            <p:nvPr/>
          </p:nvSpPr>
          <p:spPr>
            <a:xfrm>
              <a:off x="1272210" y="6034230"/>
              <a:ext cx="21817977" cy="3885229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40" name="Group 60"/>
            <p:cNvGrpSpPr/>
            <p:nvPr/>
          </p:nvGrpSpPr>
          <p:grpSpPr>
            <a:xfrm>
              <a:off x="1270511" y="5867400"/>
              <a:ext cx="3568119" cy="845462"/>
              <a:chOff x="1224541" y="6305967"/>
              <a:chExt cx="3568119" cy="845462"/>
            </a:xfrm>
          </p:grpSpPr>
          <p:sp>
            <p:nvSpPr>
              <p:cNvPr id="41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" name="TextBox 41"/>
              <p:cNvSpPr txBox="1"/>
              <p:nvPr/>
            </p:nvSpPr>
            <p:spPr>
              <a:xfrm>
                <a:off x="2296330" y="6305967"/>
                <a:ext cx="2372765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3" name="Round Diagonal Corner Rectangle 42"/>
              <p:cNvSpPr/>
              <p:nvPr/>
            </p:nvSpPr>
            <p:spPr>
              <a:xfrm flipV="1">
                <a:off x="1224541" y="6322800"/>
                <a:ext cx="903517" cy="828629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45" name="Group 54"/>
          <p:cNvGrpSpPr/>
          <p:nvPr/>
        </p:nvGrpSpPr>
        <p:grpSpPr>
          <a:xfrm>
            <a:off x="549496" y="3377958"/>
            <a:ext cx="23411961" cy="4629165"/>
            <a:chOff x="1268078" y="3405486"/>
            <a:chExt cx="21841827" cy="1992085"/>
          </a:xfrm>
        </p:grpSpPr>
        <p:sp>
          <p:nvSpPr>
            <p:cNvPr id="46" name="Rounded Rectangle 45"/>
            <p:cNvSpPr/>
            <p:nvPr/>
          </p:nvSpPr>
          <p:spPr>
            <a:xfrm>
              <a:off x="1268078" y="3405486"/>
              <a:ext cx="21841827" cy="1992085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7" name="Group 67"/>
            <p:cNvGrpSpPr/>
            <p:nvPr/>
          </p:nvGrpSpPr>
          <p:grpSpPr>
            <a:xfrm>
              <a:off x="1268078" y="3405486"/>
              <a:ext cx="3251532" cy="940513"/>
              <a:chOff x="1311958" y="3405486"/>
              <a:chExt cx="3251532" cy="940513"/>
            </a:xfrm>
          </p:grpSpPr>
          <p:sp>
            <p:nvSpPr>
              <p:cNvPr id="48" name="Freeform 20"/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" name="TextBox 48"/>
              <p:cNvSpPr txBox="1"/>
              <p:nvPr/>
            </p:nvSpPr>
            <p:spPr>
              <a:xfrm>
                <a:off x="2250671" y="3527166"/>
                <a:ext cx="2082031" cy="3443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3</a:t>
                </a:r>
              </a:p>
            </p:txBody>
          </p:sp>
          <p:grpSp>
            <p:nvGrpSpPr>
              <p:cNvPr id="50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51" name="Rectangle 50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2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3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4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5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6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7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8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9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0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1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2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3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4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5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6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7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8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0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1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2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3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4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76"/>
              <p:cNvSpPr txBox="1"/>
              <p:nvPr/>
            </p:nvSpPr>
            <p:spPr>
              <a:xfrm>
                <a:off x="4420855" y="8646362"/>
                <a:ext cx="11041855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Gọi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/>
                    </m:sSub>
                  </m:oMath>
                </a14:m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 </a:t>
                </a:r>
                <a:r>
                  <a:rPr 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cần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tìm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endParaRPr lang="vi-VN" sz="4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7" name="TextBox 7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0855" y="8646362"/>
                <a:ext cx="11041855" cy="769441"/>
              </a:xfrm>
              <a:prstGeom prst="rect">
                <a:avLst/>
              </a:prstGeom>
              <a:blipFill rotWithShape="0">
                <a:blip r:embed="rId3"/>
                <a:stretch>
                  <a:fillRect l="-2208" t="-14961" b="-370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77"/>
              <p:cNvSpPr txBox="1"/>
              <p:nvPr/>
            </p:nvSpPr>
            <p:spPr>
              <a:xfrm>
                <a:off x="11754229" y="8702857"/>
                <a:ext cx="13223333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𝑀</m:t>
                      </m:r>
                      <m:d>
                        <m:dPr>
                          <m:ctrlPr>
                            <a:rPr lang="en-US" sz="4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4400" b="0" i="0" smtClean="0">
                          <a:latin typeface="Cambria Math" panose="02040503050406030204" pitchFamily="18" charset="0"/>
                        </a:rPr>
                        <m:t>thu</m:t>
                      </m:r>
                      <m:r>
                        <a:rPr lang="en-US" sz="4400" b="0" i="0" smtClean="0">
                          <a:latin typeface="Cambria Math" panose="02040503050406030204" pitchFamily="18" charset="0"/>
                        </a:rPr>
                        <m:t>ộ</m:t>
                      </m:r>
                      <m:r>
                        <m:rPr>
                          <m:sty m:val="p"/>
                        </m:rPr>
                        <a:rPr lang="en-US" sz="4400" b="0" i="0" smtClean="0">
                          <a:latin typeface="Cambria Math" panose="02040503050406030204" pitchFamily="18" charset="0"/>
                        </a:rPr>
                        <m:t>c</m:t>
                      </m:r>
                      <m:r>
                        <a:rPr lang="en-US" sz="44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4400" i="1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vi-VN" sz="4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8" name="TextBox 7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54229" y="8702857"/>
                <a:ext cx="13223333" cy="769441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Box 78"/>
              <p:cNvSpPr txBox="1"/>
              <p:nvPr/>
            </p:nvSpPr>
            <p:spPr>
              <a:xfrm>
                <a:off x="3686225" y="9747973"/>
                <a:ext cx="13005043" cy="67710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dirty="0" smtClean="0"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Ta</m:t>
                      </m:r>
                      <m:r>
                        <m:rPr>
                          <m:nor/>
                        </m:rPr>
                        <a:rPr lang="en-US" sz="4400" dirty="0" smtClean="0"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dirty="0" smtClean="0"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400" dirty="0" smtClean="0"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ó:</m:t>
                      </m:r>
                      <m:r>
                        <a:rPr lang="en-US" sz="4400" b="1" i="1" dirty="0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 </m:t>
                      </m:r>
                      <m:r>
                        <a:rPr lang="vi-VN" sz="44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𝒅</m:t>
                      </m:r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4400" b="1" i="1" smtClean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𝒅</m:t>
                          </m:r>
                          <m:r>
                            <a:rPr lang="vi-VN" sz="44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;</m:t>
                          </m:r>
                          <m:sSub>
                            <m:sSub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vi-VN" sz="4400" b="1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𝒅</m:t>
                              </m:r>
                            </m:e>
                            <m:sub>
                              <m:r>
                                <a:rPr lang="vi-VN" sz="4400" b="1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𝟏</m:t>
                              </m:r>
                            </m:sub>
                          </m:sSub>
                        </m:e>
                      </m:d>
                      <m:r>
                        <a:rPr lang="vi-VN" sz="44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vi-VN" sz="44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𝒅</m:t>
                      </m:r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4400" b="1" i="1" smtClean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𝒅</m:t>
                          </m:r>
                          <m:r>
                            <a:rPr lang="vi-VN" sz="44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;</m:t>
                          </m:r>
                          <m:sSub>
                            <m:sSub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vi-VN" sz="4400" b="1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𝒅</m:t>
                              </m:r>
                            </m:e>
                            <m:sub>
                              <m:r>
                                <a:rPr lang="vi-VN" sz="4400" b="1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sub>
                          </m:sSub>
                        </m:e>
                      </m:d>
                      <m:r>
                        <a:rPr lang="vi-VN" sz="44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⇔</m:t>
                      </m:r>
                      <m:r>
                        <a:rPr lang="vi-VN" sz="44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𝒅</m:t>
                      </m:r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vi-VN" sz="44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𝑴</m:t>
                          </m:r>
                          <m:r>
                            <a:rPr lang="vi-VN" sz="44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;</m:t>
                          </m:r>
                          <m:sSub>
                            <m:sSub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vi-VN" sz="4400" b="1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𝒅</m:t>
                              </m:r>
                            </m:e>
                            <m:sub>
                              <m:r>
                                <a:rPr lang="vi-VN" sz="4400" b="1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𝟏</m:t>
                              </m:r>
                            </m:sub>
                          </m:sSub>
                        </m:e>
                      </m:d>
                      <m:r>
                        <a:rPr lang="vi-VN" sz="44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vi-VN" sz="44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𝒅</m:t>
                      </m:r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vi-VN" sz="44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𝑴</m:t>
                          </m:r>
                          <m:r>
                            <a:rPr lang="vi-VN" sz="44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;</m:t>
                          </m:r>
                          <m:sSub>
                            <m:sSub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vi-VN" sz="4400" b="1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𝒅</m:t>
                              </m:r>
                            </m:e>
                            <m:sub>
                              <m:r>
                                <a:rPr lang="vi-VN" sz="4400" b="1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vi-VN" dirty="0"/>
              </a:p>
            </p:txBody>
          </p:sp>
        </mc:Choice>
        <mc:Fallback xmlns="">
          <p:sp>
            <p:nvSpPr>
              <p:cNvPr id="79" name="TextBox 7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6225" y="9747973"/>
                <a:ext cx="13005043" cy="677108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Rectangle 79"/>
              <p:cNvSpPr/>
              <p:nvPr/>
            </p:nvSpPr>
            <p:spPr>
              <a:xfrm>
                <a:off x="2344363" y="10509595"/>
                <a:ext cx="8763000" cy="187160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44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⇔</m:t>
                      </m:r>
                      <m:f>
                        <m:fPr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|"/>
                              <m:endChr m:val="|"/>
                              <m:ctrlPr>
                                <a:rPr lang="en-US" sz="4400" b="1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vi-VN" sz="4400" b="1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𝟓</m:t>
                              </m:r>
                              <m:r>
                                <a:rPr lang="vi-VN" sz="4400" b="1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  <m:r>
                                <a:rPr lang="vi-VN" sz="4400" b="1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vi-VN" sz="4400" b="1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𝟑</m:t>
                              </m:r>
                              <m:r>
                                <a:rPr lang="vi-VN" sz="4400" b="1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𝒚</m:t>
                              </m:r>
                              <m:r>
                                <a:rPr lang="vi-VN" sz="4400" b="1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vi-VN" sz="4400" b="1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𝟑</m:t>
                              </m:r>
                            </m:e>
                          </m:d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4400" b="1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vi-VN" sz="4400" b="1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𝟑𝟒</m:t>
                              </m:r>
                            </m:e>
                          </m:rad>
                        </m:den>
                      </m:f>
                      <m:r>
                        <a:rPr lang="vi-VN" sz="44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|"/>
                              <m:endChr m:val="|"/>
                              <m:ctrlPr>
                                <a:rPr lang="en-US" sz="4400" b="1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vi-VN" sz="4400" b="1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𝟓</m:t>
                              </m:r>
                              <m:r>
                                <a:rPr lang="vi-VN" sz="4400" b="1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  <m:r>
                                <a:rPr lang="vi-VN" sz="4400" b="1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vi-VN" sz="4400" b="1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𝟑</m:t>
                              </m:r>
                              <m:r>
                                <a:rPr lang="vi-VN" sz="4400" b="1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𝒚</m:t>
                              </m:r>
                              <m:r>
                                <a:rPr lang="vi-VN" sz="4400" b="1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vi-VN" sz="4400" b="1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𝟕</m:t>
                              </m:r>
                            </m:e>
                          </m:d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4400" b="1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vi-VN" sz="4400" b="1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𝟑𝟒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US" sz="4400" dirty="0"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0" name="Rectangle 7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4363" y="10509595"/>
                <a:ext cx="8763000" cy="1871603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/>
          <p:cNvSpPr/>
          <p:nvPr/>
        </p:nvSpPr>
        <p:spPr>
          <a:xfrm>
            <a:off x="4268787" y="3505200"/>
            <a:ext cx="19223980" cy="8919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340" indent="-180340" algn="just">
              <a:lnSpc>
                <a:spcPct val="115000"/>
              </a:lnSpc>
              <a:spcBef>
                <a:spcPts val="200"/>
              </a:spcBef>
              <a:spcAft>
                <a:spcPts val="1000"/>
              </a:spcAft>
              <a:tabLst>
                <a:tab pos="180340" algn="l"/>
                <a:tab pos="288290" algn="l"/>
                <a:tab pos="467995" algn="l"/>
                <a:tab pos="540385" algn="l"/>
                <a:tab pos="648335" algn="l"/>
                <a:tab pos="1260475" algn="l"/>
                <a:tab pos="3780790" algn="l"/>
              </a:tabLst>
            </a:pPr>
            <a:endParaRPr lang="en-US" sz="4800" dirty="0"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10943351" y="11131432"/>
                <a:ext cx="5276188" cy="82170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14:m>
                  <m:oMath xmlns:m="http://schemas.openxmlformats.org/officeDocument/2006/math">
                    <m:r>
                      <a:rPr lang="vi-VN" sz="4400" b="1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⇔</m:t>
                    </m:r>
                    <m:r>
                      <a:rPr lang="vi-VN" sz="4400" b="1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𝟓</m:t>
                    </m:r>
                    <m:r>
                      <a:rPr lang="vi-VN" sz="4400" b="1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vi-VN" sz="4400" b="1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vi-VN" sz="4400" b="1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𝟑</m:t>
                    </m:r>
                    <m:r>
                      <a:rPr lang="vi-VN" sz="4400" b="1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𝒚</m:t>
                    </m:r>
                    <m:r>
                      <a:rPr lang="vi-VN" sz="4400" b="1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vi-VN" sz="4400" b="1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vi-VN" sz="4400" b="1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4400" b="1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𝟎</m:t>
                    </m:r>
                    <m:r>
                      <a:rPr lang="vi-VN" sz="4400" b="1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vi-VN" sz="4400" b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4400" dirty="0"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43351" y="11131432"/>
                <a:ext cx="5276188" cy="821700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 13"/>
          <p:cNvSpPr/>
          <p:nvPr/>
        </p:nvSpPr>
        <p:spPr>
          <a:xfrm>
            <a:off x="3144729" y="12221974"/>
            <a:ext cx="219162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Chọn C.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4108759" y="3543247"/>
                <a:ext cx="19821833" cy="429348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180340" indent="-180340" algn="just">
                  <a:lnSpc>
                    <a:spcPct val="115000"/>
                  </a:lnSpc>
                  <a:spcBef>
                    <a:spcPts val="200"/>
                  </a:spcBef>
                  <a:spcAft>
                    <a:spcPts val="1000"/>
                  </a:spcAft>
                  <a:tabLst>
                    <a:tab pos="180340" algn="l"/>
                    <a:tab pos="288290" algn="l"/>
                    <a:tab pos="467995" algn="l"/>
                    <a:tab pos="540385" algn="l"/>
                    <a:tab pos="648335" algn="l"/>
                    <a:tab pos="1260475" algn="l"/>
                    <a:tab pos="3780790" algn="l"/>
                  </a:tabLst>
                </a:pPr>
                <a:r>
                  <a:rPr lang="vi-VN" sz="4400" dirty="0"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Trong mặt phẳng với hệ tọa độ </a:t>
                </a:r>
                <a14:m>
                  <m:oMath xmlns:m="http://schemas.openxmlformats.org/officeDocument/2006/math">
                    <m:r>
                      <a:rPr lang="vi-VN" sz="4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𝑂𝑥𝑦</m:t>
                    </m:r>
                  </m:oMath>
                </a14:m>
                <a:r>
                  <a:rPr lang="vi-VN" sz="4400" dirty="0"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cho hai đường thẳng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vi-VN" sz="4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𝑑</m:t>
                        </m:r>
                      </m:e>
                      <m:sub>
                        <m:r>
                          <a:rPr lang="vi-VN" sz="4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vi-VN" sz="4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:5</m:t>
                    </m:r>
                    <m:r>
                      <a:rPr lang="vi-VN" sz="4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vi-VN" sz="4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+3</m:t>
                    </m:r>
                    <m:r>
                      <a:rPr lang="vi-VN" sz="4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vi-VN" sz="4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−3=0</m:t>
                    </m:r>
                  </m:oMath>
                </a14:m>
                <a:r>
                  <a:rPr lang="vi-VN" sz="4400" dirty="0"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vi-VN" sz="4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𝑑</m:t>
                        </m:r>
                      </m:e>
                      <m:sub>
                        <m:r>
                          <a:rPr lang="vi-VN" sz="4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vi-VN" sz="4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:5</m:t>
                    </m:r>
                    <m:r>
                      <a:rPr lang="vi-VN" sz="4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vi-VN" sz="4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+3</m:t>
                    </m:r>
                    <m:r>
                      <a:rPr lang="vi-VN" sz="4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vi-VN" sz="4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+7=0</m:t>
                    </m:r>
                  </m:oMath>
                </a14:m>
                <a:r>
                  <a:rPr lang="vi-VN" sz="4400" dirty="0"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song song nhau. Đường thẳng vừa song song và cách đều với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vi-VN" sz="4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𝑑</m:t>
                        </m:r>
                      </m:e>
                      <m:sub>
                        <m:r>
                          <a:rPr lang="vi-VN" sz="4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vi-VN" sz="4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vi-VN" sz="4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𝑣</m:t>
                    </m:r>
                    <m:r>
                      <a:rPr lang="vi-VN" sz="4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à </m:t>
                    </m:r>
                    <m:sSub>
                      <m:sSubPr>
                        <m:ctrlPr>
                          <a:rPr lang="en-US" sz="4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vi-VN" sz="4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𝑑</m:t>
                        </m:r>
                      </m:e>
                      <m:sub>
                        <m:r>
                          <a:rPr lang="vi-VN" sz="4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vi-VN" sz="4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vi-VN" sz="4400" dirty="0"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endParaRPr lang="en-US" sz="4400" dirty="0">
                  <a:latin typeface="+mj-lt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indent="180340" algn="just">
                  <a:lnSpc>
                    <a:spcPct val="115000"/>
                  </a:lnSpc>
                  <a:spcBef>
                    <a:spcPts val="200"/>
                  </a:spcBef>
                  <a:spcAft>
                    <a:spcPts val="1000"/>
                  </a:spcAft>
                  <a:tabLst>
                    <a:tab pos="180340" algn="l"/>
                    <a:tab pos="288290" algn="l"/>
                    <a:tab pos="467995" algn="l"/>
                    <a:tab pos="540385" algn="l"/>
                    <a:tab pos="648335" algn="l"/>
                    <a:tab pos="1260475" algn="l"/>
                    <a:tab pos="3780790" algn="l"/>
                  </a:tabLst>
                </a:pPr>
                <a:r>
                  <a:rPr lang="vi-VN" sz="4400" b="1" dirty="0">
                    <a:solidFill>
                      <a:srgbClr val="1F02CE"/>
                    </a:solidFill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A. </a:t>
                </a:r>
                <a:r>
                  <a:rPr lang="vi-VN" sz="4400" dirty="0">
                    <a:solidFill>
                      <a:srgbClr val="1F02CE"/>
                    </a:solidFill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vi-VN" sz="4400" i="1">
                        <a:solidFill>
                          <a:srgbClr val="1F02CE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5</m:t>
                    </m:r>
                    <m:r>
                      <a:rPr lang="vi-VN" sz="4400" i="1">
                        <a:solidFill>
                          <a:srgbClr val="1F02CE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vi-VN" sz="4400" i="1">
                        <a:solidFill>
                          <a:srgbClr val="1F02CE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+3</m:t>
                    </m:r>
                    <m:r>
                      <a:rPr lang="vi-VN" sz="4400" i="1">
                        <a:solidFill>
                          <a:srgbClr val="1F02CE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vi-VN" sz="4400" i="1">
                        <a:solidFill>
                          <a:srgbClr val="1F02CE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−2=0.</m:t>
                    </m:r>
                  </m:oMath>
                </a14:m>
                <a:r>
                  <a:rPr lang="vi-VN" sz="4400" dirty="0">
                    <a:solidFill>
                      <a:srgbClr val="1F02CE"/>
                    </a:solidFill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sz="4400" dirty="0">
                    <a:solidFill>
                      <a:srgbClr val="1F02CE"/>
                    </a:solidFill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vi-VN" sz="4400" b="1" dirty="0">
                    <a:solidFill>
                      <a:srgbClr val="1F02CE"/>
                    </a:solidFill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B. </a:t>
                </a:r>
                <a14:m>
                  <m:oMath xmlns:m="http://schemas.openxmlformats.org/officeDocument/2006/math">
                    <m:r>
                      <a:rPr lang="vi-VN" sz="4400" i="1">
                        <a:solidFill>
                          <a:srgbClr val="1F02CE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5</m:t>
                    </m:r>
                    <m:r>
                      <a:rPr lang="vi-VN" sz="4400" i="1">
                        <a:solidFill>
                          <a:srgbClr val="1F02CE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vi-VN" sz="4400" i="1">
                        <a:solidFill>
                          <a:srgbClr val="1F02CE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+3</m:t>
                    </m:r>
                    <m:r>
                      <a:rPr lang="vi-VN" sz="4400" i="1">
                        <a:solidFill>
                          <a:srgbClr val="1F02CE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vi-VN" sz="4400" i="1">
                        <a:solidFill>
                          <a:srgbClr val="1F02CE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+4=0.</m:t>
                    </m:r>
                  </m:oMath>
                </a14:m>
                <a:endParaRPr lang="en-US" sz="4400" dirty="0">
                  <a:latin typeface="+mj-lt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indent="180340" algn="just">
                  <a:lnSpc>
                    <a:spcPct val="115000"/>
                  </a:lnSpc>
                  <a:spcBef>
                    <a:spcPts val="200"/>
                  </a:spcBef>
                  <a:spcAft>
                    <a:spcPts val="1000"/>
                  </a:spcAft>
                  <a:tabLst>
                    <a:tab pos="180340" algn="l"/>
                    <a:tab pos="288290" algn="l"/>
                    <a:tab pos="467995" algn="l"/>
                    <a:tab pos="540385" algn="l"/>
                    <a:tab pos="648335" algn="l"/>
                    <a:tab pos="1260475" algn="l"/>
                    <a:tab pos="3780790" algn="l"/>
                  </a:tabLst>
                </a:pPr>
                <a:r>
                  <a:rPr lang="vi-VN" sz="4400" b="1" dirty="0">
                    <a:solidFill>
                      <a:srgbClr val="1F02CE"/>
                    </a:solidFill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C. </a:t>
                </a:r>
                <a14:m>
                  <m:oMath xmlns:m="http://schemas.openxmlformats.org/officeDocument/2006/math">
                    <m:r>
                      <a:rPr lang="vi-VN" sz="4400" i="1">
                        <a:solidFill>
                          <a:srgbClr val="1F02CE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5</m:t>
                    </m:r>
                    <m:r>
                      <a:rPr lang="vi-VN" sz="4400" i="1">
                        <a:solidFill>
                          <a:srgbClr val="1F02CE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vi-VN" sz="4400" i="1">
                        <a:solidFill>
                          <a:srgbClr val="1F02CE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+3</m:t>
                    </m:r>
                    <m:r>
                      <a:rPr lang="vi-VN" sz="4400" i="1">
                        <a:solidFill>
                          <a:srgbClr val="1F02CE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vi-VN" sz="4400" i="1">
                        <a:solidFill>
                          <a:srgbClr val="1F02CE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+2=0.</m:t>
                    </m:r>
                  </m:oMath>
                </a14:m>
                <a:r>
                  <a:rPr lang="vi-VN" sz="4400" dirty="0">
                    <a:solidFill>
                      <a:srgbClr val="1F02CE"/>
                    </a:solidFill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sz="4400" dirty="0">
                    <a:solidFill>
                      <a:srgbClr val="1F02CE"/>
                    </a:solidFill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vi-VN" sz="4400" b="1" dirty="0">
                    <a:solidFill>
                      <a:srgbClr val="1F02CE"/>
                    </a:solidFill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D. </a:t>
                </a:r>
                <a14:m>
                  <m:oMath xmlns:m="http://schemas.openxmlformats.org/officeDocument/2006/math">
                    <m:r>
                      <a:rPr lang="vi-VN" sz="4400" i="1">
                        <a:solidFill>
                          <a:srgbClr val="1F02CE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5</m:t>
                    </m:r>
                    <m:r>
                      <a:rPr lang="vi-VN" sz="4400" i="1">
                        <a:solidFill>
                          <a:srgbClr val="1F02CE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vi-VN" sz="4400" i="1">
                        <a:solidFill>
                          <a:srgbClr val="1F02CE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+3</m:t>
                    </m:r>
                    <m:r>
                      <a:rPr lang="vi-VN" sz="4400" i="1">
                        <a:solidFill>
                          <a:srgbClr val="1F02CE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vi-VN" sz="4400" i="1">
                        <a:solidFill>
                          <a:srgbClr val="1F02CE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−4=0.</m:t>
                    </m:r>
                  </m:oMath>
                </a14:m>
                <a:r>
                  <a:rPr lang="en-US" sz="4400" dirty="0"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8759" y="3543247"/>
                <a:ext cx="19821833" cy="4293483"/>
              </a:xfrm>
              <a:prstGeom prst="rect">
                <a:avLst/>
              </a:prstGeom>
              <a:blipFill rotWithShape="0">
                <a:blip r:embed="rId8"/>
                <a:stretch>
                  <a:fillRect l="-1230" t="-1844" r="-1230" b="-43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9" name="Picture 9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5880336" y="7332389"/>
            <a:ext cx="7808396" cy="5508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819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/>
      <p:bldP spid="78" grpId="0"/>
      <p:bldP spid="79" grpId="0"/>
      <p:bldP spid="80" grpId="0"/>
      <p:bldP spid="13" grpId="0"/>
      <p:bldP spid="14" grpId="0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49496" y="1572060"/>
            <a:ext cx="23837679" cy="817376"/>
            <a:chOff x="716184" y="1892298"/>
            <a:chExt cx="18654491" cy="817374"/>
          </a:xfrm>
        </p:grpSpPr>
        <p:sp>
          <p:nvSpPr>
            <p:cNvPr id="3" name="Rounded Rectangle 2"/>
            <p:cNvSpPr/>
            <p:nvPr/>
          </p:nvSpPr>
          <p:spPr>
            <a:xfrm>
              <a:off x="716184" y="1905000"/>
              <a:ext cx="1357091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13523"/>
              <a:ext cx="1088760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VII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8"/>
              <a:ext cx="17283114" cy="769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CÔNG THỨC TÍNH KHOẢNG CÁCH TỪ MỘT ĐIỂM ĐẾN MỘT ĐƯỜNG THẲNG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44526" y="2533888"/>
            <a:ext cx="1269206" cy="832722"/>
            <a:chOff x="644526" y="2795826"/>
            <a:chExt cx="1269206" cy="832722"/>
          </a:xfrm>
        </p:grpSpPr>
        <p:sp>
          <p:nvSpPr>
            <p:cNvPr id="8" name="Rounded Rectangle 7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4</a:t>
              </a: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2232500" y="2602132"/>
            <a:ext cx="178307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MỘT SỐ BÀI TẬP VẬN DỤNG</a:t>
            </a:r>
            <a:endParaRPr lang="vi-VN" sz="4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5" name="Group 10"/>
          <p:cNvGrpSpPr/>
          <p:nvPr/>
        </p:nvGrpSpPr>
        <p:grpSpPr>
          <a:xfrm>
            <a:off x="1264057" y="5870328"/>
            <a:ext cx="22746383" cy="7845672"/>
            <a:chOff x="1270511" y="5867400"/>
            <a:chExt cx="21819676" cy="7671523"/>
          </a:xfrm>
        </p:grpSpPr>
        <p:sp>
          <p:nvSpPr>
            <p:cNvPr id="26" name="Rounded Rectangle 25"/>
            <p:cNvSpPr/>
            <p:nvPr/>
          </p:nvSpPr>
          <p:spPr>
            <a:xfrm>
              <a:off x="1272210" y="6139009"/>
              <a:ext cx="21817977" cy="7399914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7" name="Group 60"/>
            <p:cNvGrpSpPr/>
            <p:nvPr/>
          </p:nvGrpSpPr>
          <p:grpSpPr>
            <a:xfrm>
              <a:off x="1270511" y="5867400"/>
              <a:ext cx="3568119" cy="845462"/>
              <a:chOff x="1224541" y="6305967"/>
              <a:chExt cx="3568119" cy="845462"/>
            </a:xfrm>
          </p:grpSpPr>
          <p:sp>
            <p:nvSpPr>
              <p:cNvPr id="28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2296330" y="6305967"/>
                <a:ext cx="2372765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9" name="Round Diagonal Corner Rectangle 38"/>
              <p:cNvSpPr/>
              <p:nvPr/>
            </p:nvSpPr>
            <p:spPr>
              <a:xfrm flipV="1">
                <a:off x="1224541" y="6322800"/>
                <a:ext cx="903517" cy="828629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41" name="Group 54"/>
          <p:cNvGrpSpPr/>
          <p:nvPr/>
        </p:nvGrpSpPr>
        <p:grpSpPr>
          <a:xfrm>
            <a:off x="1272674" y="3461657"/>
            <a:ext cx="22808111" cy="1992085"/>
            <a:chOff x="1268078" y="3405486"/>
            <a:chExt cx="21841827" cy="1992085"/>
          </a:xfrm>
        </p:grpSpPr>
        <p:sp>
          <p:nvSpPr>
            <p:cNvPr id="42" name="Rounded Rectangle 41"/>
            <p:cNvSpPr/>
            <p:nvPr/>
          </p:nvSpPr>
          <p:spPr>
            <a:xfrm>
              <a:off x="1268078" y="3790951"/>
              <a:ext cx="21841827" cy="1606620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3" name="Group 67"/>
            <p:cNvGrpSpPr/>
            <p:nvPr/>
          </p:nvGrpSpPr>
          <p:grpSpPr>
            <a:xfrm>
              <a:off x="1268078" y="3405486"/>
              <a:ext cx="3251532" cy="940513"/>
              <a:chOff x="1311958" y="3405486"/>
              <a:chExt cx="3251532" cy="940513"/>
            </a:xfrm>
          </p:grpSpPr>
          <p:sp>
            <p:nvSpPr>
              <p:cNvPr id="44" name="Freeform 20"/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" name="TextBox 44"/>
              <p:cNvSpPr txBox="1"/>
              <p:nvPr/>
            </p:nvSpPr>
            <p:spPr>
              <a:xfrm>
                <a:off x="2250671" y="3527166"/>
                <a:ext cx="1596801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1</a:t>
                </a:r>
              </a:p>
            </p:txBody>
          </p:sp>
          <p:grpSp>
            <p:nvGrpSpPr>
              <p:cNvPr id="46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47" name="Rectangle 46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8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9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0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1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2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3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4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5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6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7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8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9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0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1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2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3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4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5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6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7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8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0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1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4841781" y="3842471"/>
                <a:ext cx="18934206" cy="82170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  <a:spcBef>
                    <a:spcPts val="600"/>
                  </a:spcBef>
                  <a:spcAft>
                    <a:spcPts val="1000"/>
                  </a:spcAft>
                </a:pPr>
                <a:r>
                  <a:rPr lang="vi-VN" sz="4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Tính </a:t>
                </a:r>
                <a:r>
                  <a:rPr lang="vi-VN" sz="4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diện tích tam giác </a:t>
                </a:r>
                <a14:m>
                  <m:oMath xmlns:m="http://schemas.openxmlformats.org/officeDocument/2006/math">
                    <m:r>
                      <a:rPr lang="vi-VN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𝐴𝐵𝐶</m:t>
                    </m:r>
                  </m:oMath>
                </a14:m>
                <a:r>
                  <a:rPr lang="vi-VN" sz="4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biết </a:t>
                </a:r>
                <a14:m>
                  <m:oMath xmlns:m="http://schemas.openxmlformats.org/officeDocument/2006/math">
                    <m:r>
                      <a:rPr lang="vi-VN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</m:t>
                    </m:r>
                    <m:d>
                      <m:dPr>
                        <m:ctrlPr>
                          <a:rPr lang="vi-VN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2;−1</m:t>
                        </m:r>
                      </m:e>
                    </m:d>
                    <m:r>
                      <a:rPr lang="vi-VN" sz="4400" b="0" i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</m:oMath>
                </a14:m>
                <a:r>
                  <a:rPr lang="vi-VN" sz="4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𝐵</m:t>
                    </m:r>
                    <m:d>
                      <m:dPr>
                        <m:ctrlP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4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  <m:r>
                          <a:rPr lang="vi-VN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;1</m:t>
                        </m:r>
                      </m:e>
                    </m:d>
                  </m:oMath>
                </a14:m>
                <a:r>
                  <a:rPr lang="vi-VN" sz="4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vi-VN" sz="4400" b="0" i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v</m:t>
                    </m:r>
                    <m:r>
                      <a:rPr lang="vi-VN" sz="44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à </m:t>
                    </m:r>
                    <m:r>
                      <a:rPr lang="vi-VN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𝐶</m:t>
                    </m:r>
                    <m:r>
                      <a:rPr lang="vi-VN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(2;−4)</m:t>
                    </m:r>
                  </m:oMath>
                </a14:m>
                <a:r>
                  <a:rPr lang="vi-VN" sz="4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endParaRPr lang="en-US" sz="4400" dirty="0"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1781" y="3842471"/>
                <a:ext cx="18934206" cy="821700"/>
              </a:xfrm>
              <a:prstGeom prst="rect">
                <a:avLst/>
              </a:prstGeom>
              <a:blipFill rotWithShape="0">
                <a:blip r:embed="rId3"/>
                <a:stretch>
                  <a:fillRect l="-1288" t="-9630" b="-3333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997354" y="6309119"/>
            <a:ext cx="7029913" cy="5044681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/>
              <p:cNvSpPr txBox="1"/>
              <p:nvPr/>
            </p:nvSpPr>
            <p:spPr>
              <a:xfrm>
                <a:off x="13209765" y="12143940"/>
                <a:ext cx="10600846" cy="9122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44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vi-VN" sz="4400" b="0" i="1" smtClean="0">
                            <a:latin typeface="Cambria Math" panose="02040503050406030204" pitchFamily="18" charset="0"/>
                          </a:rPr>
                          <m:t>𝐵𝐶</m:t>
                        </m:r>
                      </m:e>
                    </m:acc>
                    <m:d>
                      <m:dPr>
                        <m:ctrlPr>
                          <a:rPr lang="vi-VN" sz="4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4400" b="0" i="1" smtClean="0">
                            <a:latin typeface="Cambria Math" panose="02040503050406030204" pitchFamily="18" charset="0"/>
                          </a:rPr>
                          <m:t>1;−5</m:t>
                        </m:r>
                      </m:e>
                    </m:d>
                  </m:oMath>
                </a14:m>
                <a:r>
                  <a:rPr lang="vi-VN" sz="4400" dirty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r>
                      <a:rPr lang="vi-VN" sz="44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r>
                      <a:rPr lang="vi-VN" sz="4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𝐵𝐶</m:t>
                    </m:r>
                    <m:r>
                      <a:rPr lang="vi-VN" sz="4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vi-VN" sz="4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44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e>
                          <m:sup>
                            <m:r>
                              <a:rPr lang="en-US" sz="44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4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44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(−5)</m:t>
                            </m:r>
                          </m:e>
                          <m:sup>
                            <m:r>
                              <a:rPr lang="en-US" sz="44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vi-VN" sz="4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4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4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4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26</m:t>
                        </m:r>
                      </m:e>
                    </m:rad>
                    <m:r>
                      <a:rPr lang="vi-VN" sz="4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   </m:t>
                    </m:r>
                  </m:oMath>
                </a14:m>
                <a:endParaRPr lang="vi-VN" sz="4400" dirty="0">
                  <a:latin typeface="+mj-lt"/>
                </a:endParaRPr>
              </a:p>
            </p:txBody>
          </p:sp>
        </mc:Choice>
        <mc:Fallback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09765" y="12143940"/>
                <a:ext cx="10600846" cy="91223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7570834" y="7408174"/>
                <a:ext cx="10134600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400" dirty="0">
                    <a:latin typeface="+mj-lt"/>
                  </a:rPr>
                  <a:t>và đường thẳng </a:t>
                </a:r>
                <a14:m>
                  <m:oMath xmlns:m="http://schemas.openxmlformats.org/officeDocument/2006/math">
                    <m:r>
                      <a:rPr lang="vi-VN" sz="4400" b="0" i="1" smtClean="0">
                        <a:latin typeface="Cambria Math" panose="02040503050406030204" pitchFamily="18" charset="0"/>
                      </a:rPr>
                      <m:t>𝐵𝐶</m:t>
                    </m:r>
                  </m:oMath>
                </a14:m>
                <a:r>
                  <a:rPr lang="vi-VN" sz="4400" dirty="0">
                    <a:latin typeface="+mj-lt"/>
                  </a:rPr>
                  <a:t> có VTPT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44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vi-VN" sz="4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acc>
                    <m:d>
                      <m:dPr>
                        <m:ctrlPr>
                          <a:rPr lang="vi-VN" sz="4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4400" b="0" i="1" smtClean="0">
                            <a:latin typeface="Cambria Math" panose="02040503050406030204" pitchFamily="18" charset="0"/>
                          </a:rPr>
                          <m:t>5;1</m:t>
                        </m:r>
                      </m:e>
                    </m:d>
                  </m:oMath>
                </a14:m>
                <a:endParaRPr lang="vi-VN" sz="4400" dirty="0">
                  <a:latin typeface="+mj-lt"/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70834" y="7408174"/>
                <a:ext cx="10134600" cy="769441"/>
              </a:xfrm>
              <a:prstGeom prst="rect">
                <a:avLst/>
              </a:prstGeom>
              <a:blipFill rotWithShape="0">
                <a:blip r:embed="rId6"/>
                <a:stretch>
                  <a:fillRect l="-2467" t="-15079" b="-3809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1247840" y="8454155"/>
                <a:ext cx="1353439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4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r>
                        <a:rPr lang="vi-VN" sz="4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𝐵𝐶</m:t>
                      </m:r>
                      <m:r>
                        <a:rPr lang="vi-VN" sz="4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:5</m:t>
                      </m:r>
                      <m:d>
                        <m:dPr>
                          <m:ctrlPr>
                            <a:rPr lang="vi-VN" sz="4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vi-VN" sz="4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vi-VN" sz="4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a:rPr lang="vi-VN" sz="4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+1</m:t>
                      </m:r>
                      <m:d>
                        <m:dPr>
                          <m:ctrlPr>
                            <a:rPr lang="vi-VN" sz="4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vi-VN" sz="4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  <m:r>
                            <a:rPr lang="vi-VN" sz="4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a:rPr lang="vi-VN" sz="4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=0⇔5</m:t>
                      </m:r>
                      <m:r>
                        <a:rPr lang="vi-VN" sz="4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vi-VN" sz="4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vi-VN" sz="4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𝑦</m:t>
                      </m:r>
                      <m:r>
                        <a:rPr lang="vi-VN" sz="4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−6=0</m:t>
                      </m:r>
                    </m:oMath>
                  </m:oMathPara>
                </a14:m>
                <a:endParaRPr lang="vi-VN" sz="4400" dirty="0">
                  <a:latin typeface="+mj-lt"/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7840" y="8454155"/>
                <a:ext cx="13534396" cy="769441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2031125" y="9601200"/>
                <a:ext cx="12753262" cy="16855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vi-VN" sz="4400" b="0" i="1" smtClean="0">
                          <a:latin typeface="Cambria Math" panose="02040503050406030204" pitchFamily="18" charset="0"/>
                        </a:rPr>
                        <m:t>𝐴𝐻</m:t>
                      </m:r>
                      <m:r>
                        <a:rPr lang="vi-VN" sz="4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vi-VN" sz="4400" b="0" i="1" smtClean="0">
                          <a:latin typeface="Cambria Math" panose="02040503050406030204" pitchFamily="18" charset="0"/>
                        </a:rPr>
                        <m:t>𝑑</m:t>
                      </m:r>
                      <m:d>
                        <m:dPr>
                          <m:ctrlPr>
                            <a:rPr lang="vi-VN" sz="4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vi-VN" sz="4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vi-VN" sz="4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vi-VN" sz="4400" b="0" i="1" smtClean="0">
                              <a:latin typeface="Cambria Math" panose="02040503050406030204" pitchFamily="18" charset="0"/>
                            </a:rPr>
                            <m:t>𝐵𝐶</m:t>
                          </m:r>
                        </m:e>
                      </m:d>
                      <m:r>
                        <a:rPr lang="vi-VN" sz="4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vi-VN" sz="4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|"/>
                              <m:endChr m:val="|"/>
                              <m:ctrlPr>
                                <a:rPr lang="vi-VN" sz="4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vi-VN" sz="4400" b="0" i="1" smtClean="0">
                                  <a:latin typeface="Cambria Math" panose="02040503050406030204" pitchFamily="18" charset="0"/>
                                </a:rPr>
                                <m:t>5.2−1−6</m:t>
                              </m:r>
                            </m:e>
                          </m:d>
                        </m:num>
                        <m:den>
                          <m:rad>
                            <m:radPr>
                              <m:degHide m:val="on"/>
                              <m:ctrlPr>
                                <a:rPr lang="vi-VN" sz="44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vi-VN" sz="4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vi-VN" sz="4400" b="0" i="1" smtClean="0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e>
                                <m:sup>
                                  <m:r>
                                    <a:rPr lang="vi-VN" sz="4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vi-VN" sz="4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vi-VN" sz="4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vi-VN" sz="4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  <m:sup>
                                  <m:r>
                                    <a:rPr lang="vi-VN" sz="4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  <m:r>
                        <a:rPr lang="vi-VN" sz="4400" b="0" i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vi-VN" sz="4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4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vi-VN" sz="44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vi-VN" sz="4400" b="0" i="1" smtClean="0">
                                  <a:latin typeface="Cambria Math" panose="02040503050406030204" pitchFamily="18" charset="0"/>
                                </a:rPr>
                                <m:t>26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vi-VN" sz="4400" dirty="0">
                  <a:latin typeface="+mj-lt"/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1125" y="9601200"/>
                <a:ext cx="12753262" cy="1685590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1949563" y="11219242"/>
                <a:ext cx="10675957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400" dirty="0">
                    <a:latin typeface="+mj-lt"/>
                  </a:rPr>
                  <a:t>Vậy </a:t>
                </a:r>
                <a:r>
                  <a:rPr lang="vi-VN" sz="4400" dirty="0">
                    <a:solidFill>
                      <a:srgbClr val="000000"/>
                    </a:solidFill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diện tích tam giác </a:t>
                </a:r>
                <a14:m>
                  <m:oMath xmlns:m="http://schemas.openxmlformats.org/officeDocument/2006/math">
                    <m:r>
                      <a:rPr lang="vi-VN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𝐴𝐵𝐶</m:t>
                    </m:r>
                  </m:oMath>
                </a14:m>
                <a:r>
                  <a:rPr lang="vi-VN" sz="4400" dirty="0">
                    <a:latin typeface="+mj-lt"/>
                  </a:rPr>
                  <a:t> là  </a:t>
                </a: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9563" y="11219242"/>
                <a:ext cx="10675957" cy="769441"/>
              </a:xfrm>
              <a:prstGeom prst="rect">
                <a:avLst/>
              </a:prstGeom>
              <a:blipFill rotWithShape="0">
                <a:blip r:embed="rId9"/>
                <a:stretch>
                  <a:fillRect l="-2342" t="-14961" b="-3700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2409091" y="12192000"/>
                <a:ext cx="10600846" cy="13206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vi-VN" sz="5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vi-VN" sz="54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vi-VN" sz="5400" b="0" i="1" smtClean="0">
                            <a:latin typeface="Cambria Math" panose="02040503050406030204" pitchFamily="18" charset="0"/>
                          </a:rPr>
                          <m:t>𝐴𝐵𝐶</m:t>
                        </m:r>
                      </m:sub>
                    </m:sSub>
                    <m:r>
                      <a:rPr lang="vi-VN" sz="5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vi-VN" sz="5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5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vi-VN" sz="5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vi-VN" sz="5400" b="0" i="1" smtClean="0">
                        <a:latin typeface="Cambria Math" panose="02040503050406030204" pitchFamily="18" charset="0"/>
                      </a:rPr>
                      <m:t>𝐴𝐻</m:t>
                    </m:r>
                    <m:r>
                      <a:rPr lang="vi-VN" sz="5400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vi-VN" sz="5400" b="0" i="1" smtClean="0">
                        <a:latin typeface="Cambria Math" panose="02040503050406030204" pitchFamily="18" charset="0"/>
                      </a:rPr>
                      <m:t>𝐵𝐶</m:t>
                    </m:r>
                    <m:r>
                      <a:rPr lang="vi-VN" sz="5400" b="0" i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vi-VN" sz="5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5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vi-VN" sz="5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vi-VN" sz="5400" b="0" i="1" smtClean="0">
                        <a:latin typeface="Cambria Math" panose="02040503050406030204" pitchFamily="18" charset="0"/>
                      </a:rPr>
                      <m:t>.</m:t>
                    </m:r>
                    <m:f>
                      <m:fPr>
                        <m:ctrlPr>
                          <a:rPr lang="vi-VN" sz="5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5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vi-VN" sz="5400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vi-VN" sz="5400" b="0" i="1" smtClean="0">
                                <a:latin typeface="Cambria Math" panose="02040503050406030204" pitchFamily="18" charset="0"/>
                              </a:rPr>
                              <m:t>26</m:t>
                            </m:r>
                          </m:e>
                        </m:rad>
                      </m:den>
                    </m:f>
                  </m:oMath>
                </a14:m>
                <a:r>
                  <a:rPr lang="vi-VN" sz="5400" dirty="0"/>
                  <a:t>.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vi-VN" sz="5400" i="1" dirty="0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vi-VN" sz="5400" b="0" i="1" dirty="0" smtClean="0">
                            <a:latin typeface="Cambria Math" panose="02040503050406030204" pitchFamily="18" charset="0"/>
                          </a:rPr>
                          <m:t>26</m:t>
                        </m:r>
                      </m:e>
                    </m:rad>
                    <m:r>
                      <a:rPr lang="vi-VN" sz="5400" b="0" i="1" dirty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vi-VN" sz="5400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5400" b="0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vi-VN" sz="54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5400" b="0" i="1" dirty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vi-VN" sz="5400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9091" y="12192000"/>
                <a:ext cx="10600846" cy="1320683"/>
              </a:xfrm>
              <a:prstGeom prst="rect">
                <a:avLst/>
              </a:prstGeom>
              <a:blipFill rotWithShape="0">
                <a:blip r:embed="rId10"/>
                <a:stretch>
                  <a:fillRect t="-1382" b="-87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98467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6" grpId="0"/>
      <p:bldP spid="17" grpId="0"/>
      <p:bldP spid="19" grpId="0"/>
      <p:bldP spid="20" grpId="0"/>
      <p:bldP spid="22" grpId="0"/>
      <p:bldP spid="2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49496" y="1572060"/>
            <a:ext cx="23837679" cy="817376"/>
            <a:chOff x="716184" y="1892298"/>
            <a:chExt cx="18654491" cy="817374"/>
          </a:xfrm>
        </p:grpSpPr>
        <p:sp>
          <p:nvSpPr>
            <p:cNvPr id="3" name="Rounded Rectangle 2"/>
            <p:cNvSpPr/>
            <p:nvPr/>
          </p:nvSpPr>
          <p:spPr>
            <a:xfrm>
              <a:off x="716184" y="1905000"/>
              <a:ext cx="1357091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13523"/>
              <a:ext cx="1088760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VII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8"/>
              <a:ext cx="17283114" cy="769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CÔNG THỨC TÍNH KHOẢNG CÁCH TỪ MỘT ĐIỂM ĐẾN MỘT ĐƯỜNG THẲNG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44526" y="2533888"/>
            <a:ext cx="1269206" cy="832722"/>
            <a:chOff x="644526" y="2795826"/>
            <a:chExt cx="1269206" cy="832722"/>
          </a:xfrm>
        </p:grpSpPr>
        <p:sp>
          <p:nvSpPr>
            <p:cNvPr id="8" name="Rounded Rectangle 7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4</a:t>
              </a: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2232500" y="2602132"/>
            <a:ext cx="178307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MỘT SỐ BÀI TẬP VẬN DỤNG</a:t>
            </a:r>
            <a:endParaRPr lang="vi-VN" sz="4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5" name="Group 10"/>
          <p:cNvGrpSpPr/>
          <p:nvPr/>
        </p:nvGrpSpPr>
        <p:grpSpPr>
          <a:xfrm>
            <a:off x="1264057" y="5479509"/>
            <a:ext cx="22746383" cy="7845672"/>
            <a:chOff x="1270511" y="5867400"/>
            <a:chExt cx="21819676" cy="7671523"/>
          </a:xfrm>
        </p:grpSpPr>
        <p:sp>
          <p:nvSpPr>
            <p:cNvPr id="26" name="Rounded Rectangle 25"/>
            <p:cNvSpPr/>
            <p:nvPr/>
          </p:nvSpPr>
          <p:spPr>
            <a:xfrm>
              <a:off x="1272210" y="6139009"/>
              <a:ext cx="21817977" cy="7399914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7" name="Group 60"/>
            <p:cNvGrpSpPr/>
            <p:nvPr/>
          </p:nvGrpSpPr>
          <p:grpSpPr>
            <a:xfrm>
              <a:off x="1270511" y="5867400"/>
              <a:ext cx="3568119" cy="845462"/>
              <a:chOff x="1224541" y="6305967"/>
              <a:chExt cx="3568119" cy="845462"/>
            </a:xfrm>
          </p:grpSpPr>
          <p:sp>
            <p:nvSpPr>
              <p:cNvPr id="28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2296330" y="6305967"/>
                <a:ext cx="2372765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9" name="Round Diagonal Corner Rectangle 38"/>
              <p:cNvSpPr/>
              <p:nvPr/>
            </p:nvSpPr>
            <p:spPr>
              <a:xfrm flipV="1">
                <a:off x="1224541" y="6322800"/>
                <a:ext cx="903517" cy="828629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41" name="Group 54"/>
          <p:cNvGrpSpPr/>
          <p:nvPr/>
        </p:nvGrpSpPr>
        <p:grpSpPr>
          <a:xfrm>
            <a:off x="1272674" y="3461657"/>
            <a:ext cx="22808111" cy="1992085"/>
            <a:chOff x="1268078" y="3405486"/>
            <a:chExt cx="21841827" cy="1992085"/>
          </a:xfrm>
        </p:grpSpPr>
        <p:sp>
          <p:nvSpPr>
            <p:cNvPr id="42" name="Rounded Rectangle 41"/>
            <p:cNvSpPr/>
            <p:nvPr/>
          </p:nvSpPr>
          <p:spPr>
            <a:xfrm>
              <a:off x="1268078" y="3790951"/>
              <a:ext cx="21841827" cy="1606620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3" name="Group 67"/>
            <p:cNvGrpSpPr/>
            <p:nvPr/>
          </p:nvGrpSpPr>
          <p:grpSpPr>
            <a:xfrm>
              <a:off x="1268078" y="3405486"/>
              <a:ext cx="3251532" cy="940513"/>
              <a:chOff x="1311958" y="3405486"/>
              <a:chExt cx="3251532" cy="940513"/>
            </a:xfrm>
          </p:grpSpPr>
          <p:sp>
            <p:nvSpPr>
              <p:cNvPr id="44" name="Freeform 20"/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" name="TextBox 44"/>
              <p:cNvSpPr txBox="1"/>
              <p:nvPr/>
            </p:nvSpPr>
            <p:spPr>
              <a:xfrm>
                <a:off x="2250671" y="3527166"/>
                <a:ext cx="1596801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2</a:t>
                </a:r>
              </a:p>
            </p:txBody>
          </p:sp>
          <p:grpSp>
            <p:nvGrpSpPr>
              <p:cNvPr id="46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47" name="Rectangle 46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8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9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0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1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2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3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4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5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6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7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8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9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0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1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2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3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4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5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6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7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8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0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1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4841781" y="3842471"/>
                <a:ext cx="18934206" cy="26335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  <a:spcBef>
                    <a:spcPts val="600"/>
                  </a:spcBef>
                  <a:spcAft>
                    <a:spcPts val="1000"/>
                  </a:spcAft>
                </a:pPr>
                <a:r>
                  <a:rPr lang="vi-VN" sz="4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Cho hai điểm </a:t>
                </a:r>
                <a14:m>
                  <m:oMath xmlns:m="http://schemas.openxmlformats.org/officeDocument/2006/math">
                    <m:r>
                      <a:rPr lang="vi-VN" sz="4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𝐴</m:t>
                    </m:r>
                    <m:d>
                      <m:dPr>
                        <m:ctrlPr>
                          <a:rPr lang="en-US" sz="4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1;2</m:t>
                        </m:r>
                      </m:e>
                    </m:d>
                  </m:oMath>
                </a14:m>
                <a:r>
                  <a:rPr lang="vi-VN" sz="4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vi-VN" sz="4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𝐵</m:t>
                    </m:r>
                    <m:d>
                      <m:dPr>
                        <m:ctrlPr>
                          <a:rPr lang="en-US" sz="4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4;6</m:t>
                        </m:r>
                      </m:e>
                    </m:d>
                    <m:r>
                      <a:rPr lang="vi-VN" sz="4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vi-VN" sz="4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Tìm tọa độ điểm </a:t>
                </a:r>
                <a14:m>
                  <m:oMath xmlns:m="http://schemas.openxmlformats.org/officeDocument/2006/math">
                    <m:r>
                      <a:rPr lang="vi-VN" sz="4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𝑀</m:t>
                    </m:r>
                  </m:oMath>
                </a14:m>
                <a:r>
                  <a:rPr lang="vi-VN" sz="4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trên trục </a:t>
                </a:r>
                <a14:m>
                  <m:oMath xmlns:m="http://schemas.openxmlformats.org/officeDocument/2006/math">
                    <m:r>
                      <a:rPr lang="vi-VN" sz="4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𝑂𝑦</m:t>
                    </m:r>
                  </m:oMath>
                </a14:m>
                <a:r>
                  <a:rPr lang="vi-VN" sz="4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sao cho diện tích tam giác </a:t>
                </a:r>
                <a14:m>
                  <m:oMath xmlns:m="http://schemas.openxmlformats.org/officeDocument/2006/math">
                    <m:r>
                      <a:rPr lang="vi-VN" sz="4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𝑀𝐴𝐵</m:t>
                    </m:r>
                  </m:oMath>
                </a14:m>
                <a:r>
                  <a:rPr lang="vi-VN" sz="4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bằng </a:t>
                </a:r>
                <a14:m>
                  <m:oMath xmlns:m="http://schemas.openxmlformats.org/officeDocument/2006/math">
                    <m:r>
                      <a:rPr lang="vi-VN" sz="4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1</m:t>
                    </m:r>
                  </m:oMath>
                </a14:m>
                <a:r>
                  <a:rPr lang="vi-VN" sz="4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?</a:t>
                </a:r>
                <a:endParaRPr lang="en-US" sz="4400" dirty="0"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15000"/>
                  </a:lnSpc>
                  <a:spcBef>
                    <a:spcPts val="600"/>
                  </a:spcBef>
                  <a:spcAft>
                    <a:spcPts val="1000"/>
                  </a:spcAft>
                </a:pPr>
                <a:r>
                  <a:rPr lang="vi-VN" sz="4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endParaRPr lang="en-US" sz="4400" dirty="0"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1781" y="3842471"/>
                <a:ext cx="18934206" cy="2633541"/>
              </a:xfrm>
              <a:prstGeom prst="rect">
                <a:avLst/>
              </a:prstGeom>
              <a:blipFill rotWithShape="0">
                <a:blip r:embed="rId3"/>
                <a:stretch>
                  <a:fillRect l="-1288" t="-3009" r="-1320" b="-787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Rectangle 71"/>
              <p:cNvSpPr/>
              <p:nvPr/>
            </p:nvSpPr>
            <p:spPr>
              <a:xfrm>
                <a:off x="1975639" y="7620000"/>
                <a:ext cx="19659600" cy="82170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0"/>
                  </a:spcAft>
                  <a:tabLst>
                    <a:tab pos="3599815" algn="l"/>
                    <a:tab pos="5039995" algn="l"/>
                  </a:tabLst>
                </a:pPr>
                <a:r>
                  <a:rPr lang="vi-VN" sz="4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Gọi </a:t>
                </a:r>
                <a14:m>
                  <m:oMath xmlns:m="http://schemas.openxmlformats.org/officeDocument/2006/math">
                    <m:r>
                      <a:rPr lang="vi-VN" sz="4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𝑀</m:t>
                    </m:r>
                    <m:d>
                      <m:dPr>
                        <m:ctrlPr>
                          <a:rPr lang="en-US" sz="4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0;</m:t>
                        </m:r>
                        <m:r>
                          <a:rPr lang="vi-VN" sz="4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</m:e>
                    </m:d>
                  </m:oMath>
                </a14:m>
                <a:r>
                  <a:rPr lang="en-US" sz="4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4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cần</a:t>
                </a:r>
                <a:r>
                  <a:rPr lang="en-US" sz="4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tìm</a:t>
                </a:r>
                <a:r>
                  <a:rPr lang="en-US" sz="4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4400" dirty="0"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2" name="Rectangle 7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5639" y="7620000"/>
                <a:ext cx="19659600" cy="821700"/>
              </a:xfrm>
              <a:prstGeom prst="rect">
                <a:avLst/>
              </a:prstGeom>
              <a:blipFill rotWithShape="0">
                <a:blip r:embed="rId4"/>
                <a:stretch>
                  <a:fillRect l="-1240" t="-9630" b="-3333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/>
              <p:cNvSpPr txBox="1"/>
              <p:nvPr/>
            </p:nvSpPr>
            <p:spPr>
              <a:xfrm>
                <a:off x="5001706" y="5979456"/>
                <a:ext cx="9950221" cy="8560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Ta </a:t>
                </a:r>
                <a:r>
                  <a:rPr lang="en-US" sz="44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vi-VN" sz="44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44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vi-VN" sz="4400" b="0" i="1" smtClean="0">
                            <a:latin typeface="Cambria Math" panose="02040503050406030204" pitchFamily="18" charset="0"/>
                          </a:rPr>
                          <m:t>𝐴𝐵</m:t>
                        </m:r>
                      </m:e>
                    </m:acc>
                    <m:d>
                      <m:dPr>
                        <m:ctrlPr>
                          <a:rPr lang="vi-VN" sz="4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4400" b="0" i="1" smtClean="0">
                            <a:latin typeface="Cambria Math" panose="02040503050406030204" pitchFamily="18" charset="0"/>
                          </a:rPr>
                          <m:t>3;4</m:t>
                        </m:r>
                      </m:e>
                    </m:d>
                  </m:oMath>
                </a14:m>
                <a:r>
                  <a:rPr lang="vi-VN" sz="4400" dirty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r>
                      <a:rPr lang="vi-VN" sz="44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r>
                      <a:rPr lang="vi-VN" sz="4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𝐴𝐵</m:t>
                    </m:r>
                    <m:r>
                      <a:rPr lang="vi-VN" sz="4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=5</m:t>
                    </m:r>
                  </m:oMath>
                </a14:m>
                <a:endParaRPr lang="vi-VN" sz="4400" dirty="0">
                  <a:latin typeface="+mj-lt"/>
                </a:endParaRPr>
              </a:p>
            </p:txBody>
          </p:sp>
        </mc:Choice>
        <mc:Fallback xmlns="">
          <p:sp>
            <p:nvSpPr>
              <p:cNvPr id="73" name="TextBox 7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1706" y="5979456"/>
                <a:ext cx="9950221" cy="856068"/>
              </a:xfrm>
              <a:prstGeom prst="rect">
                <a:avLst/>
              </a:prstGeom>
              <a:blipFill rotWithShape="0">
                <a:blip r:embed="rId5"/>
                <a:stretch>
                  <a:fillRect l="-2449" t="-4286" b="-3428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/>
              <p:cNvSpPr txBox="1"/>
              <p:nvPr/>
            </p:nvSpPr>
            <p:spPr>
              <a:xfrm>
                <a:off x="11279187" y="6012359"/>
                <a:ext cx="10134600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400" dirty="0">
                    <a:latin typeface="+mj-lt"/>
                  </a:rPr>
                  <a:t>và đường thẳng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vi-VN" sz="4400" b="0" i="0" smtClean="0">
                        <a:latin typeface="Cambria Math" panose="02040503050406030204" pitchFamily="18" charset="0"/>
                      </a:rPr>
                      <m:t>A</m:t>
                    </m:r>
                    <m:r>
                      <a:rPr lang="vi-VN" sz="4400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vi-VN" sz="4400" dirty="0">
                    <a:latin typeface="+mj-lt"/>
                  </a:rPr>
                  <a:t> có VTPT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44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vi-VN" sz="4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acc>
                    <m:d>
                      <m:dPr>
                        <m:ctrlPr>
                          <a:rPr lang="vi-VN" sz="4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4400" b="0" i="1" smtClean="0">
                            <a:latin typeface="Cambria Math" panose="02040503050406030204" pitchFamily="18" charset="0"/>
                          </a:rPr>
                          <m:t>4;−3</m:t>
                        </m:r>
                      </m:e>
                    </m:d>
                  </m:oMath>
                </a14:m>
                <a:endParaRPr lang="vi-VN" sz="4400" dirty="0">
                  <a:latin typeface="+mj-lt"/>
                </a:endParaRPr>
              </a:p>
            </p:txBody>
          </p:sp>
        </mc:Choice>
        <mc:Fallback xmlns="">
          <p:sp>
            <p:nvSpPr>
              <p:cNvPr id="74" name="TextBox 7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79187" y="6012359"/>
                <a:ext cx="10134600" cy="769441"/>
              </a:xfrm>
              <a:prstGeom prst="rect">
                <a:avLst/>
              </a:prstGeom>
              <a:blipFill rotWithShape="0">
                <a:blip r:embed="rId6"/>
                <a:stretch>
                  <a:fillRect l="-2405" t="-14961" b="-3700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/>
              <p:cNvSpPr txBox="1"/>
              <p:nvPr/>
            </p:nvSpPr>
            <p:spPr>
              <a:xfrm>
                <a:off x="4380701" y="6993381"/>
                <a:ext cx="1353439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4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r>
                        <a:rPr lang="vi-VN" sz="4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𝐴𝐵</m:t>
                      </m:r>
                      <m:r>
                        <a:rPr lang="vi-VN" sz="4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:4</m:t>
                      </m:r>
                      <m:d>
                        <m:dPr>
                          <m:ctrlPr>
                            <a:rPr lang="vi-VN" sz="4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vi-VN" sz="4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vi-VN" sz="4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a:rPr lang="vi-VN" sz="4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−3</m:t>
                      </m:r>
                      <m:d>
                        <m:dPr>
                          <m:ctrlPr>
                            <a:rPr lang="vi-VN" sz="4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vi-VN" sz="4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  <m:r>
                            <a:rPr lang="vi-VN" sz="4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−2</m:t>
                          </m:r>
                        </m:e>
                      </m:d>
                      <m:r>
                        <a:rPr lang="vi-VN" sz="4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=0⇔4</m:t>
                      </m:r>
                      <m:r>
                        <a:rPr lang="vi-VN" sz="4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vi-VN" sz="4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−3</m:t>
                      </m:r>
                      <m:r>
                        <a:rPr lang="vi-VN" sz="4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𝑦</m:t>
                      </m:r>
                      <m:r>
                        <a:rPr lang="vi-VN" sz="4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+2=0</m:t>
                      </m:r>
                    </m:oMath>
                  </m:oMathPara>
                </a14:m>
                <a:endParaRPr lang="vi-VN" sz="4400" dirty="0">
                  <a:latin typeface="+mj-lt"/>
                </a:endParaRPr>
              </a:p>
            </p:txBody>
          </p:sp>
        </mc:Choice>
        <mc:Fallback xmlns="">
          <p:sp>
            <p:nvSpPr>
              <p:cNvPr id="75" name="TextBox 7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0701" y="6993381"/>
                <a:ext cx="13534396" cy="769441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/>
              <p:cNvSpPr txBox="1"/>
              <p:nvPr/>
            </p:nvSpPr>
            <p:spPr>
              <a:xfrm>
                <a:off x="2031125" y="8506274"/>
                <a:ext cx="12753262" cy="16855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vi-VN" sz="4400" b="0" i="1" smtClean="0">
                          <a:latin typeface="Cambria Math" panose="02040503050406030204" pitchFamily="18" charset="0"/>
                        </a:rPr>
                        <m:t>𝑀𝐻</m:t>
                      </m:r>
                      <m:r>
                        <a:rPr lang="vi-VN" sz="4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vi-VN" sz="4400" b="0" i="1" smtClean="0">
                          <a:latin typeface="Cambria Math" panose="02040503050406030204" pitchFamily="18" charset="0"/>
                        </a:rPr>
                        <m:t>𝑑</m:t>
                      </m:r>
                      <m:d>
                        <m:dPr>
                          <m:ctrlPr>
                            <a:rPr lang="vi-VN" sz="4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vi-VN" sz="44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  <m:r>
                            <a:rPr lang="vi-VN" sz="4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vi-VN" sz="4400" b="0" i="1" smtClean="0">
                              <a:latin typeface="Cambria Math" panose="02040503050406030204" pitchFamily="18" charset="0"/>
                            </a:rPr>
                            <m:t>𝐴𝐵</m:t>
                          </m:r>
                        </m:e>
                      </m:d>
                      <m:r>
                        <a:rPr lang="vi-VN" sz="4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vi-VN" sz="4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|"/>
                              <m:endChr m:val="|"/>
                              <m:ctrlPr>
                                <a:rPr lang="vi-VN" sz="4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vi-VN" sz="4400" b="0" i="1" smtClean="0">
                                  <a:latin typeface="Cambria Math" panose="02040503050406030204" pitchFamily="18" charset="0"/>
                                </a:rPr>
                                <m:t>−3</m:t>
                              </m:r>
                              <m:r>
                                <a:rPr lang="vi-VN" sz="44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vi-VN" sz="4400" b="0" i="1" smtClean="0">
                                  <a:latin typeface="Cambria Math" panose="02040503050406030204" pitchFamily="18" charset="0"/>
                                </a:rPr>
                                <m:t>+2</m:t>
                              </m:r>
                            </m:e>
                          </m:d>
                        </m:num>
                        <m:den>
                          <m:rad>
                            <m:radPr>
                              <m:degHide m:val="on"/>
                              <m:ctrlPr>
                                <a:rPr lang="vi-VN" sz="44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vi-VN" sz="4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vi-VN" sz="4400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e>
                                <m:sup>
                                  <m:r>
                                    <a:rPr lang="vi-VN" sz="4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vi-VN" sz="4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vi-VN" sz="4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vi-VN" sz="4400" b="0" i="1" smtClean="0">
                                      <a:latin typeface="Cambria Math" panose="02040503050406030204" pitchFamily="18" charset="0"/>
                                    </a:rPr>
                                    <m:t>(−3)</m:t>
                                  </m:r>
                                </m:e>
                                <m:sup>
                                  <m:r>
                                    <a:rPr lang="vi-VN" sz="4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  <m:r>
                        <a:rPr lang="vi-VN" sz="4400" b="0" i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vi-VN" sz="4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|"/>
                              <m:endChr m:val="|"/>
                              <m:ctrlPr>
                                <a:rPr lang="vi-VN" sz="4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vi-VN" sz="4400" i="1">
                                  <a:latin typeface="Cambria Math" panose="02040503050406030204" pitchFamily="18" charset="0"/>
                                </a:rPr>
                                <m:t>−3</m:t>
                              </m:r>
                              <m:r>
                                <a:rPr lang="vi-VN" sz="44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vi-VN" sz="4400" i="1">
                                  <a:latin typeface="Cambria Math" panose="02040503050406030204" pitchFamily="18" charset="0"/>
                                </a:rPr>
                                <m:t>+2</m:t>
                              </m:r>
                            </m:e>
                          </m:d>
                        </m:num>
                        <m:den>
                          <m:r>
                            <a:rPr lang="vi-VN" sz="44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vi-VN" sz="4400" dirty="0">
                  <a:latin typeface="+mj-lt"/>
                </a:endParaRPr>
              </a:p>
            </p:txBody>
          </p:sp>
        </mc:Choice>
        <mc:Fallback xmlns="">
          <p:sp>
            <p:nvSpPr>
              <p:cNvPr id="76" name="TextBox 7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1125" y="8506274"/>
                <a:ext cx="12753262" cy="1685590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76"/>
              <p:cNvSpPr txBox="1"/>
              <p:nvPr/>
            </p:nvSpPr>
            <p:spPr>
              <a:xfrm>
                <a:off x="3529178" y="10141788"/>
                <a:ext cx="9303548" cy="13644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vi-VN" sz="4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vi-VN" sz="44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vi-VN" sz="4400" b="0" i="1" smtClean="0">
                              <a:latin typeface="Cambria Math" panose="02040503050406030204" pitchFamily="18" charset="0"/>
                            </a:rPr>
                            <m:t>𝑀𝐴𝐵</m:t>
                          </m:r>
                        </m:sub>
                      </m:sSub>
                      <m:r>
                        <a:rPr lang="vi-VN" sz="4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vi-VN" sz="4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4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vi-VN" sz="4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vi-VN" sz="4400" b="0" i="1" smtClean="0">
                          <a:latin typeface="Cambria Math" panose="02040503050406030204" pitchFamily="18" charset="0"/>
                        </a:rPr>
                        <m:t>𝑀𝐻</m:t>
                      </m:r>
                      <m:r>
                        <a:rPr lang="vi-VN" sz="4400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vi-VN" sz="4400" b="0" i="1" smtClean="0">
                          <a:latin typeface="Cambria Math" panose="02040503050406030204" pitchFamily="18" charset="0"/>
                        </a:rPr>
                        <m:t>𝐴𝐵</m:t>
                      </m:r>
                      <m:r>
                        <a:rPr lang="vi-VN" sz="4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r>
                        <m:rPr>
                          <m:sty m:val="p"/>
                        </m:rPr>
                        <a:rPr lang="vi-VN" sz="4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MH</m:t>
                      </m:r>
                      <m:r>
                        <a:rPr lang="vi-VN" sz="4400" b="0" i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vi-VN" sz="4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4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vi-VN" sz="44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num>
                        <m:den>
                          <m:r>
                            <a:rPr lang="vi-VN" sz="4400" b="0" i="1" smtClean="0">
                              <a:latin typeface="Cambria Math" panose="02040503050406030204" pitchFamily="18" charset="0"/>
                            </a:rPr>
                            <m:t>𝐴𝐵</m:t>
                          </m:r>
                        </m:den>
                      </m:f>
                      <m:r>
                        <a:rPr lang="vi-VN" sz="4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vi-VN" sz="4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4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vi-VN" sz="44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vi-VN" sz="4400" dirty="0"/>
              </a:p>
            </p:txBody>
          </p:sp>
        </mc:Choice>
        <mc:Fallback xmlns="">
          <p:sp>
            <p:nvSpPr>
              <p:cNvPr id="77" name="TextBox 7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9178" y="10141788"/>
                <a:ext cx="9303548" cy="1364412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8" name="Rectangle 77"/>
          <p:cNvSpPr/>
          <p:nvPr/>
        </p:nvSpPr>
        <p:spPr>
          <a:xfrm>
            <a:off x="2381366" y="10465173"/>
            <a:ext cx="157036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sz="4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vi-VN" sz="4400" dirty="0"/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9" name="Rectangle 78"/>
              <p:cNvSpPr/>
              <p:nvPr/>
            </p:nvSpPr>
            <p:spPr>
              <a:xfrm>
                <a:off x="12957638" y="10162946"/>
                <a:ext cx="4276876" cy="128246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vi-VN" sz="4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⇔</m:t>
                      </m:r>
                      <m:f>
                        <m:fPr>
                          <m:ctrlPr>
                            <a:rPr lang="vi-VN" sz="4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|"/>
                              <m:endChr m:val="|"/>
                              <m:ctrlPr>
                                <a:rPr lang="vi-VN" sz="4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vi-VN" sz="4000" i="1">
                                  <a:latin typeface="Cambria Math" panose="02040503050406030204" pitchFamily="18" charset="0"/>
                                </a:rPr>
                                <m:t>−3</m:t>
                              </m:r>
                              <m:r>
                                <a:rPr lang="vi-VN" sz="40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vi-VN" sz="4000" i="1">
                                  <a:latin typeface="Cambria Math" panose="02040503050406030204" pitchFamily="18" charset="0"/>
                                </a:rPr>
                                <m:t>+2</m:t>
                              </m:r>
                            </m:e>
                          </m:d>
                        </m:num>
                        <m:den>
                          <m:r>
                            <a:rPr lang="vi-VN" sz="4000" i="1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vi-VN" sz="4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vi-VN" sz="4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4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vi-VN" sz="40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vi-VN" sz="4000" dirty="0"/>
              </a:p>
            </p:txBody>
          </p:sp>
        </mc:Choice>
        <mc:Fallback xmlns="">
          <p:sp>
            <p:nvSpPr>
              <p:cNvPr id="79" name="Rectangle 7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57638" y="10162946"/>
                <a:ext cx="4276876" cy="1282467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0" name="Picture 7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7244802" y="6476012"/>
            <a:ext cx="7003839" cy="504487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Box 80"/>
              <p:cNvSpPr txBox="1"/>
              <p:nvPr/>
            </p:nvSpPr>
            <p:spPr>
              <a:xfrm>
                <a:off x="1262896" y="11445413"/>
                <a:ext cx="8035091" cy="18085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vi-VN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d>
                        <m:dPr>
                          <m:begChr m:val="["/>
                          <m:endChr m:val=""/>
                          <m:ctrlPr>
                            <a:rPr lang="vi-VN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vi-VN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vi-V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−3</m:t>
                              </m:r>
                              <m:r>
                                <a:rPr lang="vi-V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vi-V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+2=2</m:t>
                              </m:r>
                            </m:e>
                            <m:e>
                              <m:r>
                                <a:rPr lang="vi-VN" b="0" i="1" smtClean="0">
                                  <a:latin typeface="Cambria Math" panose="02040503050406030204" pitchFamily="18" charset="0"/>
                                </a:rPr>
                                <m:t>−3</m:t>
                              </m:r>
                              <m:r>
                                <a:rPr lang="vi-VN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vi-VN" b="0" i="1" smtClean="0">
                                  <a:latin typeface="Cambria Math" panose="02040503050406030204" pitchFamily="18" charset="0"/>
                                </a:rPr>
                                <m:t>+2=−2</m:t>
                              </m:r>
                            </m:e>
                          </m:eqArr>
                          <m:r>
                            <a:rPr lang="vi-VN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⇔</m:t>
                          </m:r>
                          <m:d>
                            <m:dPr>
                              <m:begChr m:val="["/>
                              <m:endChr m:val=""/>
                              <m:ctrlPr>
                                <a:rPr lang="vi-VN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eqArr>
                                <m:eqArrPr>
                                  <m:ctrlPr>
                                    <a:rPr lang="vi-VN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r>
                                    <a:rPr lang="vi-VN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𝑚</m:t>
                                  </m:r>
                                  <m:r>
                                    <a:rPr lang="vi-VN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=0</m:t>
                                  </m:r>
                                </m:e>
                                <m:e>
                                  <m:r>
                                    <a:rPr lang="vi-VN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  <m:r>
                                    <a:rPr lang="vi-VN" b="0" i="1" smtClean="0">
                                      <a:latin typeface="Cambria Math" panose="02040503050406030204" pitchFamily="18" charset="0"/>
                                    </a:rPr>
                                    <m:t>=4/3</m:t>
                                  </m:r>
                                </m:e>
                              </m:eqArr>
                            </m:e>
                          </m:d>
                        </m:e>
                      </m:d>
                    </m:oMath>
                  </m:oMathPara>
                </a14:m>
                <a:endParaRPr lang="vi-VN" dirty="0"/>
              </a:p>
            </p:txBody>
          </p:sp>
        </mc:Choice>
        <mc:Fallback xmlns="">
          <p:sp>
            <p:nvSpPr>
              <p:cNvPr id="81" name="TextBox 8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2896" y="11445413"/>
                <a:ext cx="8035091" cy="1808572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" name="TextBox 81"/>
              <p:cNvSpPr txBox="1"/>
              <p:nvPr/>
            </p:nvSpPr>
            <p:spPr>
              <a:xfrm>
                <a:off x="9364586" y="11732469"/>
                <a:ext cx="14645854" cy="11065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400" dirty="0">
                    <a:latin typeface="+mj-lt"/>
                  </a:rPr>
                  <a:t>Vậy có 2 điểm thỏa mãn là </a:t>
                </a:r>
                <a14:m>
                  <m:oMath xmlns:m="http://schemas.openxmlformats.org/officeDocument/2006/math">
                    <m:r>
                      <a:rPr lang="vi-VN" sz="4400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vi-VN" sz="4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4400" b="0" i="1" smtClean="0">
                            <a:latin typeface="Cambria Math" panose="02040503050406030204" pitchFamily="18" charset="0"/>
                          </a:rPr>
                          <m:t>0;0</m:t>
                        </m:r>
                      </m:e>
                    </m:d>
                  </m:oMath>
                </a14:m>
                <a:r>
                  <a:rPr lang="vi-VN" sz="4400" dirty="0">
                    <a:latin typeface="+mj-lt"/>
                  </a:rPr>
                  <a:t> và </a:t>
                </a:r>
                <a14:m>
                  <m:oMath xmlns:m="http://schemas.openxmlformats.org/officeDocument/2006/math">
                    <m:r>
                      <a:rPr lang="vi-VN" sz="4400" b="0" i="1" smtClean="0">
                        <a:latin typeface="Cambria Math" panose="02040503050406030204" pitchFamily="18" charset="0"/>
                      </a:rPr>
                      <m:t>𝑀</m:t>
                    </m:r>
                    <m:d>
                      <m:dPr>
                        <m:ctrlPr>
                          <a:rPr lang="vi-VN" sz="4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4400" b="0" i="1" smtClean="0">
                            <a:latin typeface="Cambria Math" panose="02040503050406030204" pitchFamily="18" charset="0"/>
                          </a:rPr>
                          <m:t>0;</m:t>
                        </m:r>
                        <m:f>
                          <m:fPr>
                            <m:ctrlPr>
                              <a:rPr lang="vi-VN" sz="44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vi-VN" sz="44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num>
                          <m:den>
                            <m:r>
                              <a:rPr lang="vi-VN" sz="44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e>
                    </m:d>
                    <m:r>
                      <a:rPr lang="vi-VN" sz="44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vi-VN" sz="4400" dirty="0">
                    <a:latin typeface="+mj-lt"/>
                  </a:rPr>
                  <a:t> </a:t>
                </a:r>
              </a:p>
            </p:txBody>
          </p:sp>
        </mc:Choice>
        <mc:Fallback xmlns="">
          <p:sp>
            <p:nvSpPr>
              <p:cNvPr id="82" name="TextBox 8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64586" y="11732469"/>
                <a:ext cx="14645854" cy="1106585"/>
              </a:xfrm>
              <a:prstGeom prst="rect">
                <a:avLst/>
              </a:prstGeom>
              <a:blipFill rotWithShape="0">
                <a:blip r:embed="rId13"/>
                <a:stretch>
                  <a:fillRect l="-1665" b="-1049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17781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2" grpId="0"/>
      <p:bldP spid="73" grpId="0"/>
      <p:bldP spid="74" grpId="0"/>
      <p:bldP spid="75" grpId="0"/>
      <p:bldP spid="76" grpId="0"/>
      <p:bldP spid="77" grpId="0"/>
      <p:bldP spid="78" grpId="0"/>
      <p:bldP spid="79" grpId="0"/>
      <p:bldP spid="81" grpId="0"/>
      <p:bldP spid="8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49496" y="1572060"/>
            <a:ext cx="23837679" cy="817376"/>
            <a:chOff x="716184" y="1892298"/>
            <a:chExt cx="18654491" cy="817374"/>
          </a:xfrm>
        </p:grpSpPr>
        <p:sp>
          <p:nvSpPr>
            <p:cNvPr id="3" name="Rounded Rectangle 2"/>
            <p:cNvSpPr/>
            <p:nvPr/>
          </p:nvSpPr>
          <p:spPr>
            <a:xfrm>
              <a:off x="716184" y="1905000"/>
              <a:ext cx="1357091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13523"/>
              <a:ext cx="1088760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VII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8"/>
              <a:ext cx="17283114" cy="769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CÔNG THỨC TÍNH KHOẢNG CÁCH TỪ MỘT ĐIỂM ĐẾN MỘT ĐƯỜNG THẲNG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44526" y="2533888"/>
            <a:ext cx="1269206" cy="832722"/>
            <a:chOff x="644526" y="2795826"/>
            <a:chExt cx="1269206" cy="832722"/>
          </a:xfrm>
        </p:grpSpPr>
        <p:sp>
          <p:nvSpPr>
            <p:cNvPr id="8" name="Rounded Rectangle 7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4</a:t>
              </a: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2232500" y="2602132"/>
            <a:ext cx="178307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MỘT SỐ BÀI TẬP VẬN DỤNG</a:t>
            </a:r>
            <a:endParaRPr lang="vi-VN" sz="4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5" name="Group 10"/>
          <p:cNvGrpSpPr/>
          <p:nvPr/>
        </p:nvGrpSpPr>
        <p:grpSpPr>
          <a:xfrm>
            <a:off x="1264057" y="5479509"/>
            <a:ext cx="22746383" cy="7845672"/>
            <a:chOff x="1270511" y="5867400"/>
            <a:chExt cx="21819676" cy="7671523"/>
          </a:xfrm>
        </p:grpSpPr>
        <p:sp>
          <p:nvSpPr>
            <p:cNvPr id="26" name="Rounded Rectangle 25"/>
            <p:cNvSpPr/>
            <p:nvPr/>
          </p:nvSpPr>
          <p:spPr>
            <a:xfrm>
              <a:off x="1272210" y="6139009"/>
              <a:ext cx="21817977" cy="7399914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7" name="Group 60"/>
            <p:cNvGrpSpPr/>
            <p:nvPr/>
          </p:nvGrpSpPr>
          <p:grpSpPr>
            <a:xfrm>
              <a:off x="1270511" y="5867400"/>
              <a:ext cx="3568119" cy="845462"/>
              <a:chOff x="1224541" y="6305967"/>
              <a:chExt cx="3568119" cy="845462"/>
            </a:xfrm>
          </p:grpSpPr>
          <p:sp>
            <p:nvSpPr>
              <p:cNvPr id="28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2296330" y="6305967"/>
                <a:ext cx="2372765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9" name="Round Diagonal Corner Rectangle 38"/>
              <p:cNvSpPr/>
              <p:nvPr/>
            </p:nvSpPr>
            <p:spPr>
              <a:xfrm flipV="1">
                <a:off x="1224541" y="6322800"/>
                <a:ext cx="903517" cy="828629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41" name="Group 54"/>
          <p:cNvGrpSpPr/>
          <p:nvPr/>
        </p:nvGrpSpPr>
        <p:grpSpPr>
          <a:xfrm>
            <a:off x="1272674" y="3461657"/>
            <a:ext cx="22808111" cy="1992085"/>
            <a:chOff x="1268078" y="3405486"/>
            <a:chExt cx="21841827" cy="1992085"/>
          </a:xfrm>
        </p:grpSpPr>
        <p:sp>
          <p:nvSpPr>
            <p:cNvPr id="42" name="Rounded Rectangle 41"/>
            <p:cNvSpPr/>
            <p:nvPr/>
          </p:nvSpPr>
          <p:spPr>
            <a:xfrm>
              <a:off x="1268078" y="3790951"/>
              <a:ext cx="21841827" cy="1606620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3" name="Group 67"/>
            <p:cNvGrpSpPr/>
            <p:nvPr/>
          </p:nvGrpSpPr>
          <p:grpSpPr>
            <a:xfrm>
              <a:off x="1268078" y="3405486"/>
              <a:ext cx="3251532" cy="940513"/>
              <a:chOff x="1311958" y="3405486"/>
              <a:chExt cx="3251532" cy="940513"/>
            </a:xfrm>
          </p:grpSpPr>
          <p:sp>
            <p:nvSpPr>
              <p:cNvPr id="44" name="Freeform 20"/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" name="TextBox 44"/>
              <p:cNvSpPr txBox="1"/>
              <p:nvPr/>
            </p:nvSpPr>
            <p:spPr>
              <a:xfrm>
                <a:off x="2250671" y="3527166"/>
                <a:ext cx="1596801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3</a:t>
                </a:r>
              </a:p>
            </p:txBody>
          </p:sp>
          <p:grpSp>
            <p:nvGrpSpPr>
              <p:cNvPr id="46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47" name="Rectangle 46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8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9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0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1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2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3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4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5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6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7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8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9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0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1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2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3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4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5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6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7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8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0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1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4597850" y="3757984"/>
                <a:ext cx="19627959" cy="164968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  <a:spcBef>
                    <a:spcPts val="600"/>
                  </a:spcBef>
                  <a:spcAft>
                    <a:spcPts val="1000"/>
                  </a:spcAft>
                </a:pPr>
                <a:r>
                  <a:rPr lang="vi-VN" sz="4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Cho hai điểm </a:t>
                </a:r>
                <a14:m>
                  <m:oMath xmlns:m="http://schemas.openxmlformats.org/officeDocument/2006/math">
                    <m:r>
                      <a:rPr lang="vi-VN" sz="4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𝐴</m:t>
                    </m:r>
                    <m:d>
                      <m:dPr>
                        <m:ctrlPr>
                          <a:rPr lang="en-US" sz="4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1;1</m:t>
                        </m:r>
                      </m:e>
                    </m:d>
                  </m:oMath>
                </a14:m>
                <a:r>
                  <a:rPr lang="vi-VN" sz="4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vi-VN" sz="4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𝐵</m:t>
                    </m:r>
                    <m:d>
                      <m:dPr>
                        <m:ctrlPr>
                          <a:rPr lang="en-US" sz="4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4;−3</m:t>
                        </m:r>
                      </m:e>
                    </m:d>
                  </m:oMath>
                </a14:m>
                <a:r>
                  <a:rPr lang="vi-VN" sz="4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và đường thẳng </a:t>
                </a:r>
                <a14:m>
                  <m:oMath xmlns:m="http://schemas.openxmlformats.org/officeDocument/2006/math">
                    <m:r>
                      <a:rPr lang="vi-VN" sz="4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𝑑</m:t>
                    </m:r>
                    <m:r>
                      <a:rPr lang="vi-VN" sz="4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:</m:t>
                    </m:r>
                    <m:r>
                      <a:rPr lang="vi-VN" sz="4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vi-VN" sz="4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−2</m:t>
                    </m:r>
                    <m:r>
                      <a:rPr lang="vi-VN" sz="4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vi-VN" sz="4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−1=0</m:t>
                    </m:r>
                  </m:oMath>
                </a14:m>
                <a:r>
                  <a:rPr lang="vi-VN" sz="4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Tìm điểm </a:t>
                </a:r>
                <a14:m>
                  <m:oMath xmlns:m="http://schemas.openxmlformats.org/officeDocument/2006/math">
                    <m:r>
                      <a:rPr lang="vi-VN" sz="4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𝑀</m:t>
                    </m:r>
                  </m:oMath>
                </a14:m>
                <a:r>
                  <a:rPr lang="vi-VN" sz="4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thuộc </a:t>
                </a:r>
                <a14:m>
                  <m:oMath xmlns:m="http://schemas.openxmlformats.org/officeDocument/2006/math">
                    <m:r>
                      <a:rPr lang="vi-VN" sz="4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𝑑</m:t>
                    </m:r>
                  </m:oMath>
                </a14:m>
                <a:r>
                  <a:rPr lang="vi-VN" sz="4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có tọa độ nguyên và sao cho khoảng cách từ </a:t>
                </a:r>
                <a14:m>
                  <m:oMath xmlns:m="http://schemas.openxmlformats.org/officeDocument/2006/math">
                    <m:r>
                      <a:rPr lang="vi-VN" sz="4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𝑀</m:t>
                    </m:r>
                  </m:oMath>
                </a14:m>
                <a:r>
                  <a:rPr lang="vi-VN" sz="4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đến đường thẳng </a:t>
                </a:r>
                <a14:m>
                  <m:oMath xmlns:m="http://schemas.openxmlformats.org/officeDocument/2006/math">
                    <m:r>
                      <a:rPr lang="vi-VN" sz="4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𝐴𝐵</m:t>
                    </m:r>
                  </m:oMath>
                </a14:m>
                <a:r>
                  <a:rPr lang="vi-VN" sz="4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bằng </a:t>
                </a:r>
                <a14:m>
                  <m:oMath xmlns:m="http://schemas.openxmlformats.org/officeDocument/2006/math">
                    <m:r>
                      <a:rPr lang="vi-VN" sz="4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6</m:t>
                    </m:r>
                  </m:oMath>
                </a14:m>
                <a:r>
                  <a:rPr lang="vi-VN" sz="4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vi-VN" sz="4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4400" dirty="0"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7850" y="3757984"/>
                <a:ext cx="19627959" cy="1649682"/>
              </a:xfrm>
              <a:prstGeom prst="rect">
                <a:avLst/>
              </a:prstGeom>
              <a:blipFill rotWithShape="0">
                <a:blip r:embed="rId3"/>
                <a:stretch>
                  <a:fillRect l="-1242" t="-4797" b="-1291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Rectangle 82"/>
              <p:cNvSpPr/>
              <p:nvPr/>
            </p:nvSpPr>
            <p:spPr>
              <a:xfrm>
                <a:off x="5174615" y="5887820"/>
                <a:ext cx="17701026" cy="87100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180340" indent="-180340" algn="just">
                  <a:lnSpc>
                    <a:spcPct val="115000"/>
                  </a:lnSpc>
                  <a:spcBef>
                    <a:spcPts val="200"/>
                  </a:spcBef>
                  <a:spcAft>
                    <a:spcPts val="1000"/>
                  </a:spcAft>
                  <a:tabLst>
                    <a:tab pos="180340" algn="l"/>
                    <a:tab pos="288290" algn="l"/>
                    <a:tab pos="467995" algn="l"/>
                    <a:tab pos="540385" algn="l"/>
                    <a:tab pos="648335" algn="l"/>
                    <a:tab pos="1260475" algn="l"/>
                    <a:tab pos="3780790" algn="l"/>
                  </a:tabLst>
                </a:pP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Vì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𝑀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∈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𝑑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: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−2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−1=0⇒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𝑀</m:t>
                    </m:r>
                    <m:d>
                      <m:d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+1;</m:t>
                        </m:r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</m:e>
                    </m:d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𝑚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∈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ℤ</m:t>
                    </m:r>
                  </m:oMath>
                </a14:m>
                <a:endParaRPr lang="en-US" sz="44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3" name="Rectangle 8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74615" y="5887820"/>
                <a:ext cx="17701026" cy="871008"/>
              </a:xfrm>
              <a:prstGeom prst="rect">
                <a:avLst/>
              </a:prstGeom>
              <a:blipFill rotWithShape="0">
                <a:blip r:embed="rId4"/>
                <a:stretch>
                  <a:fillRect l="-1412" t="-9790" b="-2587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4" name="Rectangle 83"/>
              <p:cNvSpPr/>
              <p:nvPr/>
            </p:nvSpPr>
            <p:spPr>
              <a:xfrm>
                <a:off x="5174615" y="7147628"/>
                <a:ext cx="14486572" cy="87100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180340" indent="-180340" algn="just">
                  <a:lnSpc>
                    <a:spcPct val="115000"/>
                  </a:lnSpc>
                  <a:spcBef>
                    <a:spcPts val="200"/>
                  </a:spcBef>
                  <a:spcAft>
                    <a:spcPts val="1000"/>
                  </a:spcAft>
                  <a:tabLst>
                    <a:tab pos="180340" algn="l"/>
                    <a:tab pos="288290" algn="l"/>
                    <a:tab pos="467995" algn="l"/>
                    <a:tab pos="540385" algn="l"/>
                    <a:tab pos="648335" algn="l"/>
                    <a:tab pos="1260475" algn="l"/>
                    <a:tab pos="3780790" algn="l"/>
                  </a:tabLst>
                </a:pPr>
                <a:r>
                  <a:rPr lang="en-US" sz="4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Mặt </a:t>
                </a:r>
                <a:r>
                  <a:rPr lang="en-US" sz="44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khác</a:t>
                </a:r>
                <a:r>
                  <a:rPr lang="en-US" sz="4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4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4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4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i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AB</a:t>
                </a:r>
                <a:r>
                  <a:rPr lang="en-US" sz="4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4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4</m:t>
                    </m:r>
                    <m:r>
                      <a:rPr lang="en-US" sz="4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4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+3</m:t>
                    </m:r>
                    <m:r>
                      <a:rPr lang="en-US" sz="4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4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−7=0</m:t>
                    </m:r>
                  </m:oMath>
                </a14:m>
                <a:endParaRPr lang="en-US" sz="4400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4" name="Rectangle 8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74615" y="7147628"/>
                <a:ext cx="14486572" cy="871008"/>
              </a:xfrm>
              <a:prstGeom prst="rect">
                <a:avLst/>
              </a:prstGeom>
              <a:blipFill rotWithShape="0">
                <a:blip r:embed="rId5"/>
                <a:stretch>
                  <a:fillRect l="-1726" t="-9859" b="-2676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5" name="Rectangle 84"/>
              <p:cNvSpPr/>
              <p:nvPr/>
            </p:nvSpPr>
            <p:spPr>
              <a:xfrm>
                <a:off x="5132389" y="7981435"/>
                <a:ext cx="12192000" cy="2132956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marL="180340" indent="-180340">
                  <a:lnSpc>
                    <a:spcPct val="115000"/>
                  </a:lnSpc>
                  <a:spcBef>
                    <a:spcPts val="200"/>
                  </a:spcBef>
                  <a:spcAft>
                    <a:spcPts val="1000"/>
                  </a:spcAft>
                  <a:tabLst>
                    <a:tab pos="180340" algn="l"/>
                    <a:tab pos="288290" algn="l"/>
                    <a:tab pos="467995" algn="l"/>
                    <a:tab pos="540385" algn="l"/>
                    <a:tab pos="648335" algn="l"/>
                    <a:tab pos="1260475" algn="l"/>
                    <a:tab pos="3780790" algn="l"/>
                  </a:tabLst>
                </a:pPr>
                <a:r>
                  <a:rPr lang="vi-VN" sz="4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Khi đó</a:t>
                </a:r>
                <a:r>
                  <a:rPr lang="fr-FR" sz="4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r>
                  <a:rPr lang="vi-VN" sz="4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𝑑</m:t>
                    </m:r>
                    <m:d>
                      <m:dPr>
                        <m:ctrlPr>
                          <a:rPr lang="en-US" sz="4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𝑀</m:t>
                        </m:r>
                        <m:r>
                          <a:rPr lang="vi-VN" sz="4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vi-VN" sz="4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𝐴𝐵</m:t>
                        </m:r>
                      </m:e>
                    </m:d>
                    <m:r>
                      <a:rPr lang="vi-VN" sz="4800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=6</m:t>
                    </m:r>
                    <m:r>
                      <a:rPr lang="vi-VN" sz="4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⇔</m:t>
                    </m:r>
                    <m:f>
                      <m:fPr>
                        <m:ctrlPr>
                          <a:rPr lang="en-US" sz="4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d>
                          <m:dPr>
                            <m:begChr m:val="|"/>
                            <m:endChr m:val="|"/>
                            <m:ctrlPr>
                              <a:rPr lang="en-US" sz="4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vi-VN" sz="4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8</m:t>
                            </m:r>
                            <m:r>
                              <a:rPr lang="vi-VN" sz="4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𝑚</m:t>
                            </m:r>
                            <m:r>
                              <a:rPr lang="vi-VN" sz="4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+4+3</m:t>
                            </m:r>
                            <m:r>
                              <a:rPr lang="vi-VN" sz="4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𝑚</m:t>
                            </m:r>
                            <m:r>
                              <a:rPr lang="vi-VN" sz="4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−7</m:t>
                            </m:r>
                          </m:e>
                        </m:d>
                      </m:num>
                      <m:den>
                        <m:r>
                          <a:rPr lang="vi-VN" sz="4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  <m:r>
                      <a:rPr lang="en-US" sz="4800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=6</m:t>
                    </m:r>
                  </m:oMath>
                </a14:m>
                <a:br>
                  <a:rPr lang="en-US" sz="4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</a:br>
                <a:endParaRPr lang="en-US" sz="4400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5" name="Rectangle 8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2389" y="7981435"/>
                <a:ext cx="12192000" cy="2132956"/>
              </a:xfrm>
              <a:prstGeom prst="rect">
                <a:avLst/>
              </a:prstGeom>
              <a:blipFill rotWithShape="0">
                <a:blip r:embed="rId6"/>
                <a:stretch>
                  <a:fillRect l="-205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6" name="Rectangle 85"/>
              <p:cNvSpPr/>
              <p:nvPr/>
            </p:nvSpPr>
            <p:spPr>
              <a:xfrm>
                <a:off x="10440987" y="8852443"/>
                <a:ext cx="8786059" cy="269541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180340" indent="-180340">
                  <a:lnSpc>
                    <a:spcPct val="115000"/>
                  </a:lnSpc>
                  <a:spcBef>
                    <a:spcPts val="200"/>
                  </a:spcBef>
                  <a:spcAft>
                    <a:spcPts val="1000"/>
                  </a:spcAft>
                  <a:tabLst>
                    <a:tab pos="180340" algn="l"/>
                    <a:tab pos="288290" algn="l"/>
                    <a:tab pos="467995" algn="l"/>
                    <a:tab pos="540385" algn="l"/>
                    <a:tab pos="648335" algn="l"/>
                    <a:tab pos="1260475" algn="l"/>
                    <a:tab pos="3780790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44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⇔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4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vi-VN" sz="4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11</m:t>
                          </m:r>
                          <m:r>
                            <a:rPr lang="vi-VN" sz="4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𝑚</m:t>
                          </m:r>
                          <m:r>
                            <a:rPr lang="vi-VN" sz="4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−3</m:t>
                          </m:r>
                        </m:e>
                      </m:d>
                      <m:r>
                        <a:rPr lang="vi-VN" sz="44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=30⇔</m:t>
                      </m:r>
                      <m:d>
                        <m:dPr>
                          <m:begChr m:val="["/>
                          <m:endChr m:val=""/>
                          <m:ctrlPr>
                            <a:rPr lang="en-US" sz="4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4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eqArrPr>
                            <m:e>
                              <m:r>
                                <a:rPr lang="vi-VN" sz="4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&amp;</m:t>
                              </m:r>
                              <m:r>
                                <a:rPr lang="vi-VN" sz="4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𝑚</m:t>
                              </m:r>
                              <m:r>
                                <a:rPr lang="vi-VN" sz="4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=3</m:t>
                              </m:r>
                            </m:e>
                            <m:e>
                              <m:r>
                                <a:rPr lang="vi-VN" sz="4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&amp;</m:t>
                              </m:r>
                              <m:r>
                                <a:rPr lang="vi-VN" sz="4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𝑚</m:t>
                              </m:r>
                              <m:r>
                                <a:rPr lang="vi-VN" sz="4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US" sz="44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vi-VN" sz="44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27</m:t>
                                  </m:r>
                                </m:num>
                                <m:den>
                                  <m:r>
                                    <a:rPr lang="vi-VN" sz="44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11</m:t>
                                  </m:r>
                                </m:den>
                              </m:f>
                              <m:d>
                                <m:dPr>
                                  <m:ctrlPr>
                                    <a:rPr lang="en-US" sz="44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vi-VN" sz="44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𝑙</m:t>
                                  </m:r>
                                </m:e>
                              </m:d>
                            </m:e>
                          </m:eqArr>
                        </m:e>
                      </m:d>
                    </m:oMath>
                  </m:oMathPara>
                </a14:m>
                <a:endParaRPr lang="en-US" sz="4400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6" name="Rectangle 8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40987" y="8852443"/>
                <a:ext cx="8786059" cy="2695418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7" name="Rectangle 86"/>
              <p:cNvSpPr/>
              <p:nvPr/>
            </p:nvSpPr>
            <p:spPr>
              <a:xfrm>
                <a:off x="5216844" y="11547861"/>
                <a:ext cx="7407541" cy="87100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180340" indent="-180340">
                  <a:lnSpc>
                    <a:spcPct val="115000"/>
                  </a:lnSpc>
                  <a:spcBef>
                    <a:spcPts val="200"/>
                  </a:spcBef>
                  <a:spcAft>
                    <a:spcPts val="1000"/>
                  </a:spcAft>
                  <a:tabLst>
                    <a:tab pos="180340" algn="l"/>
                    <a:tab pos="288290" algn="l"/>
                    <a:tab pos="467995" algn="l"/>
                    <a:tab pos="540385" algn="l"/>
                    <a:tab pos="648335" algn="l"/>
                    <a:tab pos="1260475" algn="l"/>
                    <a:tab pos="3780790" algn="l"/>
                  </a:tabLst>
                </a:pPr>
                <a:r>
                  <a:rPr lang="vi-VN" sz="4400" dirty="0"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Vậy </a:t>
                </a:r>
                <a14:m>
                  <m:oMath xmlns:m="http://schemas.openxmlformats.org/officeDocument/2006/math">
                    <m:r>
                      <a:rPr lang="vi-VN" sz="4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𝑀</m:t>
                    </m:r>
                    <m:d>
                      <m:dPr>
                        <m:ctrlPr>
                          <a:rPr lang="en-US" sz="4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7;3</m:t>
                        </m:r>
                      </m:e>
                    </m:d>
                  </m:oMath>
                </a14:m>
                <a:r>
                  <a:rPr lang="vi-VN" sz="4400" dirty="0"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là điểm thỏa mãn. </a:t>
                </a:r>
                <a:endParaRPr lang="en-US" sz="4400" dirty="0">
                  <a:latin typeface="+mj-lt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7" name="Rectangle 8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6844" y="11547861"/>
                <a:ext cx="7407541" cy="871008"/>
              </a:xfrm>
              <a:prstGeom prst="rect">
                <a:avLst/>
              </a:prstGeom>
              <a:blipFill rotWithShape="0">
                <a:blip r:embed="rId8"/>
                <a:stretch>
                  <a:fillRect l="-3374" t="-9091" r="-2305" b="-2587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33701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3" grpId="0"/>
      <p:bldP spid="84" grpId="0"/>
      <p:bldP spid="85" grpId="0"/>
      <p:bldP spid="86" grpId="0"/>
      <p:bldP spid="8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49496" y="1572060"/>
            <a:ext cx="23837679" cy="817376"/>
            <a:chOff x="716184" y="1892298"/>
            <a:chExt cx="18654491" cy="817374"/>
          </a:xfrm>
        </p:grpSpPr>
        <p:sp>
          <p:nvSpPr>
            <p:cNvPr id="3" name="Rounded Rectangle 2"/>
            <p:cNvSpPr/>
            <p:nvPr/>
          </p:nvSpPr>
          <p:spPr>
            <a:xfrm>
              <a:off x="716184" y="1905000"/>
              <a:ext cx="1357091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13523"/>
              <a:ext cx="1088760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VII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8"/>
              <a:ext cx="17283114" cy="769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CÔNG THỨC TÍNH KHOẢNG CÁCH TỪ MỘT ĐIỂM ĐẾN MỘT ĐƯỜNG THẲNG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44526" y="2533888"/>
            <a:ext cx="1269206" cy="832722"/>
            <a:chOff x="644526" y="2795826"/>
            <a:chExt cx="1269206" cy="832722"/>
          </a:xfrm>
        </p:grpSpPr>
        <p:sp>
          <p:nvSpPr>
            <p:cNvPr id="8" name="Rounded Rectangle 7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4</a:t>
              </a: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2232500" y="2602132"/>
            <a:ext cx="178307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MỘT SỐ BÀI TẬP VẬN DỤNG</a:t>
            </a:r>
            <a:endParaRPr lang="vi-VN" sz="4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5" name="Group 10"/>
          <p:cNvGrpSpPr/>
          <p:nvPr/>
        </p:nvGrpSpPr>
        <p:grpSpPr>
          <a:xfrm>
            <a:off x="1264057" y="5479508"/>
            <a:ext cx="22746383" cy="4959893"/>
            <a:chOff x="1270511" y="5867400"/>
            <a:chExt cx="21819676" cy="4797203"/>
          </a:xfrm>
        </p:grpSpPr>
        <p:sp>
          <p:nvSpPr>
            <p:cNvPr id="26" name="Rounded Rectangle 25"/>
            <p:cNvSpPr/>
            <p:nvPr/>
          </p:nvSpPr>
          <p:spPr>
            <a:xfrm>
              <a:off x="1272210" y="6139010"/>
              <a:ext cx="21817977" cy="4525593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7" name="Group 60"/>
            <p:cNvGrpSpPr/>
            <p:nvPr/>
          </p:nvGrpSpPr>
          <p:grpSpPr>
            <a:xfrm>
              <a:off x="1270511" y="5867400"/>
              <a:ext cx="3568119" cy="845462"/>
              <a:chOff x="1224541" y="6305967"/>
              <a:chExt cx="3568119" cy="845462"/>
            </a:xfrm>
          </p:grpSpPr>
          <p:sp>
            <p:nvSpPr>
              <p:cNvPr id="28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2296330" y="6305967"/>
                <a:ext cx="2372765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9" name="Round Diagonal Corner Rectangle 38"/>
              <p:cNvSpPr/>
              <p:nvPr/>
            </p:nvSpPr>
            <p:spPr>
              <a:xfrm flipV="1">
                <a:off x="1224541" y="6322800"/>
                <a:ext cx="903517" cy="828629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41" name="Group 54"/>
          <p:cNvGrpSpPr/>
          <p:nvPr/>
        </p:nvGrpSpPr>
        <p:grpSpPr>
          <a:xfrm>
            <a:off x="1272674" y="3461657"/>
            <a:ext cx="22808111" cy="1992085"/>
            <a:chOff x="1268078" y="3405486"/>
            <a:chExt cx="21841827" cy="1992085"/>
          </a:xfrm>
        </p:grpSpPr>
        <p:sp>
          <p:nvSpPr>
            <p:cNvPr id="42" name="Rounded Rectangle 41"/>
            <p:cNvSpPr/>
            <p:nvPr/>
          </p:nvSpPr>
          <p:spPr>
            <a:xfrm>
              <a:off x="1268078" y="3790951"/>
              <a:ext cx="21841827" cy="1606620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3" name="Group 67"/>
            <p:cNvGrpSpPr/>
            <p:nvPr/>
          </p:nvGrpSpPr>
          <p:grpSpPr>
            <a:xfrm>
              <a:off x="1268078" y="3405486"/>
              <a:ext cx="3251532" cy="940513"/>
              <a:chOff x="1311958" y="3405486"/>
              <a:chExt cx="3251532" cy="940513"/>
            </a:xfrm>
          </p:grpSpPr>
          <p:sp>
            <p:nvSpPr>
              <p:cNvPr id="44" name="Freeform 20"/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" name="TextBox 44"/>
              <p:cNvSpPr txBox="1"/>
              <p:nvPr/>
            </p:nvSpPr>
            <p:spPr>
              <a:xfrm>
                <a:off x="2250671" y="3527166"/>
                <a:ext cx="1596801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4</a:t>
                </a:r>
              </a:p>
            </p:txBody>
          </p:sp>
          <p:grpSp>
            <p:nvGrpSpPr>
              <p:cNvPr id="46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47" name="Rectangle 46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8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9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0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1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2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3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4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5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6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7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8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9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0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1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2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3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4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5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6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7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8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0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1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8" name="Rectangle 87"/>
              <p:cNvSpPr/>
              <p:nvPr/>
            </p:nvSpPr>
            <p:spPr>
              <a:xfrm>
                <a:off x="4979289" y="3788701"/>
                <a:ext cx="19031151" cy="14465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vi-VN" sz="4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Viết phương trình đường thẳng </a:t>
                </a:r>
                <a14:m>
                  <m:oMath xmlns:m="http://schemas.openxmlformats.org/officeDocument/2006/math">
                    <m:r>
                      <a:rPr lang="vi-VN" sz="4400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𝑑</m:t>
                    </m:r>
                    <m:r>
                      <a:rPr lang="vi-VN" sz="4400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vi-VN" sz="4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song song với đường thẳng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𝛥</m:t>
                    </m:r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:3</m:t>
                    </m:r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+4</m:t>
                    </m:r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−2=0</m:t>
                    </m:r>
                  </m:oMath>
                </a14:m>
                <a:r>
                  <a:rPr lang="vi-VN" sz="4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và cách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𝑀</m:t>
                    </m:r>
                    <m:d>
                      <m:dPr>
                        <m:ctrlP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1;1</m:t>
                        </m:r>
                      </m:e>
                    </m:d>
                  </m:oMath>
                </a14:m>
                <a:r>
                  <a:rPr lang="vi-VN" sz="4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một khoảng bằng 1.</a:t>
                </a:r>
                <a:endParaRPr lang="vi-VN" dirty="0"/>
              </a:p>
            </p:txBody>
          </p:sp>
        </mc:Choice>
        <mc:Fallback xmlns="">
          <p:sp>
            <p:nvSpPr>
              <p:cNvPr id="88" name="Rectangle 8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9289" y="3788701"/>
                <a:ext cx="19031151" cy="1446550"/>
              </a:xfrm>
              <a:prstGeom prst="rect">
                <a:avLst/>
              </a:prstGeom>
              <a:blipFill rotWithShape="0">
                <a:blip r:embed="rId3"/>
                <a:stretch>
                  <a:fillRect l="-1313" t="-8439" b="-1983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9" name="Rectangle 88"/>
              <p:cNvSpPr/>
              <p:nvPr/>
            </p:nvSpPr>
            <p:spPr>
              <a:xfrm>
                <a:off x="5051899" y="6266234"/>
                <a:ext cx="12192000" cy="769441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>
                  <a:spcAft>
                    <a:spcPts val="0"/>
                  </a:spcAft>
                  <a:tabLst>
                    <a:tab pos="3599815" algn="l"/>
                    <a:tab pos="5039995" algn="l"/>
                  </a:tabLst>
                </a:pPr>
                <a:r>
                  <a:rPr lang="en-US" sz="44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Vì</a:t>
                </a:r>
                <a:r>
                  <a:rPr lang="en-US" sz="4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𝑑</m:t>
                    </m:r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//</m:t>
                    </m:r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𝛥</m:t>
                    </m:r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⇒</m:t>
                    </m:r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𝑑</m:t>
                    </m:r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:3</m:t>
                    </m:r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+4</m:t>
                    </m:r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𝑐</m:t>
                    </m:r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=0</m:t>
                    </m:r>
                    <m:d>
                      <m:dPr>
                        <m:ctrlP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𝑐</m:t>
                        </m:r>
                        <m: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≠−2</m:t>
                        </m:r>
                      </m:e>
                    </m:d>
                  </m:oMath>
                </a14:m>
                <a:r>
                  <a:rPr lang="vi-VN" sz="4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4400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9" name="Rectangle 8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1899" y="6266234"/>
                <a:ext cx="12192000" cy="769441"/>
              </a:xfrm>
              <a:prstGeom prst="rect">
                <a:avLst/>
              </a:prstGeom>
              <a:blipFill rotWithShape="0">
                <a:blip r:embed="rId4"/>
                <a:stretch>
                  <a:fillRect l="-2050" t="-15873" b="-3809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0" name="Rectangle 89"/>
              <p:cNvSpPr/>
              <p:nvPr/>
            </p:nvSpPr>
            <p:spPr>
              <a:xfrm>
                <a:off x="5083965" y="9061256"/>
                <a:ext cx="12963742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spcAft>
                    <a:spcPts val="1000"/>
                  </a:spcAft>
                </a:pPr>
                <a:r>
                  <a:rPr lang="en-US" sz="4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Vậy </a:t>
                </a:r>
                <a:r>
                  <a:rPr lang="vi-VN" sz="4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 1 đường thẳng thỏa mãn là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𝑑</m:t>
                    </m:r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:3</m:t>
                    </m:r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+4</m:t>
                    </m:r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−2</m:t>
                    </m:r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=0</m:t>
                    </m:r>
                  </m:oMath>
                </a14:m>
                <a:r>
                  <a:rPr lang="vi-VN" sz="4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.</a:t>
                </a:r>
                <a:endParaRPr lang="en-US" sz="4400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0" name="Rectangle 8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3965" y="9061256"/>
                <a:ext cx="12963742" cy="769441"/>
              </a:xfrm>
              <a:prstGeom prst="rect">
                <a:avLst/>
              </a:prstGeom>
              <a:blipFill rotWithShape="0">
                <a:blip r:embed="rId5"/>
                <a:stretch>
                  <a:fillRect l="-1928" t="-14961" r="-893" b="-3700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1" name="Rectangle 90"/>
              <p:cNvSpPr/>
              <p:nvPr/>
            </p:nvSpPr>
            <p:spPr>
              <a:xfrm>
                <a:off x="5083966" y="7143318"/>
                <a:ext cx="7947822" cy="165622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10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4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𝑑</m:t>
                      </m:r>
                      <m:r>
                        <a:rPr lang="en-US" sz="44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en-US" sz="44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𝑀</m:t>
                      </m:r>
                      <m:r>
                        <a:rPr lang="en-US" sz="44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,</m:t>
                      </m:r>
                      <m:r>
                        <a:rPr lang="en-US" sz="44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𝑑</m:t>
                      </m:r>
                      <m:r>
                        <a:rPr lang="en-US" sz="44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)=1⇔</m:t>
                      </m:r>
                      <m:f>
                        <m:fPr>
                          <m:ctrlPr>
                            <a:rPr lang="en-US" sz="4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|"/>
                              <m:endChr m:val="|"/>
                              <m:ctrlPr>
                                <a:rPr lang="en-US" sz="4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3+4+</m:t>
                              </m:r>
                              <m:r>
                                <a:rPr lang="en-US" sz="4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𝑐</m:t>
                              </m:r>
                            </m:e>
                          </m:d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4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44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4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3</m:t>
                                  </m:r>
                                </m:e>
                                <m:sup>
                                  <m:r>
                                    <a:rPr lang="en-US" sz="44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4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44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4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4</m:t>
                                  </m:r>
                                </m:e>
                                <m:sup>
                                  <m:r>
                                    <a:rPr lang="en-US" sz="44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  <m:r>
                        <a:rPr lang="en-US" sz="44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=1</m:t>
                      </m:r>
                    </m:oMath>
                  </m:oMathPara>
                </a14:m>
                <a:endParaRPr lang="en-US" sz="4400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1" name="Rectangle 9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3966" y="7143318"/>
                <a:ext cx="7947822" cy="1656223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2" name="Rectangle 91"/>
              <p:cNvSpPr/>
              <p:nvPr/>
            </p:nvSpPr>
            <p:spPr>
              <a:xfrm>
                <a:off x="12676729" y="7175429"/>
                <a:ext cx="7212872" cy="14621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spcAft>
                    <a:spcPts val="1000"/>
                  </a:spcAft>
                </a:pPr>
                <a14:m>
                  <m:oMath xmlns:m="http://schemas.openxmlformats.org/officeDocument/2006/math">
                    <m:r>
                      <a:rPr lang="en-US" sz="4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⇔</m:t>
                    </m:r>
                    <m:d>
                      <m:dPr>
                        <m:begChr m:val="|"/>
                        <m:endChr m:val="|"/>
                        <m:ctrlP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7+</m:t>
                        </m:r>
                        <m: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𝑐</m:t>
                        </m:r>
                      </m:e>
                    </m:d>
                    <m:r>
                      <a:rPr lang="en-US" sz="4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=5⇔</m:t>
                    </m:r>
                    <m:d>
                      <m:dPr>
                        <m:begChr m:val="["/>
                        <m:endChr m:val=""/>
                        <m:ctrlP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en-US" sz="4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en-US" sz="4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𝑐</m:t>
                            </m:r>
                            <m:r>
                              <a:rPr lang="en-US" sz="4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=−2</m:t>
                            </m:r>
                            <m:d>
                              <m:dPr>
                                <m:ctrlPr>
                                  <a:rPr lang="en-US" sz="40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40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𝑙</m:t>
                                </m:r>
                              </m:e>
                            </m:d>
                          </m:e>
                          <m:e>
                            <m:r>
                              <a:rPr lang="en-US" sz="4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en-US" sz="4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𝑐</m:t>
                            </m:r>
                            <m:r>
                              <a:rPr lang="en-US" sz="4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=−13</m:t>
                            </m:r>
                            <m:d>
                              <m:dPr>
                                <m:ctrlPr>
                                  <a:rPr lang="en-US" sz="40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40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𝑛</m:t>
                                </m:r>
                              </m:e>
                            </m:d>
                          </m:e>
                        </m:eqArr>
                      </m:e>
                    </m:d>
                    <m:r>
                      <a:rPr lang="en-US" sz="4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vi-VN" sz="40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4000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2" name="Rectangle 9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76729" y="7175429"/>
                <a:ext cx="7212872" cy="1462132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28727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" grpId="0"/>
      <p:bldP spid="89" grpId="0"/>
      <p:bldP spid="90" grpId="0"/>
      <p:bldP spid="91" grpId="0"/>
      <p:bldP spid="9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49496" y="1572060"/>
            <a:ext cx="23837679" cy="817376"/>
            <a:chOff x="716184" y="1892298"/>
            <a:chExt cx="18654491" cy="817374"/>
          </a:xfrm>
        </p:grpSpPr>
        <p:sp>
          <p:nvSpPr>
            <p:cNvPr id="3" name="Rounded Rectangle 2"/>
            <p:cNvSpPr/>
            <p:nvPr/>
          </p:nvSpPr>
          <p:spPr>
            <a:xfrm>
              <a:off x="716184" y="1905000"/>
              <a:ext cx="1357091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13523"/>
              <a:ext cx="1088760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VII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8"/>
              <a:ext cx="17283114" cy="769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CÔNG THỨC TÍNH KHOẢNG CÁCH TỪ MỘT ĐIỂM ĐẾN MỘT ĐƯỜNG THẲNG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44526" y="2533888"/>
            <a:ext cx="1269206" cy="832722"/>
            <a:chOff x="644526" y="2795826"/>
            <a:chExt cx="1269206" cy="832722"/>
          </a:xfrm>
        </p:grpSpPr>
        <p:sp>
          <p:nvSpPr>
            <p:cNvPr id="8" name="Rounded Rectangle 7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4</a:t>
              </a: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2232500" y="2602132"/>
            <a:ext cx="178307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MỘT SỐ BÀI TẬP VẬN DỤNG</a:t>
            </a:r>
            <a:endParaRPr lang="vi-VN" sz="4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5" name="Group 10"/>
          <p:cNvGrpSpPr/>
          <p:nvPr/>
        </p:nvGrpSpPr>
        <p:grpSpPr>
          <a:xfrm>
            <a:off x="1264057" y="5479508"/>
            <a:ext cx="22746383" cy="8236491"/>
            <a:chOff x="1270511" y="5867400"/>
            <a:chExt cx="21819676" cy="7671523"/>
          </a:xfrm>
        </p:grpSpPr>
        <p:sp>
          <p:nvSpPr>
            <p:cNvPr id="26" name="Rounded Rectangle 25"/>
            <p:cNvSpPr/>
            <p:nvPr/>
          </p:nvSpPr>
          <p:spPr>
            <a:xfrm>
              <a:off x="1272210" y="6139009"/>
              <a:ext cx="21817977" cy="7399914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27" name="Group 60"/>
            <p:cNvGrpSpPr/>
            <p:nvPr/>
          </p:nvGrpSpPr>
          <p:grpSpPr>
            <a:xfrm>
              <a:off x="1270511" y="5867400"/>
              <a:ext cx="3568119" cy="845462"/>
              <a:chOff x="1224541" y="6305967"/>
              <a:chExt cx="3568119" cy="845462"/>
            </a:xfrm>
          </p:grpSpPr>
          <p:sp>
            <p:nvSpPr>
              <p:cNvPr id="28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2296330" y="6305967"/>
                <a:ext cx="2372765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9" name="Round Diagonal Corner Rectangle 38"/>
              <p:cNvSpPr/>
              <p:nvPr/>
            </p:nvSpPr>
            <p:spPr>
              <a:xfrm flipV="1">
                <a:off x="1224541" y="6322800"/>
                <a:ext cx="903517" cy="828629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41" name="Group 54"/>
          <p:cNvGrpSpPr/>
          <p:nvPr/>
        </p:nvGrpSpPr>
        <p:grpSpPr>
          <a:xfrm>
            <a:off x="1272674" y="3461657"/>
            <a:ext cx="22808111" cy="1992085"/>
            <a:chOff x="1268078" y="3405486"/>
            <a:chExt cx="21841827" cy="1992085"/>
          </a:xfrm>
        </p:grpSpPr>
        <p:sp>
          <p:nvSpPr>
            <p:cNvPr id="42" name="Rounded Rectangle 41"/>
            <p:cNvSpPr/>
            <p:nvPr/>
          </p:nvSpPr>
          <p:spPr>
            <a:xfrm>
              <a:off x="1268078" y="3790951"/>
              <a:ext cx="21841827" cy="1606620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3" name="Group 67"/>
            <p:cNvGrpSpPr/>
            <p:nvPr/>
          </p:nvGrpSpPr>
          <p:grpSpPr>
            <a:xfrm>
              <a:off x="1268078" y="3405486"/>
              <a:ext cx="3251532" cy="940513"/>
              <a:chOff x="1311958" y="3405486"/>
              <a:chExt cx="3251532" cy="940513"/>
            </a:xfrm>
          </p:grpSpPr>
          <p:sp>
            <p:nvSpPr>
              <p:cNvPr id="44" name="Freeform 20"/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" name="TextBox 44"/>
              <p:cNvSpPr txBox="1"/>
              <p:nvPr/>
            </p:nvSpPr>
            <p:spPr>
              <a:xfrm>
                <a:off x="2250671" y="3527166"/>
                <a:ext cx="1596801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5</a:t>
                </a:r>
              </a:p>
            </p:txBody>
          </p:sp>
          <p:grpSp>
            <p:nvGrpSpPr>
              <p:cNvPr id="46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47" name="Rectangle 46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8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9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0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1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2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3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4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5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6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7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8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9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0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1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2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3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4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5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6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7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8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0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1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5062390" y="4007192"/>
                <a:ext cx="18948049" cy="14465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vi-VN" sz="4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Viết phương trình của đường thẳng </a:t>
                </a:r>
                <a14:m>
                  <m:oMath xmlns:m="http://schemas.openxmlformats.org/officeDocument/2006/math">
                    <m:r>
                      <a:rPr lang="vi-VN" sz="4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𝛥</m:t>
                    </m:r>
                  </m:oMath>
                </a14:m>
                <a:r>
                  <a:rPr lang="vi-VN" sz="4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đi qua điểm </a:t>
                </a:r>
                <a14:m>
                  <m:oMath xmlns:m="http://schemas.openxmlformats.org/officeDocument/2006/math">
                    <m:r>
                      <a:rPr lang="vi-VN" sz="4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𝑃</m:t>
                    </m:r>
                    <m:d>
                      <m:dPr>
                        <m:ctrlPr>
                          <a:rPr lang="en-US" sz="4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2;5</m:t>
                        </m:r>
                      </m:e>
                    </m:d>
                  </m:oMath>
                </a14:m>
                <a:r>
                  <a:rPr lang="vi-VN" sz="4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và cách điểm </a:t>
                </a:r>
                <a14:m>
                  <m:oMath xmlns:m="http://schemas.openxmlformats.org/officeDocument/2006/math">
                    <m:r>
                      <a:rPr lang="vi-VN" sz="4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𝑄</m:t>
                    </m:r>
                    <m:d>
                      <m:dPr>
                        <m:ctrlPr>
                          <a:rPr lang="en-US" sz="4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5;1</m:t>
                        </m:r>
                      </m:e>
                    </m:d>
                  </m:oMath>
                </a14:m>
                <a:r>
                  <a:rPr lang="vi-VN" sz="4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một khoảng bằng </a:t>
                </a:r>
                <a14:m>
                  <m:oMath xmlns:m="http://schemas.openxmlformats.org/officeDocument/2006/math">
                    <m:r>
                      <a:rPr lang="vi-VN" sz="4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3</m:t>
                    </m:r>
                    <m:r>
                      <a:rPr lang="vi-VN" sz="4400" b="0" i="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vi-VN" sz="4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vi-VN" dirty="0"/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2390" y="4007192"/>
                <a:ext cx="18948049" cy="1446550"/>
              </a:xfrm>
              <a:prstGeom prst="rect">
                <a:avLst/>
              </a:prstGeom>
              <a:blipFill rotWithShape="0">
                <a:blip r:embed="rId3"/>
                <a:stretch>
                  <a:fillRect l="-1287" t="-7983" b="-1932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1595565" y="6733752"/>
                <a:ext cx="21494622" cy="87100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0"/>
                  </a:spcAft>
                  <a:tabLst>
                    <a:tab pos="3599815" algn="l"/>
                    <a:tab pos="5039995" algn="l"/>
                  </a:tabLs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vi-VN" sz="4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⇒</m:t>
                      </m:r>
                      <m:r>
                        <a:rPr lang="vi-VN" sz="44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𝛥</m:t>
                      </m:r>
                      <m:r>
                        <a:rPr lang="vi-VN" sz="44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:</m:t>
                      </m:r>
                      <m:r>
                        <a:rPr lang="vi-VN" sz="44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𝑎</m:t>
                      </m:r>
                      <m:d>
                        <m:dPr>
                          <m:ctrlPr>
                            <a:rPr lang="vi-VN" sz="4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vi-VN" sz="4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vi-VN" sz="4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−2</m:t>
                          </m:r>
                        </m:e>
                      </m:d>
                      <m:r>
                        <a:rPr lang="vi-VN" sz="44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vi-VN" sz="44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𝑏</m:t>
                      </m:r>
                      <m:d>
                        <m:dPr>
                          <m:ctrlPr>
                            <a:rPr lang="vi-VN" sz="4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vi-VN" sz="4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𝑦</m:t>
                          </m:r>
                          <m:r>
                            <a:rPr lang="vi-VN" sz="4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−5</m:t>
                          </m:r>
                        </m:e>
                      </m:d>
                      <m:r>
                        <a:rPr lang="vi-VN" sz="44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=0⇔</m:t>
                      </m:r>
                      <m:r>
                        <a:rPr lang="vi-VN" sz="44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𝑎𝑥</m:t>
                      </m:r>
                      <m:r>
                        <a:rPr lang="vi-VN" sz="44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vi-VN" sz="44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𝑏𝑦</m:t>
                      </m:r>
                      <m:r>
                        <a:rPr lang="vi-VN" sz="44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−2</m:t>
                      </m:r>
                      <m:r>
                        <a:rPr lang="vi-VN" sz="44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𝑎</m:t>
                      </m:r>
                      <m:r>
                        <a:rPr lang="vi-VN" sz="44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−5</m:t>
                      </m:r>
                      <m:r>
                        <a:rPr lang="vi-VN" sz="44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𝑏</m:t>
                      </m:r>
                      <m:r>
                        <a:rPr lang="vi-VN" sz="44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=0</m:t>
                      </m:r>
                    </m:oMath>
                  </m:oMathPara>
                </a14:m>
                <a:endParaRPr lang="en-US" sz="4400" i="1" dirty="0">
                  <a:latin typeface="Cambria Math" panose="0204050305040603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5565" y="6733752"/>
                <a:ext cx="21494622" cy="871008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5372673" y="5872654"/>
                <a:ext cx="11186544" cy="8560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400" dirty="0">
                    <a:latin typeface="+mj-lt"/>
                  </a:rPr>
                  <a:t>Gọi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44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vi-VN" sz="4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acc>
                    <m:d>
                      <m:dPr>
                        <m:ctrlPr>
                          <a:rPr lang="vi-VN" sz="4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4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vi-VN" sz="4400" b="0" i="1" smtClean="0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vi-VN" sz="44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</m:oMath>
                </a14:m>
                <a:r>
                  <a:rPr lang="vi-VN" sz="4400" dirty="0">
                    <a:latin typeface="+mj-lt"/>
                  </a:rPr>
                  <a:t> là VTPT của </a:t>
                </a:r>
                <a14:m>
                  <m:oMath xmlns:m="http://schemas.openxmlformats.org/officeDocument/2006/math">
                    <m:r>
                      <a:rPr lang="vi-VN" sz="4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𝛥</m:t>
                    </m:r>
                  </m:oMath>
                </a14:m>
                <a:r>
                  <a:rPr lang="vi-VN" sz="4400" dirty="0"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44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e>
                    </m:acc>
                    <m:r>
                      <a:rPr lang="vi-VN" sz="4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≠</m:t>
                    </m:r>
                    <m:acc>
                      <m:accPr>
                        <m:chr m:val="⃗"/>
                        <m:ctrlPr>
                          <a:rPr lang="vi-VN" sz="4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</m:acc>
                  </m:oMath>
                </a14:m>
                <a:endParaRPr lang="vi-VN" sz="4400" dirty="0">
                  <a:latin typeface="+mj-lt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2673" y="5872654"/>
                <a:ext cx="11186544" cy="856068"/>
              </a:xfrm>
              <a:prstGeom prst="rect">
                <a:avLst/>
              </a:prstGeom>
              <a:blipFill rotWithShape="0">
                <a:blip r:embed="rId5"/>
                <a:stretch>
                  <a:fillRect l="-2180" t="-3546" b="-3333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1416460" y="7664017"/>
                <a:ext cx="16644527" cy="152798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vi-VN" sz="44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𝑑</m:t>
                      </m:r>
                      <m:d>
                        <m:dPr>
                          <m:ctrlPr>
                            <a:rPr lang="en-US" sz="4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vi-VN" sz="4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𝑄</m:t>
                          </m:r>
                          <m:r>
                            <a:rPr lang="vi-VN" sz="4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,</m:t>
                          </m:r>
                          <m:r>
                            <a:rPr lang="vi-VN" sz="4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𝛥</m:t>
                          </m:r>
                        </m:e>
                      </m:d>
                      <m:r>
                        <a:rPr lang="vi-VN" sz="44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=3⇔</m:t>
                      </m:r>
                      <m:f>
                        <m:fPr>
                          <m:ctrlPr>
                            <a:rPr lang="en-US" sz="4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|"/>
                              <m:endChr m:val="|"/>
                              <m:ctrlPr>
                                <a:rPr lang="en-US" sz="4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vi-VN" sz="4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5</m:t>
                              </m:r>
                              <m:r>
                                <a:rPr lang="vi-VN" sz="4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𝑎</m:t>
                              </m:r>
                              <m:r>
                                <a:rPr lang="vi-VN" sz="4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vi-VN" sz="4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𝑏</m:t>
                              </m:r>
                              <m:r>
                                <a:rPr lang="vi-VN" sz="4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−2</m:t>
                              </m:r>
                              <m:r>
                                <a:rPr lang="vi-VN" sz="4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𝑎</m:t>
                              </m:r>
                              <m:r>
                                <a:rPr lang="vi-VN" sz="4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−5</m:t>
                              </m:r>
                              <m:r>
                                <a:rPr lang="vi-VN" sz="4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𝑏</m:t>
                              </m:r>
                            </m:e>
                          </m:d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4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44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vi-VN" sz="44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vi-VN" sz="44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vi-VN" sz="4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44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vi-VN" sz="44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vi-VN" sz="44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  <m:r>
                        <a:rPr lang="vi-VN" sz="44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=3⇔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4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vi-VN" sz="4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3</m:t>
                          </m:r>
                          <m:r>
                            <a:rPr lang="vi-VN" sz="4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𝑎</m:t>
                          </m:r>
                          <m:r>
                            <a:rPr lang="vi-VN" sz="4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−4</m:t>
                          </m:r>
                          <m:r>
                            <a:rPr lang="vi-VN" sz="4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𝑏</m:t>
                          </m:r>
                        </m:e>
                      </m:d>
                      <m:r>
                        <a:rPr lang="vi-VN" sz="44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=3</m:t>
                      </m:r>
                      <m:rad>
                        <m:radPr>
                          <m:degHide m:val="on"/>
                          <m:ctrlPr>
                            <a:rPr lang="en-US" sz="4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4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vi-VN" sz="4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vi-VN" sz="4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vi-VN" sz="4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4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vi-VN" sz="4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𝑏</m:t>
                              </m:r>
                            </m:e>
                            <m:sup>
                              <m:r>
                                <a:rPr lang="vi-VN" sz="4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vi-VN" dirty="0"/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6460" y="7664017"/>
                <a:ext cx="16644527" cy="1527982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1334897" y="8924613"/>
                <a:ext cx="8575937" cy="211186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0"/>
                  </a:spcAft>
                  <a:tabLst>
                    <a:tab pos="3599815" algn="l"/>
                    <a:tab pos="5039995" algn="l"/>
                  </a:tabLst>
                </a:pPr>
                <a14:m>
                  <m:oMath xmlns:m="http://schemas.openxmlformats.org/officeDocument/2006/math">
                    <m:r>
                      <a:rPr lang="vi-VN" sz="4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⇔−24</m:t>
                    </m:r>
                    <m:r>
                      <a:rPr lang="vi-VN" sz="4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𝑎𝑏</m:t>
                    </m:r>
                    <m:r>
                      <a:rPr lang="vi-VN" sz="4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+7</m:t>
                    </m:r>
                    <m:sSup>
                      <m:sSupPr>
                        <m:ctrlPr>
                          <a:rPr lang="en-US" sz="4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4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𝑏</m:t>
                        </m:r>
                      </m:e>
                      <m:sup>
                        <m:r>
                          <a:rPr lang="vi-VN" sz="4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vi-VN" sz="4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=0⇔</m:t>
                    </m:r>
                    <m:d>
                      <m:dPr>
                        <m:begChr m:val="["/>
                        <m:endChr m:val=""/>
                        <m:ctrlPr>
                          <a:rPr lang="en-US" sz="4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vi-VN" sz="4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vi-VN" sz="4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𝑏</m:t>
                            </m:r>
                            <m:r>
                              <a:rPr lang="vi-VN" sz="4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=0</m:t>
                            </m:r>
                          </m:e>
                          <m:e>
                            <m:r>
                              <a:rPr lang="vi-VN" sz="4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vi-VN" sz="4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𝑏</m:t>
                            </m:r>
                            <m:r>
                              <a:rPr lang="vi-VN" sz="4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sz="44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vi-VN" sz="44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24</m:t>
                                </m:r>
                              </m:num>
                              <m:den>
                                <m:r>
                                  <a:rPr lang="vi-VN" sz="44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7</m:t>
                                </m:r>
                              </m:den>
                            </m:f>
                            <m:r>
                              <a:rPr lang="vi-VN" sz="4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𝑎</m:t>
                            </m:r>
                          </m:e>
                        </m:eqArr>
                      </m:e>
                    </m:d>
                  </m:oMath>
                </a14:m>
                <a:r>
                  <a:rPr lang="vi-VN" sz="44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 </a:t>
                </a:r>
                <a:endParaRPr lang="en-US" sz="44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4897" y="8924613"/>
                <a:ext cx="8575937" cy="2111860"/>
              </a:xfrm>
              <a:prstGeom prst="rect">
                <a:avLst/>
              </a:prstGeom>
              <a:blipFill rotWithShape="0">
                <a:blip r:embed="rId7"/>
                <a:stretch>
                  <a:fillRect r="-184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1235164" y="11003007"/>
                <a:ext cx="8209555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vi-VN" sz="44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Với </a:t>
                </a:r>
                <a14:m>
                  <m:oMath xmlns:m="http://schemas.openxmlformats.org/officeDocument/2006/math">
                    <m:r>
                      <a:rPr lang="vi-VN" sz="4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𝑏</m:t>
                    </m:r>
                    <m:r>
                      <a:rPr lang="vi-VN" sz="4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=0</m:t>
                    </m:r>
                  </m:oMath>
                </a14:m>
                <a:r>
                  <a:rPr lang="vi-VN" sz="44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</a:t>
                </a:r>
                <a:r>
                  <a:rPr lang="en-US" sz="44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</a:t>
                </a:r>
                <a:r>
                  <a:rPr lang="vi-VN" sz="44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họn </a:t>
                </a:r>
                <a14:m>
                  <m:oMath xmlns:m="http://schemas.openxmlformats.org/officeDocument/2006/math">
                    <m:r>
                      <a:rPr lang="vi-VN" sz="4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𝑎</m:t>
                    </m:r>
                    <m:r>
                      <a:rPr lang="vi-VN" sz="4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=1⇒</m:t>
                    </m:r>
                    <m:r>
                      <a:rPr lang="vi-VN" sz="4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𝛥</m:t>
                    </m:r>
                    <m:r>
                      <a:rPr lang="vi-VN" sz="4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:</m:t>
                    </m:r>
                    <m:r>
                      <a:rPr lang="vi-VN" sz="4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  <m:r>
                      <a:rPr lang="vi-VN" sz="4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=2</m:t>
                    </m:r>
                  </m:oMath>
                </a14:m>
                <a:endParaRPr lang="en-US" sz="44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5164" y="11003007"/>
                <a:ext cx="8209555" cy="769441"/>
              </a:xfrm>
              <a:prstGeom prst="rect">
                <a:avLst/>
              </a:prstGeom>
              <a:blipFill rotWithShape="0">
                <a:blip r:embed="rId8"/>
                <a:stretch>
                  <a:fillRect l="-3046" t="-15873" b="-3809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1334897" y="11631119"/>
                <a:ext cx="16040290" cy="10508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vi-VN" sz="44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Với </a:t>
                </a:r>
                <a14:m>
                  <m:oMath xmlns:m="http://schemas.openxmlformats.org/officeDocument/2006/math">
                    <m:r>
                      <a:rPr lang="vi-VN" sz="4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𝑏</m:t>
                    </m:r>
                    <m:r>
                      <a:rPr lang="vi-VN" sz="4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4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24</m:t>
                        </m:r>
                      </m:num>
                      <m:den>
                        <m:r>
                          <a:rPr lang="vi-VN" sz="4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7</m:t>
                        </m:r>
                      </m:den>
                    </m:f>
                    <m:r>
                      <a:rPr lang="vi-VN" sz="4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𝑎</m:t>
                    </m:r>
                  </m:oMath>
                </a14:m>
                <a:r>
                  <a:rPr lang="vi-VN" sz="44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</a:t>
                </a:r>
                <a:r>
                  <a:rPr lang="en-US" sz="44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</a:t>
                </a:r>
                <a:r>
                  <a:rPr lang="vi-VN" sz="44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họn </a:t>
                </a:r>
                <a14:m>
                  <m:oMath xmlns:m="http://schemas.openxmlformats.org/officeDocument/2006/math">
                    <m:r>
                      <a:rPr lang="vi-VN" sz="4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𝑎</m:t>
                    </m:r>
                    <m:r>
                      <a:rPr lang="vi-VN" sz="4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=7⇒</m:t>
                    </m:r>
                    <m:r>
                      <a:rPr lang="vi-VN" sz="4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𝑏</m:t>
                    </m:r>
                    <m:r>
                      <a:rPr lang="vi-VN" sz="4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=24⇒</m:t>
                    </m:r>
                    <m:r>
                      <a:rPr lang="vi-VN" sz="4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𝛥</m:t>
                    </m:r>
                    <m:r>
                      <a:rPr lang="vi-VN" sz="4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:7</m:t>
                    </m:r>
                    <m:r>
                      <a:rPr lang="vi-VN" sz="4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  <m:r>
                      <a:rPr lang="vi-VN" sz="4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+24</m:t>
                    </m:r>
                    <m:r>
                      <a:rPr lang="vi-VN" sz="4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𝑦</m:t>
                    </m:r>
                    <m:r>
                      <a:rPr lang="vi-VN" sz="4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−134=0</m:t>
                    </m:r>
                  </m:oMath>
                </a14:m>
                <a:endParaRPr lang="en-US" sz="44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4897" y="11631119"/>
                <a:ext cx="16040290" cy="1050865"/>
              </a:xfrm>
              <a:prstGeom prst="rect">
                <a:avLst/>
              </a:prstGeom>
              <a:blipFill rotWithShape="0">
                <a:blip r:embed="rId9"/>
                <a:stretch>
                  <a:fillRect l="-1558" b="-1279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1561929" y="12681984"/>
                <a:ext cx="22214058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400" dirty="0">
                    <a:latin typeface="+mj-lt"/>
                  </a:rPr>
                  <a:t>Vậy có hai đường thẳng thỏa mãn, có phương trình là </a:t>
                </a:r>
                <a14:m>
                  <m:oMath xmlns:m="http://schemas.openxmlformats.org/officeDocument/2006/math">
                    <m:r>
                      <a:rPr lang="vi-VN" sz="4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  <m:r>
                      <a:rPr lang="vi-VN" sz="4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=2</m:t>
                    </m:r>
                  </m:oMath>
                </a14:m>
                <a:r>
                  <a:rPr lang="vi-VN" sz="44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vi-VN" sz="4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7</m:t>
                    </m:r>
                    <m:r>
                      <a:rPr lang="vi-VN" sz="4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  <m:r>
                      <a:rPr lang="vi-VN" sz="4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+24</m:t>
                    </m:r>
                    <m:r>
                      <a:rPr lang="vi-VN" sz="4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𝑦</m:t>
                    </m:r>
                    <m:r>
                      <a:rPr lang="vi-VN" sz="4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−134=0.</m:t>
                    </m:r>
                  </m:oMath>
                </a14:m>
                <a:endParaRPr lang="vi-VN" sz="4400" dirty="0">
                  <a:latin typeface="+mj-lt"/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1929" y="12681984"/>
                <a:ext cx="22214058" cy="769441"/>
              </a:xfrm>
              <a:prstGeom prst="rect">
                <a:avLst/>
              </a:prstGeom>
              <a:blipFill rotWithShape="0">
                <a:blip r:embed="rId10"/>
                <a:stretch>
                  <a:fillRect l="-1098" t="-14961" b="-3700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13099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34987" y="1447800"/>
            <a:ext cx="6961968" cy="960327"/>
            <a:chOff x="13477876" y="4114800"/>
            <a:chExt cx="6962774" cy="960438"/>
          </a:xfrm>
        </p:grpSpPr>
        <p:sp>
          <p:nvSpPr>
            <p:cNvPr id="3" name="Freeform 71"/>
            <p:cNvSpPr>
              <a:spLocks/>
            </p:cNvSpPr>
            <p:nvPr/>
          </p:nvSpPr>
          <p:spPr bwMode="auto">
            <a:xfrm>
              <a:off x="13477876" y="4657725"/>
              <a:ext cx="6962774" cy="417513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solidFill>
              <a:srgbClr val="B9E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" name="Oval 72"/>
            <p:cNvSpPr>
              <a:spLocks noChangeArrowheads="1"/>
            </p:cNvSpPr>
            <p:nvPr/>
          </p:nvSpPr>
          <p:spPr bwMode="auto">
            <a:xfrm>
              <a:off x="14111288" y="4114800"/>
              <a:ext cx="285750" cy="280988"/>
            </a:xfrm>
            <a:prstGeom prst="ellipse">
              <a:avLst/>
            </a:pr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" name="Freeform 73"/>
            <p:cNvSpPr>
              <a:spLocks/>
            </p:cNvSpPr>
            <p:nvPr/>
          </p:nvSpPr>
          <p:spPr bwMode="auto">
            <a:xfrm>
              <a:off x="14039850" y="4373563"/>
              <a:ext cx="209550" cy="190500"/>
            </a:xfrm>
            <a:custGeom>
              <a:avLst/>
              <a:gdLst>
                <a:gd name="T0" fmla="*/ 0 w 56"/>
                <a:gd name="T1" fmla="*/ 18 h 51"/>
                <a:gd name="T2" fmla="*/ 45 w 56"/>
                <a:gd name="T3" fmla="*/ 10 h 51"/>
                <a:gd name="T4" fmla="*/ 56 w 56"/>
                <a:gd name="T5" fmla="*/ 12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7" y="0"/>
                    <a:pt x="45" y="10"/>
                  </a:cubicBezTo>
                  <a:cubicBezTo>
                    <a:pt x="51" y="12"/>
                    <a:pt x="52" y="12"/>
                    <a:pt x="56" y="12"/>
                  </a:cubicBezTo>
                  <a:cubicBezTo>
                    <a:pt x="55" y="30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Freeform 74"/>
            <p:cNvSpPr>
              <a:spLocks/>
            </p:cNvSpPr>
            <p:nvPr/>
          </p:nvSpPr>
          <p:spPr bwMode="auto">
            <a:xfrm>
              <a:off x="14039850" y="4373563"/>
              <a:ext cx="209550" cy="190500"/>
            </a:xfrm>
            <a:custGeom>
              <a:avLst/>
              <a:gdLst>
                <a:gd name="T0" fmla="*/ 0 w 56"/>
                <a:gd name="T1" fmla="*/ 18 h 51"/>
                <a:gd name="T2" fmla="*/ 39 w 56"/>
                <a:gd name="T3" fmla="*/ 8 h 51"/>
                <a:gd name="T4" fmla="*/ 56 w 56"/>
                <a:gd name="T5" fmla="*/ 11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0" y="0"/>
                    <a:pt x="39" y="8"/>
                  </a:cubicBezTo>
                  <a:cubicBezTo>
                    <a:pt x="48" y="11"/>
                    <a:pt x="52" y="11"/>
                    <a:pt x="56" y="11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Freeform 75"/>
            <p:cNvSpPr>
              <a:spLocks/>
            </p:cNvSpPr>
            <p:nvPr/>
          </p:nvSpPr>
          <p:spPr bwMode="auto">
            <a:xfrm>
              <a:off x="14039850" y="4373563"/>
              <a:ext cx="209550" cy="190500"/>
            </a:xfrm>
            <a:custGeom>
              <a:avLst/>
              <a:gdLst>
                <a:gd name="T0" fmla="*/ 0 w 56"/>
                <a:gd name="T1" fmla="*/ 18 h 51"/>
                <a:gd name="T2" fmla="*/ 39 w 56"/>
                <a:gd name="T3" fmla="*/ 8 h 51"/>
                <a:gd name="T4" fmla="*/ 56 w 56"/>
                <a:gd name="T5" fmla="*/ 11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0" y="0"/>
                    <a:pt x="39" y="8"/>
                  </a:cubicBezTo>
                  <a:cubicBezTo>
                    <a:pt x="48" y="11"/>
                    <a:pt x="52" y="11"/>
                    <a:pt x="56" y="11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76"/>
            <p:cNvSpPr>
              <a:spLocks/>
            </p:cNvSpPr>
            <p:nvPr/>
          </p:nvSpPr>
          <p:spPr bwMode="auto">
            <a:xfrm>
              <a:off x="14039850" y="4373563"/>
              <a:ext cx="415925" cy="190500"/>
            </a:xfrm>
            <a:custGeom>
              <a:avLst/>
              <a:gdLst>
                <a:gd name="T0" fmla="*/ 72 w 111"/>
                <a:gd name="T1" fmla="*/ 8 h 51"/>
                <a:gd name="T2" fmla="*/ 56 w 111"/>
                <a:gd name="T3" fmla="*/ 11 h 51"/>
                <a:gd name="T4" fmla="*/ 39 w 111"/>
                <a:gd name="T5" fmla="*/ 8 h 51"/>
                <a:gd name="T6" fmla="*/ 0 w 111"/>
                <a:gd name="T7" fmla="*/ 18 h 51"/>
                <a:gd name="T8" fmla="*/ 56 w 111"/>
                <a:gd name="T9" fmla="*/ 51 h 51"/>
                <a:gd name="T10" fmla="*/ 111 w 111"/>
                <a:gd name="T11" fmla="*/ 18 h 51"/>
                <a:gd name="T12" fmla="*/ 72 w 111"/>
                <a:gd name="T13" fmla="*/ 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1" h="51">
                  <a:moveTo>
                    <a:pt x="72" y="8"/>
                  </a:moveTo>
                  <a:cubicBezTo>
                    <a:pt x="63" y="11"/>
                    <a:pt x="59" y="11"/>
                    <a:pt x="56" y="11"/>
                  </a:cubicBezTo>
                  <a:cubicBezTo>
                    <a:pt x="52" y="11"/>
                    <a:pt x="48" y="11"/>
                    <a:pt x="39" y="8"/>
                  </a:cubicBezTo>
                  <a:cubicBezTo>
                    <a:pt x="10" y="0"/>
                    <a:pt x="0" y="18"/>
                    <a:pt x="0" y="18"/>
                  </a:cubicBezTo>
                  <a:cubicBezTo>
                    <a:pt x="30" y="24"/>
                    <a:pt x="56" y="51"/>
                    <a:pt x="56" y="51"/>
                  </a:cubicBezTo>
                  <a:cubicBezTo>
                    <a:pt x="56" y="51"/>
                    <a:pt x="82" y="24"/>
                    <a:pt x="111" y="18"/>
                  </a:cubicBezTo>
                  <a:cubicBezTo>
                    <a:pt x="111" y="18"/>
                    <a:pt x="101" y="0"/>
                    <a:pt x="72" y="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77"/>
            <p:cNvSpPr>
              <a:spLocks/>
            </p:cNvSpPr>
            <p:nvPr/>
          </p:nvSpPr>
          <p:spPr bwMode="auto">
            <a:xfrm>
              <a:off x="13965238" y="4452938"/>
              <a:ext cx="566737" cy="176213"/>
            </a:xfrm>
            <a:custGeom>
              <a:avLst/>
              <a:gdLst>
                <a:gd name="T0" fmla="*/ 142 w 151"/>
                <a:gd name="T1" fmla="*/ 1 h 47"/>
                <a:gd name="T2" fmla="*/ 76 w 151"/>
                <a:gd name="T3" fmla="*/ 40 h 47"/>
                <a:gd name="T4" fmla="*/ 10 w 151"/>
                <a:gd name="T5" fmla="*/ 1 h 47"/>
                <a:gd name="T6" fmla="*/ 0 w 151"/>
                <a:gd name="T7" fmla="*/ 7 h 47"/>
                <a:gd name="T8" fmla="*/ 72 w 151"/>
                <a:gd name="T9" fmla="*/ 47 h 47"/>
                <a:gd name="T10" fmla="*/ 76 w 151"/>
                <a:gd name="T11" fmla="*/ 47 h 47"/>
                <a:gd name="T12" fmla="*/ 79 w 151"/>
                <a:gd name="T13" fmla="*/ 47 h 47"/>
                <a:gd name="T14" fmla="*/ 151 w 151"/>
                <a:gd name="T15" fmla="*/ 7 h 47"/>
                <a:gd name="T16" fmla="*/ 142 w 151"/>
                <a:gd name="T17" fmla="*/ 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1" h="47">
                  <a:moveTo>
                    <a:pt x="142" y="1"/>
                  </a:moveTo>
                  <a:cubicBezTo>
                    <a:pt x="116" y="7"/>
                    <a:pt x="76" y="40"/>
                    <a:pt x="76" y="40"/>
                  </a:cubicBezTo>
                  <a:cubicBezTo>
                    <a:pt x="76" y="40"/>
                    <a:pt x="36" y="7"/>
                    <a:pt x="10" y="1"/>
                  </a:cubicBezTo>
                  <a:cubicBezTo>
                    <a:pt x="3" y="0"/>
                    <a:pt x="0" y="6"/>
                    <a:pt x="0" y="7"/>
                  </a:cubicBezTo>
                  <a:cubicBezTo>
                    <a:pt x="8" y="11"/>
                    <a:pt x="18" y="4"/>
                    <a:pt x="72" y="47"/>
                  </a:cubicBezTo>
                  <a:cubicBezTo>
                    <a:pt x="73" y="47"/>
                    <a:pt x="76" y="47"/>
                    <a:pt x="76" y="47"/>
                  </a:cubicBezTo>
                  <a:cubicBezTo>
                    <a:pt x="76" y="47"/>
                    <a:pt x="77" y="47"/>
                    <a:pt x="79" y="47"/>
                  </a:cubicBezTo>
                  <a:cubicBezTo>
                    <a:pt x="132" y="4"/>
                    <a:pt x="143" y="11"/>
                    <a:pt x="151" y="7"/>
                  </a:cubicBezTo>
                  <a:cubicBezTo>
                    <a:pt x="151" y="6"/>
                    <a:pt x="148" y="0"/>
                    <a:pt x="142" y="1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78"/>
            <p:cNvSpPr>
              <a:spLocks/>
            </p:cNvSpPr>
            <p:nvPr/>
          </p:nvSpPr>
          <p:spPr bwMode="auto">
            <a:xfrm>
              <a:off x="14254163" y="4508500"/>
              <a:ext cx="306387" cy="473075"/>
            </a:xfrm>
            <a:custGeom>
              <a:avLst/>
              <a:gdLst>
                <a:gd name="T0" fmla="*/ 0 w 82"/>
                <a:gd name="T1" fmla="*/ 40 h 126"/>
                <a:gd name="T2" fmla="*/ 8 w 82"/>
                <a:gd name="T3" fmla="*/ 40 h 126"/>
                <a:gd name="T4" fmla="*/ 68 w 82"/>
                <a:gd name="T5" fmla="*/ 0 h 126"/>
                <a:gd name="T6" fmla="*/ 82 w 82"/>
                <a:gd name="T7" fmla="*/ 0 h 126"/>
                <a:gd name="T8" fmla="*/ 75 w 82"/>
                <a:gd name="T9" fmla="*/ 89 h 126"/>
                <a:gd name="T10" fmla="*/ 8 w 82"/>
                <a:gd name="T11" fmla="*/ 126 h 126"/>
                <a:gd name="T12" fmla="*/ 0 w 82"/>
                <a:gd name="T13" fmla="*/ 126 h 126"/>
                <a:gd name="T14" fmla="*/ 0 w 82"/>
                <a:gd name="T15" fmla="*/ 40 h 126"/>
                <a:gd name="T16" fmla="*/ 0 w 82"/>
                <a:gd name="T17" fmla="*/ 4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2" h="126">
                  <a:moveTo>
                    <a:pt x="0" y="40"/>
                  </a:moveTo>
                  <a:cubicBezTo>
                    <a:pt x="8" y="40"/>
                    <a:pt x="8" y="40"/>
                    <a:pt x="8" y="40"/>
                  </a:cubicBezTo>
                  <a:cubicBezTo>
                    <a:pt x="8" y="40"/>
                    <a:pt x="37" y="9"/>
                    <a:pt x="68" y="0"/>
                  </a:cubicBezTo>
                  <a:cubicBezTo>
                    <a:pt x="71" y="0"/>
                    <a:pt x="82" y="0"/>
                    <a:pt x="82" y="0"/>
                  </a:cubicBezTo>
                  <a:cubicBezTo>
                    <a:pt x="82" y="0"/>
                    <a:pt x="75" y="71"/>
                    <a:pt x="75" y="89"/>
                  </a:cubicBezTo>
                  <a:cubicBezTo>
                    <a:pt x="68" y="89"/>
                    <a:pt x="40" y="90"/>
                    <a:pt x="8" y="126"/>
                  </a:cubicBezTo>
                  <a:cubicBezTo>
                    <a:pt x="0" y="126"/>
                    <a:pt x="0" y="126"/>
                    <a:pt x="0" y="126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79"/>
            <p:cNvSpPr>
              <a:spLocks/>
            </p:cNvSpPr>
            <p:nvPr/>
          </p:nvSpPr>
          <p:spPr bwMode="auto">
            <a:xfrm>
              <a:off x="13943013" y="4508500"/>
              <a:ext cx="617537" cy="473075"/>
            </a:xfrm>
            <a:custGeom>
              <a:avLst/>
              <a:gdLst>
                <a:gd name="T0" fmla="*/ 151 w 165"/>
                <a:gd name="T1" fmla="*/ 0 h 126"/>
                <a:gd name="T2" fmla="*/ 91 w 165"/>
                <a:gd name="T3" fmla="*/ 40 h 126"/>
                <a:gd name="T4" fmla="*/ 84 w 165"/>
                <a:gd name="T5" fmla="*/ 40 h 126"/>
                <a:gd name="T6" fmla="*/ 81 w 165"/>
                <a:gd name="T7" fmla="*/ 40 h 126"/>
                <a:gd name="T8" fmla="*/ 75 w 165"/>
                <a:gd name="T9" fmla="*/ 40 h 126"/>
                <a:gd name="T10" fmla="*/ 16 w 165"/>
                <a:gd name="T11" fmla="*/ 0 h 126"/>
                <a:gd name="T12" fmla="*/ 0 w 165"/>
                <a:gd name="T13" fmla="*/ 0 h 126"/>
                <a:gd name="T14" fmla="*/ 9 w 165"/>
                <a:gd name="T15" fmla="*/ 89 h 126"/>
                <a:gd name="T16" fmla="*/ 75 w 165"/>
                <a:gd name="T17" fmla="*/ 126 h 126"/>
                <a:gd name="T18" fmla="*/ 83 w 165"/>
                <a:gd name="T19" fmla="*/ 126 h 126"/>
                <a:gd name="T20" fmla="*/ 91 w 165"/>
                <a:gd name="T21" fmla="*/ 126 h 126"/>
                <a:gd name="T22" fmla="*/ 158 w 165"/>
                <a:gd name="T23" fmla="*/ 89 h 126"/>
                <a:gd name="T24" fmla="*/ 165 w 165"/>
                <a:gd name="T25" fmla="*/ 0 h 126"/>
                <a:gd name="T26" fmla="*/ 151 w 165"/>
                <a:gd name="T27" fmla="*/ 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5" h="126">
                  <a:moveTo>
                    <a:pt x="151" y="0"/>
                  </a:moveTo>
                  <a:cubicBezTo>
                    <a:pt x="120" y="9"/>
                    <a:pt x="91" y="40"/>
                    <a:pt x="91" y="40"/>
                  </a:cubicBezTo>
                  <a:cubicBezTo>
                    <a:pt x="84" y="40"/>
                    <a:pt x="84" y="40"/>
                    <a:pt x="84" y="40"/>
                  </a:cubicBezTo>
                  <a:cubicBezTo>
                    <a:pt x="81" y="40"/>
                    <a:pt x="81" y="40"/>
                    <a:pt x="81" y="40"/>
                  </a:cubicBezTo>
                  <a:cubicBezTo>
                    <a:pt x="75" y="40"/>
                    <a:pt x="75" y="40"/>
                    <a:pt x="75" y="40"/>
                  </a:cubicBezTo>
                  <a:cubicBezTo>
                    <a:pt x="75" y="40"/>
                    <a:pt x="46" y="9"/>
                    <a:pt x="16" y="0"/>
                  </a:cubicBezTo>
                  <a:cubicBezTo>
                    <a:pt x="12" y="0"/>
                    <a:pt x="0" y="0"/>
                    <a:pt x="0" y="0"/>
                  </a:cubicBezTo>
                  <a:cubicBezTo>
                    <a:pt x="0" y="0"/>
                    <a:pt x="9" y="71"/>
                    <a:pt x="9" y="89"/>
                  </a:cubicBezTo>
                  <a:cubicBezTo>
                    <a:pt x="14" y="89"/>
                    <a:pt x="43" y="90"/>
                    <a:pt x="75" y="126"/>
                  </a:cubicBezTo>
                  <a:cubicBezTo>
                    <a:pt x="83" y="126"/>
                    <a:pt x="83" y="126"/>
                    <a:pt x="83" y="126"/>
                  </a:cubicBezTo>
                  <a:cubicBezTo>
                    <a:pt x="83" y="126"/>
                    <a:pt x="83" y="126"/>
                    <a:pt x="91" y="126"/>
                  </a:cubicBezTo>
                  <a:cubicBezTo>
                    <a:pt x="123" y="90"/>
                    <a:pt x="151" y="89"/>
                    <a:pt x="158" y="89"/>
                  </a:cubicBezTo>
                  <a:cubicBezTo>
                    <a:pt x="158" y="71"/>
                    <a:pt x="165" y="0"/>
                    <a:pt x="165" y="0"/>
                  </a:cubicBezTo>
                  <a:cubicBezTo>
                    <a:pt x="165" y="0"/>
                    <a:pt x="154" y="0"/>
                    <a:pt x="151" y="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80"/>
            <p:cNvSpPr>
              <a:spLocks/>
            </p:cNvSpPr>
            <p:nvPr/>
          </p:nvSpPr>
          <p:spPr bwMode="auto">
            <a:xfrm>
              <a:off x="14254163" y="4657725"/>
              <a:ext cx="30162" cy="323850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  <a:gd name="T6" fmla="*/ 0 w 19"/>
                <a:gd name="T7" fmla="*/ 204 h 204"/>
                <a:gd name="T8" fmla="*/ 0 w 19"/>
                <a:gd name="T9" fmla="*/ 204 h 204"/>
                <a:gd name="T10" fmla="*/ 0 w 19"/>
                <a:gd name="T11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  <a:lnTo>
                    <a:pt x="0" y="204"/>
                  </a:lnTo>
                  <a:lnTo>
                    <a:pt x="0" y="204"/>
                  </a:lnTo>
                  <a:lnTo>
                    <a:pt x="0" y="204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81"/>
            <p:cNvSpPr>
              <a:spLocks/>
            </p:cNvSpPr>
            <p:nvPr/>
          </p:nvSpPr>
          <p:spPr bwMode="auto">
            <a:xfrm>
              <a:off x="14254163" y="4657725"/>
              <a:ext cx="30162" cy="323850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  <a:gd name="T6" fmla="*/ 0 w 19"/>
                <a:gd name="T7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  <a:lnTo>
                    <a:pt x="0" y="204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82"/>
            <p:cNvSpPr>
              <a:spLocks/>
            </p:cNvSpPr>
            <p:nvPr/>
          </p:nvSpPr>
          <p:spPr bwMode="auto">
            <a:xfrm>
              <a:off x="14254163" y="4657725"/>
              <a:ext cx="30162" cy="323850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83"/>
            <p:cNvSpPr>
              <a:spLocks/>
            </p:cNvSpPr>
            <p:nvPr/>
          </p:nvSpPr>
          <p:spPr bwMode="auto">
            <a:xfrm>
              <a:off x="16762413" y="4433888"/>
              <a:ext cx="161925" cy="63500"/>
            </a:xfrm>
            <a:custGeom>
              <a:avLst/>
              <a:gdLst>
                <a:gd name="T0" fmla="*/ 0 w 43"/>
                <a:gd name="T1" fmla="*/ 0 h 17"/>
                <a:gd name="T2" fmla="*/ 13 w 43"/>
                <a:gd name="T3" fmla="*/ 0 h 17"/>
                <a:gd name="T4" fmla="*/ 16 w 43"/>
                <a:gd name="T5" fmla="*/ 4 h 17"/>
                <a:gd name="T6" fmla="*/ 21 w 43"/>
                <a:gd name="T7" fmla="*/ 5 h 17"/>
                <a:gd name="T8" fmla="*/ 26 w 43"/>
                <a:gd name="T9" fmla="*/ 4 h 17"/>
                <a:gd name="T10" fmla="*/ 30 w 43"/>
                <a:gd name="T11" fmla="*/ 0 h 17"/>
                <a:gd name="T12" fmla="*/ 43 w 43"/>
                <a:gd name="T13" fmla="*/ 0 h 17"/>
                <a:gd name="T14" fmla="*/ 36 w 43"/>
                <a:gd name="T15" fmla="*/ 13 h 17"/>
                <a:gd name="T16" fmla="*/ 21 w 43"/>
                <a:gd name="T17" fmla="*/ 17 h 17"/>
                <a:gd name="T18" fmla="*/ 7 w 43"/>
                <a:gd name="T19" fmla="*/ 13 h 17"/>
                <a:gd name="T20" fmla="*/ 0 w 43"/>
                <a:gd name="T21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3" h="17">
                  <a:moveTo>
                    <a:pt x="0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3" y="1"/>
                    <a:pt x="15" y="3"/>
                    <a:pt x="16" y="4"/>
                  </a:cubicBezTo>
                  <a:cubicBezTo>
                    <a:pt x="18" y="4"/>
                    <a:pt x="19" y="5"/>
                    <a:pt x="21" y="5"/>
                  </a:cubicBezTo>
                  <a:cubicBezTo>
                    <a:pt x="23" y="5"/>
                    <a:pt x="25" y="4"/>
                    <a:pt x="26" y="4"/>
                  </a:cubicBezTo>
                  <a:cubicBezTo>
                    <a:pt x="28" y="3"/>
                    <a:pt x="29" y="1"/>
                    <a:pt x="30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2" y="6"/>
                    <a:pt x="40" y="10"/>
                    <a:pt x="36" y="13"/>
                  </a:cubicBezTo>
                  <a:cubicBezTo>
                    <a:pt x="32" y="16"/>
                    <a:pt x="27" y="17"/>
                    <a:pt x="21" y="17"/>
                  </a:cubicBezTo>
                  <a:cubicBezTo>
                    <a:pt x="15" y="17"/>
                    <a:pt x="11" y="16"/>
                    <a:pt x="7" y="13"/>
                  </a:cubicBezTo>
                  <a:cubicBezTo>
                    <a:pt x="3" y="10"/>
                    <a:pt x="1" y="6"/>
                    <a:pt x="0" y="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Oval 84"/>
            <p:cNvSpPr>
              <a:spLocks noChangeArrowheads="1"/>
            </p:cNvSpPr>
            <p:nvPr/>
          </p:nvSpPr>
          <p:spPr bwMode="auto">
            <a:xfrm>
              <a:off x="19281775" y="4957763"/>
              <a:ext cx="90487" cy="90488"/>
            </a:xfrm>
            <a:prstGeom prst="ellipse">
              <a:avLst/>
            </a:pr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85"/>
            <p:cNvSpPr>
              <a:spLocks/>
            </p:cNvSpPr>
            <p:nvPr/>
          </p:nvSpPr>
          <p:spPr bwMode="auto">
            <a:xfrm>
              <a:off x="14846300" y="4511675"/>
              <a:ext cx="280987" cy="417513"/>
            </a:xfrm>
            <a:custGeom>
              <a:avLst/>
              <a:gdLst>
                <a:gd name="T0" fmla="*/ 0 w 177"/>
                <a:gd name="T1" fmla="*/ 0 h 263"/>
                <a:gd name="T2" fmla="*/ 177 w 177"/>
                <a:gd name="T3" fmla="*/ 0 h 263"/>
                <a:gd name="T4" fmla="*/ 177 w 177"/>
                <a:gd name="T5" fmla="*/ 57 h 263"/>
                <a:gd name="T6" fmla="*/ 116 w 177"/>
                <a:gd name="T7" fmla="*/ 57 h 263"/>
                <a:gd name="T8" fmla="*/ 116 w 177"/>
                <a:gd name="T9" fmla="*/ 263 h 263"/>
                <a:gd name="T10" fmla="*/ 61 w 177"/>
                <a:gd name="T11" fmla="*/ 263 h 263"/>
                <a:gd name="T12" fmla="*/ 61 w 177"/>
                <a:gd name="T13" fmla="*/ 57 h 263"/>
                <a:gd name="T14" fmla="*/ 0 w 177"/>
                <a:gd name="T15" fmla="*/ 57 h 263"/>
                <a:gd name="T16" fmla="*/ 0 w 177"/>
                <a:gd name="T1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7" h="263">
                  <a:moveTo>
                    <a:pt x="0" y="0"/>
                  </a:moveTo>
                  <a:lnTo>
                    <a:pt x="177" y="0"/>
                  </a:lnTo>
                  <a:lnTo>
                    <a:pt x="177" y="57"/>
                  </a:lnTo>
                  <a:lnTo>
                    <a:pt x="116" y="57"/>
                  </a:lnTo>
                  <a:lnTo>
                    <a:pt x="116" y="263"/>
                  </a:lnTo>
                  <a:lnTo>
                    <a:pt x="61" y="263"/>
                  </a:lnTo>
                  <a:lnTo>
                    <a:pt x="61" y="57"/>
                  </a:lnTo>
                  <a:lnTo>
                    <a:pt x="0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86"/>
            <p:cNvSpPr>
              <a:spLocks noEditPoints="1"/>
            </p:cNvSpPr>
            <p:nvPr/>
          </p:nvSpPr>
          <p:spPr bwMode="auto">
            <a:xfrm>
              <a:off x="15171738" y="4392613"/>
              <a:ext cx="420687" cy="542925"/>
            </a:xfrm>
            <a:custGeom>
              <a:avLst/>
              <a:gdLst>
                <a:gd name="T0" fmla="*/ 0 w 112"/>
                <a:gd name="T1" fmla="*/ 88 h 145"/>
                <a:gd name="T2" fmla="*/ 16 w 112"/>
                <a:gd name="T3" fmla="*/ 47 h 145"/>
                <a:gd name="T4" fmla="*/ 55 w 112"/>
                <a:gd name="T5" fmla="*/ 31 h 145"/>
                <a:gd name="T6" fmla="*/ 96 w 112"/>
                <a:gd name="T7" fmla="*/ 47 h 145"/>
                <a:gd name="T8" fmla="*/ 112 w 112"/>
                <a:gd name="T9" fmla="*/ 88 h 145"/>
                <a:gd name="T10" fmla="*/ 96 w 112"/>
                <a:gd name="T11" fmla="*/ 128 h 145"/>
                <a:gd name="T12" fmla="*/ 56 w 112"/>
                <a:gd name="T13" fmla="*/ 145 h 145"/>
                <a:gd name="T14" fmla="*/ 16 w 112"/>
                <a:gd name="T15" fmla="*/ 129 h 145"/>
                <a:gd name="T16" fmla="*/ 0 w 112"/>
                <a:gd name="T17" fmla="*/ 88 h 145"/>
                <a:gd name="T18" fmla="*/ 56 w 112"/>
                <a:gd name="T19" fmla="*/ 53 h 145"/>
                <a:gd name="T20" fmla="*/ 33 w 112"/>
                <a:gd name="T21" fmla="*/ 63 h 145"/>
                <a:gd name="T22" fmla="*/ 25 w 112"/>
                <a:gd name="T23" fmla="*/ 88 h 145"/>
                <a:gd name="T24" fmla="*/ 34 w 112"/>
                <a:gd name="T25" fmla="*/ 113 h 145"/>
                <a:gd name="T26" fmla="*/ 56 w 112"/>
                <a:gd name="T27" fmla="*/ 123 h 145"/>
                <a:gd name="T28" fmla="*/ 78 w 112"/>
                <a:gd name="T29" fmla="*/ 113 h 145"/>
                <a:gd name="T30" fmla="*/ 87 w 112"/>
                <a:gd name="T31" fmla="*/ 88 h 145"/>
                <a:gd name="T32" fmla="*/ 78 w 112"/>
                <a:gd name="T33" fmla="*/ 63 h 145"/>
                <a:gd name="T34" fmla="*/ 56 w 112"/>
                <a:gd name="T35" fmla="*/ 53 h 145"/>
                <a:gd name="T36" fmla="*/ 43 w 112"/>
                <a:gd name="T37" fmla="*/ 25 h 145"/>
                <a:gd name="T38" fmla="*/ 55 w 112"/>
                <a:gd name="T39" fmla="*/ 0 h 145"/>
                <a:gd name="T40" fmla="*/ 82 w 112"/>
                <a:gd name="T41" fmla="*/ 0 h 145"/>
                <a:gd name="T42" fmla="*/ 58 w 112"/>
                <a:gd name="T43" fmla="*/ 25 h 145"/>
                <a:gd name="T44" fmla="*/ 43 w 112"/>
                <a:gd name="T45" fmla="*/ 2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2" h="145">
                  <a:moveTo>
                    <a:pt x="0" y="88"/>
                  </a:moveTo>
                  <a:cubicBezTo>
                    <a:pt x="0" y="71"/>
                    <a:pt x="5" y="58"/>
                    <a:pt x="16" y="47"/>
                  </a:cubicBezTo>
                  <a:cubicBezTo>
                    <a:pt x="27" y="37"/>
                    <a:pt x="40" y="31"/>
                    <a:pt x="55" y="31"/>
                  </a:cubicBezTo>
                  <a:cubicBezTo>
                    <a:pt x="71" y="31"/>
                    <a:pt x="85" y="37"/>
                    <a:pt x="96" y="47"/>
                  </a:cubicBezTo>
                  <a:cubicBezTo>
                    <a:pt x="106" y="58"/>
                    <a:pt x="112" y="72"/>
                    <a:pt x="112" y="88"/>
                  </a:cubicBezTo>
                  <a:cubicBezTo>
                    <a:pt x="112" y="104"/>
                    <a:pt x="106" y="118"/>
                    <a:pt x="96" y="128"/>
                  </a:cubicBezTo>
                  <a:cubicBezTo>
                    <a:pt x="85" y="139"/>
                    <a:pt x="72" y="145"/>
                    <a:pt x="56" y="145"/>
                  </a:cubicBezTo>
                  <a:cubicBezTo>
                    <a:pt x="39" y="145"/>
                    <a:pt x="26" y="139"/>
                    <a:pt x="16" y="129"/>
                  </a:cubicBezTo>
                  <a:cubicBezTo>
                    <a:pt x="5" y="118"/>
                    <a:pt x="0" y="104"/>
                    <a:pt x="0" y="88"/>
                  </a:cubicBezTo>
                  <a:close/>
                  <a:moveTo>
                    <a:pt x="56" y="53"/>
                  </a:moveTo>
                  <a:cubicBezTo>
                    <a:pt x="47" y="53"/>
                    <a:pt x="39" y="56"/>
                    <a:pt x="33" y="63"/>
                  </a:cubicBezTo>
                  <a:cubicBezTo>
                    <a:pt x="28" y="70"/>
                    <a:pt x="25" y="78"/>
                    <a:pt x="25" y="88"/>
                  </a:cubicBezTo>
                  <a:cubicBezTo>
                    <a:pt x="25" y="98"/>
                    <a:pt x="28" y="106"/>
                    <a:pt x="34" y="113"/>
                  </a:cubicBezTo>
                  <a:cubicBezTo>
                    <a:pt x="39" y="119"/>
                    <a:pt x="47" y="123"/>
                    <a:pt x="56" y="123"/>
                  </a:cubicBezTo>
                  <a:cubicBezTo>
                    <a:pt x="65" y="123"/>
                    <a:pt x="72" y="119"/>
                    <a:pt x="78" y="113"/>
                  </a:cubicBezTo>
                  <a:cubicBezTo>
                    <a:pt x="84" y="107"/>
                    <a:pt x="87" y="98"/>
                    <a:pt x="87" y="88"/>
                  </a:cubicBezTo>
                  <a:cubicBezTo>
                    <a:pt x="87" y="78"/>
                    <a:pt x="84" y="69"/>
                    <a:pt x="78" y="63"/>
                  </a:cubicBezTo>
                  <a:cubicBezTo>
                    <a:pt x="73" y="57"/>
                    <a:pt x="65" y="54"/>
                    <a:pt x="56" y="53"/>
                  </a:cubicBezTo>
                  <a:close/>
                  <a:moveTo>
                    <a:pt x="43" y="25"/>
                  </a:moveTo>
                  <a:cubicBezTo>
                    <a:pt x="55" y="0"/>
                    <a:pt x="55" y="0"/>
                    <a:pt x="55" y="0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58" y="25"/>
                    <a:pt x="58" y="25"/>
                    <a:pt x="58" y="25"/>
                  </a:cubicBezTo>
                  <a:lnTo>
                    <a:pt x="43" y="25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87"/>
            <p:cNvSpPr>
              <a:spLocks/>
            </p:cNvSpPr>
            <p:nvPr/>
          </p:nvSpPr>
          <p:spPr bwMode="auto">
            <a:xfrm>
              <a:off x="16825913" y="4324350"/>
              <a:ext cx="142875" cy="93663"/>
            </a:xfrm>
            <a:custGeom>
              <a:avLst/>
              <a:gdLst>
                <a:gd name="T0" fmla="*/ 0 w 90"/>
                <a:gd name="T1" fmla="*/ 59 h 59"/>
                <a:gd name="T2" fmla="*/ 26 w 90"/>
                <a:gd name="T3" fmla="*/ 0 h 59"/>
                <a:gd name="T4" fmla="*/ 90 w 90"/>
                <a:gd name="T5" fmla="*/ 0 h 59"/>
                <a:gd name="T6" fmla="*/ 36 w 90"/>
                <a:gd name="T7" fmla="*/ 59 h 59"/>
                <a:gd name="T8" fmla="*/ 0 w 90"/>
                <a:gd name="T9" fmla="*/ 5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59">
                  <a:moveTo>
                    <a:pt x="0" y="59"/>
                  </a:moveTo>
                  <a:lnTo>
                    <a:pt x="26" y="0"/>
                  </a:lnTo>
                  <a:lnTo>
                    <a:pt x="90" y="0"/>
                  </a:lnTo>
                  <a:lnTo>
                    <a:pt x="36" y="59"/>
                  </a:lnTo>
                  <a:lnTo>
                    <a:pt x="0" y="59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88"/>
            <p:cNvSpPr>
              <a:spLocks/>
            </p:cNvSpPr>
            <p:nvPr/>
          </p:nvSpPr>
          <p:spPr bwMode="auto">
            <a:xfrm>
              <a:off x="17984788" y="4373563"/>
              <a:ext cx="142875" cy="96838"/>
            </a:xfrm>
            <a:custGeom>
              <a:avLst/>
              <a:gdLst>
                <a:gd name="T0" fmla="*/ 54 w 90"/>
                <a:gd name="T1" fmla="*/ 61 h 61"/>
                <a:gd name="T2" fmla="*/ 0 w 90"/>
                <a:gd name="T3" fmla="*/ 0 h 61"/>
                <a:gd name="T4" fmla="*/ 61 w 90"/>
                <a:gd name="T5" fmla="*/ 0 h 61"/>
                <a:gd name="T6" fmla="*/ 90 w 90"/>
                <a:gd name="T7" fmla="*/ 61 h 61"/>
                <a:gd name="T8" fmla="*/ 54 w 90"/>
                <a:gd name="T9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61">
                  <a:moveTo>
                    <a:pt x="54" y="61"/>
                  </a:moveTo>
                  <a:lnTo>
                    <a:pt x="0" y="0"/>
                  </a:lnTo>
                  <a:lnTo>
                    <a:pt x="61" y="0"/>
                  </a:lnTo>
                  <a:lnTo>
                    <a:pt x="90" y="61"/>
                  </a:lnTo>
                  <a:lnTo>
                    <a:pt x="54" y="61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89"/>
            <p:cNvSpPr>
              <a:spLocks/>
            </p:cNvSpPr>
            <p:nvPr/>
          </p:nvSpPr>
          <p:spPr bwMode="auto">
            <a:xfrm>
              <a:off x="15644813" y="4511675"/>
              <a:ext cx="468312" cy="417513"/>
            </a:xfrm>
            <a:custGeom>
              <a:avLst/>
              <a:gdLst>
                <a:gd name="T0" fmla="*/ 33 w 295"/>
                <a:gd name="T1" fmla="*/ 0 h 263"/>
                <a:gd name="T2" fmla="*/ 99 w 295"/>
                <a:gd name="T3" fmla="*/ 0 h 263"/>
                <a:gd name="T4" fmla="*/ 149 w 295"/>
                <a:gd name="T5" fmla="*/ 159 h 263"/>
                <a:gd name="T6" fmla="*/ 196 w 295"/>
                <a:gd name="T7" fmla="*/ 0 h 263"/>
                <a:gd name="T8" fmla="*/ 262 w 295"/>
                <a:gd name="T9" fmla="*/ 0 h 263"/>
                <a:gd name="T10" fmla="*/ 295 w 295"/>
                <a:gd name="T11" fmla="*/ 263 h 263"/>
                <a:gd name="T12" fmla="*/ 241 w 295"/>
                <a:gd name="T13" fmla="*/ 263 h 263"/>
                <a:gd name="T14" fmla="*/ 217 w 295"/>
                <a:gd name="T15" fmla="*/ 78 h 263"/>
                <a:gd name="T16" fmla="*/ 161 w 295"/>
                <a:gd name="T17" fmla="*/ 263 h 263"/>
                <a:gd name="T18" fmla="*/ 135 w 295"/>
                <a:gd name="T19" fmla="*/ 263 h 263"/>
                <a:gd name="T20" fmla="*/ 76 w 295"/>
                <a:gd name="T21" fmla="*/ 78 h 263"/>
                <a:gd name="T22" fmla="*/ 54 w 295"/>
                <a:gd name="T23" fmla="*/ 263 h 263"/>
                <a:gd name="T24" fmla="*/ 0 w 295"/>
                <a:gd name="T25" fmla="*/ 263 h 263"/>
                <a:gd name="T26" fmla="*/ 33 w 295"/>
                <a:gd name="T2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5" h="263">
                  <a:moveTo>
                    <a:pt x="33" y="0"/>
                  </a:moveTo>
                  <a:lnTo>
                    <a:pt x="99" y="0"/>
                  </a:lnTo>
                  <a:lnTo>
                    <a:pt x="149" y="159"/>
                  </a:lnTo>
                  <a:lnTo>
                    <a:pt x="196" y="0"/>
                  </a:lnTo>
                  <a:lnTo>
                    <a:pt x="262" y="0"/>
                  </a:lnTo>
                  <a:lnTo>
                    <a:pt x="295" y="263"/>
                  </a:lnTo>
                  <a:lnTo>
                    <a:pt x="241" y="263"/>
                  </a:lnTo>
                  <a:lnTo>
                    <a:pt x="217" y="78"/>
                  </a:lnTo>
                  <a:lnTo>
                    <a:pt x="161" y="263"/>
                  </a:lnTo>
                  <a:lnTo>
                    <a:pt x="135" y="263"/>
                  </a:lnTo>
                  <a:lnTo>
                    <a:pt x="76" y="78"/>
                  </a:lnTo>
                  <a:lnTo>
                    <a:pt x="54" y="263"/>
                  </a:lnTo>
                  <a:lnTo>
                    <a:pt x="0" y="263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90"/>
            <p:cNvSpPr>
              <a:spLocks/>
            </p:cNvSpPr>
            <p:nvPr/>
          </p:nvSpPr>
          <p:spPr bwMode="auto">
            <a:xfrm>
              <a:off x="16324263" y="4511675"/>
              <a:ext cx="276225" cy="417513"/>
            </a:xfrm>
            <a:custGeom>
              <a:avLst/>
              <a:gdLst>
                <a:gd name="T0" fmla="*/ 0 w 174"/>
                <a:gd name="T1" fmla="*/ 0 h 263"/>
                <a:gd name="T2" fmla="*/ 174 w 174"/>
                <a:gd name="T3" fmla="*/ 0 h 263"/>
                <a:gd name="T4" fmla="*/ 174 w 174"/>
                <a:gd name="T5" fmla="*/ 57 h 263"/>
                <a:gd name="T6" fmla="*/ 115 w 174"/>
                <a:gd name="T7" fmla="*/ 57 h 263"/>
                <a:gd name="T8" fmla="*/ 115 w 174"/>
                <a:gd name="T9" fmla="*/ 263 h 263"/>
                <a:gd name="T10" fmla="*/ 59 w 174"/>
                <a:gd name="T11" fmla="*/ 263 h 263"/>
                <a:gd name="T12" fmla="*/ 59 w 174"/>
                <a:gd name="T13" fmla="*/ 57 h 263"/>
                <a:gd name="T14" fmla="*/ 0 w 174"/>
                <a:gd name="T15" fmla="*/ 57 h 263"/>
                <a:gd name="T16" fmla="*/ 0 w 174"/>
                <a:gd name="T1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4" h="263">
                  <a:moveTo>
                    <a:pt x="0" y="0"/>
                  </a:moveTo>
                  <a:lnTo>
                    <a:pt x="174" y="0"/>
                  </a:lnTo>
                  <a:lnTo>
                    <a:pt x="174" y="57"/>
                  </a:lnTo>
                  <a:lnTo>
                    <a:pt x="115" y="57"/>
                  </a:lnTo>
                  <a:lnTo>
                    <a:pt x="115" y="263"/>
                  </a:lnTo>
                  <a:lnTo>
                    <a:pt x="59" y="263"/>
                  </a:lnTo>
                  <a:lnTo>
                    <a:pt x="59" y="57"/>
                  </a:lnTo>
                  <a:lnTo>
                    <a:pt x="0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91"/>
            <p:cNvSpPr>
              <a:spLocks noEditPoints="1"/>
            </p:cNvSpPr>
            <p:nvPr/>
          </p:nvSpPr>
          <p:spPr bwMode="auto">
            <a:xfrm>
              <a:off x="16638588" y="4511675"/>
              <a:ext cx="404812" cy="417513"/>
            </a:xfrm>
            <a:custGeom>
              <a:avLst/>
              <a:gdLst>
                <a:gd name="T0" fmla="*/ 106 w 255"/>
                <a:gd name="T1" fmla="*/ 0 h 263"/>
                <a:gd name="T2" fmla="*/ 149 w 255"/>
                <a:gd name="T3" fmla="*/ 0 h 263"/>
                <a:gd name="T4" fmla="*/ 255 w 255"/>
                <a:gd name="T5" fmla="*/ 263 h 263"/>
                <a:gd name="T6" fmla="*/ 198 w 255"/>
                <a:gd name="T7" fmla="*/ 263 h 263"/>
                <a:gd name="T8" fmla="*/ 177 w 255"/>
                <a:gd name="T9" fmla="*/ 211 h 263"/>
                <a:gd name="T10" fmla="*/ 78 w 255"/>
                <a:gd name="T11" fmla="*/ 211 h 263"/>
                <a:gd name="T12" fmla="*/ 57 w 255"/>
                <a:gd name="T13" fmla="*/ 263 h 263"/>
                <a:gd name="T14" fmla="*/ 0 w 255"/>
                <a:gd name="T15" fmla="*/ 263 h 263"/>
                <a:gd name="T16" fmla="*/ 106 w 255"/>
                <a:gd name="T17" fmla="*/ 0 h 263"/>
                <a:gd name="T18" fmla="*/ 128 w 255"/>
                <a:gd name="T19" fmla="*/ 88 h 263"/>
                <a:gd name="T20" fmla="*/ 97 w 255"/>
                <a:gd name="T21" fmla="*/ 163 h 263"/>
                <a:gd name="T22" fmla="*/ 158 w 255"/>
                <a:gd name="T23" fmla="*/ 163 h 263"/>
                <a:gd name="T24" fmla="*/ 128 w 255"/>
                <a:gd name="T25" fmla="*/ 88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5" h="263">
                  <a:moveTo>
                    <a:pt x="106" y="0"/>
                  </a:moveTo>
                  <a:lnTo>
                    <a:pt x="149" y="0"/>
                  </a:lnTo>
                  <a:lnTo>
                    <a:pt x="255" y="263"/>
                  </a:lnTo>
                  <a:lnTo>
                    <a:pt x="198" y="263"/>
                  </a:lnTo>
                  <a:lnTo>
                    <a:pt x="177" y="211"/>
                  </a:lnTo>
                  <a:lnTo>
                    <a:pt x="78" y="211"/>
                  </a:lnTo>
                  <a:lnTo>
                    <a:pt x="57" y="263"/>
                  </a:lnTo>
                  <a:lnTo>
                    <a:pt x="0" y="263"/>
                  </a:lnTo>
                  <a:lnTo>
                    <a:pt x="106" y="0"/>
                  </a:lnTo>
                  <a:close/>
                  <a:moveTo>
                    <a:pt x="128" y="88"/>
                  </a:moveTo>
                  <a:lnTo>
                    <a:pt x="97" y="163"/>
                  </a:lnTo>
                  <a:lnTo>
                    <a:pt x="158" y="163"/>
                  </a:lnTo>
                  <a:lnTo>
                    <a:pt x="128" y="88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92"/>
            <p:cNvSpPr>
              <a:spLocks/>
            </p:cNvSpPr>
            <p:nvPr/>
          </p:nvSpPr>
          <p:spPr bwMode="auto">
            <a:xfrm>
              <a:off x="17076738" y="4511675"/>
              <a:ext cx="282575" cy="417513"/>
            </a:xfrm>
            <a:custGeom>
              <a:avLst/>
              <a:gdLst>
                <a:gd name="T0" fmla="*/ 0 w 178"/>
                <a:gd name="T1" fmla="*/ 0 h 263"/>
                <a:gd name="T2" fmla="*/ 178 w 178"/>
                <a:gd name="T3" fmla="*/ 0 h 263"/>
                <a:gd name="T4" fmla="*/ 178 w 178"/>
                <a:gd name="T5" fmla="*/ 57 h 263"/>
                <a:gd name="T6" fmla="*/ 118 w 178"/>
                <a:gd name="T7" fmla="*/ 57 h 263"/>
                <a:gd name="T8" fmla="*/ 118 w 178"/>
                <a:gd name="T9" fmla="*/ 263 h 263"/>
                <a:gd name="T10" fmla="*/ 62 w 178"/>
                <a:gd name="T11" fmla="*/ 263 h 263"/>
                <a:gd name="T12" fmla="*/ 62 w 178"/>
                <a:gd name="T13" fmla="*/ 57 h 263"/>
                <a:gd name="T14" fmla="*/ 0 w 178"/>
                <a:gd name="T15" fmla="*/ 57 h 263"/>
                <a:gd name="T16" fmla="*/ 0 w 178"/>
                <a:gd name="T1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8" h="263">
                  <a:moveTo>
                    <a:pt x="0" y="0"/>
                  </a:moveTo>
                  <a:lnTo>
                    <a:pt x="178" y="0"/>
                  </a:lnTo>
                  <a:lnTo>
                    <a:pt x="178" y="57"/>
                  </a:lnTo>
                  <a:lnTo>
                    <a:pt x="118" y="57"/>
                  </a:lnTo>
                  <a:lnTo>
                    <a:pt x="118" y="263"/>
                  </a:lnTo>
                  <a:lnTo>
                    <a:pt x="62" y="263"/>
                  </a:lnTo>
                  <a:lnTo>
                    <a:pt x="62" y="57"/>
                  </a:lnTo>
                  <a:lnTo>
                    <a:pt x="0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93"/>
            <p:cNvSpPr>
              <a:spLocks noEditPoints="1"/>
            </p:cNvSpPr>
            <p:nvPr/>
          </p:nvSpPr>
          <p:spPr bwMode="auto">
            <a:xfrm>
              <a:off x="17591088" y="4511675"/>
              <a:ext cx="288925" cy="417513"/>
            </a:xfrm>
            <a:custGeom>
              <a:avLst/>
              <a:gdLst>
                <a:gd name="T0" fmla="*/ 0 w 77"/>
                <a:gd name="T1" fmla="*/ 0 h 111"/>
                <a:gd name="T2" fmla="*/ 32 w 77"/>
                <a:gd name="T3" fmla="*/ 0 h 111"/>
                <a:gd name="T4" fmla="*/ 59 w 77"/>
                <a:gd name="T5" fmla="*/ 9 h 111"/>
                <a:gd name="T6" fmla="*/ 67 w 77"/>
                <a:gd name="T7" fmla="*/ 29 h 111"/>
                <a:gd name="T8" fmla="*/ 64 w 77"/>
                <a:gd name="T9" fmla="*/ 41 h 111"/>
                <a:gd name="T10" fmla="*/ 55 w 77"/>
                <a:gd name="T11" fmla="*/ 51 h 111"/>
                <a:gd name="T12" fmla="*/ 72 w 77"/>
                <a:gd name="T13" fmla="*/ 62 h 111"/>
                <a:gd name="T14" fmla="*/ 77 w 77"/>
                <a:gd name="T15" fmla="*/ 79 h 111"/>
                <a:gd name="T16" fmla="*/ 66 w 77"/>
                <a:gd name="T17" fmla="*/ 103 h 111"/>
                <a:gd name="T18" fmla="*/ 37 w 77"/>
                <a:gd name="T19" fmla="*/ 111 h 111"/>
                <a:gd name="T20" fmla="*/ 0 w 77"/>
                <a:gd name="T21" fmla="*/ 111 h 111"/>
                <a:gd name="T22" fmla="*/ 0 w 77"/>
                <a:gd name="T23" fmla="*/ 0 h 111"/>
                <a:gd name="T24" fmla="*/ 23 w 77"/>
                <a:gd name="T25" fmla="*/ 19 h 111"/>
                <a:gd name="T26" fmla="*/ 23 w 77"/>
                <a:gd name="T27" fmla="*/ 43 h 111"/>
                <a:gd name="T28" fmla="*/ 29 w 77"/>
                <a:gd name="T29" fmla="*/ 43 h 111"/>
                <a:gd name="T30" fmla="*/ 39 w 77"/>
                <a:gd name="T31" fmla="*/ 39 h 111"/>
                <a:gd name="T32" fmla="*/ 43 w 77"/>
                <a:gd name="T33" fmla="*/ 30 h 111"/>
                <a:gd name="T34" fmla="*/ 39 w 77"/>
                <a:gd name="T35" fmla="*/ 22 h 111"/>
                <a:gd name="T36" fmla="*/ 29 w 77"/>
                <a:gd name="T37" fmla="*/ 19 h 111"/>
                <a:gd name="T38" fmla="*/ 23 w 77"/>
                <a:gd name="T39" fmla="*/ 19 h 111"/>
                <a:gd name="T40" fmla="*/ 23 w 77"/>
                <a:gd name="T41" fmla="*/ 62 h 111"/>
                <a:gd name="T42" fmla="*/ 23 w 77"/>
                <a:gd name="T43" fmla="*/ 93 h 111"/>
                <a:gd name="T44" fmla="*/ 32 w 77"/>
                <a:gd name="T45" fmla="*/ 93 h 111"/>
                <a:gd name="T46" fmla="*/ 52 w 77"/>
                <a:gd name="T47" fmla="*/ 78 h 111"/>
                <a:gd name="T48" fmla="*/ 47 w 77"/>
                <a:gd name="T49" fmla="*/ 66 h 111"/>
                <a:gd name="T50" fmla="*/ 33 w 77"/>
                <a:gd name="T51" fmla="*/ 62 h 111"/>
                <a:gd name="T52" fmla="*/ 23 w 77"/>
                <a:gd name="T53" fmla="*/ 6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7" h="111">
                  <a:moveTo>
                    <a:pt x="0" y="0"/>
                  </a:moveTo>
                  <a:cubicBezTo>
                    <a:pt x="32" y="0"/>
                    <a:pt x="32" y="0"/>
                    <a:pt x="32" y="0"/>
                  </a:cubicBezTo>
                  <a:cubicBezTo>
                    <a:pt x="45" y="0"/>
                    <a:pt x="55" y="3"/>
                    <a:pt x="59" y="9"/>
                  </a:cubicBezTo>
                  <a:cubicBezTo>
                    <a:pt x="64" y="15"/>
                    <a:pt x="67" y="21"/>
                    <a:pt x="67" y="29"/>
                  </a:cubicBezTo>
                  <a:cubicBezTo>
                    <a:pt x="67" y="33"/>
                    <a:pt x="66" y="37"/>
                    <a:pt x="64" y="41"/>
                  </a:cubicBezTo>
                  <a:cubicBezTo>
                    <a:pt x="62" y="44"/>
                    <a:pt x="59" y="47"/>
                    <a:pt x="55" y="51"/>
                  </a:cubicBezTo>
                  <a:cubicBezTo>
                    <a:pt x="63" y="53"/>
                    <a:pt x="69" y="57"/>
                    <a:pt x="72" y="62"/>
                  </a:cubicBezTo>
                  <a:cubicBezTo>
                    <a:pt x="75" y="68"/>
                    <a:pt x="77" y="73"/>
                    <a:pt x="77" y="79"/>
                  </a:cubicBezTo>
                  <a:cubicBezTo>
                    <a:pt x="77" y="89"/>
                    <a:pt x="73" y="97"/>
                    <a:pt x="66" y="103"/>
                  </a:cubicBezTo>
                  <a:cubicBezTo>
                    <a:pt x="59" y="108"/>
                    <a:pt x="49" y="111"/>
                    <a:pt x="37" y="111"/>
                  </a:cubicBezTo>
                  <a:cubicBezTo>
                    <a:pt x="0" y="111"/>
                    <a:pt x="0" y="111"/>
                    <a:pt x="0" y="111"/>
                  </a:cubicBezTo>
                  <a:lnTo>
                    <a:pt x="0" y="0"/>
                  </a:lnTo>
                  <a:close/>
                  <a:moveTo>
                    <a:pt x="23" y="19"/>
                  </a:moveTo>
                  <a:cubicBezTo>
                    <a:pt x="23" y="43"/>
                    <a:pt x="23" y="43"/>
                    <a:pt x="23" y="43"/>
                  </a:cubicBezTo>
                  <a:cubicBezTo>
                    <a:pt x="29" y="43"/>
                    <a:pt x="29" y="43"/>
                    <a:pt x="29" y="43"/>
                  </a:cubicBezTo>
                  <a:cubicBezTo>
                    <a:pt x="33" y="43"/>
                    <a:pt x="36" y="42"/>
                    <a:pt x="39" y="39"/>
                  </a:cubicBezTo>
                  <a:cubicBezTo>
                    <a:pt x="42" y="37"/>
                    <a:pt x="43" y="34"/>
                    <a:pt x="43" y="30"/>
                  </a:cubicBezTo>
                  <a:cubicBezTo>
                    <a:pt x="43" y="27"/>
                    <a:pt x="42" y="24"/>
                    <a:pt x="39" y="22"/>
                  </a:cubicBezTo>
                  <a:cubicBezTo>
                    <a:pt x="36" y="20"/>
                    <a:pt x="33" y="19"/>
                    <a:pt x="29" y="19"/>
                  </a:cubicBezTo>
                  <a:lnTo>
                    <a:pt x="23" y="19"/>
                  </a:lnTo>
                  <a:close/>
                  <a:moveTo>
                    <a:pt x="23" y="62"/>
                  </a:moveTo>
                  <a:cubicBezTo>
                    <a:pt x="23" y="93"/>
                    <a:pt x="23" y="93"/>
                    <a:pt x="23" y="93"/>
                  </a:cubicBezTo>
                  <a:cubicBezTo>
                    <a:pt x="32" y="93"/>
                    <a:pt x="32" y="93"/>
                    <a:pt x="32" y="93"/>
                  </a:cubicBezTo>
                  <a:cubicBezTo>
                    <a:pt x="45" y="93"/>
                    <a:pt x="52" y="88"/>
                    <a:pt x="52" y="78"/>
                  </a:cubicBezTo>
                  <a:cubicBezTo>
                    <a:pt x="52" y="73"/>
                    <a:pt x="50" y="69"/>
                    <a:pt x="47" y="66"/>
                  </a:cubicBezTo>
                  <a:cubicBezTo>
                    <a:pt x="44" y="64"/>
                    <a:pt x="39" y="62"/>
                    <a:pt x="33" y="62"/>
                  </a:cubicBezTo>
                  <a:lnTo>
                    <a:pt x="23" y="62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94"/>
            <p:cNvSpPr>
              <a:spLocks noEditPoints="1"/>
            </p:cNvSpPr>
            <p:nvPr/>
          </p:nvSpPr>
          <p:spPr bwMode="auto">
            <a:xfrm>
              <a:off x="17910175" y="4511675"/>
              <a:ext cx="404812" cy="417513"/>
            </a:xfrm>
            <a:custGeom>
              <a:avLst/>
              <a:gdLst>
                <a:gd name="T0" fmla="*/ 106 w 255"/>
                <a:gd name="T1" fmla="*/ 0 h 263"/>
                <a:gd name="T2" fmla="*/ 149 w 255"/>
                <a:gd name="T3" fmla="*/ 0 h 263"/>
                <a:gd name="T4" fmla="*/ 255 w 255"/>
                <a:gd name="T5" fmla="*/ 263 h 263"/>
                <a:gd name="T6" fmla="*/ 198 w 255"/>
                <a:gd name="T7" fmla="*/ 263 h 263"/>
                <a:gd name="T8" fmla="*/ 179 w 255"/>
                <a:gd name="T9" fmla="*/ 211 h 263"/>
                <a:gd name="T10" fmla="*/ 78 w 255"/>
                <a:gd name="T11" fmla="*/ 211 h 263"/>
                <a:gd name="T12" fmla="*/ 56 w 255"/>
                <a:gd name="T13" fmla="*/ 263 h 263"/>
                <a:gd name="T14" fmla="*/ 0 w 255"/>
                <a:gd name="T15" fmla="*/ 263 h 263"/>
                <a:gd name="T16" fmla="*/ 106 w 255"/>
                <a:gd name="T17" fmla="*/ 0 h 263"/>
                <a:gd name="T18" fmla="*/ 127 w 255"/>
                <a:gd name="T19" fmla="*/ 88 h 263"/>
                <a:gd name="T20" fmla="*/ 97 w 255"/>
                <a:gd name="T21" fmla="*/ 163 h 263"/>
                <a:gd name="T22" fmla="*/ 158 w 255"/>
                <a:gd name="T23" fmla="*/ 163 h 263"/>
                <a:gd name="T24" fmla="*/ 127 w 255"/>
                <a:gd name="T25" fmla="*/ 88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5" h="263">
                  <a:moveTo>
                    <a:pt x="106" y="0"/>
                  </a:moveTo>
                  <a:lnTo>
                    <a:pt x="149" y="0"/>
                  </a:lnTo>
                  <a:lnTo>
                    <a:pt x="255" y="263"/>
                  </a:lnTo>
                  <a:lnTo>
                    <a:pt x="198" y="263"/>
                  </a:lnTo>
                  <a:lnTo>
                    <a:pt x="179" y="211"/>
                  </a:lnTo>
                  <a:lnTo>
                    <a:pt x="78" y="211"/>
                  </a:lnTo>
                  <a:lnTo>
                    <a:pt x="56" y="263"/>
                  </a:lnTo>
                  <a:lnTo>
                    <a:pt x="0" y="263"/>
                  </a:lnTo>
                  <a:lnTo>
                    <a:pt x="106" y="0"/>
                  </a:lnTo>
                  <a:close/>
                  <a:moveTo>
                    <a:pt x="127" y="88"/>
                  </a:moveTo>
                  <a:lnTo>
                    <a:pt x="97" y="163"/>
                  </a:lnTo>
                  <a:lnTo>
                    <a:pt x="158" y="163"/>
                  </a:lnTo>
                  <a:lnTo>
                    <a:pt x="127" y="88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Rectangle 95"/>
            <p:cNvSpPr>
              <a:spLocks noChangeArrowheads="1"/>
            </p:cNvSpPr>
            <p:nvPr/>
          </p:nvSpPr>
          <p:spPr bwMode="auto">
            <a:xfrm>
              <a:off x="18375313" y="4511675"/>
              <a:ext cx="88900" cy="417513"/>
            </a:xfrm>
            <a:prstGeom prst="rect">
              <a:avLst/>
            </a:pr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96"/>
            <p:cNvSpPr>
              <a:spLocks/>
            </p:cNvSpPr>
            <p:nvPr/>
          </p:nvSpPr>
          <p:spPr bwMode="auto">
            <a:xfrm>
              <a:off x="18719800" y="4511675"/>
              <a:ext cx="325437" cy="417513"/>
            </a:xfrm>
            <a:custGeom>
              <a:avLst/>
              <a:gdLst>
                <a:gd name="T0" fmla="*/ 0 w 205"/>
                <a:gd name="T1" fmla="*/ 0 h 263"/>
                <a:gd name="T2" fmla="*/ 57 w 205"/>
                <a:gd name="T3" fmla="*/ 0 h 263"/>
                <a:gd name="T4" fmla="*/ 57 w 205"/>
                <a:gd name="T5" fmla="*/ 102 h 263"/>
                <a:gd name="T6" fmla="*/ 149 w 205"/>
                <a:gd name="T7" fmla="*/ 102 h 263"/>
                <a:gd name="T8" fmla="*/ 149 w 205"/>
                <a:gd name="T9" fmla="*/ 0 h 263"/>
                <a:gd name="T10" fmla="*/ 205 w 205"/>
                <a:gd name="T11" fmla="*/ 0 h 263"/>
                <a:gd name="T12" fmla="*/ 205 w 205"/>
                <a:gd name="T13" fmla="*/ 263 h 263"/>
                <a:gd name="T14" fmla="*/ 149 w 205"/>
                <a:gd name="T15" fmla="*/ 263 h 263"/>
                <a:gd name="T16" fmla="*/ 149 w 205"/>
                <a:gd name="T17" fmla="*/ 159 h 263"/>
                <a:gd name="T18" fmla="*/ 57 w 205"/>
                <a:gd name="T19" fmla="*/ 159 h 263"/>
                <a:gd name="T20" fmla="*/ 57 w 205"/>
                <a:gd name="T21" fmla="*/ 263 h 263"/>
                <a:gd name="T22" fmla="*/ 0 w 205"/>
                <a:gd name="T23" fmla="*/ 263 h 263"/>
                <a:gd name="T24" fmla="*/ 0 w 205"/>
                <a:gd name="T25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5" h="263">
                  <a:moveTo>
                    <a:pt x="0" y="0"/>
                  </a:moveTo>
                  <a:lnTo>
                    <a:pt x="57" y="0"/>
                  </a:lnTo>
                  <a:lnTo>
                    <a:pt x="57" y="102"/>
                  </a:lnTo>
                  <a:lnTo>
                    <a:pt x="149" y="102"/>
                  </a:lnTo>
                  <a:lnTo>
                    <a:pt x="149" y="0"/>
                  </a:lnTo>
                  <a:lnTo>
                    <a:pt x="205" y="0"/>
                  </a:lnTo>
                  <a:lnTo>
                    <a:pt x="205" y="263"/>
                  </a:lnTo>
                  <a:lnTo>
                    <a:pt x="149" y="263"/>
                  </a:lnTo>
                  <a:lnTo>
                    <a:pt x="149" y="159"/>
                  </a:lnTo>
                  <a:lnTo>
                    <a:pt x="57" y="159"/>
                  </a:lnTo>
                  <a:lnTo>
                    <a:pt x="57" y="263"/>
                  </a:lnTo>
                  <a:lnTo>
                    <a:pt x="0" y="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97"/>
            <p:cNvSpPr>
              <a:spLocks noEditPoints="1"/>
            </p:cNvSpPr>
            <p:nvPr/>
          </p:nvSpPr>
          <p:spPr bwMode="auto">
            <a:xfrm>
              <a:off x="19116675" y="4508500"/>
              <a:ext cx="420687" cy="427038"/>
            </a:xfrm>
            <a:custGeom>
              <a:avLst/>
              <a:gdLst>
                <a:gd name="T0" fmla="*/ 0 w 112"/>
                <a:gd name="T1" fmla="*/ 57 h 114"/>
                <a:gd name="T2" fmla="*/ 16 w 112"/>
                <a:gd name="T3" fmla="*/ 16 h 114"/>
                <a:gd name="T4" fmla="*/ 55 w 112"/>
                <a:gd name="T5" fmla="*/ 0 h 114"/>
                <a:gd name="T6" fmla="*/ 96 w 112"/>
                <a:gd name="T7" fmla="*/ 16 h 114"/>
                <a:gd name="T8" fmla="*/ 112 w 112"/>
                <a:gd name="T9" fmla="*/ 57 h 114"/>
                <a:gd name="T10" fmla="*/ 96 w 112"/>
                <a:gd name="T11" fmla="*/ 97 h 114"/>
                <a:gd name="T12" fmla="*/ 56 w 112"/>
                <a:gd name="T13" fmla="*/ 114 h 114"/>
                <a:gd name="T14" fmla="*/ 16 w 112"/>
                <a:gd name="T15" fmla="*/ 98 h 114"/>
                <a:gd name="T16" fmla="*/ 0 w 112"/>
                <a:gd name="T17" fmla="*/ 57 h 114"/>
                <a:gd name="T18" fmla="*/ 56 w 112"/>
                <a:gd name="T19" fmla="*/ 22 h 114"/>
                <a:gd name="T20" fmla="*/ 34 w 112"/>
                <a:gd name="T21" fmla="*/ 32 h 114"/>
                <a:gd name="T22" fmla="*/ 25 w 112"/>
                <a:gd name="T23" fmla="*/ 57 h 114"/>
                <a:gd name="T24" fmla="*/ 34 w 112"/>
                <a:gd name="T25" fmla="*/ 82 h 114"/>
                <a:gd name="T26" fmla="*/ 56 w 112"/>
                <a:gd name="T27" fmla="*/ 92 h 114"/>
                <a:gd name="T28" fmla="*/ 78 w 112"/>
                <a:gd name="T29" fmla="*/ 82 h 114"/>
                <a:gd name="T30" fmla="*/ 87 w 112"/>
                <a:gd name="T31" fmla="*/ 57 h 114"/>
                <a:gd name="T32" fmla="*/ 78 w 112"/>
                <a:gd name="T33" fmla="*/ 32 h 114"/>
                <a:gd name="T34" fmla="*/ 56 w 112"/>
                <a:gd name="T35" fmla="*/ 22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2" h="114">
                  <a:moveTo>
                    <a:pt x="0" y="57"/>
                  </a:moveTo>
                  <a:cubicBezTo>
                    <a:pt x="0" y="40"/>
                    <a:pt x="6" y="27"/>
                    <a:pt x="16" y="16"/>
                  </a:cubicBezTo>
                  <a:cubicBezTo>
                    <a:pt x="27" y="6"/>
                    <a:pt x="40" y="0"/>
                    <a:pt x="55" y="0"/>
                  </a:cubicBezTo>
                  <a:cubicBezTo>
                    <a:pt x="71" y="0"/>
                    <a:pt x="85" y="6"/>
                    <a:pt x="96" y="16"/>
                  </a:cubicBezTo>
                  <a:cubicBezTo>
                    <a:pt x="106" y="27"/>
                    <a:pt x="112" y="41"/>
                    <a:pt x="112" y="57"/>
                  </a:cubicBezTo>
                  <a:cubicBezTo>
                    <a:pt x="112" y="73"/>
                    <a:pt x="106" y="87"/>
                    <a:pt x="96" y="97"/>
                  </a:cubicBezTo>
                  <a:cubicBezTo>
                    <a:pt x="85" y="108"/>
                    <a:pt x="72" y="114"/>
                    <a:pt x="56" y="114"/>
                  </a:cubicBezTo>
                  <a:cubicBezTo>
                    <a:pt x="40" y="114"/>
                    <a:pt x="26" y="108"/>
                    <a:pt x="16" y="98"/>
                  </a:cubicBezTo>
                  <a:cubicBezTo>
                    <a:pt x="5" y="87"/>
                    <a:pt x="0" y="73"/>
                    <a:pt x="0" y="57"/>
                  </a:cubicBezTo>
                  <a:close/>
                  <a:moveTo>
                    <a:pt x="56" y="22"/>
                  </a:moveTo>
                  <a:cubicBezTo>
                    <a:pt x="47" y="22"/>
                    <a:pt x="39" y="25"/>
                    <a:pt x="34" y="32"/>
                  </a:cubicBezTo>
                  <a:cubicBezTo>
                    <a:pt x="28" y="39"/>
                    <a:pt x="25" y="47"/>
                    <a:pt x="25" y="57"/>
                  </a:cubicBezTo>
                  <a:cubicBezTo>
                    <a:pt x="25" y="67"/>
                    <a:pt x="28" y="75"/>
                    <a:pt x="34" y="82"/>
                  </a:cubicBezTo>
                  <a:cubicBezTo>
                    <a:pt x="40" y="88"/>
                    <a:pt x="47" y="92"/>
                    <a:pt x="56" y="92"/>
                  </a:cubicBezTo>
                  <a:cubicBezTo>
                    <a:pt x="65" y="92"/>
                    <a:pt x="72" y="88"/>
                    <a:pt x="78" y="82"/>
                  </a:cubicBezTo>
                  <a:cubicBezTo>
                    <a:pt x="84" y="76"/>
                    <a:pt x="87" y="67"/>
                    <a:pt x="87" y="57"/>
                  </a:cubicBezTo>
                  <a:cubicBezTo>
                    <a:pt x="87" y="47"/>
                    <a:pt x="84" y="38"/>
                    <a:pt x="78" y="32"/>
                  </a:cubicBezTo>
                  <a:cubicBezTo>
                    <a:pt x="73" y="26"/>
                    <a:pt x="65" y="23"/>
                    <a:pt x="56" y="22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98"/>
            <p:cNvSpPr>
              <a:spLocks/>
            </p:cNvSpPr>
            <p:nvPr/>
          </p:nvSpPr>
          <p:spPr bwMode="auto">
            <a:xfrm>
              <a:off x="19597688" y="4508500"/>
              <a:ext cx="322262" cy="427038"/>
            </a:xfrm>
            <a:custGeom>
              <a:avLst/>
              <a:gdLst>
                <a:gd name="T0" fmla="*/ 86 w 86"/>
                <a:gd name="T1" fmla="*/ 7 h 114"/>
                <a:gd name="T2" fmla="*/ 86 w 86"/>
                <a:gd name="T3" fmla="*/ 34 h 114"/>
                <a:gd name="T4" fmla="*/ 55 w 86"/>
                <a:gd name="T5" fmla="*/ 24 h 114"/>
                <a:gd name="T6" fmla="*/ 33 w 86"/>
                <a:gd name="T7" fmla="*/ 33 h 114"/>
                <a:gd name="T8" fmla="*/ 25 w 86"/>
                <a:gd name="T9" fmla="*/ 58 h 114"/>
                <a:gd name="T10" fmla="*/ 34 w 86"/>
                <a:gd name="T11" fmla="*/ 82 h 114"/>
                <a:gd name="T12" fmla="*/ 57 w 86"/>
                <a:gd name="T13" fmla="*/ 90 h 114"/>
                <a:gd name="T14" fmla="*/ 86 w 86"/>
                <a:gd name="T15" fmla="*/ 80 h 114"/>
                <a:gd name="T16" fmla="*/ 86 w 86"/>
                <a:gd name="T17" fmla="*/ 107 h 114"/>
                <a:gd name="T18" fmla="*/ 54 w 86"/>
                <a:gd name="T19" fmla="*/ 114 h 114"/>
                <a:gd name="T20" fmla="*/ 16 w 86"/>
                <a:gd name="T21" fmla="*/ 97 h 114"/>
                <a:gd name="T22" fmla="*/ 0 w 86"/>
                <a:gd name="T23" fmla="*/ 57 h 114"/>
                <a:gd name="T24" fmla="*/ 16 w 86"/>
                <a:gd name="T25" fmla="*/ 17 h 114"/>
                <a:gd name="T26" fmla="*/ 55 w 86"/>
                <a:gd name="T27" fmla="*/ 0 h 114"/>
                <a:gd name="T28" fmla="*/ 86 w 86"/>
                <a:gd name="T29" fmla="*/ 7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6" h="114">
                  <a:moveTo>
                    <a:pt x="86" y="7"/>
                  </a:moveTo>
                  <a:cubicBezTo>
                    <a:pt x="86" y="34"/>
                    <a:pt x="86" y="34"/>
                    <a:pt x="86" y="34"/>
                  </a:cubicBezTo>
                  <a:cubicBezTo>
                    <a:pt x="74" y="27"/>
                    <a:pt x="64" y="24"/>
                    <a:pt x="55" y="24"/>
                  </a:cubicBezTo>
                  <a:cubicBezTo>
                    <a:pt x="46" y="24"/>
                    <a:pt x="39" y="27"/>
                    <a:pt x="33" y="33"/>
                  </a:cubicBezTo>
                  <a:cubicBezTo>
                    <a:pt x="28" y="39"/>
                    <a:pt x="25" y="47"/>
                    <a:pt x="25" y="58"/>
                  </a:cubicBezTo>
                  <a:cubicBezTo>
                    <a:pt x="25" y="68"/>
                    <a:pt x="28" y="76"/>
                    <a:pt x="34" y="82"/>
                  </a:cubicBezTo>
                  <a:cubicBezTo>
                    <a:pt x="40" y="88"/>
                    <a:pt x="47" y="90"/>
                    <a:pt x="57" y="90"/>
                  </a:cubicBezTo>
                  <a:cubicBezTo>
                    <a:pt x="65" y="90"/>
                    <a:pt x="75" y="87"/>
                    <a:pt x="86" y="80"/>
                  </a:cubicBezTo>
                  <a:cubicBezTo>
                    <a:pt x="86" y="107"/>
                    <a:pt x="86" y="107"/>
                    <a:pt x="86" y="107"/>
                  </a:cubicBezTo>
                  <a:cubicBezTo>
                    <a:pt x="73" y="112"/>
                    <a:pt x="63" y="114"/>
                    <a:pt x="54" y="114"/>
                  </a:cubicBezTo>
                  <a:cubicBezTo>
                    <a:pt x="39" y="114"/>
                    <a:pt x="26" y="108"/>
                    <a:pt x="16" y="97"/>
                  </a:cubicBezTo>
                  <a:cubicBezTo>
                    <a:pt x="6" y="86"/>
                    <a:pt x="0" y="73"/>
                    <a:pt x="0" y="57"/>
                  </a:cubicBezTo>
                  <a:cubicBezTo>
                    <a:pt x="0" y="41"/>
                    <a:pt x="6" y="28"/>
                    <a:pt x="16" y="17"/>
                  </a:cubicBezTo>
                  <a:cubicBezTo>
                    <a:pt x="27" y="6"/>
                    <a:pt x="40" y="0"/>
                    <a:pt x="55" y="0"/>
                  </a:cubicBezTo>
                  <a:cubicBezTo>
                    <a:pt x="65" y="0"/>
                    <a:pt x="75" y="2"/>
                    <a:pt x="86" y="7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2"/>
          <a:srcRect l="4684" b="20316"/>
          <a:stretch/>
        </p:blipFill>
        <p:spPr>
          <a:xfrm>
            <a:off x="18413670" y="935539"/>
            <a:ext cx="6203200" cy="569386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2" name="Subtitle 9"/>
              <p:cNvSpPr txBox="1">
                <a:spLocks/>
              </p:cNvSpPr>
              <p:nvPr/>
            </p:nvSpPr>
            <p:spPr>
              <a:xfrm>
                <a:off x="426730" y="2672214"/>
                <a:ext cx="17986940" cy="1346408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816479" indent="-816479" algn="l" defTabSz="2177278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7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769038" indent="-680399" algn="l" defTabSz="2177278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67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2721597" indent="-544319" algn="l" defTabSz="2177278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57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3810236" indent="-544319" algn="l" defTabSz="2177278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4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4898875" indent="-544319" algn="l" defTabSz="2177278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4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5987514" indent="-544319" algn="l" defTabSz="2177278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7076153" indent="-544319" algn="l" defTabSz="2177278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8164792" indent="-544319" algn="l" defTabSz="2177278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9253431" indent="-544319" algn="l" defTabSz="2177278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15000"/>
                  </a:lnSpc>
                  <a:spcAft>
                    <a:spcPts val="1000"/>
                  </a:spcAft>
                  <a:buNone/>
                </a:pPr>
                <a:r>
                  <a:rPr lang="en-US" sz="4400" dirty="0">
                    <a:latin typeface="+mj-lt"/>
                    <a:ea typeface="Times New Roman" panose="02020603050405020304" pitchFamily="18" charset="0"/>
                  </a:rPr>
                  <a:t>  </a:t>
                </a:r>
                <a:r>
                  <a:rPr lang="vi-VN" sz="4400" b="1" dirty="0">
                    <a:latin typeface="+mj-lt"/>
                    <a:ea typeface="Times New Roman" panose="02020603050405020304" pitchFamily="18" charset="0"/>
                  </a:rPr>
                  <a:t>1.</a:t>
                </a:r>
                <a:r>
                  <a:rPr lang="vi-VN" sz="4400" dirty="0">
                    <a:latin typeface="+mj-lt"/>
                    <a:ea typeface="Times New Roman" panose="02020603050405020304" pitchFamily="18" charset="0"/>
                  </a:rPr>
                  <a:t> Trong mặt phẳng Oxy cho đường thẳng </a:t>
                </a:r>
                <a14:m>
                  <m:oMath xmlns:m="http://schemas.openxmlformats.org/officeDocument/2006/math">
                    <m:r>
                      <a:rPr lang="vi-VN" sz="4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vi-VN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</m:t>
                    </m:r>
                    <m:r>
                      <a:rPr lang="vi-VN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𝑎𝑥</m:t>
                    </m:r>
                    <m:r>
                      <a:rPr lang="vi-VN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vi-VN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𝑏𝑦</m:t>
                    </m:r>
                    <m:r>
                      <a:rPr lang="vi-VN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vi-VN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</m:t>
                    </m:r>
                    <m:r>
                      <a:rPr lang="vi-VN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 </m:t>
                    </m:r>
                  </m:oMath>
                </a14:m>
                <a:r>
                  <a:rPr lang="vi-VN" sz="4400" dirty="0">
                    <a:latin typeface="+mj-lt"/>
                    <a:ea typeface="Times New Roman" panose="02020603050405020304" pitchFamily="18" charset="0"/>
                  </a:rPr>
                  <a:t>và điểm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d>
                      <m:dPr>
                        <m:ctrlP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sz="4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4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0</m:t>
                            </m:r>
                          </m:sub>
                        </m:sSub>
                        <m: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;</m:t>
                        </m:r>
                        <m:sSub>
                          <m:sSubPr>
                            <m:ctrlPr>
                              <a:rPr lang="en-US" sz="4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sz="4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4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0</m:t>
                            </m:r>
                          </m:sub>
                        </m:sSub>
                      </m:e>
                    </m:d>
                  </m:oMath>
                </a14:m>
                <a:r>
                  <a:rPr lang="vi-VN" sz="4400" dirty="0">
                    <a:latin typeface="+mj-lt"/>
                    <a:ea typeface="Times New Roman" panose="02020603050405020304" pitchFamily="18" charset="0"/>
                  </a:rPr>
                  <a:t>. </a:t>
                </a:r>
                <a:endParaRPr lang="en-US" sz="4400" dirty="0">
                  <a:latin typeface="+mj-lt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2" name="Subtitle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730" y="2672214"/>
                <a:ext cx="17986940" cy="1346408"/>
              </a:xfrm>
              <a:prstGeom prst="rect">
                <a:avLst/>
              </a:prstGeom>
              <a:blipFill rotWithShape="0">
                <a:blip r:embed="rId3"/>
                <a:stretch>
                  <a:fillRect t="-5882" b="-384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/>
              <p:cNvSpPr/>
              <p:nvPr/>
            </p:nvSpPr>
            <p:spPr>
              <a:xfrm>
                <a:off x="3590024" y="3496147"/>
                <a:ext cx="11395928" cy="87100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vi-VN" sz="4400" dirty="0">
                    <a:latin typeface="+mj-lt"/>
                    <a:ea typeface="Times New Roman" panose="02020603050405020304" pitchFamily="18" charset="0"/>
                  </a:rPr>
                  <a:t>Khoảng cách từ điểm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4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vi-VN" sz="4400" i="1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vi-VN" sz="44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vi-VN" sz="4400" dirty="0">
                    <a:latin typeface="+mj-lt"/>
                    <a:ea typeface="Times New Roman" panose="02020603050405020304" pitchFamily="18" charset="0"/>
                  </a:rPr>
                  <a:t> đến </a:t>
                </a:r>
                <a:r>
                  <a:rPr lang="en-US" sz="4400" dirty="0" err="1">
                    <a:latin typeface="+mj-lt"/>
                    <a:ea typeface="Times New Roman" panose="02020603050405020304" pitchFamily="18" charset="0"/>
                  </a:rPr>
                  <a:t>đường</a:t>
                </a:r>
                <a:r>
                  <a:rPr lang="en-US" sz="4400" dirty="0"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+mj-lt"/>
                    <a:ea typeface="Times New Roman" panose="02020603050405020304" pitchFamily="18" charset="0"/>
                  </a:rPr>
                  <a:t>thẳng</a:t>
                </a:r>
                <a:r>
                  <a:rPr lang="en-US" sz="4400" dirty="0">
                    <a:latin typeface="+mj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𝛥</m:t>
                    </m:r>
                  </m:oMath>
                </a14:m>
                <a:r>
                  <a:rPr lang="vi-VN" sz="4400" dirty="0">
                    <a:latin typeface="+mj-lt"/>
                    <a:ea typeface="Times New Roman" panose="02020603050405020304" pitchFamily="18" charset="0"/>
                  </a:rPr>
                  <a:t> là	</a:t>
                </a:r>
                <a:endParaRPr lang="en-US" sz="5400" dirty="0">
                  <a:latin typeface="+mj-lt"/>
                </a:endParaRPr>
              </a:p>
            </p:txBody>
          </p:sp>
        </mc:Choice>
        <mc:Fallback xmlns="">
          <p:sp>
            <p:nvSpPr>
              <p:cNvPr id="35" name="Rectangle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0024" y="3496147"/>
                <a:ext cx="11395928" cy="871008"/>
              </a:xfrm>
              <a:prstGeom prst="rect">
                <a:avLst/>
              </a:prstGeom>
              <a:blipFill rotWithShape="0">
                <a:blip r:embed="rId4"/>
                <a:stretch>
                  <a:fillRect l="-2194" t="-9859" b="-281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6" name="Group 35"/>
          <p:cNvGrpSpPr/>
          <p:nvPr/>
        </p:nvGrpSpPr>
        <p:grpSpPr>
          <a:xfrm>
            <a:off x="5353711" y="4920191"/>
            <a:ext cx="7379661" cy="1905000"/>
            <a:chOff x="1069398" y="11308006"/>
            <a:chExt cx="7379661" cy="1905000"/>
          </a:xfrm>
        </p:grpSpPr>
        <p:grpSp>
          <p:nvGrpSpPr>
            <p:cNvPr id="37" name="Group 36"/>
            <p:cNvGrpSpPr/>
            <p:nvPr/>
          </p:nvGrpSpPr>
          <p:grpSpPr>
            <a:xfrm>
              <a:off x="1133859" y="11308006"/>
              <a:ext cx="7315200" cy="1905000"/>
              <a:chOff x="1133859" y="11308006"/>
              <a:chExt cx="7315200" cy="1905000"/>
            </a:xfrm>
          </p:grpSpPr>
          <p:cxnSp>
            <p:nvCxnSpPr>
              <p:cNvPr id="39" name="Straight Connector 38"/>
              <p:cNvCxnSpPr/>
              <p:nvPr/>
            </p:nvCxnSpPr>
            <p:spPr>
              <a:xfrm>
                <a:off x="1133859" y="11308006"/>
                <a:ext cx="0" cy="19050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/>
              <p:nvPr/>
            </p:nvCxnSpPr>
            <p:spPr>
              <a:xfrm>
                <a:off x="1133859" y="11308006"/>
                <a:ext cx="731520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/>
              <p:nvPr/>
            </p:nvCxnSpPr>
            <p:spPr>
              <a:xfrm>
                <a:off x="8420166" y="11308006"/>
                <a:ext cx="0" cy="19050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/>
              <p:cNvCxnSpPr/>
              <p:nvPr/>
            </p:nvCxnSpPr>
            <p:spPr>
              <a:xfrm>
                <a:off x="1133859" y="13213006"/>
                <a:ext cx="731520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Rectangle 37"/>
                <p:cNvSpPr/>
                <p:nvPr/>
              </p:nvSpPr>
              <p:spPr>
                <a:xfrm>
                  <a:off x="1069398" y="11426018"/>
                  <a:ext cx="7321876" cy="152798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𝑑</m:t>
                        </m:r>
                        <m: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sz="4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400" i="1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sz="44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𝛥</m:t>
                        </m:r>
                        <m: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)=</m:t>
                        </m:r>
                        <m:f>
                          <m:fPr>
                            <m:ctrlPr>
                              <a:rPr lang="en-US" sz="4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fPr>
                          <m:num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44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sz="44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𝑎</m:t>
                                </m:r>
                                <m:r>
                                  <a:rPr lang="en-US" sz="44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.</m:t>
                                </m:r>
                                <m:sSub>
                                  <m:sSubPr>
                                    <m:ctrlPr>
                                      <a:rPr lang="en-US" sz="4400" i="1"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400" i="1"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4400" i="1"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</a:rPr>
                                      <m:t>0</m:t>
                                    </m:r>
                                  </m:sub>
                                </m:sSub>
                                <m:r>
                                  <a:rPr lang="en-US" sz="44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+</m:t>
                                </m:r>
                                <m:r>
                                  <a:rPr lang="en-US" sz="44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𝑏</m:t>
                                </m:r>
                                <m:r>
                                  <a:rPr lang="en-US" sz="44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.</m:t>
                                </m:r>
                                <m:sSub>
                                  <m:sSubPr>
                                    <m:ctrlPr>
                                      <a:rPr lang="en-US" sz="4400" i="1"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400" i="1"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sz="4400" i="1"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</a:rPr>
                                      <m:t>0</m:t>
                                    </m:r>
                                  </m:sub>
                                </m:sSub>
                                <m:r>
                                  <a:rPr lang="en-US" sz="44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+</m:t>
                                </m:r>
                                <m:r>
                                  <a:rPr lang="en-US" sz="44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𝑐</m:t>
                                </m:r>
                              </m:e>
                            </m:d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sz="44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</m:ctrlPr>
                              </m:radPr>
                              <m:deg/>
                              <m:e>
                                <m:sSup>
                                  <m:sSupPr>
                                    <m:ctrlPr>
                                      <a:rPr lang="en-US" sz="4400" i="1"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4400" i="1"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</a:rPr>
                                      <m:t>𝑎</m:t>
                                    </m:r>
                                  </m:e>
                                  <m:sup>
                                    <m:r>
                                      <a:rPr lang="en-US" sz="4400" i="1"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sz="44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+</m:t>
                                </m:r>
                                <m:sSup>
                                  <m:sSupPr>
                                    <m:ctrlPr>
                                      <a:rPr lang="en-US" sz="4400" i="1"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4400" i="1"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</a:rPr>
                                      <m:t>𝑏</m:t>
                                    </m:r>
                                  </m:e>
                                  <m:sup>
                                    <m:r>
                                      <a:rPr lang="en-US" sz="4400" i="1"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rad>
                          </m:den>
                        </m:f>
                      </m:oMath>
                    </m:oMathPara>
                  </a14:m>
                  <a:endParaRPr lang="vi-VN" dirty="0"/>
                </a:p>
              </p:txBody>
            </p:sp>
          </mc:Choice>
          <mc:Fallback xmlns="">
            <p:sp>
              <p:nvSpPr>
                <p:cNvPr id="24" name="Rectangle 2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69398" y="11426018"/>
                  <a:ext cx="7321876" cy="1527982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43" name="Picture 42"/>
          <p:cNvPicPr>
            <a:picLocks noChangeAspect="1"/>
          </p:cNvPicPr>
          <p:nvPr/>
        </p:nvPicPr>
        <p:blipFill rotWithShape="1">
          <a:blip r:embed="rId9"/>
          <a:srcRect l="19622" t="8139" r="36186" b="6976"/>
          <a:stretch/>
        </p:blipFill>
        <p:spPr>
          <a:xfrm>
            <a:off x="17298987" y="6650072"/>
            <a:ext cx="5715000" cy="55626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809057" y="7008253"/>
                <a:ext cx="10784933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2.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Cho </a:t>
                </a:r>
                <a:r>
                  <a:rPr 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song </a:t>
                </a:r>
                <a:r>
                  <a:rPr 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song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vi-VN" sz="4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9057" y="7008253"/>
                <a:ext cx="10784933" cy="769441"/>
              </a:xfrm>
              <a:prstGeom prst="rect">
                <a:avLst/>
              </a:prstGeom>
              <a:blipFill rotWithShape="0">
                <a:blip r:embed="rId10"/>
                <a:stretch>
                  <a:fillRect l="-2318" t="-15873" b="-380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885288" y="8153400"/>
                <a:ext cx="13223333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Khi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khoảng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cách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giữa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4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là</a:t>
                </a:r>
                <a:endParaRPr lang="vi-VN" sz="4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5288" y="8153400"/>
                <a:ext cx="13223333" cy="769441"/>
              </a:xfrm>
              <a:prstGeom prst="rect">
                <a:avLst/>
              </a:prstGeom>
              <a:blipFill rotWithShape="0">
                <a:blip r:embed="rId11"/>
                <a:stretch>
                  <a:fillRect l="-1844" t="-15873" b="-373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9527620" y="8250749"/>
                <a:ext cx="7121758" cy="66172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,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𝑀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vi-VN" dirty="0"/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27620" y="8250749"/>
                <a:ext cx="7121758" cy="661720"/>
              </a:xfrm>
              <a:prstGeom prst="rect">
                <a:avLst/>
              </a:prstGeom>
              <a:blipFill rotWithShape="0">
                <a:blip r:embed="rId12"/>
                <a:stretch>
                  <a:fillRect t="-23853" b="-504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5" name="Group 167"/>
          <p:cNvGrpSpPr/>
          <p:nvPr/>
        </p:nvGrpSpPr>
        <p:grpSpPr>
          <a:xfrm>
            <a:off x="630131" y="9372600"/>
            <a:ext cx="3794127" cy="927101"/>
            <a:chOff x="4867276" y="9361488"/>
            <a:chExt cx="3794125" cy="927101"/>
          </a:xfrm>
        </p:grpSpPr>
        <p:sp>
          <p:nvSpPr>
            <p:cNvPr id="47" name="Freeform 59"/>
            <p:cNvSpPr>
              <a:spLocks/>
            </p:cNvSpPr>
            <p:nvPr/>
          </p:nvSpPr>
          <p:spPr bwMode="auto">
            <a:xfrm>
              <a:off x="6351588" y="9713913"/>
              <a:ext cx="322262" cy="427038"/>
            </a:xfrm>
            <a:custGeom>
              <a:avLst/>
              <a:gdLst>
                <a:gd name="T0" fmla="*/ 86 w 86"/>
                <a:gd name="T1" fmla="*/ 8 h 114"/>
                <a:gd name="T2" fmla="*/ 86 w 86"/>
                <a:gd name="T3" fmla="*/ 35 h 114"/>
                <a:gd name="T4" fmla="*/ 54 w 86"/>
                <a:gd name="T5" fmla="*/ 24 h 114"/>
                <a:gd name="T6" fmla="*/ 33 w 86"/>
                <a:gd name="T7" fmla="*/ 33 h 114"/>
                <a:gd name="T8" fmla="*/ 24 w 86"/>
                <a:gd name="T9" fmla="*/ 58 h 114"/>
                <a:gd name="T10" fmla="*/ 33 w 86"/>
                <a:gd name="T11" fmla="*/ 82 h 114"/>
                <a:gd name="T12" fmla="*/ 56 w 86"/>
                <a:gd name="T13" fmla="*/ 91 h 114"/>
                <a:gd name="T14" fmla="*/ 86 w 86"/>
                <a:gd name="T15" fmla="*/ 81 h 114"/>
                <a:gd name="T16" fmla="*/ 86 w 86"/>
                <a:gd name="T17" fmla="*/ 108 h 114"/>
                <a:gd name="T18" fmla="*/ 53 w 86"/>
                <a:gd name="T19" fmla="*/ 114 h 114"/>
                <a:gd name="T20" fmla="*/ 15 w 86"/>
                <a:gd name="T21" fmla="*/ 98 h 114"/>
                <a:gd name="T22" fmla="*/ 0 w 86"/>
                <a:gd name="T23" fmla="*/ 58 h 114"/>
                <a:gd name="T24" fmla="*/ 15 w 86"/>
                <a:gd name="T25" fmla="*/ 17 h 114"/>
                <a:gd name="T26" fmla="*/ 54 w 86"/>
                <a:gd name="T27" fmla="*/ 0 h 114"/>
                <a:gd name="T28" fmla="*/ 86 w 86"/>
                <a:gd name="T29" fmla="*/ 8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6" h="114">
                  <a:moveTo>
                    <a:pt x="86" y="8"/>
                  </a:moveTo>
                  <a:cubicBezTo>
                    <a:pt x="86" y="35"/>
                    <a:pt x="86" y="35"/>
                    <a:pt x="86" y="35"/>
                  </a:cubicBezTo>
                  <a:cubicBezTo>
                    <a:pt x="74" y="27"/>
                    <a:pt x="63" y="24"/>
                    <a:pt x="54" y="24"/>
                  </a:cubicBezTo>
                  <a:cubicBezTo>
                    <a:pt x="45" y="24"/>
                    <a:pt x="38" y="27"/>
                    <a:pt x="33" y="33"/>
                  </a:cubicBezTo>
                  <a:cubicBezTo>
                    <a:pt x="27" y="39"/>
                    <a:pt x="24" y="48"/>
                    <a:pt x="24" y="58"/>
                  </a:cubicBezTo>
                  <a:cubicBezTo>
                    <a:pt x="24" y="68"/>
                    <a:pt x="27" y="76"/>
                    <a:pt x="33" y="82"/>
                  </a:cubicBezTo>
                  <a:cubicBezTo>
                    <a:pt x="39" y="88"/>
                    <a:pt x="46" y="91"/>
                    <a:pt x="56" y="91"/>
                  </a:cubicBezTo>
                  <a:cubicBezTo>
                    <a:pt x="64" y="91"/>
                    <a:pt x="74" y="87"/>
                    <a:pt x="86" y="81"/>
                  </a:cubicBezTo>
                  <a:cubicBezTo>
                    <a:pt x="86" y="108"/>
                    <a:pt x="86" y="108"/>
                    <a:pt x="86" y="108"/>
                  </a:cubicBezTo>
                  <a:cubicBezTo>
                    <a:pt x="73" y="112"/>
                    <a:pt x="62" y="114"/>
                    <a:pt x="53" y="114"/>
                  </a:cubicBezTo>
                  <a:cubicBezTo>
                    <a:pt x="38" y="114"/>
                    <a:pt x="26" y="109"/>
                    <a:pt x="15" y="98"/>
                  </a:cubicBezTo>
                  <a:cubicBezTo>
                    <a:pt x="5" y="87"/>
                    <a:pt x="0" y="73"/>
                    <a:pt x="0" y="58"/>
                  </a:cubicBezTo>
                  <a:cubicBezTo>
                    <a:pt x="0" y="42"/>
                    <a:pt x="5" y="28"/>
                    <a:pt x="15" y="17"/>
                  </a:cubicBezTo>
                  <a:cubicBezTo>
                    <a:pt x="26" y="6"/>
                    <a:pt x="39" y="0"/>
                    <a:pt x="54" y="0"/>
                  </a:cubicBezTo>
                  <a:cubicBezTo>
                    <a:pt x="64" y="0"/>
                    <a:pt x="74" y="3"/>
                    <a:pt x="86" y="8"/>
                  </a:cubicBezTo>
                  <a:close/>
                </a:path>
              </a:pathLst>
            </a:custGeom>
            <a:solidFill>
              <a:srgbClr val="E46C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60"/>
            <p:cNvSpPr>
              <a:spLocks/>
            </p:cNvSpPr>
            <p:nvPr/>
          </p:nvSpPr>
          <p:spPr bwMode="auto">
            <a:xfrm>
              <a:off x="6738938" y="9721851"/>
              <a:ext cx="325437" cy="415925"/>
            </a:xfrm>
            <a:custGeom>
              <a:avLst/>
              <a:gdLst>
                <a:gd name="T0" fmla="*/ 0 w 205"/>
                <a:gd name="T1" fmla="*/ 0 h 262"/>
                <a:gd name="T2" fmla="*/ 56 w 205"/>
                <a:gd name="T3" fmla="*/ 0 h 262"/>
                <a:gd name="T4" fmla="*/ 56 w 205"/>
                <a:gd name="T5" fmla="*/ 99 h 262"/>
                <a:gd name="T6" fmla="*/ 148 w 205"/>
                <a:gd name="T7" fmla="*/ 99 h 262"/>
                <a:gd name="T8" fmla="*/ 148 w 205"/>
                <a:gd name="T9" fmla="*/ 0 h 262"/>
                <a:gd name="T10" fmla="*/ 205 w 205"/>
                <a:gd name="T11" fmla="*/ 0 h 262"/>
                <a:gd name="T12" fmla="*/ 205 w 205"/>
                <a:gd name="T13" fmla="*/ 262 h 262"/>
                <a:gd name="T14" fmla="*/ 148 w 205"/>
                <a:gd name="T15" fmla="*/ 262 h 262"/>
                <a:gd name="T16" fmla="*/ 148 w 205"/>
                <a:gd name="T17" fmla="*/ 156 h 262"/>
                <a:gd name="T18" fmla="*/ 56 w 205"/>
                <a:gd name="T19" fmla="*/ 156 h 262"/>
                <a:gd name="T20" fmla="*/ 56 w 205"/>
                <a:gd name="T21" fmla="*/ 262 h 262"/>
                <a:gd name="T22" fmla="*/ 0 w 205"/>
                <a:gd name="T23" fmla="*/ 262 h 262"/>
                <a:gd name="T24" fmla="*/ 0 w 205"/>
                <a:gd name="T25" fmla="*/ 0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5" h="262">
                  <a:moveTo>
                    <a:pt x="0" y="0"/>
                  </a:moveTo>
                  <a:lnTo>
                    <a:pt x="56" y="0"/>
                  </a:lnTo>
                  <a:lnTo>
                    <a:pt x="56" y="99"/>
                  </a:lnTo>
                  <a:lnTo>
                    <a:pt x="148" y="99"/>
                  </a:lnTo>
                  <a:lnTo>
                    <a:pt x="148" y="0"/>
                  </a:lnTo>
                  <a:lnTo>
                    <a:pt x="205" y="0"/>
                  </a:lnTo>
                  <a:lnTo>
                    <a:pt x="205" y="262"/>
                  </a:lnTo>
                  <a:lnTo>
                    <a:pt x="148" y="262"/>
                  </a:lnTo>
                  <a:lnTo>
                    <a:pt x="148" y="156"/>
                  </a:lnTo>
                  <a:lnTo>
                    <a:pt x="56" y="156"/>
                  </a:lnTo>
                  <a:lnTo>
                    <a:pt x="56" y="262"/>
                  </a:lnTo>
                  <a:lnTo>
                    <a:pt x="0" y="2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46C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61"/>
            <p:cNvSpPr>
              <a:spLocks/>
            </p:cNvSpPr>
            <p:nvPr/>
          </p:nvSpPr>
          <p:spPr bwMode="auto">
            <a:xfrm>
              <a:off x="7150100" y="9721851"/>
              <a:ext cx="327025" cy="419100"/>
            </a:xfrm>
            <a:custGeom>
              <a:avLst/>
              <a:gdLst>
                <a:gd name="T0" fmla="*/ 0 w 87"/>
                <a:gd name="T1" fmla="*/ 0 h 112"/>
                <a:gd name="T2" fmla="*/ 24 w 87"/>
                <a:gd name="T3" fmla="*/ 0 h 112"/>
                <a:gd name="T4" fmla="*/ 24 w 87"/>
                <a:gd name="T5" fmla="*/ 67 h 112"/>
                <a:gd name="T6" fmla="*/ 29 w 87"/>
                <a:gd name="T7" fmla="*/ 83 h 112"/>
                <a:gd name="T8" fmla="*/ 43 w 87"/>
                <a:gd name="T9" fmla="*/ 88 h 112"/>
                <a:gd name="T10" fmla="*/ 58 w 87"/>
                <a:gd name="T11" fmla="*/ 83 h 112"/>
                <a:gd name="T12" fmla="*/ 63 w 87"/>
                <a:gd name="T13" fmla="*/ 66 h 112"/>
                <a:gd name="T14" fmla="*/ 63 w 87"/>
                <a:gd name="T15" fmla="*/ 0 h 112"/>
                <a:gd name="T16" fmla="*/ 87 w 87"/>
                <a:gd name="T17" fmla="*/ 0 h 112"/>
                <a:gd name="T18" fmla="*/ 87 w 87"/>
                <a:gd name="T19" fmla="*/ 71 h 112"/>
                <a:gd name="T20" fmla="*/ 82 w 87"/>
                <a:gd name="T21" fmla="*/ 91 h 112"/>
                <a:gd name="T22" fmla="*/ 67 w 87"/>
                <a:gd name="T23" fmla="*/ 107 h 112"/>
                <a:gd name="T24" fmla="*/ 44 w 87"/>
                <a:gd name="T25" fmla="*/ 112 h 112"/>
                <a:gd name="T26" fmla="*/ 11 w 87"/>
                <a:gd name="T27" fmla="*/ 99 h 112"/>
                <a:gd name="T28" fmla="*/ 0 w 87"/>
                <a:gd name="T29" fmla="*/ 73 h 112"/>
                <a:gd name="T30" fmla="*/ 0 w 87"/>
                <a:gd name="T31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7" h="112">
                  <a:moveTo>
                    <a:pt x="0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24" y="67"/>
                    <a:pt x="24" y="67"/>
                    <a:pt x="24" y="67"/>
                  </a:cubicBezTo>
                  <a:cubicBezTo>
                    <a:pt x="24" y="74"/>
                    <a:pt x="26" y="79"/>
                    <a:pt x="29" y="83"/>
                  </a:cubicBezTo>
                  <a:cubicBezTo>
                    <a:pt x="33" y="86"/>
                    <a:pt x="37" y="88"/>
                    <a:pt x="43" y="88"/>
                  </a:cubicBezTo>
                  <a:cubicBezTo>
                    <a:pt x="49" y="88"/>
                    <a:pt x="54" y="86"/>
                    <a:pt x="58" y="83"/>
                  </a:cubicBezTo>
                  <a:cubicBezTo>
                    <a:pt x="62" y="79"/>
                    <a:pt x="63" y="73"/>
                    <a:pt x="63" y="66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87" y="0"/>
                    <a:pt x="87" y="0"/>
                    <a:pt x="87" y="0"/>
                  </a:cubicBezTo>
                  <a:cubicBezTo>
                    <a:pt x="87" y="71"/>
                    <a:pt x="87" y="71"/>
                    <a:pt x="87" y="71"/>
                  </a:cubicBezTo>
                  <a:cubicBezTo>
                    <a:pt x="87" y="78"/>
                    <a:pt x="85" y="84"/>
                    <a:pt x="82" y="91"/>
                  </a:cubicBezTo>
                  <a:cubicBezTo>
                    <a:pt x="79" y="98"/>
                    <a:pt x="74" y="103"/>
                    <a:pt x="67" y="107"/>
                  </a:cubicBezTo>
                  <a:cubicBezTo>
                    <a:pt x="60" y="110"/>
                    <a:pt x="53" y="112"/>
                    <a:pt x="44" y="112"/>
                  </a:cubicBezTo>
                  <a:cubicBezTo>
                    <a:pt x="29" y="112"/>
                    <a:pt x="18" y="108"/>
                    <a:pt x="11" y="99"/>
                  </a:cubicBezTo>
                  <a:cubicBezTo>
                    <a:pt x="4" y="91"/>
                    <a:pt x="0" y="82"/>
                    <a:pt x="0" y="7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46C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62"/>
            <p:cNvSpPr>
              <a:spLocks/>
            </p:cNvSpPr>
            <p:nvPr/>
          </p:nvSpPr>
          <p:spPr bwMode="auto">
            <a:xfrm>
              <a:off x="7705725" y="9721851"/>
              <a:ext cx="352425" cy="415925"/>
            </a:xfrm>
            <a:custGeom>
              <a:avLst/>
              <a:gdLst>
                <a:gd name="T0" fmla="*/ 0 w 222"/>
                <a:gd name="T1" fmla="*/ 0 h 262"/>
                <a:gd name="T2" fmla="*/ 62 w 222"/>
                <a:gd name="T3" fmla="*/ 0 h 262"/>
                <a:gd name="T4" fmla="*/ 109 w 222"/>
                <a:gd name="T5" fmla="*/ 80 h 262"/>
                <a:gd name="T6" fmla="*/ 158 w 222"/>
                <a:gd name="T7" fmla="*/ 0 h 262"/>
                <a:gd name="T8" fmla="*/ 222 w 222"/>
                <a:gd name="T9" fmla="*/ 0 h 262"/>
                <a:gd name="T10" fmla="*/ 137 w 222"/>
                <a:gd name="T11" fmla="*/ 139 h 262"/>
                <a:gd name="T12" fmla="*/ 137 w 222"/>
                <a:gd name="T13" fmla="*/ 262 h 262"/>
                <a:gd name="T14" fmla="*/ 83 w 222"/>
                <a:gd name="T15" fmla="*/ 262 h 262"/>
                <a:gd name="T16" fmla="*/ 83 w 222"/>
                <a:gd name="T17" fmla="*/ 139 h 262"/>
                <a:gd name="T18" fmla="*/ 0 w 222"/>
                <a:gd name="T19" fmla="*/ 0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2" h="262">
                  <a:moveTo>
                    <a:pt x="0" y="0"/>
                  </a:moveTo>
                  <a:lnTo>
                    <a:pt x="62" y="0"/>
                  </a:lnTo>
                  <a:lnTo>
                    <a:pt x="109" y="80"/>
                  </a:lnTo>
                  <a:lnTo>
                    <a:pt x="158" y="0"/>
                  </a:lnTo>
                  <a:lnTo>
                    <a:pt x="222" y="0"/>
                  </a:lnTo>
                  <a:lnTo>
                    <a:pt x="137" y="139"/>
                  </a:lnTo>
                  <a:lnTo>
                    <a:pt x="137" y="262"/>
                  </a:lnTo>
                  <a:lnTo>
                    <a:pt x="83" y="262"/>
                  </a:lnTo>
                  <a:lnTo>
                    <a:pt x="83" y="1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46C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63"/>
            <p:cNvSpPr>
              <a:spLocks/>
            </p:cNvSpPr>
            <p:nvPr/>
          </p:nvSpPr>
          <p:spPr bwMode="auto">
            <a:xfrm>
              <a:off x="7292975" y="9601201"/>
              <a:ext cx="153987" cy="93663"/>
            </a:xfrm>
            <a:custGeom>
              <a:avLst/>
              <a:gdLst>
                <a:gd name="T0" fmla="*/ 36 w 97"/>
                <a:gd name="T1" fmla="*/ 0 h 59"/>
                <a:gd name="T2" fmla="*/ 97 w 97"/>
                <a:gd name="T3" fmla="*/ 0 h 59"/>
                <a:gd name="T4" fmla="*/ 36 w 97"/>
                <a:gd name="T5" fmla="*/ 59 h 59"/>
                <a:gd name="T6" fmla="*/ 0 w 97"/>
                <a:gd name="T7" fmla="*/ 59 h 59"/>
                <a:gd name="T8" fmla="*/ 36 w 97"/>
                <a:gd name="T9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7" h="59">
                  <a:moveTo>
                    <a:pt x="36" y="0"/>
                  </a:moveTo>
                  <a:lnTo>
                    <a:pt x="97" y="0"/>
                  </a:lnTo>
                  <a:lnTo>
                    <a:pt x="36" y="59"/>
                  </a:lnTo>
                  <a:lnTo>
                    <a:pt x="0" y="59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E46C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64"/>
            <p:cNvSpPr>
              <a:spLocks/>
            </p:cNvSpPr>
            <p:nvPr/>
          </p:nvSpPr>
          <p:spPr bwMode="auto">
            <a:xfrm>
              <a:off x="7867650" y="9601201"/>
              <a:ext cx="157162" cy="93663"/>
            </a:xfrm>
            <a:custGeom>
              <a:avLst/>
              <a:gdLst>
                <a:gd name="T0" fmla="*/ 35 w 99"/>
                <a:gd name="T1" fmla="*/ 0 h 59"/>
                <a:gd name="T2" fmla="*/ 99 w 99"/>
                <a:gd name="T3" fmla="*/ 0 h 59"/>
                <a:gd name="T4" fmla="*/ 35 w 99"/>
                <a:gd name="T5" fmla="*/ 59 h 59"/>
                <a:gd name="T6" fmla="*/ 0 w 99"/>
                <a:gd name="T7" fmla="*/ 59 h 59"/>
                <a:gd name="T8" fmla="*/ 35 w 99"/>
                <a:gd name="T9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9" h="59">
                  <a:moveTo>
                    <a:pt x="35" y="0"/>
                  </a:moveTo>
                  <a:lnTo>
                    <a:pt x="99" y="0"/>
                  </a:lnTo>
                  <a:lnTo>
                    <a:pt x="35" y="59"/>
                  </a:lnTo>
                  <a:lnTo>
                    <a:pt x="0" y="59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E46C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65"/>
            <p:cNvSpPr>
              <a:spLocks/>
            </p:cNvSpPr>
            <p:nvPr/>
          </p:nvSpPr>
          <p:spPr bwMode="auto">
            <a:xfrm>
              <a:off x="4867276" y="9871076"/>
              <a:ext cx="3794125" cy="417513"/>
            </a:xfrm>
            <a:custGeom>
              <a:avLst/>
              <a:gdLst>
                <a:gd name="T0" fmla="*/ 1005 w 1012"/>
                <a:gd name="T1" fmla="*/ 72 h 111"/>
                <a:gd name="T2" fmla="*/ 376 w 1012"/>
                <a:gd name="T3" fmla="*/ 72 h 111"/>
                <a:gd name="T4" fmla="*/ 360 w 1012"/>
                <a:gd name="T5" fmla="*/ 51 h 111"/>
                <a:gd name="T6" fmla="*/ 374 w 1012"/>
                <a:gd name="T7" fmla="*/ 20 h 111"/>
                <a:gd name="T8" fmla="*/ 366 w 1012"/>
                <a:gd name="T9" fmla="*/ 0 h 111"/>
                <a:gd name="T10" fmla="*/ 85 w 1012"/>
                <a:gd name="T11" fmla="*/ 0 h 111"/>
                <a:gd name="T12" fmla="*/ 53 w 1012"/>
                <a:gd name="T13" fmla="*/ 20 h 111"/>
                <a:gd name="T14" fmla="*/ 6 w 1012"/>
                <a:gd name="T15" fmla="*/ 91 h 111"/>
                <a:gd name="T16" fmla="*/ 15 w 1012"/>
                <a:gd name="T17" fmla="*/ 111 h 111"/>
                <a:gd name="T18" fmla="*/ 199 w 1012"/>
                <a:gd name="T19" fmla="*/ 111 h 111"/>
                <a:gd name="T20" fmla="*/ 296 w 1012"/>
                <a:gd name="T21" fmla="*/ 111 h 111"/>
                <a:gd name="T22" fmla="*/ 1005 w 1012"/>
                <a:gd name="T23" fmla="*/ 111 h 111"/>
                <a:gd name="T24" fmla="*/ 1012 w 1012"/>
                <a:gd name="T25" fmla="*/ 102 h 111"/>
                <a:gd name="T26" fmla="*/ 1012 w 1012"/>
                <a:gd name="T27" fmla="*/ 80 h 111"/>
                <a:gd name="T28" fmla="*/ 1005 w 1012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12" h="111">
                  <a:moveTo>
                    <a:pt x="1005" y="72"/>
                  </a:moveTo>
                  <a:cubicBezTo>
                    <a:pt x="1005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1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005" y="111"/>
                    <a:pt x="1005" y="111"/>
                    <a:pt x="1005" y="111"/>
                  </a:cubicBezTo>
                  <a:cubicBezTo>
                    <a:pt x="1009" y="111"/>
                    <a:pt x="1012" y="107"/>
                    <a:pt x="1012" y="102"/>
                  </a:cubicBezTo>
                  <a:cubicBezTo>
                    <a:pt x="1012" y="80"/>
                    <a:pt x="1012" y="80"/>
                    <a:pt x="1012" y="80"/>
                  </a:cubicBezTo>
                  <a:cubicBezTo>
                    <a:pt x="1012" y="76"/>
                    <a:pt x="1009" y="72"/>
                    <a:pt x="1005" y="72"/>
                  </a:cubicBezTo>
                  <a:close/>
                </a:path>
              </a:pathLst>
            </a:custGeom>
            <a:solidFill>
              <a:srgbClr val="FCD0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Oval 66"/>
            <p:cNvSpPr>
              <a:spLocks noChangeArrowheads="1"/>
            </p:cNvSpPr>
            <p:nvPr/>
          </p:nvSpPr>
          <p:spPr bwMode="auto">
            <a:xfrm>
              <a:off x="5497513" y="10044113"/>
              <a:ext cx="179387" cy="179388"/>
            </a:xfrm>
            <a:prstGeom prst="ellipse">
              <a:avLst/>
            </a:prstGeom>
            <a:solidFill>
              <a:srgbClr val="E46C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67"/>
            <p:cNvSpPr>
              <a:spLocks/>
            </p:cNvSpPr>
            <p:nvPr/>
          </p:nvSpPr>
          <p:spPr bwMode="auto">
            <a:xfrm>
              <a:off x="5475288" y="9361488"/>
              <a:ext cx="220662" cy="649288"/>
            </a:xfrm>
            <a:custGeom>
              <a:avLst/>
              <a:gdLst>
                <a:gd name="T0" fmla="*/ 49 w 59"/>
                <a:gd name="T1" fmla="*/ 156 h 173"/>
                <a:gd name="T2" fmla="*/ 33 w 59"/>
                <a:gd name="T3" fmla="*/ 173 h 173"/>
                <a:gd name="T4" fmla="*/ 29 w 59"/>
                <a:gd name="T5" fmla="*/ 173 h 173"/>
                <a:gd name="T6" fmla="*/ 13 w 59"/>
                <a:gd name="T7" fmla="*/ 156 h 173"/>
                <a:gd name="T8" fmla="*/ 0 w 59"/>
                <a:gd name="T9" fmla="*/ 30 h 173"/>
                <a:gd name="T10" fmla="*/ 29 w 59"/>
                <a:gd name="T11" fmla="*/ 0 h 173"/>
                <a:gd name="T12" fmla="*/ 59 w 59"/>
                <a:gd name="T13" fmla="*/ 30 h 173"/>
                <a:gd name="T14" fmla="*/ 49 w 59"/>
                <a:gd name="T15" fmla="*/ 156 h 173"/>
                <a:gd name="T16" fmla="*/ 49 w 59"/>
                <a:gd name="T17" fmla="*/ 156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9" h="173">
                  <a:moveTo>
                    <a:pt x="49" y="156"/>
                  </a:moveTo>
                  <a:cubicBezTo>
                    <a:pt x="49" y="165"/>
                    <a:pt x="42" y="173"/>
                    <a:pt x="33" y="173"/>
                  </a:cubicBezTo>
                  <a:cubicBezTo>
                    <a:pt x="29" y="173"/>
                    <a:pt x="29" y="173"/>
                    <a:pt x="29" y="173"/>
                  </a:cubicBezTo>
                  <a:cubicBezTo>
                    <a:pt x="20" y="173"/>
                    <a:pt x="13" y="165"/>
                    <a:pt x="13" y="156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21"/>
                    <a:pt x="8" y="0"/>
                    <a:pt x="29" y="0"/>
                  </a:cubicBezTo>
                  <a:cubicBezTo>
                    <a:pt x="51" y="0"/>
                    <a:pt x="59" y="21"/>
                    <a:pt x="59" y="30"/>
                  </a:cubicBezTo>
                  <a:cubicBezTo>
                    <a:pt x="49" y="156"/>
                    <a:pt x="49" y="156"/>
                    <a:pt x="49" y="156"/>
                  </a:cubicBezTo>
                  <a:cubicBezTo>
                    <a:pt x="49" y="156"/>
                    <a:pt x="49" y="156"/>
                    <a:pt x="49" y="156"/>
                  </a:cubicBezTo>
                  <a:close/>
                </a:path>
              </a:pathLst>
            </a:custGeom>
            <a:solidFill>
              <a:srgbClr val="E46C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/>
              <p:cNvSpPr/>
              <p:nvPr/>
            </p:nvSpPr>
            <p:spPr>
              <a:xfrm>
                <a:off x="4119022" y="9296400"/>
                <a:ext cx="10970165" cy="164968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en-US" sz="4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 </a:t>
                </a:r>
                <a:r>
                  <a:rPr lang="en-US" sz="4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en-US" sz="4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4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song </a:t>
                </a:r>
                <a:r>
                  <a:rPr lang="en-US" sz="4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song</a:t>
                </a:r>
                <a:r>
                  <a:rPr lang="en-US" sz="4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en-US" sz="4400" i="1" dirty="0">
                  <a:solidFill>
                    <a:srgbClr val="000000"/>
                  </a:solidFill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15000"/>
                  </a:lnSpc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4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sz="4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r>
                        <m:rPr>
                          <m:nor/>
                        </m:rPr>
                        <a:rPr lang="en-US" sz="4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: </m:t>
                      </m:r>
                      <m:r>
                        <a:rPr lang="en-US" sz="4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𝑎</m:t>
                      </m:r>
                      <m:r>
                        <a:rPr lang="en-US" sz="4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4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4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𝑏</m:t>
                      </m:r>
                      <m:r>
                        <a:rPr lang="en-US" sz="4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𝑦</m:t>
                      </m:r>
                      <m:r>
                        <a:rPr lang="en-US" sz="4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4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4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4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4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=0</m:t>
                      </m:r>
                      <m:r>
                        <a:rPr lang="en-US" sz="4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;</m:t>
                      </m:r>
                      <m:r>
                        <a:rPr lang="en-US" sz="4400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4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4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sz="4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  <m:r>
                        <m:rPr>
                          <m:nor/>
                        </m:rPr>
                        <a:rPr lang="en-US" sz="4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: </m:t>
                      </m:r>
                      <m:r>
                        <a:rPr lang="en-US" sz="4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𝑎</m:t>
                      </m:r>
                      <m:r>
                        <a:rPr lang="en-US" sz="4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4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4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𝑏</m:t>
                      </m:r>
                      <m:r>
                        <a:rPr lang="en-US" sz="4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𝑦</m:t>
                      </m:r>
                      <m:r>
                        <a:rPr lang="en-US" sz="4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4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4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4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4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3" name="Rectangle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9022" y="9296400"/>
                <a:ext cx="10970165" cy="1649682"/>
              </a:xfrm>
              <a:prstGeom prst="rect">
                <a:avLst/>
              </a:prstGeom>
              <a:blipFill rotWithShape="0">
                <a:blip r:embed="rId13"/>
                <a:stretch>
                  <a:fillRect l="-2279" t="-47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7" name="Group 56"/>
          <p:cNvGrpSpPr/>
          <p:nvPr/>
        </p:nvGrpSpPr>
        <p:grpSpPr>
          <a:xfrm>
            <a:off x="4925531" y="11125200"/>
            <a:ext cx="7379661" cy="1905000"/>
            <a:chOff x="1069398" y="11308006"/>
            <a:chExt cx="7379661" cy="1905000"/>
          </a:xfrm>
        </p:grpSpPr>
        <p:grpSp>
          <p:nvGrpSpPr>
            <p:cNvPr id="58" name="Group 57"/>
            <p:cNvGrpSpPr/>
            <p:nvPr/>
          </p:nvGrpSpPr>
          <p:grpSpPr>
            <a:xfrm>
              <a:off x="1133859" y="11308006"/>
              <a:ext cx="7315200" cy="1905000"/>
              <a:chOff x="1133859" y="11308006"/>
              <a:chExt cx="7315200" cy="1905000"/>
            </a:xfrm>
          </p:grpSpPr>
          <p:cxnSp>
            <p:nvCxnSpPr>
              <p:cNvPr id="60" name="Straight Connector 59"/>
              <p:cNvCxnSpPr/>
              <p:nvPr/>
            </p:nvCxnSpPr>
            <p:spPr>
              <a:xfrm>
                <a:off x="1133859" y="11308006"/>
                <a:ext cx="0" cy="19050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/>
              <p:cNvCxnSpPr/>
              <p:nvPr/>
            </p:nvCxnSpPr>
            <p:spPr>
              <a:xfrm>
                <a:off x="1133859" y="11308006"/>
                <a:ext cx="731520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/>
              <p:cNvCxnSpPr/>
              <p:nvPr/>
            </p:nvCxnSpPr>
            <p:spPr>
              <a:xfrm>
                <a:off x="8420166" y="11308006"/>
                <a:ext cx="0" cy="19050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/>
              <p:cNvCxnSpPr/>
              <p:nvPr/>
            </p:nvCxnSpPr>
            <p:spPr>
              <a:xfrm>
                <a:off x="1133859" y="13213006"/>
                <a:ext cx="731520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Rectangle 58"/>
                <p:cNvSpPr/>
                <p:nvPr/>
              </p:nvSpPr>
              <p:spPr>
                <a:xfrm>
                  <a:off x="1069398" y="11426018"/>
                  <a:ext cx="5622052" cy="152798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40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𝑑</m:t>
                        </m:r>
                        <m:r>
                          <a:rPr lang="en-US" sz="440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sz="4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sz="4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4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400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sz="4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)=</m:t>
                        </m:r>
                        <m:f>
                          <m:fPr>
                            <m:ctrlPr>
                              <a:rPr lang="en-US" sz="4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fPr>
                          <m:num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44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4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400" b="0" i="1" smtClean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US" sz="44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sz="44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sz="4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400" i="1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US" sz="4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d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sz="44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</m:ctrlPr>
                              </m:radPr>
                              <m:deg/>
                              <m:e>
                                <m:sSup>
                                  <m:sSupPr>
                                    <m:ctrlPr>
                                      <a:rPr lang="en-US" sz="4400" i="1"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4400" i="1"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</a:rPr>
                                      <m:t>𝑎</m:t>
                                    </m:r>
                                  </m:e>
                                  <m:sup>
                                    <m:r>
                                      <a:rPr lang="en-US" sz="4400" i="1"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sz="44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+</m:t>
                                </m:r>
                                <m:sSup>
                                  <m:sSupPr>
                                    <m:ctrlPr>
                                      <a:rPr lang="en-US" sz="4400" i="1"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4400" i="1"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</a:rPr>
                                      <m:t>𝑏</m:t>
                                    </m:r>
                                  </m:e>
                                  <m:sup>
                                    <m:r>
                                      <a:rPr lang="en-US" sz="4400" i="1"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rad>
                          </m:den>
                        </m:f>
                      </m:oMath>
                    </m:oMathPara>
                  </a14:m>
                  <a:endParaRPr lang="vi-VN" dirty="0"/>
                </a:p>
              </p:txBody>
            </p:sp>
          </mc:Choice>
          <mc:Fallback xmlns="">
            <p:sp>
              <p:nvSpPr>
                <p:cNvPr id="59" name="Rectangle 5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69398" y="11426018"/>
                  <a:ext cx="5622052" cy="1527982"/>
                </a:xfrm>
                <a:prstGeom prst="rect">
                  <a:avLst/>
                </a:prstGeom>
                <a:blipFill rotWithShape="0"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55053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918026" y="1572055"/>
            <a:ext cx="21486360" cy="830997"/>
            <a:chOff x="1082675" y="1892299"/>
            <a:chExt cx="21490247" cy="830996"/>
          </a:xfrm>
        </p:grpSpPr>
        <p:sp>
          <p:nvSpPr>
            <p:cNvPr id="4" name="TextBox 3"/>
            <p:cNvSpPr txBox="1"/>
            <p:nvPr/>
          </p:nvSpPr>
          <p:spPr>
            <a:xfrm>
              <a:off x="1082675" y="1922269"/>
              <a:ext cx="716910" cy="7539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  <a:r>
                <a:rPr lang="en-US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0" y="1892299"/>
              <a:ext cx="20485362" cy="830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 TẬP TỰ LUYỆN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458787" y="2355991"/>
                <a:ext cx="23469600" cy="208807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180340" indent="-180340" algn="just">
                  <a:lnSpc>
                    <a:spcPct val="115000"/>
                  </a:lnSpc>
                  <a:spcBef>
                    <a:spcPts val="200"/>
                  </a:spcBef>
                  <a:spcAft>
                    <a:spcPts val="1000"/>
                  </a:spcAft>
                  <a:tabLst>
                    <a:tab pos="180340" algn="l"/>
                    <a:tab pos="288290" algn="l"/>
                    <a:tab pos="467995" algn="l"/>
                    <a:tab pos="540385" algn="l"/>
                    <a:tab pos="648335" algn="l"/>
                    <a:tab pos="1260475" algn="l"/>
                    <a:tab pos="3780790" algn="l"/>
                  </a:tabLst>
                </a:pPr>
                <a:r>
                  <a:rPr lang="vi-VN" b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Câu 1:</a:t>
                </a:r>
                <a:r>
                  <a:rPr lang="vi-VN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Khoảng cách từ điểm </a:t>
                </a:r>
                <a14:m>
                  <m:oMath xmlns:m="http://schemas.openxmlformats.org/officeDocument/2006/math">
                    <m:r>
                      <a:rPr lang="vi-VN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𝑀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−1;1</m:t>
                        </m:r>
                      </m:e>
                    </m:d>
                  </m:oMath>
                </a14:m>
                <a:r>
                  <a:rPr lang="vi-VN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đến đường thẳng </a:t>
                </a:r>
                <a14:m>
                  <m:oMath xmlns:m="http://schemas.openxmlformats.org/officeDocument/2006/math">
                    <m:r>
                      <a:rPr lang="vi-VN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𝛥</m:t>
                    </m:r>
                    <m:r>
                      <a:rPr lang="vi-VN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:3</m:t>
                    </m:r>
                    <m:r>
                      <a:rPr lang="vi-VN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vi-VN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−4</m:t>
                    </m:r>
                    <m:r>
                      <a:rPr lang="vi-VN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vi-VN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−3=0</m:t>
                    </m:r>
                  </m:oMath>
                </a14:m>
                <a:r>
                  <a:rPr lang="vi-VN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bằng:</a:t>
                </a:r>
                <a:endParaRPr lang="en-US" sz="2400" dirty="0"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indent="180340" algn="just">
                  <a:lnSpc>
                    <a:spcPct val="115000"/>
                  </a:lnSpc>
                  <a:spcBef>
                    <a:spcPts val="200"/>
                  </a:spcBef>
                  <a:spcAft>
                    <a:spcPts val="1000"/>
                  </a:spcAft>
                  <a:tabLst>
                    <a:tab pos="180340" algn="l"/>
                    <a:tab pos="288290" algn="l"/>
                    <a:tab pos="467995" algn="l"/>
                    <a:tab pos="540385" algn="l"/>
                    <a:tab pos="648335" algn="l"/>
                    <a:tab pos="1260475" algn="l"/>
                    <a:tab pos="3780790" algn="l"/>
                  </a:tabLst>
                </a:pPr>
                <a:r>
                  <a:rPr lang="vi-VN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vi-V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  <m:r>
                      <a:rPr lang="vi-VN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vi-VN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	</a:t>
                </a:r>
                <a:r>
                  <a:rPr lang="vi-VN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B. </a:t>
                </a:r>
                <a14:m>
                  <m:oMath xmlns:m="http://schemas.openxmlformats.org/officeDocument/2006/math">
                    <m:r>
                      <a:rPr lang="vi-VN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2</m:t>
                    </m:r>
                  </m:oMath>
                </a14:m>
                <a:r>
                  <a:rPr lang="vi-VN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vi-VN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	</a:t>
                </a:r>
                <a:r>
                  <a:rPr lang="vi-VN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num>
                      <m:den>
                        <m:r>
                          <a:rPr lang="vi-V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  <m:r>
                      <a:rPr lang="vi-VN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vi-VN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		</a:t>
                </a:r>
                <a:r>
                  <a:rPr lang="vi-VN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num>
                      <m:den>
                        <m:r>
                          <a:rPr lang="vi-V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25</m:t>
                        </m:r>
                      </m:den>
                    </m:f>
                  </m:oMath>
                </a14:m>
                <a:r>
                  <a:rPr lang="vi-VN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2400" dirty="0">
                  <a:solidFill>
                    <a:schemeClr val="tx1"/>
                  </a:solidFill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787" y="2355991"/>
                <a:ext cx="23469600" cy="2088072"/>
              </a:xfrm>
              <a:prstGeom prst="rect">
                <a:avLst/>
              </a:prstGeom>
              <a:blipFill rotWithShape="0">
                <a:blip r:embed="rId3"/>
                <a:stretch>
                  <a:fillRect l="-1013" t="-4082" b="-55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458787" y="4444063"/>
                <a:ext cx="23928388" cy="20681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180340" indent="-180340" algn="just">
                  <a:lnSpc>
                    <a:spcPct val="115000"/>
                  </a:lnSpc>
                  <a:spcBef>
                    <a:spcPts val="200"/>
                  </a:spcBef>
                  <a:spcAft>
                    <a:spcPts val="1000"/>
                  </a:spcAft>
                  <a:tabLst>
                    <a:tab pos="180340" algn="l"/>
                    <a:tab pos="288290" algn="l"/>
                    <a:tab pos="467995" algn="l"/>
                    <a:tab pos="540385" algn="l"/>
                    <a:tab pos="648335" algn="l"/>
                    <a:tab pos="1260475" algn="l"/>
                    <a:tab pos="3780790" algn="l"/>
                  </a:tabLst>
                </a:pPr>
                <a:r>
                  <a:rPr lang="vi-VN" b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Câu 2:</a:t>
                </a:r>
                <a:r>
                  <a:rPr lang="vi-VN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Khoảng cách từ giao điểm của hai đường thẳng </a:t>
                </a:r>
                <a14:m>
                  <m:oMath xmlns:m="http://schemas.openxmlformats.org/officeDocument/2006/math">
                    <m:r>
                      <a:rPr lang="vi-VN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vi-VN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−3</m:t>
                    </m:r>
                    <m:r>
                      <a:rPr lang="vi-VN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vi-VN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+4=0</m:t>
                    </m:r>
                  </m:oMath>
                </a14:m>
                <a:r>
                  <a:rPr lang="vi-VN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vi-VN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2</m:t>
                    </m:r>
                    <m:r>
                      <a:rPr lang="vi-VN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vi-VN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+3</m:t>
                    </m:r>
                    <m:r>
                      <a:rPr lang="vi-VN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vi-VN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−1=0</m:t>
                    </m:r>
                  </m:oMath>
                </a14:m>
                <a:r>
                  <a:rPr lang="vi-VN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đến đường thẳng </a:t>
                </a:r>
                <a14:m>
                  <m:oMath xmlns:m="http://schemas.openxmlformats.org/officeDocument/2006/math">
                    <m:r>
                      <a:rPr lang="vi-VN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𝛥</m:t>
                    </m:r>
                    <m:r>
                      <a:rPr lang="vi-VN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:3</m:t>
                    </m:r>
                    <m:r>
                      <a:rPr lang="vi-VN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vi-VN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vi-VN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vi-VN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+4=0</m:t>
                    </m:r>
                  </m:oMath>
                </a14:m>
                <a:r>
                  <a:rPr lang="vi-VN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bằng:	</a:t>
                </a:r>
                <a:r>
                  <a:rPr lang="vi-VN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vi-VN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2</m:t>
                    </m:r>
                    <m:rad>
                      <m:radPr>
                        <m:degHide m:val="on"/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vi-V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10</m:t>
                        </m:r>
                      </m:e>
                    </m:rad>
                  </m:oMath>
                </a14:m>
                <a:r>
                  <a:rPr lang="vi-VN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vi-VN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  <m:rad>
                          <m:radPr>
                            <m:degHide m:val="on"/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vi-VN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10</m:t>
                            </m:r>
                          </m:e>
                        </m:rad>
                      </m:num>
                      <m:den>
                        <m:r>
                          <a:rPr lang="vi-V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vi-VN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	</a:t>
                </a:r>
                <a:r>
                  <a:rPr lang="vi-VN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vi-VN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10</m:t>
                            </m:r>
                          </m:e>
                        </m:rad>
                      </m:num>
                      <m:den>
                        <m:r>
                          <a:rPr lang="vi-V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vi-VN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	</a:t>
                </a:r>
                <a:r>
                  <a:rPr lang="vi-VN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D. </a:t>
                </a:r>
                <a14:m>
                  <m:oMath xmlns:m="http://schemas.openxmlformats.org/officeDocument/2006/math">
                    <m:r>
                      <a:rPr lang="vi-VN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2</m:t>
                    </m:r>
                  </m:oMath>
                </a14:m>
                <a:r>
                  <a:rPr lang="vi-VN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2400" dirty="0">
                  <a:solidFill>
                    <a:schemeClr val="tx1"/>
                  </a:solidFill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787" y="4444063"/>
                <a:ext cx="23928388" cy="2068195"/>
              </a:xfrm>
              <a:prstGeom prst="rect">
                <a:avLst/>
              </a:prstGeom>
              <a:blipFill rotWithShape="0">
                <a:blip r:embed="rId4"/>
                <a:stretch>
                  <a:fillRect l="-993" t="-4130" r="-993" b="-38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429893" y="6248400"/>
                <a:ext cx="23498494" cy="34270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180340" indent="-180340">
                  <a:spcBef>
                    <a:spcPts val="200"/>
                  </a:spcBef>
                  <a:spcAft>
                    <a:spcPts val="1000"/>
                  </a:spcAft>
                  <a:tabLst>
                    <a:tab pos="180340" algn="l"/>
                    <a:tab pos="288290" algn="l"/>
                    <a:tab pos="467995" algn="l"/>
                    <a:tab pos="540385" algn="l"/>
                    <a:tab pos="648335" algn="l"/>
                    <a:tab pos="1260475" algn="l"/>
                    <a:tab pos="3780790" algn="l"/>
                  </a:tabLst>
                </a:pPr>
                <a:r>
                  <a:rPr lang="vi-VN" sz="4400" b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Câu 3:</a:t>
                </a:r>
                <a:r>
                  <a:rPr lang="vi-VN" sz="4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Tìm tất cả các giá trị của tham số </a:t>
                </a:r>
                <a14:m>
                  <m:oMath xmlns:m="http://schemas.openxmlformats.org/officeDocument/2006/math">
                    <m:r>
                      <a:rPr lang="vi-VN" sz="4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𝑚</m:t>
                    </m:r>
                  </m:oMath>
                </a14:m>
                <a:r>
                  <a:rPr lang="vi-VN" sz="4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để khoảng cách từ điểm </a:t>
                </a:r>
                <a14:m>
                  <m:oMath xmlns:m="http://schemas.openxmlformats.org/officeDocument/2006/math">
                    <m:r>
                      <a:rPr lang="vi-VN" sz="4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𝐴</m:t>
                    </m:r>
                    <m:d>
                      <m:dPr>
                        <m:ctrlPr>
                          <a:rPr lang="en-US" sz="4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−1;2</m:t>
                        </m:r>
                      </m:e>
                    </m:d>
                  </m:oMath>
                </a14:m>
                <a:r>
                  <a:rPr lang="vi-VN" sz="4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đến đường thẳng </a:t>
                </a:r>
                <a14:m>
                  <m:oMath xmlns:m="http://schemas.openxmlformats.org/officeDocument/2006/math">
                    <m:r>
                      <a:rPr lang="vi-VN" sz="4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𝛥</m:t>
                    </m:r>
                    <m:r>
                      <a:rPr lang="vi-VN" sz="4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:</m:t>
                    </m:r>
                    <m:r>
                      <a:rPr lang="vi-VN" sz="4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𝑚𝑥</m:t>
                    </m:r>
                    <m:r>
                      <a:rPr lang="vi-VN" sz="4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vi-VN" sz="4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vi-VN" sz="4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vi-VN" sz="4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𝑚</m:t>
                    </m:r>
                    <m:r>
                      <a:rPr lang="vi-VN" sz="4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+4=0</m:t>
                    </m:r>
                  </m:oMath>
                </a14:m>
                <a:r>
                  <a:rPr lang="vi-VN" sz="4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bằng </a:t>
                </a:r>
                <a14:m>
                  <m:oMath xmlns:m="http://schemas.openxmlformats.org/officeDocument/2006/math">
                    <m:r>
                      <a:rPr lang="vi-VN" sz="4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2</m:t>
                    </m:r>
                    <m:rad>
                      <m:radPr>
                        <m:degHide m:val="on"/>
                        <m:ctrlPr>
                          <a:rPr lang="en-US" sz="4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vi-VN" sz="4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e>
                    </m:rad>
                  </m:oMath>
                </a14:m>
                <a:r>
                  <a:rPr lang="vi-VN" sz="4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4400" dirty="0">
                  <a:solidFill>
                    <a:schemeClr val="tx1"/>
                  </a:solidFill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indent="180340" algn="just">
                  <a:spcBef>
                    <a:spcPts val="200"/>
                  </a:spcBef>
                  <a:spcAft>
                    <a:spcPts val="1000"/>
                  </a:spcAft>
                  <a:tabLst>
                    <a:tab pos="180340" algn="l"/>
                    <a:tab pos="288290" algn="l"/>
                    <a:tab pos="467995" algn="l"/>
                    <a:tab pos="540385" algn="l"/>
                    <a:tab pos="648335" algn="l"/>
                    <a:tab pos="1260475" algn="l"/>
                    <a:tab pos="3780790" algn="l"/>
                  </a:tabLst>
                </a:pPr>
                <a:r>
                  <a:rPr lang="vi-VN" sz="44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A.</a:t>
                </a:r>
                <a:r>
                  <a:rPr lang="vi-VN" sz="4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	</a:t>
                </a:r>
                <a14:m>
                  <m:oMath xmlns:m="http://schemas.openxmlformats.org/officeDocument/2006/math">
                    <m:r>
                      <a:rPr lang="vi-VN" sz="4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𝑚</m:t>
                    </m:r>
                    <m:r>
                      <a:rPr lang="vi-VN" sz="4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=2.</m:t>
                    </m:r>
                  </m:oMath>
                </a14:m>
                <a:r>
                  <a:rPr lang="vi-VN" sz="4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	</a:t>
                </a:r>
                <a:r>
                  <a:rPr lang="en-US" sz="4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vi-VN" sz="44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B.</a:t>
                </a:r>
                <a:r>
                  <a:rPr lang="vi-VN" sz="4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"/>
                        <m:ctrlPr>
                          <a:rPr lang="en-US" sz="4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vi-VN" sz="4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vi-VN" sz="4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𝑚</m:t>
                            </m:r>
                            <m:r>
                              <a:rPr lang="vi-VN" sz="4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=−2</m:t>
                            </m:r>
                          </m:e>
                          <m:e>
                            <m:r>
                              <a:rPr lang="vi-VN" sz="4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vi-VN" sz="4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𝑚</m:t>
                            </m:r>
                            <m:r>
                              <a:rPr lang="vi-VN" sz="4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sz="4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vi-VN" sz="4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vi-VN" sz="4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eqArr>
                      </m:e>
                    </m:d>
                  </m:oMath>
                </a14:m>
                <a:r>
                  <a:rPr lang="vi-VN" sz="4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	</a:t>
                </a:r>
                <a:r>
                  <a:rPr lang="vi-VN" sz="44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C.</a:t>
                </a:r>
                <a:r>
                  <a:rPr lang="vi-VN" sz="4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𝑚</m:t>
                    </m:r>
                    <m:r>
                      <a:rPr lang="vi-VN" sz="4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=−</m:t>
                    </m:r>
                    <m:f>
                      <m:fPr>
                        <m:ctrlPr>
                          <a:rPr lang="en-US" sz="4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4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vi-VN" sz="4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vi-VN" sz="4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	</a:t>
                </a:r>
                <a:r>
                  <a:rPr lang="en-US" sz="4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vi-VN" sz="44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D.</a:t>
                </a:r>
                <a:r>
                  <a:rPr lang="vi-VN" sz="4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Không tồn tại </a:t>
                </a:r>
                <a14:m>
                  <m:oMath xmlns:m="http://schemas.openxmlformats.org/officeDocument/2006/math">
                    <m:r>
                      <a:rPr lang="vi-VN" sz="4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𝑚</m:t>
                    </m:r>
                  </m:oMath>
                </a14:m>
                <a:r>
                  <a:rPr lang="vi-VN" sz="4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	</a:t>
                </a:r>
                <a:endParaRPr lang="en-US" sz="4400" dirty="0">
                  <a:solidFill>
                    <a:schemeClr val="tx1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893" y="6248400"/>
                <a:ext cx="23498494" cy="3427092"/>
              </a:xfrm>
              <a:prstGeom prst="rect">
                <a:avLst/>
              </a:prstGeom>
              <a:blipFill rotWithShape="0">
                <a:blip r:embed="rId5"/>
                <a:stretch>
                  <a:fillRect l="-1064" t="-3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458787" y="9372600"/>
                <a:ext cx="23469600" cy="26038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180340" indent="-180340" algn="just">
                  <a:lnSpc>
                    <a:spcPct val="115000"/>
                  </a:lnSpc>
                  <a:spcBef>
                    <a:spcPts val="200"/>
                  </a:spcBef>
                  <a:spcAft>
                    <a:spcPts val="1000"/>
                  </a:spcAft>
                  <a:tabLst>
                    <a:tab pos="180340" algn="l"/>
                    <a:tab pos="288290" algn="l"/>
                    <a:tab pos="467995" algn="l"/>
                    <a:tab pos="540385" algn="l"/>
                    <a:tab pos="648335" algn="l"/>
                    <a:tab pos="1260475" algn="l"/>
                    <a:tab pos="3780790" algn="l"/>
                  </a:tabLst>
                </a:pPr>
                <a:r>
                  <a:rPr lang="vi-VN" sz="4400" b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Câu 4:</a:t>
                </a:r>
                <a:r>
                  <a:rPr lang="vi-VN" sz="4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Cho hai điểm </a:t>
                </a:r>
                <a14:m>
                  <m:oMath xmlns:m="http://schemas.openxmlformats.org/officeDocument/2006/math">
                    <m:r>
                      <a:rPr lang="vi-VN" sz="4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𝐴</m:t>
                    </m:r>
                    <m:d>
                      <m:dPr>
                        <m:ctrlPr>
                          <a:rPr lang="en-US" sz="4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3;0</m:t>
                        </m:r>
                      </m:e>
                    </m:d>
                  </m:oMath>
                </a14:m>
                <a:r>
                  <a:rPr lang="vi-VN" sz="4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vi-VN" sz="4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𝐵</m:t>
                    </m:r>
                    <m:d>
                      <m:dPr>
                        <m:ctrlPr>
                          <a:rPr lang="en-US" sz="4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0;−4</m:t>
                        </m:r>
                      </m:e>
                    </m:d>
                  </m:oMath>
                </a14:m>
                <a:r>
                  <a:rPr lang="vi-VN" sz="4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Tìm điểm </a:t>
                </a:r>
                <a14:m>
                  <m:oMath xmlns:m="http://schemas.openxmlformats.org/officeDocument/2006/math">
                    <m:r>
                      <a:rPr lang="vi-VN" sz="4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𝑀</m:t>
                    </m:r>
                  </m:oMath>
                </a14:m>
                <a:r>
                  <a:rPr lang="vi-VN" sz="4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thuộc trục tung sao cho diện tích tam giác </a:t>
                </a:r>
                <a14:m>
                  <m:oMath xmlns:m="http://schemas.openxmlformats.org/officeDocument/2006/math">
                    <m:r>
                      <a:rPr lang="vi-VN" sz="4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𝑀𝐴𝐵</m:t>
                    </m:r>
                  </m:oMath>
                </a14:m>
                <a:r>
                  <a:rPr lang="vi-VN" sz="4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bằng </a:t>
                </a:r>
                <a14:m>
                  <m:oMath xmlns:m="http://schemas.openxmlformats.org/officeDocument/2006/math">
                    <m:r>
                      <a:rPr lang="vi-VN" sz="4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6.</m:t>
                    </m:r>
                  </m:oMath>
                </a14:m>
                <a:r>
                  <a:rPr lang="vi-VN" sz="4400" b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A.</a:t>
                </a:r>
                <a:r>
                  <a:rPr lang="vi-VN" sz="4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"/>
                        <m:ctrlPr>
                          <a:rPr lang="en-US" sz="4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vi-VN" sz="4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vi-VN" sz="4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𝑀</m:t>
                            </m:r>
                            <m:d>
                              <m:dPr>
                                <m:ctrlPr>
                                  <a:rPr lang="en-US" sz="44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vi-VN" sz="44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0;0</m:t>
                                </m:r>
                              </m:e>
                            </m:d>
                          </m:e>
                          <m:e>
                            <m:r>
                              <a:rPr lang="vi-VN" sz="4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vi-VN" sz="4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𝑀</m:t>
                            </m:r>
                            <m:d>
                              <m:dPr>
                                <m:ctrlPr>
                                  <a:rPr lang="en-US" sz="44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vi-VN" sz="44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0;−8</m:t>
                                </m:r>
                              </m:e>
                            </m:d>
                          </m:e>
                        </m:eqArr>
                      </m:e>
                    </m:d>
                    <m:r>
                      <a:rPr lang="vi-VN" sz="4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vi-VN" sz="4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</a:t>
                </a:r>
                <a:r>
                  <a:rPr lang="vi-VN" sz="4400" b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B. </a:t>
                </a:r>
                <a14:m>
                  <m:oMath xmlns:m="http://schemas.openxmlformats.org/officeDocument/2006/math">
                    <m:r>
                      <a:rPr lang="vi-VN" sz="4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𝑀</m:t>
                    </m:r>
                    <m:d>
                      <m:dPr>
                        <m:ctrlPr>
                          <a:rPr lang="en-US" sz="4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0;−8</m:t>
                        </m:r>
                      </m:e>
                    </m:d>
                    <m:r>
                      <a:rPr lang="vi-VN" sz="4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en-US" sz="4400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	</a:t>
                </a:r>
                <a:r>
                  <a:rPr lang="vi-VN" sz="4400" b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C.</a:t>
                </a:r>
                <a:r>
                  <a:rPr lang="vi-VN" sz="4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𝑀</m:t>
                    </m:r>
                    <m:d>
                      <m:dPr>
                        <m:ctrlPr>
                          <a:rPr lang="en-US" sz="4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6;0</m:t>
                        </m:r>
                      </m:e>
                    </m:d>
                    <m:r>
                      <a:rPr lang="vi-VN" sz="4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vi-VN" sz="4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sz="4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</a:t>
                </a:r>
                <a:r>
                  <a:rPr lang="vi-VN" sz="4400" b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D.</a:t>
                </a:r>
                <a:r>
                  <a:rPr lang="vi-VN" sz="4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"/>
                        <m:ctrlPr>
                          <a:rPr lang="en-US" sz="4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vi-VN" sz="4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vi-VN" sz="4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𝑀</m:t>
                            </m:r>
                            <m:d>
                              <m:dPr>
                                <m:ctrlPr>
                                  <a:rPr lang="en-US" sz="44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vi-VN" sz="44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0;0</m:t>
                                </m:r>
                              </m:e>
                            </m:d>
                          </m:e>
                          <m:e>
                            <m:r>
                              <a:rPr lang="vi-VN" sz="4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vi-VN" sz="4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𝑀</m:t>
                            </m:r>
                            <m:d>
                              <m:dPr>
                                <m:ctrlPr>
                                  <a:rPr lang="en-US" sz="44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vi-VN" sz="44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0;6</m:t>
                                </m:r>
                              </m:e>
                            </m:d>
                          </m:e>
                        </m:eqArr>
                      </m:e>
                    </m:d>
                    <m:r>
                      <a:rPr lang="vi-VN" sz="4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US" sz="4400" dirty="0"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787" y="9372600"/>
                <a:ext cx="23469600" cy="2603854"/>
              </a:xfrm>
              <a:prstGeom prst="rect">
                <a:avLst/>
              </a:prstGeom>
              <a:blipFill rotWithShape="0">
                <a:blip r:embed="rId6"/>
                <a:stretch>
                  <a:fillRect l="-1039" t="-3279" r="-10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458787" y="11734800"/>
                <a:ext cx="23469600" cy="164968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vi-VN" sz="4400" b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Câu 5: </a:t>
                </a:r>
                <a:r>
                  <a:rPr lang="nl-NL" sz="4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Cho ba điểm </a:t>
                </a:r>
                <a14:m>
                  <m:oMath xmlns:m="http://schemas.openxmlformats.org/officeDocument/2006/math">
                    <m:r>
                      <a:rPr lang="nl-NL" sz="4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𝐴</m:t>
                    </m:r>
                    <m:d>
                      <m:dPr>
                        <m:ctrlPr>
                          <a:rPr lang="en-US" sz="4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nl-NL" sz="4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2;0</m:t>
                        </m:r>
                      </m:e>
                    </m:d>
                    <m:r>
                      <a:rPr lang="nl-NL" sz="4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nl-NL" sz="4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𝐵</m:t>
                    </m:r>
                    <m:d>
                      <m:dPr>
                        <m:ctrlPr>
                          <a:rPr lang="en-US" sz="4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nl-NL" sz="4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3;4</m:t>
                        </m:r>
                      </m:e>
                    </m:d>
                  </m:oMath>
                </a14:m>
                <a:r>
                  <a:rPr lang="nl-NL" sz="4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nl-NL" sz="4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𝑃</m:t>
                    </m:r>
                    <m:d>
                      <m:dPr>
                        <m:ctrlPr>
                          <a:rPr lang="en-US" sz="4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nl-NL" sz="4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1;1</m:t>
                        </m:r>
                      </m:e>
                    </m:d>
                  </m:oMath>
                </a14:m>
                <a:r>
                  <a:rPr lang="nl-NL" sz="4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Viết phương trình đường thẳng đi qua P đồng thời cách đều </a:t>
                </a:r>
                <a14:m>
                  <m:oMath xmlns:m="http://schemas.openxmlformats.org/officeDocument/2006/math">
                    <m:r>
                      <a:rPr lang="nl-NL" sz="4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𝐴</m:t>
                    </m:r>
                  </m:oMath>
                </a14:m>
                <a:r>
                  <a:rPr lang="vi-VN" sz="4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nl-NL" sz="4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 </a:t>
                </a:r>
                <a14:m>
                  <m:oMath xmlns:m="http://schemas.openxmlformats.org/officeDocument/2006/math">
                    <m:r>
                      <a:rPr lang="nl-NL" sz="4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𝐵</m:t>
                    </m:r>
                  </m:oMath>
                </a14:m>
                <a:r>
                  <a:rPr lang="nl-NL" sz="4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  </a:t>
                </a:r>
                <a:endParaRPr lang="en-US" sz="4400" dirty="0"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787" y="11734800"/>
                <a:ext cx="23469600" cy="1649682"/>
              </a:xfrm>
              <a:prstGeom prst="rect">
                <a:avLst/>
              </a:prstGeom>
              <a:blipFill rotWithShape="0">
                <a:blip r:embed="rId7"/>
                <a:stretch>
                  <a:fillRect l="-1039" t="-4797" b="-129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360351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918026" y="1572055"/>
            <a:ext cx="21486360" cy="830997"/>
            <a:chOff x="1082675" y="1892299"/>
            <a:chExt cx="21490247" cy="830996"/>
          </a:xfrm>
        </p:grpSpPr>
        <p:sp>
          <p:nvSpPr>
            <p:cNvPr id="4" name="TextBox 3"/>
            <p:cNvSpPr txBox="1"/>
            <p:nvPr/>
          </p:nvSpPr>
          <p:spPr>
            <a:xfrm>
              <a:off x="1082675" y="1922269"/>
              <a:ext cx="716910" cy="7539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  <a:r>
                <a:rPr lang="en-US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0" y="1892299"/>
              <a:ext cx="20485362" cy="830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 TẬP TỰ LUYỆN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382587" y="2672130"/>
                <a:ext cx="23545800" cy="250947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vi-VN" sz="4400" b="1" dirty="0">
                    <a:solidFill>
                      <a:schemeClr val="tx1"/>
                    </a:solidFill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Câu 6:</a:t>
                </a:r>
                <a:r>
                  <a:rPr lang="vi-VN" sz="4400" dirty="0">
                    <a:solidFill>
                      <a:schemeClr val="tx1"/>
                    </a:solidFill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Cho đường thẳng </a:t>
                </a:r>
                <a14:m>
                  <m:oMath xmlns:m="http://schemas.openxmlformats.org/officeDocument/2006/math">
                    <m:r>
                      <a:rPr lang="vi-VN" sz="4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𝑑</m:t>
                    </m:r>
                    <m:r>
                      <a:rPr lang="vi-VN" sz="4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:2</m:t>
                    </m:r>
                    <m:r>
                      <a:rPr lang="vi-VN" sz="4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vi-VN" sz="4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vi-VN" sz="4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vi-VN" sz="4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+3=0 </m:t>
                    </m:r>
                  </m:oMath>
                </a14:m>
                <a:r>
                  <a:rPr lang="vi-VN" sz="4400" dirty="0">
                    <a:solidFill>
                      <a:schemeClr val="tx1"/>
                    </a:solidFill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 </a:t>
                </a:r>
                <a14:m>
                  <m:oMath xmlns:m="http://schemas.openxmlformats.org/officeDocument/2006/math">
                    <m:r>
                      <a:rPr lang="en-US" sz="4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𝛥</m:t>
                    </m:r>
                    <m:r>
                      <a:rPr lang="en-US" sz="4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:</m:t>
                    </m:r>
                    <m:r>
                      <a:rPr lang="en-US" sz="4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4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+2</m:t>
                    </m:r>
                    <m:r>
                      <a:rPr lang="en-US" sz="4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4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−6=0.</m:t>
                    </m:r>
                  </m:oMath>
                </a14:m>
                <a:r>
                  <a:rPr lang="vi-VN" sz="4400" dirty="0">
                    <a:solidFill>
                      <a:schemeClr val="tx1"/>
                    </a:solidFill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Gọi </a:t>
                </a:r>
                <a14:m>
                  <m:oMath xmlns:m="http://schemas.openxmlformats.org/officeDocument/2006/math">
                    <m:r>
                      <a:rPr lang="en-US" sz="4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𝑀</m:t>
                    </m:r>
                    <m:d>
                      <m:dPr>
                        <m:ctrlPr>
                          <a:rPr lang="en-US" sz="4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  <m:r>
                          <a:rPr lang="en-US" sz="4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d>
                  </m:oMath>
                </a14:m>
                <a:r>
                  <a:rPr lang="vi-VN" sz="4400" dirty="0">
                    <a:solidFill>
                      <a:schemeClr val="tx1"/>
                    </a:solidFill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là điểm thuộc </a:t>
                </a:r>
                <a14:m>
                  <m:oMath xmlns:m="http://schemas.openxmlformats.org/officeDocument/2006/math">
                    <m:r>
                      <a:rPr lang="en-US" sz="4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𝛥</m:t>
                    </m:r>
                  </m:oMath>
                </a14:m>
                <a:r>
                  <a:rPr lang="vi-VN" sz="4400" dirty="0">
                    <a:solidFill>
                      <a:schemeClr val="tx1"/>
                    </a:solidFill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và </a:t>
                </a:r>
                <a:r>
                  <a:rPr lang="vi-VN" sz="4400" dirty="0">
                    <a:solidFill>
                      <a:schemeClr val="tx1"/>
                    </a:solidFill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 hoành độ âm sao cho khoảng cách từ </a:t>
                </a:r>
                <a14:m>
                  <m:oMath xmlns:m="http://schemas.openxmlformats.org/officeDocument/2006/math">
                    <m:r>
                      <a:rPr lang="vi-VN" sz="4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𝑀</m:t>
                    </m:r>
                  </m:oMath>
                </a14:m>
                <a:r>
                  <a:rPr lang="en-US" sz="4400" dirty="0">
                    <a:solidFill>
                      <a:schemeClr val="tx1"/>
                    </a:solidFill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4400" dirty="0">
                    <a:solidFill>
                      <a:schemeClr val="tx1"/>
                    </a:solidFill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đến </a:t>
                </a:r>
                <a14:m>
                  <m:oMath xmlns:m="http://schemas.openxmlformats.org/officeDocument/2006/math">
                    <m:r>
                      <a:rPr lang="vi-VN" sz="4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𝑑</m:t>
                    </m:r>
                  </m:oMath>
                </a14:m>
                <a:r>
                  <a:rPr lang="en-US" sz="4400" dirty="0">
                    <a:solidFill>
                      <a:schemeClr val="tx1"/>
                    </a:solidFill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4400" dirty="0">
                    <a:solidFill>
                      <a:schemeClr val="tx1"/>
                    </a:solidFill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4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4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5.</m:t>
                        </m:r>
                      </m:e>
                    </m:rad>
                  </m:oMath>
                </a14:m>
                <a:r>
                  <a:rPr lang="vi-VN" sz="4400" dirty="0">
                    <a:solidFill>
                      <a:schemeClr val="tx1"/>
                    </a:solidFill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Tính </a:t>
                </a:r>
                <a14:m>
                  <m:oMath xmlns:m="http://schemas.openxmlformats.org/officeDocument/2006/math">
                    <m:r>
                      <a:rPr lang="vi-VN" sz="4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vi-VN" sz="4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vi-VN" sz="4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𝑏</m:t>
                    </m:r>
                  </m:oMath>
                </a14:m>
                <a:r>
                  <a:rPr lang="vi-VN" sz="4400" dirty="0">
                    <a:solidFill>
                      <a:schemeClr val="tx1"/>
                    </a:solidFill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.</a:t>
                </a:r>
                <a:endParaRPr lang="en-US" sz="4400" dirty="0">
                  <a:solidFill>
                    <a:schemeClr val="tx1"/>
                  </a:solidFill>
                  <a:effectLst/>
                  <a:latin typeface="+mj-lt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5000"/>
                  </a:lnSpc>
                  <a:spcAft>
                    <a:spcPts val="0"/>
                  </a:spcAft>
                  <a:tabLst>
                    <a:tab pos="3599815" algn="l"/>
                    <a:tab pos="5039995" algn="l"/>
                  </a:tabLst>
                </a:pPr>
                <a:r>
                  <a:rPr lang="en-US" sz="4400" b="1" dirty="0">
                    <a:solidFill>
                      <a:schemeClr val="tx1"/>
                    </a:solidFill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           A</a:t>
                </a:r>
                <a:r>
                  <a:rPr lang="vi-VN" sz="4400" b="1" dirty="0">
                    <a:solidFill>
                      <a:schemeClr val="tx1"/>
                    </a:solidFill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vi-VN" sz="4400" dirty="0">
                    <a:solidFill>
                      <a:schemeClr val="tx1"/>
                    </a:solidFill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2.  </a:t>
                </a:r>
                <a:r>
                  <a:rPr lang="en-US" sz="4400" dirty="0">
                    <a:solidFill>
                      <a:schemeClr val="tx1"/>
                    </a:solidFill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vi-VN" sz="4400" dirty="0">
                    <a:solidFill>
                      <a:schemeClr val="tx1"/>
                    </a:solidFill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	</a:t>
                </a:r>
                <a:r>
                  <a:rPr lang="vi-VN" sz="4400" b="1" dirty="0">
                    <a:solidFill>
                      <a:schemeClr val="tx1"/>
                    </a:solidFill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B.</a:t>
                </a:r>
                <a:r>
                  <a:rPr lang="vi-VN" sz="4400" dirty="0">
                    <a:solidFill>
                      <a:schemeClr val="tx1"/>
                    </a:solidFill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3.    </a:t>
                </a:r>
                <a:r>
                  <a:rPr lang="en-US" sz="4400" dirty="0">
                    <a:solidFill>
                      <a:schemeClr val="tx1"/>
                    </a:solidFill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vi-VN" sz="4400" dirty="0">
                    <a:solidFill>
                      <a:schemeClr val="tx1"/>
                    </a:solidFill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vi-VN" sz="4400" b="1" dirty="0">
                    <a:solidFill>
                      <a:schemeClr val="tx1"/>
                    </a:solidFill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C.</a:t>
                </a:r>
                <a:r>
                  <a:rPr lang="vi-VN" sz="4400" dirty="0">
                    <a:solidFill>
                      <a:schemeClr val="tx1"/>
                    </a:solidFill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4.  </a:t>
                </a:r>
                <a:r>
                  <a:rPr lang="en-US" sz="4400" dirty="0">
                    <a:solidFill>
                      <a:schemeClr val="tx1"/>
                    </a:solidFill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vi-VN" sz="4400" dirty="0">
                    <a:solidFill>
                      <a:schemeClr val="tx1"/>
                    </a:solidFill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vi-VN" sz="4400" b="1" dirty="0">
                    <a:solidFill>
                      <a:schemeClr val="tx1"/>
                    </a:solidFill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D.</a:t>
                </a:r>
                <a:r>
                  <a:rPr lang="vi-VN" sz="4400" dirty="0">
                    <a:solidFill>
                      <a:schemeClr val="tx1"/>
                    </a:solidFill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-2.</a:t>
                </a:r>
                <a:r>
                  <a:rPr lang="en-US" sz="4400" b="1" dirty="0">
                    <a:solidFill>
                      <a:schemeClr val="tx1"/>
                    </a:solidFill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2587" y="2672130"/>
                <a:ext cx="23545800" cy="2509470"/>
              </a:xfrm>
              <a:prstGeom prst="rect">
                <a:avLst/>
              </a:prstGeom>
              <a:blipFill rotWithShape="0">
                <a:blip r:embed="rId3"/>
                <a:stretch>
                  <a:fillRect l="-1062" t="-3155" r="-285" b="-87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390657" y="5082927"/>
                <a:ext cx="23996518" cy="398487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  <a:tabLst>
                    <a:tab pos="228600" algn="l"/>
                  </a:tabLst>
                </a:pPr>
                <a:r>
                  <a:rPr lang="vi-VN" sz="44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Câu 7:</a:t>
                </a:r>
                <a:r>
                  <a:rPr lang="vi-VN" sz="4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Cho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𝛥</m:t>
                        </m:r>
                      </m:e>
                      <m:sub>
                        <m:r>
                          <a:rPr lang="en-US" sz="4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4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:</m:t>
                    </m:r>
                    <m:d>
                      <m:dPr>
                        <m:begChr m:val="{"/>
                        <m:endChr m:val=""/>
                        <m:ctrlPr>
                          <a:rPr lang="en-US" sz="4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en-US" sz="4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en-US" sz="4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4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=1+</m:t>
                            </m:r>
                            <m:r>
                              <a:rPr lang="en-US" sz="4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</m:e>
                          <m:e>
                            <m:r>
                              <a:rPr lang="en-US" sz="4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en-US" sz="4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  <m:r>
                              <a:rPr lang="en-US" sz="4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=4−2</m:t>
                            </m:r>
                            <m:r>
                              <a:rPr lang="en-US" sz="4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</m:e>
                        </m:eqArr>
                      </m:e>
                    </m:d>
                  </m:oMath>
                </a14:m>
                <a:r>
                  <a:rPr lang="vi-VN" sz="4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𝛥</m:t>
                        </m:r>
                      </m:e>
                      <m:sub>
                        <m:r>
                          <a:rPr lang="en-US" sz="4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sz="4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:</m:t>
                    </m:r>
                    <m:r>
                      <a:rPr lang="en-US" sz="4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4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−3</m:t>
                    </m:r>
                    <m:r>
                      <a:rPr lang="en-US" sz="4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4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+9=0</m:t>
                    </m:r>
                  </m:oMath>
                </a14:m>
                <a:r>
                  <a:rPr lang="vi-VN" sz="4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điểm </a:t>
                </a:r>
                <a14:m>
                  <m:oMath xmlns:m="http://schemas.openxmlformats.org/officeDocument/2006/math">
                    <m:r>
                      <a:rPr lang="en-US" sz="4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𝑃</m:t>
                    </m:r>
                    <m:d>
                      <m:dPr>
                        <m:ctrlPr>
                          <a:rPr lang="en-US" sz="4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−1;3</m:t>
                        </m:r>
                      </m:e>
                    </m:d>
                  </m:oMath>
                </a14:m>
                <a:r>
                  <a:rPr lang="vi-VN" sz="4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Gọi </a:t>
                </a:r>
                <a14:m>
                  <m:oMath xmlns:m="http://schemas.openxmlformats.org/officeDocument/2006/math">
                    <m:r>
                      <a:rPr lang="en-US" sz="4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𝛥</m:t>
                    </m:r>
                    <m:r>
                      <a:rPr lang="en-US" sz="4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vi-VN" sz="4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 đường thẳng đi qua P và cắt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𝛥</m:t>
                        </m:r>
                      </m:e>
                      <m:sub>
                        <m:r>
                          <a:rPr lang="en-US" sz="4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4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sSub>
                      <m:sSubPr>
                        <m:ctrlPr>
                          <a:rPr lang="en-US" sz="4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𝛥</m:t>
                        </m:r>
                      </m:e>
                      <m:sub>
                        <m:r>
                          <a:rPr lang="en-US" sz="4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vi-VN" sz="4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tại A, B sao cho P là trung điểm của AB. Khi đó khoảng cách từ </a:t>
                </a:r>
                <a14:m>
                  <m:oMath xmlns:m="http://schemas.openxmlformats.org/officeDocument/2006/math">
                    <m:r>
                      <a:rPr lang="en-US" sz="4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𝑀</m:t>
                    </m:r>
                    <m:d>
                      <m:dPr>
                        <m:ctrlPr>
                          <a:rPr lang="en-US" sz="4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1;−1</m:t>
                        </m:r>
                      </m:e>
                    </m:d>
                  </m:oMath>
                </a14:m>
                <a:r>
                  <a:rPr lang="vi-VN" sz="4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đến  </a:t>
                </a:r>
                <a14:m>
                  <m:oMath xmlns:m="http://schemas.openxmlformats.org/officeDocument/2006/math">
                    <m:r>
                      <a:rPr lang="en-US" sz="4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𝛥</m:t>
                    </m:r>
                  </m:oMath>
                </a14:m>
                <a:r>
                  <a:rPr lang="vi-VN" sz="4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là</a:t>
                </a:r>
                <a:endParaRPr lang="en-US" sz="4400" dirty="0">
                  <a:solidFill>
                    <a:schemeClr val="tx1"/>
                  </a:solidFill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vi-VN" sz="44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A.</a:t>
                </a:r>
                <a:r>
                  <a:rPr lang="vi-VN" sz="4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6</m:t>
                        </m:r>
                        <m:rad>
                          <m:radPr>
                            <m:degHide m:val="on"/>
                            <m:ctrlPr>
                              <a:rPr lang="en-US" sz="4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5</m:t>
                            </m:r>
                          </m:e>
                        </m:rad>
                      </m:num>
                      <m:den>
                        <m:r>
                          <a:rPr lang="en-US" sz="4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4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		</a:t>
                </a:r>
                <a:r>
                  <a:rPr lang="vi-VN" sz="44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B.</a:t>
                </a:r>
                <a:r>
                  <a:rPr lang="vi-VN" sz="4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5</m:t>
                    </m:r>
                    <m:rad>
                      <m:radPr>
                        <m:degHide m:val="on"/>
                        <m:ctrlPr>
                          <a:rPr lang="en-US" sz="4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4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vi-VN" sz="4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		</a:t>
                </a:r>
                <a:r>
                  <a:rPr lang="vi-VN" sz="44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C.</a:t>
                </a:r>
                <a:r>
                  <a:rPr lang="vi-VN" sz="4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5  </a:t>
                </a:r>
                <a:r>
                  <a:rPr lang="en-US" sz="4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	</a:t>
                </a:r>
                <a:r>
                  <a:rPr lang="vi-VN" sz="44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D.</a:t>
                </a:r>
                <a:r>
                  <a:rPr lang="vi-VN" sz="4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2</m:t>
                    </m:r>
                    <m:rad>
                      <m:radPr>
                        <m:degHide m:val="on"/>
                        <m:ctrlPr>
                          <a:rPr lang="en-US" sz="4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4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</m:t>
                        </m:r>
                      </m:e>
                    </m:rad>
                  </m:oMath>
                </a14:m>
                <a:endParaRPr lang="vi-VN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657" y="5082927"/>
                <a:ext cx="23996518" cy="3984873"/>
              </a:xfrm>
              <a:prstGeom prst="rect">
                <a:avLst/>
              </a:prstGeom>
              <a:blipFill rotWithShape="0">
                <a:blip r:embed="rId4"/>
                <a:stretch>
                  <a:fillRect l="-1016" b="-15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 flipH="1">
            <a:off x="1767837" y="9784081"/>
            <a:ext cx="174361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1.B, 	2.C, 	3.B, 	4.A, 		6.A, 		7.D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1767839" y="10896600"/>
                <a:ext cx="15483149" cy="88800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nl-NL" sz="48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Câu 5: Đáp số 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l-NL" sz="4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nl-NL" sz="4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𝛥</m:t>
                        </m:r>
                      </m:e>
                      <m:sub>
                        <m:r>
                          <a:rPr lang="en-US" sz="4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nl-NL" sz="4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:4</m:t>
                    </m:r>
                    <m:r>
                      <a:rPr lang="nl-NL" sz="4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nl-NL" sz="4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nl-NL" sz="4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nl-NL" sz="4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−3=</m:t>
                    </m:r>
                    <m:r>
                      <a:rPr lang="en-US" sz="48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0 </m:t>
                    </m:r>
                    <m:r>
                      <m:rPr>
                        <m:sty m:val="p"/>
                      </m:rPr>
                      <a:rPr lang="en-US" sz="48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v</m:t>
                    </m:r>
                    <m:r>
                      <a:rPr lang="en-US" sz="48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à  </m:t>
                    </m:r>
                    <m:sSub>
                      <m:sSubPr>
                        <m:ctrlPr>
                          <a:rPr lang="en-US" sz="4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nl-NL" sz="4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𝛥</m:t>
                        </m:r>
                      </m:e>
                      <m:sub>
                        <m:r>
                          <a:rPr lang="nl-NL" sz="4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nl-NL" sz="4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:2</m:t>
                    </m:r>
                    <m:r>
                      <a:rPr lang="nl-NL" sz="4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nl-NL" sz="4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−3</m:t>
                    </m:r>
                    <m:r>
                      <a:rPr lang="nl-NL" sz="4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nl-NL" sz="4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+1=0.</m:t>
                    </m:r>
                  </m:oMath>
                </a14:m>
                <a:endParaRPr lang="en-US" sz="4800" dirty="0"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7839" y="10896600"/>
                <a:ext cx="15483149" cy="888000"/>
              </a:xfrm>
              <a:prstGeom prst="rect">
                <a:avLst/>
              </a:prstGeom>
              <a:blipFill rotWithShape="0">
                <a:blip r:embed="rId5"/>
                <a:stretch>
                  <a:fillRect l="-1772" t="-10345" b="-344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37958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49496" y="1572061"/>
            <a:ext cx="23837679" cy="817375"/>
            <a:chOff x="716184" y="1892299"/>
            <a:chExt cx="18654491" cy="817373"/>
          </a:xfrm>
        </p:grpSpPr>
        <p:sp>
          <p:nvSpPr>
            <p:cNvPr id="3" name="Rounded Rectangle 2"/>
            <p:cNvSpPr/>
            <p:nvPr/>
          </p:nvSpPr>
          <p:spPr>
            <a:xfrm>
              <a:off x="716184" y="1905000"/>
              <a:ext cx="1357091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13523"/>
              <a:ext cx="1088760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VII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769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CÔNG THỨC TÍNH KHOẢNG CÁCH TỪ MỘT ĐIỂM ĐẾN MỘT ĐƯỜNG THẲNG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44526" y="2504836"/>
            <a:ext cx="10253661" cy="861774"/>
            <a:chOff x="644526" y="2766774"/>
            <a:chExt cx="10253661" cy="861774"/>
          </a:xfrm>
        </p:grpSpPr>
        <p:sp>
          <p:nvSpPr>
            <p:cNvPr id="7" name="TextBox 6"/>
            <p:cNvSpPr txBox="1"/>
            <p:nvPr/>
          </p:nvSpPr>
          <p:spPr>
            <a:xfrm>
              <a:off x="1906587" y="2766774"/>
              <a:ext cx="899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Tóm</a:t>
              </a:r>
              <a:r>
                <a:rPr lang="en-US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tắt</a:t>
              </a:r>
              <a:r>
                <a:rPr lang="en-US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kiến</a:t>
              </a:r>
              <a:r>
                <a:rPr lang="en-US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thức</a:t>
              </a:r>
              <a:endParaRPr lang="en-US" sz="4800" b="1" i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1</a:t>
              </a:r>
            </a:p>
          </p:txBody>
        </p:sp>
      </p:grp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/>
          <a:srcRect l="4684" b="20316"/>
          <a:stretch/>
        </p:blipFill>
        <p:spPr>
          <a:xfrm>
            <a:off x="18137187" y="2002339"/>
            <a:ext cx="6203200" cy="569386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" name="Subtitle 9"/>
              <p:cNvSpPr txBox="1">
                <a:spLocks/>
              </p:cNvSpPr>
              <p:nvPr/>
            </p:nvSpPr>
            <p:spPr>
              <a:xfrm>
                <a:off x="581775" y="3454192"/>
                <a:ext cx="17860212" cy="1346408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816479" indent="-816479" algn="l" defTabSz="2177278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7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769038" indent="-680399" algn="l" defTabSz="2177278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67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2721597" indent="-544319" algn="l" defTabSz="2177278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57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3810236" indent="-544319" algn="l" defTabSz="2177278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4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4898875" indent="-544319" algn="l" defTabSz="2177278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4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5987514" indent="-544319" algn="l" defTabSz="2177278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7076153" indent="-544319" algn="l" defTabSz="2177278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8164792" indent="-544319" algn="l" defTabSz="2177278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9253431" indent="-544319" algn="l" defTabSz="2177278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15000"/>
                  </a:lnSpc>
                  <a:spcAft>
                    <a:spcPts val="1000"/>
                  </a:spcAft>
                  <a:buNone/>
                </a:pPr>
                <a:r>
                  <a:rPr lang="en-US" sz="4400" dirty="0">
                    <a:latin typeface="+mj-lt"/>
                    <a:ea typeface="Times New Roman" panose="02020603050405020304" pitchFamily="18" charset="0"/>
                  </a:rPr>
                  <a:t>  </a:t>
                </a:r>
                <a:r>
                  <a:rPr lang="vi-VN" sz="4400" dirty="0">
                    <a:latin typeface="+mj-lt"/>
                    <a:ea typeface="Times New Roman" panose="02020603050405020304" pitchFamily="18" charset="0"/>
                  </a:rPr>
                  <a:t>Trong mặt phẳng Oxy cho đường thẳng </a:t>
                </a:r>
                <a14:m>
                  <m:oMath xmlns:m="http://schemas.openxmlformats.org/officeDocument/2006/math">
                    <m:r>
                      <a:rPr lang="vi-VN" sz="4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vi-VN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</m:t>
                    </m:r>
                    <m:r>
                      <a:rPr lang="vi-VN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𝑎𝑥</m:t>
                    </m:r>
                    <m:r>
                      <a:rPr lang="vi-VN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vi-VN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𝑏𝑦</m:t>
                    </m:r>
                    <m:r>
                      <a:rPr lang="vi-VN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vi-VN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</m:t>
                    </m:r>
                    <m:r>
                      <a:rPr lang="vi-VN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 </m:t>
                    </m:r>
                  </m:oMath>
                </a14:m>
                <a:r>
                  <a:rPr lang="vi-VN" sz="4400" dirty="0">
                    <a:latin typeface="+mj-lt"/>
                    <a:ea typeface="Times New Roman" panose="02020603050405020304" pitchFamily="18" charset="0"/>
                  </a:rPr>
                  <a:t>và điểm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d>
                      <m:dPr>
                        <m:ctrlP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sz="4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4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0</m:t>
                            </m:r>
                          </m:sub>
                        </m:sSub>
                        <m: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;</m:t>
                        </m:r>
                        <m:sSub>
                          <m:sSubPr>
                            <m:ctrlPr>
                              <a:rPr lang="en-US" sz="4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sz="4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4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0</m:t>
                            </m:r>
                          </m:sub>
                        </m:sSub>
                      </m:e>
                    </m:d>
                  </m:oMath>
                </a14:m>
                <a:r>
                  <a:rPr lang="vi-VN" sz="4400" dirty="0">
                    <a:latin typeface="+mj-lt"/>
                    <a:ea typeface="Times New Roman" panose="02020603050405020304" pitchFamily="18" charset="0"/>
                  </a:rPr>
                  <a:t>. </a:t>
                </a:r>
                <a:endParaRPr lang="en-US" sz="4400" dirty="0">
                  <a:latin typeface="+mj-lt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7" name="Subtitle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775" y="3454192"/>
                <a:ext cx="17860212" cy="1346408"/>
              </a:xfrm>
              <a:prstGeom prst="rect">
                <a:avLst/>
              </a:prstGeom>
              <a:blipFill rotWithShape="0">
                <a:blip r:embed="rId4"/>
                <a:stretch>
                  <a:fillRect t="-6335" b="-384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549496" y="6039897"/>
                <a:ext cx="16368492" cy="164968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vi-VN" sz="4400" dirty="0">
                    <a:latin typeface="+mj-lt"/>
                    <a:ea typeface="Times New Roman" panose="02020603050405020304" pitchFamily="18" charset="0"/>
                  </a:rPr>
                  <a:t>Khi đó độ dài đoạn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vi-VN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vi-VN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m:rPr>
                        <m:sty m:val="p"/>
                      </m:rPr>
                      <a:rPr lang="vi-VN" sz="44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vi-VN" sz="4400" dirty="0">
                    <a:latin typeface="+mj-lt"/>
                    <a:ea typeface="Times New Roman" panose="02020603050405020304" pitchFamily="18" charset="0"/>
                  </a:rPr>
                  <a:t> được gọi là khoảng cách từ điểm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4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vi-VN" sz="44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vi-VN" sz="4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vi-VN" sz="4400" dirty="0">
                    <a:latin typeface="+mj-lt"/>
                    <a:ea typeface="Times New Roman" panose="02020603050405020304" pitchFamily="18" charset="0"/>
                  </a:rPr>
                  <a:t> đến </a:t>
                </a:r>
                <a:r>
                  <a:rPr lang="en-US" sz="4400" dirty="0" err="1">
                    <a:latin typeface="+mj-lt"/>
                    <a:ea typeface="Times New Roman" panose="02020603050405020304" pitchFamily="18" charset="0"/>
                  </a:rPr>
                  <a:t>đường</a:t>
                </a:r>
                <a:r>
                  <a:rPr lang="en-US" sz="4400" dirty="0"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+mj-lt"/>
                    <a:ea typeface="Times New Roman" panose="02020603050405020304" pitchFamily="18" charset="0"/>
                  </a:rPr>
                  <a:t>thẳng</a:t>
                </a:r>
                <a:r>
                  <a:rPr lang="en-US" sz="4400" dirty="0">
                    <a:latin typeface="+mj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𝛥</m:t>
                    </m:r>
                  </m:oMath>
                </a14:m>
                <a:r>
                  <a:rPr lang="vi-VN" sz="4400" dirty="0">
                    <a:latin typeface="+mj-lt"/>
                    <a:ea typeface="Times New Roman" panose="02020603050405020304" pitchFamily="18" charset="0"/>
                  </a:rPr>
                  <a:t>. </a:t>
                </a:r>
                <a:endParaRPr lang="en-US" sz="4400" dirty="0">
                  <a:latin typeface="+mj-lt"/>
                </a:endParaRP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9496" y="6039897"/>
                <a:ext cx="16368492" cy="1649682"/>
              </a:xfrm>
              <a:prstGeom prst="rect">
                <a:avLst/>
              </a:prstGeom>
              <a:blipFill rotWithShape="0">
                <a:blip r:embed="rId5"/>
                <a:stretch>
                  <a:fillRect l="-1490" t="-5185" b="-140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Subtitle 9"/>
              <p:cNvSpPr txBox="1">
                <a:spLocks/>
              </p:cNvSpPr>
              <p:nvPr/>
            </p:nvSpPr>
            <p:spPr>
              <a:xfrm>
                <a:off x="549496" y="5029126"/>
                <a:ext cx="6444445" cy="1087226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816479" indent="-816479" algn="l" defTabSz="2177278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7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769038" indent="-680399" algn="l" defTabSz="2177278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67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2721597" indent="-544319" algn="l" defTabSz="2177278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57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3810236" indent="-544319" algn="l" defTabSz="2177278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4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4898875" indent="-544319" algn="l" defTabSz="2177278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4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5987514" indent="-544319" algn="l" defTabSz="2177278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7076153" indent="-544319" algn="l" defTabSz="2177278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8164792" indent="-544319" algn="l" defTabSz="2177278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9253431" indent="-544319" algn="l" defTabSz="2177278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15000"/>
                  </a:lnSpc>
                  <a:spcAft>
                    <a:spcPts val="1000"/>
                  </a:spcAft>
                  <a:buNone/>
                </a:pPr>
                <a:r>
                  <a:rPr lang="vi-VN" sz="4400" dirty="0">
                    <a:latin typeface="+mj-lt"/>
                    <a:ea typeface="Cambria Math" panose="02040503050406030204" pitchFamily="18" charset="0"/>
                  </a:rPr>
                  <a:t>Kẻ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4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vi-VN" sz="4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vi-VN" sz="4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m:rPr>
                        <m:sty m:val="p"/>
                      </m:rPr>
                      <a:rPr lang="vi-VN" sz="4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H</m:t>
                    </m:r>
                    <m:r>
                      <a:rPr lang="vi-VN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⊥</m:t>
                    </m:r>
                    <m:r>
                      <a:rPr lang="vi-VN" sz="4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</m:oMath>
                </a14:m>
                <a:r>
                  <a:rPr lang="vi-VN" sz="4400" dirty="0">
                    <a:latin typeface="+mj-lt"/>
                    <a:ea typeface="Times New Roman" panose="02020603050405020304" pitchFamily="18" charset="0"/>
                  </a:rPr>
                  <a:t> tại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400" b="0" i="0" smtClean="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H</m:t>
                    </m:r>
                    <m:r>
                      <a:rPr lang="en-US" sz="4400" b="0" i="0" smtClean="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.</m:t>
                    </m:r>
                  </m:oMath>
                </a14:m>
                <a:endParaRPr lang="en-US" sz="4400" dirty="0">
                  <a:latin typeface="+mj-lt"/>
                  <a:ea typeface="Times New Roman" panose="02020603050405020304" pitchFamily="18" charset="0"/>
                </a:endParaRPr>
              </a:p>
              <a:p>
                <a:pPr marL="0" indent="0">
                  <a:lnSpc>
                    <a:spcPct val="115000"/>
                  </a:lnSpc>
                  <a:spcAft>
                    <a:spcPts val="1000"/>
                  </a:spcAft>
                  <a:buNone/>
                </a:pPr>
                <a:endParaRPr lang="en-US" sz="4400" dirty="0">
                  <a:latin typeface="+mj-lt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9" name="Subtitle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9496" y="5029126"/>
                <a:ext cx="6444445" cy="1087226"/>
              </a:xfrm>
              <a:prstGeom prst="rect">
                <a:avLst/>
              </a:prstGeom>
              <a:blipFill rotWithShape="0">
                <a:blip r:embed="rId6"/>
                <a:stretch>
                  <a:fillRect l="-3784" t="-7865" b="-11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644526" y="8275738"/>
                <a:ext cx="23362065" cy="177792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vi-VN" sz="4400" dirty="0">
                    <a:latin typeface="+mj-lt"/>
                    <a:ea typeface="Times New Roman" panose="02020603050405020304" pitchFamily="18" charset="0"/>
                  </a:rPr>
                  <a:t>Khoảng cách từ điểm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4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vi-VN" sz="4400" i="1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vi-VN" sz="44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vi-VN" sz="4400" dirty="0">
                    <a:latin typeface="+mj-lt"/>
                    <a:ea typeface="Times New Roman" panose="02020603050405020304" pitchFamily="18" charset="0"/>
                  </a:rPr>
                  <a:t> đến </a:t>
                </a:r>
                <a:r>
                  <a:rPr lang="en-US" sz="4400" dirty="0" err="1">
                    <a:latin typeface="+mj-lt"/>
                    <a:ea typeface="Times New Roman" panose="02020603050405020304" pitchFamily="18" charset="0"/>
                  </a:rPr>
                  <a:t>đường</a:t>
                </a:r>
                <a:r>
                  <a:rPr lang="en-US" sz="4400" dirty="0"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+mj-lt"/>
                    <a:ea typeface="Times New Roman" panose="02020603050405020304" pitchFamily="18" charset="0"/>
                  </a:rPr>
                  <a:t>thẳng</a:t>
                </a:r>
                <a:r>
                  <a:rPr lang="en-US" sz="4400" dirty="0">
                    <a:latin typeface="+mj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𝛥</m:t>
                    </m:r>
                  </m:oMath>
                </a14:m>
                <a:r>
                  <a:rPr lang="vi-VN" sz="4400" dirty="0">
                    <a:latin typeface="+mj-lt"/>
                    <a:ea typeface="Times New Roman" panose="02020603050405020304" pitchFamily="18" charset="0"/>
                  </a:rPr>
                  <a:t> được ký hiệu và tính bởi công thức: </a:t>
                </a:r>
                <a:endParaRPr lang="en-US" sz="4400" dirty="0">
                  <a:latin typeface="+mj-lt"/>
                </a:endParaRP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vi-VN" sz="4400" dirty="0">
                    <a:latin typeface="+mj-lt"/>
                    <a:ea typeface="Times New Roman" panose="02020603050405020304" pitchFamily="18" charset="0"/>
                  </a:rPr>
                  <a:t>	</a:t>
                </a:r>
                <a:endParaRPr lang="en-US" sz="5400" dirty="0">
                  <a:latin typeface="+mj-lt"/>
                </a:endParaRPr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526" y="8275738"/>
                <a:ext cx="23362065" cy="1777923"/>
              </a:xfrm>
              <a:prstGeom prst="rect">
                <a:avLst/>
              </a:prstGeom>
              <a:blipFill rotWithShape="0">
                <a:blip r:embed="rId7"/>
                <a:stretch>
                  <a:fillRect l="-1070" t="-481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8" name="Group 27"/>
          <p:cNvGrpSpPr/>
          <p:nvPr/>
        </p:nvGrpSpPr>
        <p:grpSpPr>
          <a:xfrm>
            <a:off x="5564187" y="9680699"/>
            <a:ext cx="7379661" cy="1905000"/>
            <a:chOff x="1069398" y="11308006"/>
            <a:chExt cx="7379661" cy="1905000"/>
          </a:xfrm>
        </p:grpSpPr>
        <p:grpSp>
          <p:nvGrpSpPr>
            <p:cNvPr id="27" name="Group 26"/>
            <p:cNvGrpSpPr/>
            <p:nvPr/>
          </p:nvGrpSpPr>
          <p:grpSpPr>
            <a:xfrm>
              <a:off x="1133859" y="11308006"/>
              <a:ext cx="7315200" cy="1905000"/>
              <a:chOff x="1133859" y="11308006"/>
              <a:chExt cx="7315200" cy="1905000"/>
            </a:xfrm>
          </p:grpSpPr>
          <p:cxnSp>
            <p:nvCxnSpPr>
              <p:cNvPr id="20" name="Straight Connector 19"/>
              <p:cNvCxnSpPr/>
              <p:nvPr/>
            </p:nvCxnSpPr>
            <p:spPr>
              <a:xfrm>
                <a:off x="1133859" y="11308006"/>
                <a:ext cx="0" cy="19050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/>
            </p:nvCxnSpPr>
            <p:spPr>
              <a:xfrm>
                <a:off x="1133859" y="11308006"/>
                <a:ext cx="731520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>
                <a:off x="8420166" y="11308006"/>
                <a:ext cx="0" cy="19050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>
              <a:xfrm>
                <a:off x="1133859" y="13213006"/>
                <a:ext cx="731520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Rectangle 23"/>
                <p:cNvSpPr/>
                <p:nvPr/>
              </p:nvSpPr>
              <p:spPr>
                <a:xfrm>
                  <a:off x="1069398" y="11426018"/>
                  <a:ext cx="7321876" cy="152798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𝑑</m:t>
                        </m:r>
                        <m: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sz="4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400" i="1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sz="44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𝛥</m:t>
                        </m:r>
                        <m: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)=</m:t>
                        </m:r>
                        <m:f>
                          <m:fPr>
                            <m:ctrlPr>
                              <a:rPr lang="en-US" sz="4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fPr>
                          <m:num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44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sz="44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𝑎</m:t>
                                </m:r>
                                <m:r>
                                  <a:rPr lang="en-US" sz="44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.</m:t>
                                </m:r>
                                <m:sSub>
                                  <m:sSubPr>
                                    <m:ctrlPr>
                                      <a:rPr lang="en-US" sz="4400" i="1"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400" i="1"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4400" i="1"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</a:rPr>
                                      <m:t>0</m:t>
                                    </m:r>
                                  </m:sub>
                                </m:sSub>
                                <m:r>
                                  <a:rPr lang="en-US" sz="44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+</m:t>
                                </m:r>
                                <m:r>
                                  <a:rPr lang="en-US" sz="44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𝑏</m:t>
                                </m:r>
                                <m:r>
                                  <a:rPr lang="en-US" sz="44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.</m:t>
                                </m:r>
                                <m:sSub>
                                  <m:sSubPr>
                                    <m:ctrlPr>
                                      <a:rPr lang="en-US" sz="4400" i="1"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400" i="1"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sz="4400" i="1"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</a:rPr>
                                      <m:t>0</m:t>
                                    </m:r>
                                  </m:sub>
                                </m:sSub>
                                <m:r>
                                  <a:rPr lang="en-US" sz="44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+</m:t>
                                </m:r>
                                <m:r>
                                  <a:rPr lang="en-US" sz="44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𝑐</m:t>
                                </m:r>
                              </m:e>
                            </m:d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sz="44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</m:ctrlPr>
                              </m:radPr>
                              <m:deg/>
                              <m:e>
                                <m:sSup>
                                  <m:sSupPr>
                                    <m:ctrlPr>
                                      <a:rPr lang="en-US" sz="4400" i="1"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4400" i="1"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</a:rPr>
                                      <m:t>𝑎</m:t>
                                    </m:r>
                                  </m:e>
                                  <m:sup>
                                    <m:r>
                                      <a:rPr lang="en-US" sz="4400" i="1"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sz="44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+</m:t>
                                </m:r>
                                <m:sSup>
                                  <m:sSupPr>
                                    <m:ctrlPr>
                                      <a:rPr lang="en-US" sz="4400" i="1"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4400" i="1"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</a:rPr>
                                      <m:t>𝑏</m:t>
                                    </m:r>
                                  </m:e>
                                  <m:sup>
                                    <m:r>
                                      <a:rPr lang="en-US" sz="4400" i="1"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rad>
                          </m:den>
                        </m:f>
                      </m:oMath>
                    </m:oMathPara>
                  </a14:m>
                  <a:endParaRPr lang="vi-VN" dirty="0"/>
                </a:p>
              </p:txBody>
            </p:sp>
          </mc:Choice>
          <mc:Fallback xmlns="">
            <p:sp>
              <p:nvSpPr>
                <p:cNvPr id="24" name="Rectangle 2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69398" y="11426018"/>
                  <a:ext cx="7321876" cy="1527982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5" grpId="0"/>
      <p:bldP spid="19" grpId="0"/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644526" y="2504836"/>
            <a:ext cx="10253661" cy="861774"/>
            <a:chOff x="644526" y="2766774"/>
            <a:chExt cx="10253661" cy="861774"/>
          </a:xfrm>
        </p:grpSpPr>
        <p:sp>
          <p:nvSpPr>
            <p:cNvPr id="7" name="TextBox 6"/>
            <p:cNvSpPr txBox="1"/>
            <p:nvPr/>
          </p:nvSpPr>
          <p:spPr>
            <a:xfrm>
              <a:off x="1906587" y="2766774"/>
              <a:ext cx="899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Ví</a:t>
              </a:r>
              <a:r>
                <a:rPr lang="en-US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dụ</a:t>
              </a:r>
              <a:r>
                <a:rPr lang="en-US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minh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họa</a:t>
              </a:r>
              <a:endParaRPr lang="en-US" sz="4800" b="1" i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2</a:t>
              </a:r>
            </a:p>
          </p:txBody>
        </p:sp>
      </p:grpSp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0" y="0"/>
            <a:ext cx="243871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0" y="0"/>
            <a:ext cx="243871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52" name="Group 10"/>
          <p:cNvGrpSpPr/>
          <p:nvPr/>
        </p:nvGrpSpPr>
        <p:grpSpPr>
          <a:xfrm>
            <a:off x="1334403" y="5633790"/>
            <a:ext cx="22746383" cy="3662609"/>
            <a:chOff x="1270511" y="5867400"/>
            <a:chExt cx="21819676" cy="4052059"/>
          </a:xfrm>
        </p:grpSpPr>
        <p:sp>
          <p:nvSpPr>
            <p:cNvPr id="53" name="Rounded Rectangle 52"/>
            <p:cNvSpPr/>
            <p:nvPr/>
          </p:nvSpPr>
          <p:spPr>
            <a:xfrm>
              <a:off x="1272210" y="6139009"/>
              <a:ext cx="21817977" cy="3780450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4" name="Group 60"/>
            <p:cNvGrpSpPr/>
            <p:nvPr/>
          </p:nvGrpSpPr>
          <p:grpSpPr>
            <a:xfrm>
              <a:off x="1270511" y="5867400"/>
              <a:ext cx="3568119" cy="845462"/>
              <a:chOff x="1224541" y="6305967"/>
              <a:chExt cx="3568119" cy="845462"/>
            </a:xfrm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2296330" y="6305967"/>
                <a:ext cx="2372765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9" name="Round Diagonal Corner Rectangle 58"/>
              <p:cNvSpPr/>
              <p:nvPr/>
            </p:nvSpPr>
            <p:spPr>
              <a:xfrm flipV="1">
                <a:off x="1224541" y="6322800"/>
                <a:ext cx="903517" cy="828629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61" name="Group 54"/>
          <p:cNvGrpSpPr/>
          <p:nvPr/>
        </p:nvGrpSpPr>
        <p:grpSpPr>
          <a:xfrm>
            <a:off x="1272674" y="3461657"/>
            <a:ext cx="22808111" cy="1992085"/>
            <a:chOff x="1268078" y="3405486"/>
            <a:chExt cx="21841827" cy="1992085"/>
          </a:xfrm>
        </p:grpSpPr>
        <p:sp>
          <p:nvSpPr>
            <p:cNvPr id="62" name="Rounded Rectangle 61"/>
            <p:cNvSpPr/>
            <p:nvPr/>
          </p:nvSpPr>
          <p:spPr>
            <a:xfrm>
              <a:off x="1268078" y="3790951"/>
              <a:ext cx="21841827" cy="1606620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3" name="Group 67"/>
            <p:cNvGrpSpPr/>
            <p:nvPr/>
          </p:nvGrpSpPr>
          <p:grpSpPr>
            <a:xfrm>
              <a:off x="1268078" y="3405486"/>
              <a:ext cx="3251532" cy="940513"/>
              <a:chOff x="1311958" y="3405486"/>
              <a:chExt cx="3251532" cy="940513"/>
            </a:xfrm>
          </p:grpSpPr>
          <p:sp>
            <p:nvSpPr>
              <p:cNvPr id="64" name="Freeform 20"/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2250671" y="3527166"/>
                <a:ext cx="2108825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1</a:t>
                </a:r>
              </a:p>
            </p:txBody>
          </p:sp>
          <p:grpSp>
            <p:nvGrpSpPr>
              <p:cNvPr id="66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67" name="Rectangle 66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0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1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2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3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4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6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7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8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9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0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1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2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3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4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5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6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7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8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9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0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1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50" name="Group 49"/>
          <p:cNvGrpSpPr/>
          <p:nvPr/>
        </p:nvGrpSpPr>
        <p:grpSpPr>
          <a:xfrm>
            <a:off x="644526" y="1572061"/>
            <a:ext cx="23742649" cy="1446550"/>
            <a:chOff x="811214" y="1892299"/>
            <a:chExt cx="23742649" cy="1446547"/>
          </a:xfrm>
        </p:grpSpPr>
        <p:sp>
          <p:nvSpPr>
            <p:cNvPr id="51" name="Rounded Rectangle 50"/>
            <p:cNvSpPr/>
            <p:nvPr/>
          </p:nvSpPr>
          <p:spPr>
            <a:xfrm>
              <a:off x="811214" y="1905000"/>
              <a:ext cx="1262062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1082675" y="1913523"/>
              <a:ext cx="1088760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VII</a:t>
              </a: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2087561" y="1892299"/>
              <a:ext cx="22466302" cy="14465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CÔNG THỨC TÍNH KHOẢNG CÁCH TỪ MỘT ĐIỂM ĐẾN MỘT ĐƯỜNG THẲNG</a:t>
              </a:r>
            </a:p>
            <a:p>
              <a:endParaRPr lang="en-US" sz="44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4803540" y="4013242"/>
                <a:ext cx="19277245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vi-VN" sz="4800" dirty="0">
                    <a:latin typeface="+mj-lt"/>
                    <a:ea typeface="Times New Roman" panose="02020603050405020304" pitchFamily="18" charset="0"/>
                  </a:rPr>
                  <a:t>Tính khoảng cách từ điểm </a:t>
                </a:r>
                <a14:m>
                  <m:oMath xmlns:m="http://schemas.openxmlformats.org/officeDocument/2006/math">
                    <m:r>
                      <a:rPr lang="vi-VN" sz="4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𝑀</m:t>
                    </m:r>
                    <m:r>
                      <a:rPr lang="vi-VN" sz="4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(1;−1)</m:t>
                    </m:r>
                  </m:oMath>
                </a14:m>
                <a:r>
                  <a:rPr lang="vi-VN" sz="4800" dirty="0">
                    <a:latin typeface="+mj-lt"/>
                    <a:ea typeface="Times New Roman" panose="02020603050405020304" pitchFamily="18" charset="0"/>
                  </a:rPr>
                  <a:t> đến đường thẳng </a:t>
                </a:r>
                <a14:m>
                  <m:oMath xmlns:m="http://schemas.openxmlformats.org/officeDocument/2006/math">
                    <m:r>
                      <a:rPr lang="vi-VN" sz="4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𝛥</m:t>
                    </m:r>
                    <m:r>
                      <a:rPr lang="vi-VN" sz="4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:3</m:t>
                    </m:r>
                    <m:r>
                      <a:rPr lang="vi-VN" sz="4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𝑥</m:t>
                    </m:r>
                    <m:r>
                      <a:rPr lang="vi-VN" sz="4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−4</m:t>
                    </m:r>
                    <m:r>
                      <a:rPr lang="vi-VN" sz="4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𝑦</m:t>
                    </m:r>
                    <m:r>
                      <a:rPr lang="vi-VN" sz="4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−17= 0</m:t>
                    </m:r>
                  </m:oMath>
                </a14:m>
                <a:r>
                  <a:rPr lang="vi-VN" sz="4800" dirty="0">
                    <a:latin typeface="+mj-lt"/>
                    <a:ea typeface="Times New Roman" panose="02020603050405020304" pitchFamily="18" charset="0"/>
                  </a:rPr>
                  <a:t>.</a:t>
                </a:r>
                <a:endParaRPr lang="vi-VN" sz="4800" dirty="0">
                  <a:latin typeface="+mj-lt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3540" y="4013242"/>
                <a:ext cx="19277245" cy="830997"/>
              </a:xfrm>
              <a:prstGeom prst="rect">
                <a:avLst/>
              </a:prstGeom>
              <a:blipFill rotWithShape="0">
                <a:blip r:embed="rId3"/>
                <a:stretch>
                  <a:fillRect l="-1455" t="-16058" r="-664" b="-379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2" name="Rectangle 91"/>
          <p:cNvSpPr/>
          <p:nvPr/>
        </p:nvSpPr>
        <p:spPr>
          <a:xfrm>
            <a:off x="2468539" y="6552359"/>
            <a:ext cx="2123124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Áp</a:t>
            </a:r>
            <a:r>
              <a:rPr lang="en-US" sz="4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4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4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4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4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4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4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4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4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4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4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ta </a:t>
            </a:r>
            <a:r>
              <a:rPr lang="en-US" sz="4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lang="en-US" sz="4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6402387" y="7530353"/>
                <a:ext cx="12192000" cy="1658596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4800" i="1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𝑑</m:t>
                      </m:r>
                      <m:d>
                        <m:dPr>
                          <m:ctrlPr>
                            <a:rPr lang="en-US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vi-VN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𝑀</m:t>
                          </m:r>
                          <m:r>
                            <a:rPr lang="vi-VN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,</m:t>
                          </m:r>
                          <m:r>
                            <a:rPr lang="vi-VN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𝛥</m:t>
                          </m:r>
                        </m:e>
                      </m:d>
                      <m:r>
                        <a:rPr lang="vi-VN" sz="4800" i="1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fPr>
                        <m:num>
                          <m:d>
                            <m:dPr>
                              <m:begChr m:val="|"/>
                              <m:endChr m:val="|"/>
                              <m:ctrlPr>
                                <a:rPr lang="en-US" sz="48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</m:ctrlPr>
                            </m:dPr>
                            <m:e>
                              <m:r>
                                <a:rPr lang="vi-VN" sz="48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3.1−4.(−1)−17</m:t>
                              </m:r>
                            </m:e>
                          </m:d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48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48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vi-VN" sz="48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  <m:t>3</m:t>
                                  </m:r>
                                </m:e>
                                <m:sup>
                                  <m:r>
                                    <a:rPr lang="vi-VN" sz="48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vi-VN" sz="48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48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vi-VN" sz="48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  <m:t>4</m:t>
                                  </m:r>
                                </m:e>
                                <m:sup>
                                  <m:r>
                                    <a:rPr lang="vi-VN" sz="48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  <m:r>
                        <a:rPr lang="vi-VN" sz="4800" i="1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=2</m:t>
                      </m:r>
                    </m:oMath>
                  </m:oMathPara>
                </a14:m>
                <a:br>
                  <a:rPr lang="en-US" sz="48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</a:br>
                <a:endParaRPr lang="en-US" sz="4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2387" y="7530353"/>
                <a:ext cx="12192000" cy="1658596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2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644526" y="2504836"/>
            <a:ext cx="10253661" cy="861774"/>
            <a:chOff x="644526" y="2766774"/>
            <a:chExt cx="10253661" cy="861774"/>
          </a:xfrm>
        </p:grpSpPr>
        <p:sp>
          <p:nvSpPr>
            <p:cNvPr id="7" name="TextBox 6"/>
            <p:cNvSpPr txBox="1"/>
            <p:nvPr/>
          </p:nvSpPr>
          <p:spPr>
            <a:xfrm>
              <a:off x="1906587" y="2766774"/>
              <a:ext cx="899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Ví</a:t>
              </a:r>
              <a:r>
                <a:rPr lang="en-US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dụ</a:t>
              </a:r>
              <a:r>
                <a:rPr lang="en-US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minh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họa</a:t>
              </a:r>
              <a:endParaRPr lang="en-US" sz="4800" b="1" i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2</a:t>
              </a:r>
            </a:p>
          </p:txBody>
        </p:sp>
      </p:grpSp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0" y="0"/>
            <a:ext cx="243871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0" y="0"/>
            <a:ext cx="243871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52" name="Group 10"/>
          <p:cNvGrpSpPr/>
          <p:nvPr/>
        </p:nvGrpSpPr>
        <p:grpSpPr>
          <a:xfrm>
            <a:off x="1264057" y="5916000"/>
            <a:ext cx="22746383" cy="5209201"/>
            <a:chOff x="1270511" y="5867400"/>
            <a:chExt cx="21819676" cy="5763102"/>
          </a:xfrm>
        </p:grpSpPr>
        <p:sp>
          <p:nvSpPr>
            <p:cNvPr id="53" name="Rounded Rectangle 52"/>
            <p:cNvSpPr/>
            <p:nvPr/>
          </p:nvSpPr>
          <p:spPr>
            <a:xfrm>
              <a:off x="1272210" y="6139010"/>
              <a:ext cx="21817977" cy="5491492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4" name="Group 60"/>
            <p:cNvGrpSpPr/>
            <p:nvPr/>
          </p:nvGrpSpPr>
          <p:grpSpPr>
            <a:xfrm>
              <a:off x="1270511" y="5867400"/>
              <a:ext cx="3568119" cy="845462"/>
              <a:chOff x="1224541" y="6305967"/>
              <a:chExt cx="3568119" cy="845462"/>
            </a:xfrm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2296330" y="6305967"/>
                <a:ext cx="2372765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9" name="Round Diagonal Corner Rectangle 58"/>
              <p:cNvSpPr/>
              <p:nvPr/>
            </p:nvSpPr>
            <p:spPr>
              <a:xfrm flipV="1">
                <a:off x="1224541" y="6322800"/>
                <a:ext cx="903517" cy="828629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61" name="Group 54"/>
          <p:cNvGrpSpPr/>
          <p:nvPr/>
        </p:nvGrpSpPr>
        <p:grpSpPr>
          <a:xfrm>
            <a:off x="1272674" y="3461657"/>
            <a:ext cx="22808111" cy="1992085"/>
            <a:chOff x="1268078" y="3405486"/>
            <a:chExt cx="21841827" cy="1992085"/>
          </a:xfrm>
        </p:grpSpPr>
        <p:sp>
          <p:nvSpPr>
            <p:cNvPr id="62" name="Rounded Rectangle 61"/>
            <p:cNvSpPr/>
            <p:nvPr/>
          </p:nvSpPr>
          <p:spPr>
            <a:xfrm>
              <a:off x="1268078" y="3790951"/>
              <a:ext cx="21841827" cy="1606620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3" name="Group 67"/>
            <p:cNvGrpSpPr/>
            <p:nvPr/>
          </p:nvGrpSpPr>
          <p:grpSpPr>
            <a:xfrm>
              <a:off x="1268078" y="3405486"/>
              <a:ext cx="3251532" cy="940513"/>
              <a:chOff x="1311958" y="3405486"/>
              <a:chExt cx="3251532" cy="940513"/>
            </a:xfrm>
          </p:grpSpPr>
          <p:sp>
            <p:nvSpPr>
              <p:cNvPr id="64" name="Freeform 20"/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2250671" y="3527166"/>
                <a:ext cx="2137153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2</a:t>
                </a:r>
              </a:p>
            </p:txBody>
          </p:sp>
          <p:grpSp>
            <p:nvGrpSpPr>
              <p:cNvPr id="66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67" name="Rectangle 66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0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1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2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3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4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6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7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8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9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0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1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2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3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4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5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6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7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8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9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0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1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50" name="Group 49"/>
          <p:cNvGrpSpPr/>
          <p:nvPr/>
        </p:nvGrpSpPr>
        <p:grpSpPr>
          <a:xfrm>
            <a:off x="644526" y="1572061"/>
            <a:ext cx="23742649" cy="1446550"/>
            <a:chOff x="811214" y="1892299"/>
            <a:chExt cx="23742649" cy="1446547"/>
          </a:xfrm>
        </p:grpSpPr>
        <p:sp>
          <p:nvSpPr>
            <p:cNvPr id="51" name="Rounded Rectangle 50"/>
            <p:cNvSpPr/>
            <p:nvPr/>
          </p:nvSpPr>
          <p:spPr>
            <a:xfrm>
              <a:off x="811214" y="1905000"/>
              <a:ext cx="1262062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1082675" y="1913523"/>
              <a:ext cx="1088760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VII</a:t>
              </a: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2087561" y="1892299"/>
              <a:ext cx="22466302" cy="14465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CÔNG THỨC TÍNH KHOẢNG CÁCH TỪ MỘT ĐIỂM ĐẾN MỘT ĐƯỜNG THẲNG</a:t>
              </a:r>
            </a:p>
            <a:p>
              <a:endParaRPr lang="en-US" sz="44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4" name="Rectangle 93"/>
              <p:cNvSpPr/>
              <p:nvPr/>
            </p:nvSpPr>
            <p:spPr>
              <a:xfrm>
                <a:off x="4840193" y="3893620"/>
                <a:ext cx="18783393" cy="12162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  <a:spcBef>
                    <a:spcPts val="600"/>
                  </a:spcBef>
                  <a:spcAft>
                    <a:spcPts val="1000"/>
                  </a:spcAft>
                </a:pPr>
                <a:r>
                  <a:rPr lang="vi-VN" sz="4800" dirty="0">
                    <a:solidFill>
                      <a:srgbClr val="000000"/>
                    </a:solidFill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Tính k</a:t>
                </a:r>
                <a:r>
                  <a:rPr lang="vi-VN" sz="48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hoảng cách từ gốc tọa độ </a:t>
                </a:r>
                <a14:m>
                  <m:oMath xmlns:m="http://schemas.openxmlformats.org/officeDocument/2006/math"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𝑂</m:t>
                    </m:r>
                  </m:oMath>
                </a14:m>
                <a:r>
                  <a:rPr lang="vi-VN" sz="48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đến đường thẳng </a:t>
                </a:r>
                <a14:m>
                  <m:oMath xmlns:m="http://schemas.openxmlformats.org/officeDocument/2006/math">
                    <m:r>
                      <a:rPr lang="vi-VN" sz="480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∆</m:t>
                    </m:r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:</m:t>
                    </m:r>
                    <m:f>
                      <m:fPr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num>
                      <m:den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6</m:t>
                        </m:r>
                      </m:den>
                    </m:f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𝑦</m:t>
                        </m:r>
                      </m:num>
                      <m:den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8</m:t>
                        </m:r>
                      </m:den>
                    </m:f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=1</m:t>
                    </m:r>
                  </m:oMath>
                </a14:m>
                <a:r>
                  <a:rPr lang="vi-VN" sz="4800" dirty="0">
                    <a:solidFill>
                      <a:srgbClr val="000000"/>
                    </a:solidFill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4800" dirty="0">
                  <a:effectLst/>
                  <a:latin typeface="+mj-lt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4" name="Rectangle 9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0193" y="3893620"/>
                <a:ext cx="18783393" cy="1216230"/>
              </a:xfrm>
              <a:prstGeom prst="rect">
                <a:avLst/>
              </a:prstGeom>
              <a:blipFill rotWithShape="0">
                <a:blip r:embed="rId3"/>
                <a:stretch>
                  <a:fillRect l="-1493" b="-125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5" name="Rectangle 94"/>
              <p:cNvSpPr/>
              <p:nvPr/>
            </p:nvSpPr>
            <p:spPr>
              <a:xfrm>
                <a:off x="3659187" y="6488575"/>
                <a:ext cx="10090706" cy="87100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15000"/>
                  </a:lnSpc>
                  <a:spcAft>
                    <a:spcPts val="0"/>
                  </a:spcAft>
                  <a:tabLst>
                    <a:tab pos="3599815" algn="l"/>
                    <a:tab pos="5039995" algn="l"/>
                  </a:tabLst>
                </a:pPr>
                <a:r>
                  <a:rPr lang="vi-VN" sz="44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Ta có </a:t>
                </a:r>
                <a14:m>
                  <m:oMath xmlns:m="http://schemas.openxmlformats.org/officeDocument/2006/math">
                    <m:r>
                      <a:rPr lang="vi-VN" sz="4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∆</m:t>
                    </m:r>
                    <m:r>
                      <a:rPr lang="vi-VN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:8</m:t>
                    </m:r>
                    <m:r>
                      <a:rPr lang="vi-VN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vi-VN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+6</m:t>
                    </m:r>
                    <m:r>
                      <a:rPr lang="vi-VN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vi-VN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−48=0</m:t>
                    </m:r>
                  </m:oMath>
                </a14:m>
                <a:endParaRPr lang="en-US" sz="4400" dirty="0">
                  <a:latin typeface="+mj-lt"/>
                </a:endParaRPr>
              </a:p>
            </p:txBody>
          </p:sp>
        </mc:Choice>
        <mc:Fallback xmlns="">
          <p:sp>
            <p:nvSpPr>
              <p:cNvPr id="95" name="Rectangle 9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9187" y="6488575"/>
                <a:ext cx="10090706" cy="871008"/>
              </a:xfrm>
              <a:prstGeom prst="rect">
                <a:avLst/>
              </a:prstGeom>
              <a:blipFill rotWithShape="0">
                <a:blip r:embed="rId4"/>
                <a:stretch>
                  <a:fillRect t="-9091" b="-2587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5814936" y="8799140"/>
                <a:ext cx="8494185" cy="174336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>
                  <a:lnSpc>
                    <a:spcPct val="115000"/>
                  </a:lnSpc>
                  <a:spcAft>
                    <a:spcPts val="0"/>
                  </a:spcAft>
                  <a:tabLst>
                    <a:tab pos="3599815" algn="l"/>
                    <a:tab pos="5039995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4400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𝑑</m:t>
                      </m:r>
                      <m:d>
                        <m:dPr>
                          <m:ctrlPr>
                            <a:rPr lang="en-US" sz="4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vi-VN" sz="4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𝑂</m:t>
                          </m:r>
                          <m:r>
                            <a:rPr lang="vi-VN" sz="4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,∆</m:t>
                          </m:r>
                        </m:e>
                      </m:d>
                      <m:r>
                        <a:rPr lang="vi-VN" sz="44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|"/>
                              <m:endChr m:val="|"/>
                              <m:ctrlPr>
                                <a:rPr lang="en-US" sz="4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vi-VN" sz="4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−48</m:t>
                              </m:r>
                            </m:e>
                          </m:d>
                        </m:num>
                        <m:den>
                          <m:rad>
                            <m:radPr>
                              <m:degHide m:val="on"/>
                              <m:ctrlPr>
                                <a:rPr lang="vi-VN" sz="440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vi-VN" sz="440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vi-VN" sz="44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8</m:t>
                                  </m:r>
                                </m:e>
                                <m:sup>
                                  <m:r>
                                    <a:rPr lang="vi-VN" sz="44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vi-VN" sz="4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vi-VN" sz="44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vi-VN" sz="44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6</m:t>
                                  </m:r>
                                </m:e>
                                <m:sup>
                                  <m:r>
                                    <a:rPr lang="vi-VN" sz="44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  <m:r>
                        <a:rPr lang="en-US" sz="4400" b="0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|"/>
                              <m:endChr m:val="|"/>
                              <m:ctrlPr>
                                <a:rPr lang="en-US" sz="4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vi-VN" sz="4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−48</m:t>
                              </m:r>
                            </m:e>
                          </m:d>
                        </m:num>
                        <m:den>
                          <m:r>
                            <a:rPr lang="vi-VN" sz="4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100</m:t>
                          </m:r>
                        </m:den>
                      </m:f>
                      <m:r>
                        <a:rPr lang="vi-VN" sz="44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vi-VN" sz="4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12</m:t>
                          </m:r>
                        </m:num>
                        <m:den>
                          <m:r>
                            <a:rPr lang="vi-VN" sz="4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25</m:t>
                          </m:r>
                        </m:den>
                      </m:f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4936" y="8799140"/>
                <a:ext cx="8494185" cy="174336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6" name="Rectangle 95"/>
              <p:cNvSpPr/>
              <p:nvPr/>
            </p:nvSpPr>
            <p:spPr>
              <a:xfrm>
                <a:off x="5487987" y="7548675"/>
                <a:ext cx="13447835" cy="82170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  <a:spcBef>
                    <a:spcPts val="600"/>
                  </a:spcBef>
                  <a:spcAft>
                    <a:spcPts val="1000"/>
                  </a:spcAft>
                </a:pPr>
                <a:r>
                  <a:rPr lang="vi-VN" sz="4400" dirty="0">
                    <a:solidFill>
                      <a:srgbClr val="000000"/>
                    </a:solidFill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Suy ra k</a:t>
                </a:r>
                <a:r>
                  <a:rPr lang="vi-VN" sz="4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hoảng cách từ điểm </a:t>
                </a:r>
                <a14:m>
                  <m:oMath xmlns:m="http://schemas.openxmlformats.org/officeDocument/2006/math"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𝑂</m:t>
                    </m:r>
                  </m:oMath>
                </a14:m>
                <a:r>
                  <a:rPr lang="vi-VN" sz="4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đến đường thẳng </a:t>
                </a:r>
                <a14:m>
                  <m:oMath xmlns:m="http://schemas.openxmlformats.org/officeDocument/2006/math">
                    <m:r>
                      <a:rPr lang="vi-VN" sz="440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∆</m:t>
                    </m:r>
                  </m:oMath>
                </a14:m>
                <a:r>
                  <a:rPr lang="en-US" sz="4400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là</a:t>
                </a:r>
              </a:p>
            </p:txBody>
          </p:sp>
        </mc:Choice>
        <mc:Fallback xmlns="">
          <p:sp>
            <p:nvSpPr>
              <p:cNvPr id="96" name="Rectangle 9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7987" y="7548675"/>
                <a:ext cx="13447835" cy="821700"/>
              </a:xfrm>
              <a:prstGeom prst="rect">
                <a:avLst/>
              </a:prstGeom>
              <a:blipFill rotWithShape="0">
                <a:blip r:embed="rId6"/>
                <a:stretch>
                  <a:fillRect l="-1813" t="-9630" b="-348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39588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" grpId="0"/>
      <p:bldP spid="95" grpId="0"/>
      <p:bldP spid="3" grpId="0"/>
      <p:bldP spid="9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644526" y="2504836"/>
            <a:ext cx="10253661" cy="861774"/>
            <a:chOff x="644526" y="2766774"/>
            <a:chExt cx="10253661" cy="861774"/>
          </a:xfrm>
        </p:grpSpPr>
        <p:sp>
          <p:nvSpPr>
            <p:cNvPr id="7" name="TextBox 6"/>
            <p:cNvSpPr txBox="1"/>
            <p:nvPr/>
          </p:nvSpPr>
          <p:spPr>
            <a:xfrm>
              <a:off x="1906587" y="2766774"/>
              <a:ext cx="899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Ví</a:t>
              </a:r>
              <a:r>
                <a:rPr lang="en-US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dụ</a:t>
              </a:r>
              <a:r>
                <a:rPr lang="en-US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minh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họa</a:t>
              </a:r>
              <a:endParaRPr lang="en-US" sz="4800" b="1" i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2</a:t>
              </a:r>
            </a:p>
          </p:txBody>
        </p:sp>
      </p:grpSp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0" y="0"/>
            <a:ext cx="243871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0" y="0"/>
            <a:ext cx="243871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52" name="Group 10"/>
          <p:cNvGrpSpPr/>
          <p:nvPr/>
        </p:nvGrpSpPr>
        <p:grpSpPr>
          <a:xfrm>
            <a:off x="1264057" y="5916000"/>
            <a:ext cx="22746383" cy="5971200"/>
            <a:chOff x="1270511" y="5867400"/>
            <a:chExt cx="21819676" cy="5763102"/>
          </a:xfrm>
        </p:grpSpPr>
        <p:sp>
          <p:nvSpPr>
            <p:cNvPr id="53" name="Rounded Rectangle 52"/>
            <p:cNvSpPr/>
            <p:nvPr/>
          </p:nvSpPr>
          <p:spPr>
            <a:xfrm>
              <a:off x="1272210" y="6139010"/>
              <a:ext cx="21817977" cy="5491492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4" name="Group 60"/>
            <p:cNvGrpSpPr/>
            <p:nvPr/>
          </p:nvGrpSpPr>
          <p:grpSpPr>
            <a:xfrm>
              <a:off x="1270511" y="5867400"/>
              <a:ext cx="3568119" cy="845462"/>
              <a:chOff x="1224541" y="6305967"/>
              <a:chExt cx="3568119" cy="845462"/>
            </a:xfrm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2296330" y="6305967"/>
                <a:ext cx="2372765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9" name="Round Diagonal Corner Rectangle 58"/>
              <p:cNvSpPr/>
              <p:nvPr/>
            </p:nvSpPr>
            <p:spPr>
              <a:xfrm flipV="1">
                <a:off x="1224541" y="6322800"/>
                <a:ext cx="903517" cy="828629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61" name="Group 54"/>
          <p:cNvGrpSpPr/>
          <p:nvPr/>
        </p:nvGrpSpPr>
        <p:grpSpPr>
          <a:xfrm>
            <a:off x="1272674" y="3461657"/>
            <a:ext cx="22808111" cy="1992085"/>
            <a:chOff x="1268078" y="3405486"/>
            <a:chExt cx="21841827" cy="1992085"/>
          </a:xfrm>
        </p:grpSpPr>
        <p:sp>
          <p:nvSpPr>
            <p:cNvPr id="62" name="Rounded Rectangle 61"/>
            <p:cNvSpPr/>
            <p:nvPr/>
          </p:nvSpPr>
          <p:spPr>
            <a:xfrm>
              <a:off x="1268078" y="3790951"/>
              <a:ext cx="21841827" cy="1606620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3" name="Group 67"/>
            <p:cNvGrpSpPr/>
            <p:nvPr/>
          </p:nvGrpSpPr>
          <p:grpSpPr>
            <a:xfrm>
              <a:off x="1268078" y="3405486"/>
              <a:ext cx="3251532" cy="940513"/>
              <a:chOff x="1311958" y="3405486"/>
              <a:chExt cx="3251532" cy="940513"/>
            </a:xfrm>
          </p:grpSpPr>
          <p:sp>
            <p:nvSpPr>
              <p:cNvPr id="64" name="Freeform 20"/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2250671" y="3527166"/>
                <a:ext cx="2137153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3</a:t>
                </a:r>
              </a:p>
            </p:txBody>
          </p:sp>
          <p:grpSp>
            <p:nvGrpSpPr>
              <p:cNvPr id="66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67" name="Rectangle 66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0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1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2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3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4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6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7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8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9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0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1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2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3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4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5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6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7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8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9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0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1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50" name="Group 49"/>
          <p:cNvGrpSpPr/>
          <p:nvPr/>
        </p:nvGrpSpPr>
        <p:grpSpPr>
          <a:xfrm>
            <a:off x="644526" y="1572061"/>
            <a:ext cx="23742649" cy="1446550"/>
            <a:chOff x="811214" y="1892299"/>
            <a:chExt cx="23742649" cy="1446547"/>
          </a:xfrm>
        </p:grpSpPr>
        <p:sp>
          <p:nvSpPr>
            <p:cNvPr id="51" name="Rounded Rectangle 50"/>
            <p:cNvSpPr/>
            <p:nvPr/>
          </p:nvSpPr>
          <p:spPr>
            <a:xfrm>
              <a:off x="811214" y="1905000"/>
              <a:ext cx="1262062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1082675" y="1913523"/>
              <a:ext cx="1088760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VII</a:t>
              </a: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2087561" y="1892299"/>
              <a:ext cx="22466302" cy="14465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CÔNG THỨC TÍNH KHOẢNG CÁCH TỪ MỘT ĐIỂM ĐẾN MỘT ĐƯỜNG THẲNG</a:t>
              </a:r>
            </a:p>
            <a:p>
              <a:endParaRPr lang="en-US" sz="44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4" name="Rectangle 93"/>
              <p:cNvSpPr/>
              <p:nvPr/>
            </p:nvSpPr>
            <p:spPr>
              <a:xfrm>
                <a:off x="4902418" y="3583337"/>
                <a:ext cx="18783393" cy="182921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  <a:spcBef>
                    <a:spcPts val="600"/>
                  </a:spcBef>
                  <a:spcAft>
                    <a:spcPts val="1000"/>
                  </a:spcAft>
                </a:pPr>
                <a:r>
                  <a:rPr lang="vi-VN" sz="4400" dirty="0">
                    <a:solidFill>
                      <a:srgbClr val="000000"/>
                    </a:solidFill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Tính k</a:t>
                </a:r>
                <a:r>
                  <a:rPr lang="vi-VN" sz="4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hoảng cách từ điểm </a:t>
                </a:r>
                <a14:m>
                  <m:oMath xmlns:m="http://schemas.openxmlformats.org/officeDocument/2006/math">
                    <m:r>
                      <a:rPr lang="vi-VN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𝑀</m:t>
                    </m:r>
                    <m:d>
                      <m:dPr>
                        <m:ctrlP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2;0</m:t>
                        </m:r>
                      </m:e>
                    </m:d>
                  </m:oMath>
                </a14:m>
                <a:r>
                  <a:rPr lang="vi-VN" sz="4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đến đường thẳng </a:t>
                </a:r>
                <a14:m>
                  <m:oMath xmlns:m="http://schemas.openxmlformats.org/officeDocument/2006/math">
                    <m:r>
                      <a:rPr lang="vi-VN" sz="4400" i="0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∆</m:t>
                    </m:r>
                    <m:r>
                      <a:rPr lang="vi-VN" sz="44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:</m:t>
                    </m:r>
                    <m:d>
                      <m:dPr>
                        <m:begChr m:val="{"/>
                        <m:endChr m:val=""/>
                        <m:ctrlP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4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vi-VN" sz="4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vi-VN" sz="4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=1+3</m:t>
                              </m:r>
                              <m:r>
                                <a:rPr lang="vi-VN" sz="4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</m:e>
                          </m:mr>
                          <m:mr>
                            <m:e>
                              <m:r>
                                <a:rPr lang="vi-VN" sz="4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  <m:r>
                                <a:rPr lang="vi-VN" sz="4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=2+4</m:t>
                              </m:r>
                              <m:r>
                                <a:rPr lang="vi-VN" sz="4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vi-VN" sz="4400" dirty="0">
                    <a:solidFill>
                      <a:srgbClr val="000000"/>
                    </a:solidFill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4400" dirty="0">
                  <a:effectLst/>
                  <a:latin typeface="+mj-lt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4" name="Rectangle 9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2418" y="3583337"/>
                <a:ext cx="18783393" cy="1829219"/>
              </a:xfrm>
              <a:prstGeom prst="rect">
                <a:avLst/>
              </a:prstGeom>
              <a:blipFill rotWithShape="0">
                <a:blip r:embed="rId3"/>
                <a:stretch>
                  <a:fillRect l="-129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6145203" y="9357498"/>
                <a:ext cx="9162380" cy="192456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>
                  <a:lnSpc>
                    <a:spcPct val="115000"/>
                  </a:lnSpc>
                  <a:spcAft>
                    <a:spcPts val="0"/>
                  </a:spcAft>
                  <a:tabLst>
                    <a:tab pos="3599815" algn="l"/>
                    <a:tab pos="5039995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4400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𝑑</m:t>
                      </m:r>
                      <m:d>
                        <m:dPr>
                          <m:ctrlPr>
                            <a:rPr lang="en-US" sz="4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vi-VN" sz="4400" b="0" i="1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𝑀</m:t>
                          </m:r>
                          <m:r>
                            <a:rPr lang="vi-VN" sz="4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r>
                            <a:rPr lang="vi-VN" sz="4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∆</m:t>
                          </m:r>
                        </m:e>
                      </m:d>
                      <m:r>
                        <a:rPr lang="vi-VN" sz="44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|"/>
                              <m:endChr m:val="|"/>
                              <m:ctrlPr>
                                <a:rPr lang="en-US" sz="4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vi-VN" sz="4400" b="0" i="1" smtClean="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4.2−3.0+2</m:t>
                              </m:r>
                            </m:e>
                          </m:d>
                        </m:num>
                        <m:den>
                          <m:rad>
                            <m:radPr>
                              <m:degHide m:val="on"/>
                              <m:ctrlPr>
                                <a:rPr lang="vi-VN" sz="440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vi-VN" sz="440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vi-VN" sz="44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4</m:t>
                                  </m:r>
                                </m:e>
                                <m:sup>
                                  <m:r>
                                    <a:rPr lang="vi-VN" sz="44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vi-VN" sz="4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vi-VN" sz="44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vi-VN" sz="44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(−3)</m:t>
                                  </m:r>
                                </m:e>
                                <m:sup>
                                  <m:r>
                                    <a:rPr lang="vi-VN" sz="44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  <m:r>
                        <a:rPr lang="en-US" sz="4400" b="0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|"/>
                              <m:endChr m:val="|"/>
                              <m:ctrlPr>
                                <a:rPr lang="en-US" sz="4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vi-VN" sz="4400" b="0" i="1" smtClean="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10</m:t>
                              </m:r>
                            </m:e>
                          </m:d>
                        </m:num>
                        <m:den>
                          <m:r>
                            <a:rPr lang="vi-VN" sz="4400" b="0" i="1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5</m:t>
                          </m:r>
                        </m:den>
                      </m:f>
                      <m:r>
                        <a:rPr lang="vi-VN" sz="44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400" b="0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2</m:t>
                      </m:r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5203" y="9357498"/>
                <a:ext cx="9162380" cy="1924566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6" name="Rectangle 95"/>
              <p:cNvSpPr/>
              <p:nvPr/>
            </p:nvSpPr>
            <p:spPr>
              <a:xfrm>
                <a:off x="5469669" y="8643353"/>
                <a:ext cx="13447835" cy="87100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  <a:spcBef>
                    <a:spcPts val="600"/>
                  </a:spcBef>
                  <a:spcAft>
                    <a:spcPts val="1000"/>
                  </a:spcAft>
                </a:pPr>
                <a:r>
                  <a:rPr lang="vi-VN" sz="4400" dirty="0">
                    <a:solidFill>
                      <a:srgbClr val="000000"/>
                    </a:solidFill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Suy ra k</a:t>
                </a:r>
                <a:r>
                  <a:rPr lang="vi-VN" sz="4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hoảng cách từ điểm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vi-VN" sz="4400" b="0" i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M</m:t>
                    </m:r>
                  </m:oMath>
                </a14:m>
                <a:r>
                  <a:rPr lang="vi-VN" sz="4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đến đường thẳng </a:t>
                </a:r>
                <a14:m>
                  <m:oMath xmlns:m="http://schemas.openxmlformats.org/officeDocument/2006/math">
                    <m:r>
                      <a:rPr lang="vi-VN" sz="440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∆</m:t>
                    </m:r>
                  </m:oMath>
                </a14:m>
                <a:r>
                  <a:rPr lang="en-US" sz="4400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là</a:t>
                </a:r>
              </a:p>
            </p:txBody>
          </p:sp>
        </mc:Choice>
        <mc:Fallback xmlns="">
          <p:sp>
            <p:nvSpPr>
              <p:cNvPr id="96" name="Rectangle 9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9669" y="8643353"/>
                <a:ext cx="13447835" cy="871008"/>
              </a:xfrm>
              <a:prstGeom prst="rect">
                <a:avLst/>
              </a:prstGeom>
              <a:blipFill rotWithShape="0">
                <a:blip r:embed="rId5"/>
                <a:stretch>
                  <a:fillRect l="-1813" t="-9790" b="-2727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5159137" y="6334994"/>
                <a:ext cx="18211800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400" dirty="0">
                    <a:latin typeface="+mj-lt"/>
                  </a:rPr>
                  <a:t>Đường thẳng </a:t>
                </a:r>
                <a14:m>
                  <m:oMath xmlns:m="http://schemas.openxmlformats.org/officeDocument/2006/math">
                    <m:r>
                      <a:rPr lang="vi-VN" sz="4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</m:oMath>
                </a14:m>
                <a:r>
                  <a:rPr lang="vi-VN" sz="4400" dirty="0">
                    <a:latin typeface="+mj-lt"/>
                  </a:rPr>
                  <a:t> đi qua điểm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</m:t>
                    </m:r>
                    <m:d>
                      <m:dPr>
                        <m:ctrlP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1;2</m:t>
                        </m:r>
                      </m:e>
                    </m:d>
                  </m:oMath>
                </a14:m>
                <a:r>
                  <a:rPr lang="vi-VN" sz="4400" dirty="0">
                    <a:latin typeface="+mj-lt"/>
                  </a:rPr>
                  <a:t> và có VTCP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4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vi-VN" sz="4400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acc>
                    <m:d>
                      <m:dPr>
                        <m:ctrlPr>
                          <a:rPr lang="vi-VN" sz="4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4400" i="1">
                            <a:latin typeface="Cambria Math" panose="02040503050406030204" pitchFamily="18" charset="0"/>
                          </a:rPr>
                          <m:t>3;4</m:t>
                        </m:r>
                      </m:e>
                    </m:d>
                  </m:oMath>
                </a14:m>
                <a:r>
                  <a:rPr lang="vi-VN" sz="4400" dirty="0">
                    <a:latin typeface="+mj-lt"/>
                  </a:rPr>
                  <a:t> </a:t>
                </a: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9137" y="6334994"/>
                <a:ext cx="18211800" cy="769441"/>
              </a:xfrm>
              <a:prstGeom prst="rect">
                <a:avLst/>
              </a:prstGeom>
              <a:blipFill rotWithShape="0">
                <a:blip r:embed="rId6"/>
                <a:stretch>
                  <a:fillRect l="-1339" t="-15079" b="-3809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3" name="TextBox 92"/>
              <p:cNvSpPr txBox="1"/>
              <p:nvPr/>
            </p:nvSpPr>
            <p:spPr>
              <a:xfrm>
                <a:off x="4268788" y="7334725"/>
                <a:ext cx="6629400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vi-VN" sz="4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⇒∆</m:t>
                    </m:r>
                    <m:r>
                      <a:rPr lang="vi-VN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4400" dirty="0">
                    <a:latin typeface="+mj-lt"/>
                  </a:rPr>
                  <a:t>có </a:t>
                </a:r>
                <a:r>
                  <a:rPr lang="en-US" sz="4400" dirty="0" err="1">
                    <a:latin typeface="+mj-lt"/>
                  </a:rPr>
                  <a:t>một</a:t>
                </a:r>
                <a:r>
                  <a:rPr lang="en-US" sz="4400" dirty="0">
                    <a:latin typeface="+mj-lt"/>
                  </a:rPr>
                  <a:t> </a:t>
                </a:r>
                <a:r>
                  <a:rPr lang="vi-VN" sz="4400" dirty="0">
                    <a:latin typeface="+mj-lt"/>
                  </a:rPr>
                  <a:t>VTPT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4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vi-VN" sz="4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acc>
                    <m:d>
                      <m:dPr>
                        <m:ctrlPr>
                          <a:rPr lang="vi-VN" sz="4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4400" b="0" i="1" smtClean="0">
                            <a:latin typeface="Cambria Math" panose="02040503050406030204" pitchFamily="18" charset="0"/>
                          </a:rPr>
                          <m:t>4;−</m:t>
                        </m:r>
                        <m:r>
                          <a:rPr lang="vi-VN" sz="4400" i="1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</m:oMath>
                </a14:m>
                <a:r>
                  <a:rPr lang="vi-VN" sz="4400" dirty="0">
                    <a:latin typeface="+mj-lt"/>
                  </a:rPr>
                  <a:t> </a:t>
                </a:r>
              </a:p>
            </p:txBody>
          </p:sp>
        </mc:Choice>
        <mc:Fallback xmlns="">
          <p:sp>
            <p:nvSpPr>
              <p:cNvPr id="93" name="TextBox 9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8788" y="7334725"/>
                <a:ext cx="6629400" cy="769441"/>
              </a:xfrm>
              <a:prstGeom prst="rect">
                <a:avLst/>
              </a:prstGeom>
              <a:blipFill rotWithShape="0">
                <a:blip r:embed="rId7"/>
                <a:stretch>
                  <a:fillRect t="-17460" b="-373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10726393" y="7302130"/>
                <a:ext cx="12330619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4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⇒∆</m:t>
                      </m:r>
                      <m:r>
                        <a:rPr lang="vi-VN" sz="4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:4</m:t>
                      </m:r>
                      <m:d>
                        <m:dPr>
                          <m:ctrlPr>
                            <a:rPr lang="vi-VN" sz="4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vi-VN" sz="4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vi-VN" sz="4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−1</m:t>
                          </m:r>
                        </m:e>
                      </m:d>
                      <m:r>
                        <a:rPr lang="vi-VN" sz="4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−3</m:t>
                      </m:r>
                      <m:d>
                        <m:dPr>
                          <m:ctrlPr>
                            <a:rPr lang="vi-VN" sz="4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vi-VN" sz="4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𝑦</m:t>
                          </m:r>
                          <m:r>
                            <a:rPr lang="vi-VN" sz="4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−2</m:t>
                          </m:r>
                        </m:e>
                      </m:d>
                      <m:r>
                        <a:rPr lang="vi-VN" sz="4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=0⇔</m:t>
                      </m:r>
                      <m:r>
                        <a:rPr lang="vi-VN" sz="44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4</m:t>
                      </m:r>
                      <m:r>
                        <a:rPr lang="vi-VN" sz="44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vi-VN" sz="44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−3</m:t>
                      </m:r>
                      <m:r>
                        <a:rPr lang="vi-VN" sz="44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𝑦</m:t>
                      </m:r>
                      <m:r>
                        <a:rPr lang="vi-VN" sz="44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+2=0</m:t>
                      </m:r>
                    </m:oMath>
                  </m:oMathPara>
                </a14:m>
                <a:endParaRPr lang="vi-VN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26393" y="7302130"/>
                <a:ext cx="12330619" cy="769441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8445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" grpId="0"/>
      <p:bldP spid="3" grpId="0"/>
      <p:bldP spid="96" grpId="0"/>
      <p:bldP spid="2" grpId="0"/>
      <p:bldP spid="93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644526" y="2504836"/>
            <a:ext cx="10253661" cy="861774"/>
            <a:chOff x="644526" y="2766774"/>
            <a:chExt cx="10253661" cy="861774"/>
          </a:xfrm>
        </p:grpSpPr>
        <p:sp>
          <p:nvSpPr>
            <p:cNvPr id="7" name="TextBox 6"/>
            <p:cNvSpPr txBox="1"/>
            <p:nvPr/>
          </p:nvSpPr>
          <p:spPr>
            <a:xfrm>
              <a:off x="1906587" y="2766774"/>
              <a:ext cx="899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Ví</a:t>
              </a:r>
              <a:r>
                <a:rPr lang="en-US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dụ</a:t>
              </a:r>
              <a:r>
                <a:rPr lang="en-US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minh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họa</a:t>
              </a:r>
              <a:endParaRPr lang="en-US" sz="4800" b="1" i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2</a:t>
              </a:r>
            </a:p>
          </p:txBody>
        </p:sp>
      </p:grpSp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0" y="0"/>
            <a:ext cx="243871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0" y="0"/>
            <a:ext cx="243871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52" name="Group 10"/>
          <p:cNvGrpSpPr/>
          <p:nvPr/>
        </p:nvGrpSpPr>
        <p:grpSpPr>
          <a:xfrm>
            <a:off x="1264057" y="5916000"/>
            <a:ext cx="22746383" cy="6809400"/>
            <a:chOff x="1270511" y="5867400"/>
            <a:chExt cx="21819676" cy="5763102"/>
          </a:xfrm>
        </p:grpSpPr>
        <p:sp>
          <p:nvSpPr>
            <p:cNvPr id="53" name="Rounded Rectangle 52"/>
            <p:cNvSpPr/>
            <p:nvPr/>
          </p:nvSpPr>
          <p:spPr>
            <a:xfrm>
              <a:off x="1272210" y="6139010"/>
              <a:ext cx="21817977" cy="5491492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4" name="Group 60"/>
            <p:cNvGrpSpPr/>
            <p:nvPr/>
          </p:nvGrpSpPr>
          <p:grpSpPr>
            <a:xfrm>
              <a:off x="1270511" y="5867400"/>
              <a:ext cx="3568119" cy="845462"/>
              <a:chOff x="1224541" y="6305967"/>
              <a:chExt cx="3568119" cy="845462"/>
            </a:xfrm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2296330" y="6305967"/>
                <a:ext cx="2372765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9" name="Round Diagonal Corner Rectangle 58"/>
              <p:cNvSpPr/>
              <p:nvPr/>
            </p:nvSpPr>
            <p:spPr>
              <a:xfrm flipV="1">
                <a:off x="1224541" y="6322800"/>
                <a:ext cx="903517" cy="828629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61" name="Group 54"/>
          <p:cNvGrpSpPr/>
          <p:nvPr/>
        </p:nvGrpSpPr>
        <p:grpSpPr>
          <a:xfrm>
            <a:off x="1272674" y="3461657"/>
            <a:ext cx="22808111" cy="1992085"/>
            <a:chOff x="1268078" y="3405486"/>
            <a:chExt cx="21841827" cy="1992085"/>
          </a:xfrm>
        </p:grpSpPr>
        <p:sp>
          <p:nvSpPr>
            <p:cNvPr id="62" name="Rounded Rectangle 61"/>
            <p:cNvSpPr/>
            <p:nvPr/>
          </p:nvSpPr>
          <p:spPr>
            <a:xfrm>
              <a:off x="1268078" y="3790951"/>
              <a:ext cx="21841827" cy="1606620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3" name="Group 67"/>
            <p:cNvGrpSpPr/>
            <p:nvPr/>
          </p:nvGrpSpPr>
          <p:grpSpPr>
            <a:xfrm>
              <a:off x="1268078" y="3405486"/>
              <a:ext cx="3251532" cy="940513"/>
              <a:chOff x="1311958" y="3405486"/>
              <a:chExt cx="3251532" cy="940513"/>
            </a:xfrm>
          </p:grpSpPr>
          <p:sp>
            <p:nvSpPr>
              <p:cNvPr id="64" name="Freeform 20"/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2250671" y="3527166"/>
                <a:ext cx="2137153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4</a:t>
                </a:r>
              </a:p>
            </p:txBody>
          </p:sp>
          <p:grpSp>
            <p:nvGrpSpPr>
              <p:cNvPr id="66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67" name="Rectangle 66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0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1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2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3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4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6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7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8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9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0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1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2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3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4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5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6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7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8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9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0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1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50" name="Group 49"/>
          <p:cNvGrpSpPr/>
          <p:nvPr/>
        </p:nvGrpSpPr>
        <p:grpSpPr>
          <a:xfrm>
            <a:off x="644526" y="1572061"/>
            <a:ext cx="23742649" cy="1446550"/>
            <a:chOff x="811214" y="1892299"/>
            <a:chExt cx="23742649" cy="1446547"/>
          </a:xfrm>
        </p:grpSpPr>
        <p:sp>
          <p:nvSpPr>
            <p:cNvPr id="51" name="Rounded Rectangle 50"/>
            <p:cNvSpPr/>
            <p:nvPr/>
          </p:nvSpPr>
          <p:spPr>
            <a:xfrm>
              <a:off x="811214" y="1905000"/>
              <a:ext cx="1262062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1082675" y="1913523"/>
              <a:ext cx="1088760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VII</a:t>
              </a: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2087561" y="1892299"/>
              <a:ext cx="22466302" cy="14465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CÔNG THỨC TÍNH KHOẢNG CÁCH TỪ MỘT ĐIỂM ĐẾN MỘT ĐƯỜNG THẲNG</a:t>
              </a:r>
            </a:p>
            <a:p>
              <a:endParaRPr lang="en-US" sz="44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4" name="Rectangle 93"/>
              <p:cNvSpPr/>
              <p:nvPr/>
            </p:nvSpPr>
            <p:spPr>
              <a:xfrm>
                <a:off x="4840193" y="3893620"/>
                <a:ext cx="18783393" cy="164968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  <a:spcBef>
                    <a:spcPts val="600"/>
                  </a:spcBef>
                  <a:spcAft>
                    <a:spcPts val="1000"/>
                  </a:spcAft>
                </a:pPr>
                <a:r>
                  <a:rPr lang="vi-VN" sz="4400" dirty="0">
                    <a:solidFill>
                      <a:srgbClr val="000000"/>
                    </a:solidFill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Tính bán kính </a:t>
                </a:r>
                <a14:m>
                  <m:oMath xmlns:m="http://schemas.openxmlformats.org/officeDocument/2006/math">
                    <m:r>
                      <a:rPr lang="vi-VN" sz="4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𝑅</m:t>
                    </m:r>
                  </m:oMath>
                </a14:m>
                <a:r>
                  <a:rPr lang="vi-VN" sz="4400" dirty="0">
                    <a:solidFill>
                      <a:srgbClr val="000000"/>
                    </a:solidFill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của đường tròn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sz="44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</m:d>
                  </m:oMath>
                </a14:m>
                <a:r>
                  <a:rPr lang="vi-VN" sz="4400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biết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</m:d>
                  </m:oMath>
                </a14:m>
                <a:r>
                  <a:rPr lang="vi-VN" sz="4400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có tâm là điểm </a:t>
                </a:r>
                <a14:m>
                  <m:oMath xmlns:m="http://schemas.openxmlformats.org/officeDocument/2006/math">
                    <m:r>
                      <a:rPr lang="vi-VN" sz="4400" b="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𝐼</m:t>
                    </m:r>
                    <m:d>
                      <m:dPr>
                        <m:ctrlPr>
                          <a:rPr lang="vi-VN" sz="4400" b="0" i="1" smtClean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400" b="0" i="1" smtClean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−1;3</m:t>
                        </m:r>
                      </m:e>
                    </m:d>
                  </m:oMath>
                </a14:m>
                <a:r>
                  <a:rPr lang="vi-VN" sz="4400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và tiếp xúc với đường thẳng </a:t>
                </a:r>
                <a14:m>
                  <m:oMath xmlns:m="http://schemas.openxmlformats.org/officeDocument/2006/math">
                    <m:r>
                      <a:rPr lang="vi-VN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𝑑</m:t>
                    </m:r>
                    <m:r>
                      <a:rPr lang="vi-VN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:</m:t>
                    </m:r>
                    <m:r>
                      <a:rPr lang="vi-VN" sz="44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12</m:t>
                    </m:r>
                    <m:r>
                      <a:rPr lang="vi-VN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vi-VN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+5</m:t>
                    </m:r>
                    <m:r>
                      <a:rPr lang="vi-VN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vi-VN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−4=0</m:t>
                    </m:r>
                  </m:oMath>
                </a14:m>
                <a:r>
                  <a:rPr lang="vi-VN" sz="4400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endParaRPr lang="en-US" sz="4400" dirty="0">
                  <a:effectLst/>
                  <a:latin typeface="+mj-lt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4" name="Rectangle 9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0193" y="3893620"/>
                <a:ext cx="18783393" cy="1649682"/>
              </a:xfrm>
              <a:prstGeom prst="rect">
                <a:avLst/>
              </a:prstGeom>
              <a:blipFill rotWithShape="0">
                <a:blip r:embed="rId3"/>
                <a:stretch>
                  <a:fillRect l="-1331" t="-5185" r="-1298" b="-1333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3938781" y="8849862"/>
                <a:ext cx="13918811" cy="174900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0"/>
                  </a:spcAft>
                  <a:tabLst>
                    <a:tab pos="3599815" algn="l"/>
                    <a:tab pos="5039995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4400" b="0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𝑅</m:t>
                      </m:r>
                      <m:r>
                        <a:rPr lang="vi-VN" sz="4400" b="0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vi-VN" sz="4400" b="0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𝐼𝐻</m:t>
                      </m:r>
                      <m:r>
                        <a:rPr lang="vi-VN" sz="4400" b="0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vi-VN" sz="4400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𝑑</m:t>
                      </m:r>
                      <m:d>
                        <m:dPr>
                          <m:ctrlPr>
                            <a:rPr lang="en-US" sz="4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vi-VN" sz="4400" b="0" i="1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𝐼</m:t>
                          </m:r>
                          <m:r>
                            <a:rPr lang="vi-VN" sz="4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r>
                            <a:rPr lang="vi-VN" sz="4400" b="0" i="1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𝑑</m:t>
                          </m:r>
                        </m:e>
                      </m:d>
                      <m:r>
                        <a:rPr lang="vi-VN" sz="44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|"/>
                              <m:endChr m:val="|"/>
                              <m:ctrlPr>
                                <a:rPr lang="en-US" sz="4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vi-VN" sz="4400" b="0" i="1" smtClean="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12.</m:t>
                              </m:r>
                              <m:d>
                                <m:dPr>
                                  <m:ctrlPr>
                                    <a:rPr lang="vi-VN" sz="4400" b="0" i="1" smtClean="0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vi-VN" sz="4400" b="0" i="1" smtClean="0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−1</m:t>
                                  </m:r>
                                </m:e>
                              </m:d>
                              <m:r>
                                <a:rPr lang="vi-VN" sz="4400" b="0" i="1" smtClean="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+5.3−4</m:t>
                              </m:r>
                            </m:e>
                          </m:d>
                        </m:num>
                        <m:den>
                          <m:rad>
                            <m:radPr>
                              <m:degHide m:val="on"/>
                              <m:ctrlPr>
                                <a:rPr lang="vi-VN" sz="440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vi-VN" sz="440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vi-VN" sz="44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12</m:t>
                                  </m:r>
                                </m:e>
                                <m:sup>
                                  <m:r>
                                    <a:rPr lang="vi-VN" sz="44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vi-VN" sz="4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vi-VN" sz="44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vi-VN" sz="44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5</m:t>
                                  </m:r>
                                </m:e>
                                <m:sup>
                                  <m:r>
                                    <a:rPr lang="vi-VN" sz="44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  <m:r>
                        <a:rPr lang="en-US" sz="4400" b="0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vi-VN" sz="4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vi-VN" sz="4400" b="0" i="1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13</m:t>
                          </m:r>
                        </m:den>
                      </m:f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8781" y="8849862"/>
                <a:ext cx="13918811" cy="174900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6" name="Rectangle 95"/>
              <p:cNvSpPr/>
              <p:nvPr/>
            </p:nvSpPr>
            <p:spPr>
              <a:xfrm>
                <a:off x="5513929" y="6646147"/>
                <a:ext cx="7162800" cy="87100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  <a:spcBef>
                    <a:spcPts val="600"/>
                  </a:spcBef>
                  <a:spcAft>
                    <a:spcPts val="1000"/>
                  </a:spcAft>
                </a:pPr>
                <a:r>
                  <a:rPr lang="vi-VN" sz="4400" dirty="0">
                    <a:solidFill>
                      <a:srgbClr val="000000"/>
                    </a:solidFill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Kẻ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vi-VN" sz="4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I</m:t>
                    </m:r>
                    <m:r>
                      <m:rPr>
                        <m:sty m:val="p"/>
                      </m:rPr>
                      <a:rPr lang="vi-VN" sz="44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H</m:t>
                    </m:r>
                    <m:r>
                      <a:rPr lang="vi-VN" sz="4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⊥</m:t>
                    </m:r>
                    <m:r>
                      <a:rPr lang="vi-VN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vi-VN" sz="4400" dirty="0">
                    <a:latin typeface="+mj-lt"/>
                    <a:ea typeface="Times New Roman" panose="02020603050405020304" pitchFamily="18" charset="0"/>
                  </a:rPr>
                  <a:t> tại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4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H</m:t>
                    </m:r>
                    <m:r>
                      <a:rPr lang="en-US" sz="4400" b="0" i="0" smtClean="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.</m:t>
                    </m:r>
                  </m:oMath>
                </a14:m>
                <a:endParaRPr lang="en-US" sz="4400" dirty="0">
                  <a:effectLst/>
                  <a:latin typeface="+mj-lt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6" name="Rectangle 9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3929" y="6646147"/>
                <a:ext cx="7162800" cy="871008"/>
              </a:xfrm>
              <a:prstGeom prst="rect">
                <a:avLst/>
              </a:prstGeom>
              <a:blipFill rotWithShape="0">
                <a:blip r:embed="rId5"/>
                <a:stretch>
                  <a:fillRect l="-3489" t="-9091" b="-2587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846037" y="6282253"/>
            <a:ext cx="7541138" cy="667634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513929" y="7752440"/>
            <a:ext cx="75255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400" dirty="0">
                <a:latin typeface="+mj-lt"/>
              </a:rPr>
              <a:t>Khi đó</a:t>
            </a:r>
          </a:p>
        </p:txBody>
      </p:sp>
    </p:spTree>
    <p:extLst>
      <p:ext uri="{BB962C8B-B14F-4D97-AF65-F5344CB8AC3E}">
        <p14:creationId xmlns:p14="http://schemas.microsoft.com/office/powerpoint/2010/main" val="3559820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" grpId="0"/>
      <p:bldP spid="3" grpId="0"/>
      <p:bldP spid="96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644526" y="2504836"/>
            <a:ext cx="10253661" cy="861774"/>
            <a:chOff x="644526" y="2766774"/>
            <a:chExt cx="10253661" cy="861774"/>
          </a:xfrm>
        </p:grpSpPr>
        <p:sp>
          <p:nvSpPr>
            <p:cNvPr id="7" name="TextBox 6"/>
            <p:cNvSpPr txBox="1"/>
            <p:nvPr/>
          </p:nvSpPr>
          <p:spPr>
            <a:xfrm>
              <a:off x="1906587" y="2766774"/>
              <a:ext cx="899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Ví</a:t>
              </a:r>
              <a:r>
                <a:rPr lang="en-US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dụ</a:t>
              </a:r>
              <a:r>
                <a:rPr lang="en-US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minh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họa</a:t>
              </a:r>
              <a:endParaRPr lang="en-US" sz="4800" b="1" i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2</a:t>
              </a:r>
            </a:p>
          </p:txBody>
        </p:sp>
      </p:grpSp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0" y="0"/>
            <a:ext cx="243871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0" y="0"/>
            <a:ext cx="243871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52" name="Group 10"/>
          <p:cNvGrpSpPr/>
          <p:nvPr/>
        </p:nvGrpSpPr>
        <p:grpSpPr>
          <a:xfrm>
            <a:off x="1272674" y="7554141"/>
            <a:ext cx="22746198" cy="6006735"/>
            <a:chOff x="1270511" y="5867400"/>
            <a:chExt cx="21819499" cy="6278813"/>
          </a:xfrm>
        </p:grpSpPr>
        <p:sp>
          <p:nvSpPr>
            <p:cNvPr id="53" name="Rounded Rectangle 52"/>
            <p:cNvSpPr/>
            <p:nvPr/>
          </p:nvSpPr>
          <p:spPr>
            <a:xfrm>
              <a:off x="1272033" y="6654721"/>
              <a:ext cx="21817977" cy="5491492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4" name="Group 60"/>
            <p:cNvGrpSpPr/>
            <p:nvPr/>
          </p:nvGrpSpPr>
          <p:grpSpPr>
            <a:xfrm>
              <a:off x="1270511" y="5867400"/>
              <a:ext cx="3568119" cy="845462"/>
              <a:chOff x="1224541" y="6305967"/>
              <a:chExt cx="3568119" cy="845462"/>
            </a:xfrm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2296330" y="6305967"/>
                <a:ext cx="2372765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9" name="Round Diagonal Corner Rectangle 58"/>
              <p:cNvSpPr/>
              <p:nvPr/>
            </p:nvSpPr>
            <p:spPr>
              <a:xfrm flipV="1">
                <a:off x="1224541" y="6322800"/>
                <a:ext cx="903517" cy="828629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61" name="Group 54"/>
          <p:cNvGrpSpPr/>
          <p:nvPr/>
        </p:nvGrpSpPr>
        <p:grpSpPr>
          <a:xfrm>
            <a:off x="1272674" y="3461657"/>
            <a:ext cx="22808111" cy="4010134"/>
            <a:chOff x="1268078" y="3405486"/>
            <a:chExt cx="21841827" cy="1992085"/>
          </a:xfrm>
        </p:grpSpPr>
        <p:sp>
          <p:nvSpPr>
            <p:cNvPr id="62" name="Rounded Rectangle 61"/>
            <p:cNvSpPr/>
            <p:nvPr/>
          </p:nvSpPr>
          <p:spPr>
            <a:xfrm>
              <a:off x="1268078" y="3790951"/>
              <a:ext cx="21841827" cy="1606620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3" name="Group 67"/>
            <p:cNvGrpSpPr/>
            <p:nvPr/>
          </p:nvGrpSpPr>
          <p:grpSpPr>
            <a:xfrm>
              <a:off x="1268078" y="3405486"/>
              <a:ext cx="3251532" cy="940513"/>
              <a:chOff x="1311958" y="3405486"/>
              <a:chExt cx="3251532" cy="940513"/>
            </a:xfrm>
          </p:grpSpPr>
          <p:sp>
            <p:nvSpPr>
              <p:cNvPr id="64" name="Freeform 20"/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2250671" y="3527166"/>
                <a:ext cx="2137153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5</a:t>
                </a:r>
              </a:p>
            </p:txBody>
          </p:sp>
          <p:grpSp>
            <p:nvGrpSpPr>
              <p:cNvPr id="66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67" name="Rectangle 66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0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1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2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3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4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6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7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8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9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0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1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2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3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4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5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6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7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8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9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0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1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50" name="Group 49"/>
          <p:cNvGrpSpPr/>
          <p:nvPr/>
        </p:nvGrpSpPr>
        <p:grpSpPr>
          <a:xfrm>
            <a:off x="644526" y="1572061"/>
            <a:ext cx="23742649" cy="1446550"/>
            <a:chOff x="811214" y="1892299"/>
            <a:chExt cx="23742649" cy="1446547"/>
          </a:xfrm>
        </p:grpSpPr>
        <p:sp>
          <p:nvSpPr>
            <p:cNvPr id="51" name="Rounded Rectangle 50"/>
            <p:cNvSpPr/>
            <p:nvPr/>
          </p:nvSpPr>
          <p:spPr>
            <a:xfrm>
              <a:off x="811214" y="1905000"/>
              <a:ext cx="1262062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1082675" y="1913523"/>
              <a:ext cx="1088760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VII</a:t>
              </a: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2087561" y="1892299"/>
              <a:ext cx="22466302" cy="14465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CÔNG THỨC TÍNH KHOẢNG CÁCH TỪ MỘT ĐIỂM ĐẾN MỘT ĐƯỜNG THẲNG</a:t>
              </a:r>
            </a:p>
            <a:p>
              <a:endParaRPr lang="en-US" sz="44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4" name="Rectangle 93"/>
              <p:cNvSpPr/>
              <p:nvPr/>
            </p:nvSpPr>
            <p:spPr>
              <a:xfrm>
                <a:off x="5027653" y="4223249"/>
                <a:ext cx="18595934" cy="389228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180340" indent="-180340" algn="just">
                  <a:lnSpc>
                    <a:spcPct val="115000"/>
                  </a:lnSpc>
                  <a:spcBef>
                    <a:spcPts val="200"/>
                  </a:spcBef>
                  <a:spcAft>
                    <a:spcPts val="1000"/>
                  </a:spcAft>
                  <a:tabLst>
                    <a:tab pos="180340" algn="l"/>
                    <a:tab pos="288290" algn="l"/>
                    <a:tab pos="467995" algn="l"/>
                    <a:tab pos="540385" algn="l"/>
                    <a:tab pos="648335" algn="l"/>
                    <a:tab pos="1260475" algn="l"/>
                    <a:tab pos="3780790" algn="l"/>
                  </a:tabLst>
                </a:pPr>
                <a:r>
                  <a:rPr lang="vi-VN" sz="4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Khoảng cách từ giao điểm của hai đường thẳng </a:t>
                </a:r>
                <a14:m>
                  <m:oMath xmlns:m="http://schemas.openxmlformats.org/officeDocument/2006/math">
                    <m:r>
                      <a:rPr lang="vi-VN" sz="4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vi-VN" sz="4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−3</m:t>
                    </m:r>
                    <m:r>
                      <a:rPr lang="vi-VN" sz="4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vi-VN" sz="4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+4=0</m:t>
                    </m:r>
                  </m:oMath>
                </a14:m>
                <a:r>
                  <a:rPr lang="vi-VN" sz="4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4400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180340" indent="-180340" algn="just">
                  <a:lnSpc>
                    <a:spcPct val="115000"/>
                  </a:lnSpc>
                  <a:spcBef>
                    <a:spcPts val="200"/>
                  </a:spcBef>
                  <a:spcAft>
                    <a:spcPts val="1000"/>
                  </a:spcAft>
                  <a:tabLst>
                    <a:tab pos="180340" algn="l"/>
                    <a:tab pos="288290" algn="l"/>
                    <a:tab pos="467995" algn="l"/>
                    <a:tab pos="540385" algn="l"/>
                    <a:tab pos="648335" algn="l"/>
                    <a:tab pos="1260475" algn="l"/>
                    <a:tab pos="3780790" algn="l"/>
                  </a:tabLst>
                </a:pPr>
                <a:r>
                  <a:rPr lang="vi-VN" sz="4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 </a:t>
                </a:r>
                <a14:m>
                  <m:oMath xmlns:m="http://schemas.openxmlformats.org/officeDocument/2006/math">
                    <m:r>
                      <a:rPr lang="vi-VN" sz="4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2</m:t>
                    </m:r>
                    <m:r>
                      <a:rPr lang="vi-VN" sz="4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vi-VN" sz="4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+3</m:t>
                    </m:r>
                    <m:r>
                      <a:rPr lang="vi-VN" sz="4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vi-VN" sz="4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−1=0</m:t>
                    </m:r>
                  </m:oMath>
                </a14:m>
                <a:r>
                  <a:rPr lang="vi-VN" sz="4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đến đường thẳng </a:t>
                </a:r>
                <a14:m>
                  <m:oMath xmlns:m="http://schemas.openxmlformats.org/officeDocument/2006/math">
                    <m:r>
                      <a:rPr lang="vi-VN" sz="4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𝛥</m:t>
                    </m:r>
                    <m:r>
                      <a:rPr lang="vi-VN" sz="4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:3</m:t>
                    </m:r>
                    <m:r>
                      <a:rPr lang="vi-VN" sz="4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vi-VN" sz="4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vi-VN" sz="4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vi-VN" sz="4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+4=0</m:t>
                    </m:r>
                  </m:oMath>
                </a14:m>
                <a:r>
                  <a:rPr lang="vi-VN" sz="4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bằng</a:t>
                </a:r>
                <a:endParaRPr lang="en-US" sz="4400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180340" indent="-180340" algn="just">
                  <a:lnSpc>
                    <a:spcPct val="115000"/>
                  </a:lnSpc>
                  <a:spcBef>
                    <a:spcPts val="200"/>
                  </a:spcBef>
                  <a:spcAft>
                    <a:spcPts val="1000"/>
                  </a:spcAft>
                  <a:tabLst>
                    <a:tab pos="180340" algn="l"/>
                    <a:tab pos="288290" algn="l"/>
                    <a:tab pos="467995" algn="l"/>
                    <a:tab pos="540385" algn="l"/>
                    <a:tab pos="648335" algn="l"/>
                    <a:tab pos="1260475" algn="l"/>
                    <a:tab pos="3780790" algn="l"/>
                  </a:tabLst>
                </a:pPr>
                <a:r>
                  <a:rPr lang="en-US" sz="4800" b="1" dirty="0">
                    <a:solidFill>
                      <a:srgbClr val="1F02CE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	   	</a:t>
                </a:r>
                <a:r>
                  <a:rPr lang="vi-VN" sz="4800" b="1" dirty="0">
                    <a:solidFill>
                      <a:srgbClr val="1F02CE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vi-VN" sz="4800" i="1">
                        <a:solidFill>
                          <a:srgbClr val="1F02CE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2</m:t>
                    </m:r>
                    <m:rad>
                      <m:radPr>
                        <m:degHide m:val="on"/>
                        <m:ctrlPr>
                          <a:rPr lang="en-US" sz="4800" i="1">
                            <a:solidFill>
                              <a:srgbClr val="1F02CE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vi-VN" sz="4800" i="1">
                            <a:solidFill>
                              <a:srgbClr val="1F02CE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10</m:t>
                        </m:r>
                      </m:e>
                    </m:rad>
                  </m:oMath>
                </a14:m>
                <a:r>
                  <a:rPr lang="vi-VN" sz="4800" dirty="0">
                    <a:solidFill>
                      <a:srgbClr val="1F02CE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4800" dirty="0">
                    <a:solidFill>
                      <a:srgbClr val="1F02CE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	</a:t>
                </a:r>
                <a:r>
                  <a:rPr lang="vi-VN" sz="4800" b="1" dirty="0">
                    <a:solidFill>
                      <a:srgbClr val="1F02CE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>
                            <a:solidFill>
                              <a:srgbClr val="1F02CE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4800" i="1">
                            <a:solidFill>
                              <a:srgbClr val="1F02CE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  <m:rad>
                          <m:radPr>
                            <m:degHide m:val="on"/>
                            <m:ctrlPr>
                              <a:rPr lang="en-US" sz="4800" i="1">
                                <a:solidFill>
                                  <a:srgbClr val="1F02CE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vi-VN" sz="4800" i="1">
                                <a:solidFill>
                                  <a:srgbClr val="1F02CE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10</m:t>
                            </m:r>
                          </m:e>
                        </m:rad>
                      </m:num>
                      <m:den>
                        <m:r>
                          <a:rPr lang="vi-VN" sz="4800" i="1">
                            <a:solidFill>
                              <a:srgbClr val="1F02CE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vi-VN" sz="4800" dirty="0">
                    <a:solidFill>
                      <a:srgbClr val="1F02CE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4800" dirty="0">
                    <a:solidFill>
                      <a:srgbClr val="1F02CE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	</a:t>
                </a:r>
                <a:r>
                  <a:rPr lang="vi-VN" sz="4800" b="1" dirty="0">
                    <a:solidFill>
                      <a:srgbClr val="1F02CE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>
                            <a:solidFill>
                              <a:srgbClr val="1F02CE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4800" i="1">
                                <a:solidFill>
                                  <a:srgbClr val="1F02CE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vi-VN" sz="4800" i="1">
                                <a:solidFill>
                                  <a:srgbClr val="1F02CE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10</m:t>
                            </m:r>
                          </m:e>
                        </m:rad>
                      </m:num>
                      <m:den>
                        <m:r>
                          <a:rPr lang="vi-VN" sz="4800" i="1">
                            <a:solidFill>
                              <a:srgbClr val="1F02CE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vi-VN" sz="4800" dirty="0">
                    <a:solidFill>
                      <a:srgbClr val="1F02CE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4800" dirty="0">
                    <a:solidFill>
                      <a:srgbClr val="1F02CE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	</a:t>
                </a:r>
                <a:r>
                  <a:rPr lang="vi-VN" sz="4800" b="1" dirty="0">
                    <a:solidFill>
                      <a:srgbClr val="1F02CE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D. </a:t>
                </a:r>
                <a14:m>
                  <m:oMath xmlns:m="http://schemas.openxmlformats.org/officeDocument/2006/math">
                    <m:r>
                      <a:rPr lang="vi-VN" sz="4800" i="1">
                        <a:solidFill>
                          <a:srgbClr val="1F02CE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2</m:t>
                    </m:r>
                  </m:oMath>
                </a14:m>
                <a:r>
                  <a:rPr lang="vi-VN" sz="4800" dirty="0">
                    <a:solidFill>
                      <a:srgbClr val="1F02CE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4800" dirty="0"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180340" indent="-180340" algn="just">
                  <a:lnSpc>
                    <a:spcPct val="115000"/>
                  </a:lnSpc>
                  <a:spcBef>
                    <a:spcPts val="200"/>
                  </a:spcBef>
                  <a:spcAft>
                    <a:spcPts val="1000"/>
                  </a:spcAft>
                  <a:tabLst>
                    <a:tab pos="180340" algn="l"/>
                    <a:tab pos="288290" algn="l"/>
                    <a:tab pos="467995" algn="l"/>
                    <a:tab pos="540385" algn="l"/>
                    <a:tab pos="648335" algn="l"/>
                    <a:tab pos="1260475" algn="l"/>
                    <a:tab pos="3780790" algn="l"/>
                  </a:tabLst>
                </a:pPr>
                <a:endParaRPr lang="en-US" sz="2400" dirty="0"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4" name="Rectangle 9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7653" y="4223249"/>
                <a:ext cx="18595934" cy="3892284"/>
              </a:xfrm>
              <a:prstGeom prst="rect">
                <a:avLst/>
              </a:prstGeom>
              <a:blipFill rotWithShape="0">
                <a:blip r:embed="rId3"/>
                <a:stretch>
                  <a:fillRect l="-1344" t="-21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2095031" y="8831759"/>
            <a:ext cx="106145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Tọa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10212387" y="8492927"/>
                <a:ext cx="12192000" cy="1568443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eqArrPr>
                            <m:e>
                              <m:r>
                                <a:rPr lang="vi-VN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&amp;</m:t>
                              </m:r>
                              <m:r>
                                <a:rPr lang="vi-VN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vi-VN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−3</m:t>
                              </m:r>
                              <m:r>
                                <a:rPr lang="vi-VN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  <m:r>
                                <a:rPr lang="vi-VN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+4=0</m:t>
                              </m:r>
                            </m:e>
                            <m:e>
                              <m:r>
                                <a:rPr lang="vi-VN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&amp;2</m:t>
                              </m:r>
                              <m:r>
                                <a:rPr lang="vi-VN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vi-VN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+3</m:t>
                              </m:r>
                              <m:r>
                                <a:rPr lang="vi-VN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  <m:r>
                                <a:rPr lang="vi-VN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−1=0</m:t>
                              </m:r>
                            </m:e>
                          </m:eqArr>
                        </m:e>
                      </m:d>
                      <m:r>
                        <a:rPr lang="vi-VN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⇔</m:t>
                      </m:r>
                      <m:d>
                        <m:dPr>
                          <m:begChr m:val="{"/>
                          <m:endChr m:val=""/>
                          <m:ctrlP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eqArrPr>
                            <m:e>
                              <m:r>
                                <a:rPr lang="vi-VN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&amp;</m:t>
                              </m:r>
                              <m:r>
                                <a:rPr lang="vi-VN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vi-VN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=−1</m:t>
                              </m:r>
                            </m:e>
                            <m:e>
                              <m:r>
                                <a:rPr lang="vi-VN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&amp;</m:t>
                              </m:r>
                              <m:r>
                                <a:rPr lang="vi-VN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  <m:r>
                                <a:rPr lang="vi-VN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=1</m:t>
                              </m:r>
                            </m:e>
                          </m:eqArr>
                        </m:e>
                      </m:d>
                      <m:r>
                        <a:rPr lang="vi-VN" sz="4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r>
                        <a:rPr lang="vi-VN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𝐴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vi-VN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−1;1</m:t>
                          </m:r>
                        </m:e>
                      </m:d>
                    </m:oMath>
                  </m:oMathPara>
                </a14:m>
                <a:br>
                  <a:rPr lang="vi-VN" i="1" dirty="0">
                    <a:latin typeface="Cambria Math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</a:br>
                <a:endParaRPr lang="en-US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12387" y="8492927"/>
                <a:ext cx="12192000" cy="1568443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7434350" y="10287000"/>
                <a:ext cx="7642477" cy="170585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0"/>
                  </a:spcAft>
                  <a:tabLst>
                    <a:tab pos="180340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𝑑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vi-VN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𝐴</m:t>
                          </m:r>
                          <m:r>
                            <a:rPr lang="vi-VN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;</m:t>
                          </m:r>
                          <m:r>
                            <a:rPr lang="vi-VN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𝛥</m:t>
                          </m:r>
                        </m:e>
                      </m:d>
                      <m:r>
                        <a:rPr lang="vi-VN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|"/>
                              <m:endChr m:val="|"/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vi-VN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−3+1+4</m:t>
                              </m:r>
                            </m:e>
                          </m:d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vi-VN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9+1</m:t>
                              </m:r>
                            </m:e>
                          </m:rad>
                        </m:den>
                      </m:f>
                      <m:r>
                        <a:rPr lang="vi-VN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vi-VN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vi-VN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10</m:t>
                              </m:r>
                            </m:e>
                          </m:rad>
                        </m:den>
                      </m:f>
                      <m:r>
                        <a:rPr lang="vi-VN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US" sz="2400" dirty="0"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34350" y="10287000"/>
                <a:ext cx="7642477" cy="170585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 14"/>
          <p:cNvSpPr/>
          <p:nvPr/>
        </p:nvSpPr>
        <p:spPr>
          <a:xfrm>
            <a:off x="7850187" y="12460534"/>
            <a:ext cx="2005677" cy="7540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Chọn 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3838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" grpId="0"/>
      <p:bldP spid="5" grpId="0"/>
      <p:bldP spid="14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49496" y="1572060"/>
            <a:ext cx="23837679" cy="817376"/>
            <a:chOff x="716184" y="1892298"/>
            <a:chExt cx="18654491" cy="817374"/>
          </a:xfrm>
        </p:grpSpPr>
        <p:sp>
          <p:nvSpPr>
            <p:cNvPr id="3" name="Rounded Rectangle 2"/>
            <p:cNvSpPr/>
            <p:nvPr/>
          </p:nvSpPr>
          <p:spPr>
            <a:xfrm>
              <a:off x="716184" y="1905000"/>
              <a:ext cx="1357091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13523"/>
              <a:ext cx="1088760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VII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8"/>
              <a:ext cx="17283114" cy="769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CÔNG THỨC TÍNH KHOẢNG CÁCH TỪ MỘT ĐIỂM ĐẾN MỘT ĐƯỜNG THẲNG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44526" y="2533888"/>
            <a:ext cx="1269206" cy="832722"/>
            <a:chOff x="644526" y="2795826"/>
            <a:chExt cx="1269206" cy="832722"/>
          </a:xfrm>
        </p:grpSpPr>
        <p:sp>
          <p:nvSpPr>
            <p:cNvPr id="8" name="Rounded Rectangle 7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3</a:t>
              </a: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2135187" y="2602132"/>
            <a:ext cx="178307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KHOẢNG CÁCH  GIỮA HAI ĐƯỜNG THẲNG SONG </a:t>
            </a:r>
            <a:r>
              <a:rPr lang="en-US" sz="4400" b="1" dirty="0" err="1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SONG</a:t>
            </a:r>
            <a:endParaRPr lang="vi-VN" sz="4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/>
          <a:srcRect l="19622" t="8139" r="36186" b="6976"/>
          <a:stretch/>
        </p:blipFill>
        <p:spPr>
          <a:xfrm>
            <a:off x="17375187" y="1981200"/>
            <a:ext cx="5715000" cy="55626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713454" y="3429000"/>
                <a:ext cx="10784933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 </a:t>
                </a:r>
                <a:r>
                  <a:rPr 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song </a:t>
                </a:r>
                <a:r>
                  <a:rPr 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song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vi-VN" sz="4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3454" y="3429000"/>
                <a:ext cx="10784933" cy="769441"/>
              </a:xfrm>
              <a:prstGeom prst="rect">
                <a:avLst/>
              </a:prstGeom>
              <a:blipFill rotWithShape="0">
                <a:blip r:embed="rId4"/>
                <a:stretch>
                  <a:fillRect l="-2261" t="-15873" b="-373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713454" y="4267200"/>
                <a:ext cx="11041855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Lấy </a:t>
                </a:r>
                <a:r>
                  <a:rPr 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tùy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ý </a:t>
                </a:r>
                <a:r>
                  <a:rPr 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trên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endParaRPr lang="vi-VN" sz="4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3454" y="4267200"/>
                <a:ext cx="11041855" cy="769441"/>
              </a:xfrm>
              <a:prstGeom prst="rect">
                <a:avLst/>
              </a:prstGeom>
              <a:blipFill rotWithShape="0">
                <a:blip r:embed="rId5"/>
                <a:stretch>
                  <a:fillRect l="-2209" t="-15079" b="-380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1713454" y="5029200"/>
                <a:ext cx="13223333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Khi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khoảng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cách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giữa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4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là</a:t>
                </a:r>
                <a:endParaRPr lang="vi-VN" sz="4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3454" y="5029200"/>
                <a:ext cx="13223333" cy="769441"/>
              </a:xfrm>
              <a:prstGeom prst="rect">
                <a:avLst/>
              </a:prstGeom>
              <a:blipFill rotWithShape="0">
                <a:blip r:embed="rId6"/>
                <a:stretch>
                  <a:fillRect l="-1844" t="-15079" b="-380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10288587" y="5105400"/>
                <a:ext cx="5065361" cy="66172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𝑑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𝑑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vi-VN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88587" y="5105400"/>
                <a:ext cx="5065361" cy="661720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8" name="Group 10"/>
          <p:cNvGrpSpPr/>
          <p:nvPr/>
        </p:nvGrpSpPr>
        <p:grpSpPr>
          <a:xfrm>
            <a:off x="1125195" y="9147910"/>
            <a:ext cx="22746383" cy="4199606"/>
            <a:chOff x="1270511" y="5867400"/>
            <a:chExt cx="21819676" cy="4052059"/>
          </a:xfrm>
        </p:grpSpPr>
        <p:sp>
          <p:nvSpPr>
            <p:cNvPr id="39" name="Rounded Rectangle 38"/>
            <p:cNvSpPr/>
            <p:nvPr/>
          </p:nvSpPr>
          <p:spPr>
            <a:xfrm>
              <a:off x="1272210" y="6139009"/>
              <a:ext cx="21817977" cy="3780450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0" name="Group 60"/>
            <p:cNvGrpSpPr/>
            <p:nvPr/>
          </p:nvGrpSpPr>
          <p:grpSpPr>
            <a:xfrm>
              <a:off x="1270511" y="5867400"/>
              <a:ext cx="3568119" cy="845462"/>
              <a:chOff x="1224541" y="6305967"/>
              <a:chExt cx="3568119" cy="845462"/>
            </a:xfrm>
          </p:grpSpPr>
          <p:sp>
            <p:nvSpPr>
              <p:cNvPr id="41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" name="TextBox 41"/>
              <p:cNvSpPr txBox="1"/>
              <p:nvPr/>
            </p:nvSpPr>
            <p:spPr>
              <a:xfrm>
                <a:off x="2296330" y="6305967"/>
                <a:ext cx="2372765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3" name="Round Diagonal Corner Rectangle 42"/>
              <p:cNvSpPr/>
              <p:nvPr/>
            </p:nvSpPr>
            <p:spPr>
              <a:xfrm flipV="1">
                <a:off x="1224541" y="6322800"/>
                <a:ext cx="903517" cy="828629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45" name="Group 54"/>
          <p:cNvGrpSpPr/>
          <p:nvPr/>
        </p:nvGrpSpPr>
        <p:grpSpPr>
          <a:xfrm>
            <a:off x="1153346" y="7089666"/>
            <a:ext cx="22808111" cy="1992085"/>
            <a:chOff x="1268078" y="3405486"/>
            <a:chExt cx="21841827" cy="1992085"/>
          </a:xfrm>
        </p:grpSpPr>
        <p:sp>
          <p:nvSpPr>
            <p:cNvPr id="46" name="Rounded Rectangle 45"/>
            <p:cNvSpPr/>
            <p:nvPr/>
          </p:nvSpPr>
          <p:spPr>
            <a:xfrm>
              <a:off x="1268078" y="3790951"/>
              <a:ext cx="21841827" cy="1606620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7" name="Group 67"/>
            <p:cNvGrpSpPr/>
            <p:nvPr/>
          </p:nvGrpSpPr>
          <p:grpSpPr>
            <a:xfrm>
              <a:off x="1268078" y="3405486"/>
              <a:ext cx="3251532" cy="940513"/>
              <a:chOff x="1311958" y="3405486"/>
              <a:chExt cx="3251532" cy="940513"/>
            </a:xfrm>
          </p:grpSpPr>
          <p:sp>
            <p:nvSpPr>
              <p:cNvPr id="48" name="Freeform 20"/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" name="TextBox 48"/>
              <p:cNvSpPr txBox="1"/>
              <p:nvPr/>
            </p:nvSpPr>
            <p:spPr>
              <a:xfrm>
                <a:off x="2250671" y="3527166"/>
                <a:ext cx="2137153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1</a:t>
                </a:r>
              </a:p>
            </p:txBody>
          </p:sp>
          <p:grpSp>
            <p:nvGrpSpPr>
              <p:cNvPr id="50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51" name="Rectangle 50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2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3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4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5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6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7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8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9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0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1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2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3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4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5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6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7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8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0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1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2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3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4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6" name="Rectangle 75"/>
              <p:cNvSpPr/>
              <p:nvPr/>
            </p:nvSpPr>
            <p:spPr>
              <a:xfrm>
                <a:off x="4834490" y="7637089"/>
                <a:ext cx="19000847" cy="14465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Tính </a:t>
                </a:r>
                <a:r>
                  <a:rPr lang="en-US" sz="44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khoảng</a:t>
                </a:r>
                <a:r>
                  <a:rPr lang="en-US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cách</a:t>
                </a:r>
                <a:r>
                  <a:rPr lang="en-US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giữa</a:t>
                </a:r>
                <a:r>
                  <a:rPr lang="en-US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en-US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song </a:t>
                </a:r>
                <a:r>
                  <a:rPr lang="en-US" sz="44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song</a:t>
                </a:r>
                <a:r>
                  <a:rPr lang="en-US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:2</m:t>
                    </m:r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−3</m:t>
                    </m:r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+1=0</m:t>
                    </m:r>
                  </m:oMath>
                </a14:m>
                <a:r>
                  <a:rPr lang="vi-VN" sz="4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:−4</m:t>
                    </m:r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+6</m:t>
                    </m:r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−5=0.</m:t>
                    </m:r>
                  </m:oMath>
                </a14:m>
                <a:r>
                  <a:rPr lang="vi-VN" sz="4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vi-VN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6" name="Rectangle 7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4490" y="7637089"/>
                <a:ext cx="19000847" cy="1446550"/>
              </a:xfrm>
              <a:prstGeom prst="rect">
                <a:avLst/>
              </a:prstGeom>
              <a:blipFill rotWithShape="0">
                <a:blip r:embed="rId8"/>
                <a:stretch>
                  <a:fillRect l="-1283" t="-84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76"/>
              <p:cNvSpPr txBox="1"/>
              <p:nvPr/>
            </p:nvSpPr>
            <p:spPr>
              <a:xfrm>
                <a:off x="5017303" y="9639436"/>
                <a:ext cx="11041855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Lấy </a:t>
                </a:r>
                <a:r>
                  <a:rPr 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𝑀</m:t>
                    </m:r>
                    <m:d>
                      <m:dPr>
                        <m:ctrlPr>
                          <a:rPr lang="en-US" sz="4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1;1</m:t>
                        </m:r>
                      </m:e>
                    </m:d>
                  </m:oMath>
                </a14:m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∈</m:t>
                    </m:r>
                  </m:oMath>
                </a14:m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endParaRPr lang="vi-VN" sz="4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7" name="TextBox 7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7303" y="9639436"/>
                <a:ext cx="11041855" cy="769441"/>
              </a:xfrm>
              <a:prstGeom prst="rect">
                <a:avLst/>
              </a:prstGeom>
              <a:blipFill rotWithShape="0">
                <a:blip r:embed="rId9"/>
                <a:stretch>
                  <a:fillRect l="-2209" t="-15079" b="-380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77"/>
              <p:cNvSpPr txBox="1"/>
              <p:nvPr/>
            </p:nvSpPr>
            <p:spPr>
              <a:xfrm>
                <a:off x="5017303" y="10724035"/>
                <a:ext cx="13223333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Khi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khoảng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cách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giữa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4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là</a:t>
                </a:r>
                <a:endParaRPr lang="vi-VN" sz="4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8" name="TextBox 7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7303" y="10724035"/>
                <a:ext cx="13223333" cy="769441"/>
              </a:xfrm>
              <a:prstGeom prst="rect">
                <a:avLst/>
              </a:prstGeom>
              <a:blipFill rotWithShape="0">
                <a:blip r:embed="rId10"/>
                <a:stretch>
                  <a:fillRect l="-1844" t="-15079" b="-380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Box 78"/>
              <p:cNvSpPr txBox="1"/>
              <p:nvPr/>
            </p:nvSpPr>
            <p:spPr>
              <a:xfrm>
                <a:off x="4928446" y="12089636"/>
                <a:ext cx="5185587" cy="66172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=</a:t>
                </a:r>
                <a:endParaRPr lang="vi-VN" dirty="0"/>
              </a:p>
            </p:txBody>
          </p:sp>
        </mc:Choice>
        <mc:Fallback xmlns="">
          <p:sp>
            <p:nvSpPr>
              <p:cNvPr id="79" name="TextBox 7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8446" y="12089636"/>
                <a:ext cx="5185587" cy="661720"/>
              </a:xfrm>
              <a:prstGeom prst="rect">
                <a:avLst/>
              </a:prstGeom>
              <a:blipFill rotWithShape="0">
                <a:blip r:embed="rId11"/>
                <a:stretch>
                  <a:fillRect t="-23853" r="-5523" b="-504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Rectangle 79"/>
              <p:cNvSpPr/>
              <p:nvPr/>
            </p:nvSpPr>
            <p:spPr>
              <a:xfrm>
                <a:off x="8916987" y="11787089"/>
                <a:ext cx="8313526" cy="156042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i="1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fPr>
                        <m:num>
                          <m:d>
                            <m:dPr>
                              <m:begChr m:val="|"/>
                              <m:endChr m:val="|"/>
                              <m:ctrlPr>
                                <a:rPr lang="en-US" sz="4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vi-VN" sz="40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−4.1+6.1−5</m:t>
                              </m:r>
                            </m:e>
                          </m:d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40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40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vi-VN" sz="4000" b="0" i="1" smtClean="0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  <m:t>(−4)</m:t>
                                  </m:r>
                                </m:e>
                                <m:sup>
                                  <m:r>
                                    <a:rPr lang="vi-VN" sz="40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vi-VN" sz="40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40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vi-VN" sz="4000" b="0" i="1" smtClean="0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  <m:t>6</m:t>
                                  </m:r>
                                </m:e>
                                <m:sup>
                                  <m:r>
                                    <a:rPr lang="vi-VN" sz="40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  <m:r>
                        <a:rPr lang="vi-VN" sz="4000" i="1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=</m:t>
                      </m:r>
                      <m:f>
                        <m:fPr>
                          <m:ctrlPr>
                            <a:rPr lang="vi-VN" sz="4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4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vi-VN" sz="4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ad>
                            <m:radPr>
                              <m:degHide m:val="on"/>
                              <m:ctrlPr>
                                <a:rPr lang="vi-VN" sz="40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vi-VN" sz="4000" b="0" i="1" smtClean="0">
                                  <a:latin typeface="Cambria Math" panose="02040503050406030204" pitchFamily="18" charset="0"/>
                                </a:rPr>
                                <m:t>13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br>
                  <a:rPr lang="en-US" sz="40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</a:br>
                <a:endParaRPr lang="en-US" sz="4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0" name="Rectangle 7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16987" y="11787089"/>
                <a:ext cx="8313526" cy="1560427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60779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8" grpId="0"/>
      <p:bldP spid="21" grpId="0"/>
      <p:bldP spid="76" grpId="0"/>
      <p:bldP spid="77" grpId="0"/>
      <p:bldP spid="78" grpId="0"/>
      <p:bldP spid="79" grpId="0"/>
      <p:bldP spid="8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49496" y="1572060"/>
            <a:ext cx="23837679" cy="817376"/>
            <a:chOff x="716184" y="1892298"/>
            <a:chExt cx="18654491" cy="817374"/>
          </a:xfrm>
        </p:grpSpPr>
        <p:sp>
          <p:nvSpPr>
            <p:cNvPr id="3" name="Rounded Rectangle 2"/>
            <p:cNvSpPr/>
            <p:nvPr/>
          </p:nvSpPr>
          <p:spPr>
            <a:xfrm>
              <a:off x="716184" y="1905000"/>
              <a:ext cx="1357091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13523"/>
              <a:ext cx="1088760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VII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8"/>
              <a:ext cx="17283114" cy="769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CÔNG THỨC TÍNH KHOẢNG CÁCH TỪ MỘT ĐIỂM ĐẾN MỘT ĐƯỜNG THẲNG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44526" y="2533888"/>
            <a:ext cx="1269206" cy="832722"/>
            <a:chOff x="644526" y="2795826"/>
            <a:chExt cx="1269206" cy="832722"/>
          </a:xfrm>
        </p:grpSpPr>
        <p:sp>
          <p:nvSpPr>
            <p:cNvPr id="8" name="Rounded Rectangle 7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3</a:t>
              </a: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2135187" y="2602132"/>
            <a:ext cx="178307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KHOẢNG CÁCH  GIỮA HAI ĐƯỜNG THẲNG SONG </a:t>
            </a:r>
            <a:r>
              <a:rPr lang="en-US" sz="4400" b="1" dirty="0" err="1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SONG</a:t>
            </a:r>
            <a:endParaRPr lang="vi-VN" sz="4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/>
          <a:srcRect l="19622" t="8139" r="36186" b="6976"/>
          <a:stretch/>
        </p:blipFill>
        <p:spPr>
          <a:xfrm>
            <a:off x="17375187" y="1981200"/>
            <a:ext cx="5715000" cy="5562600"/>
          </a:xfrm>
          <a:prstGeom prst="rect">
            <a:avLst/>
          </a:prstGeom>
        </p:spPr>
      </p:pic>
      <p:grpSp>
        <p:nvGrpSpPr>
          <p:cNvPr id="38" name="Group 10"/>
          <p:cNvGrpSpPr/>
          <p:nvPr/>
        </p:nvGrpSpPr>
        <p:grpSpPr>
          <a:xfrm>
            <a:off x="1125195" y="9147910"/>
            <a:ext cx="22746383" cy="4199606"/>
            <a:chOff x="1270511" y="5867400"/>
            <a:chExt cx="21819676" cy="4052059"/>
          </a:xfrm>
        </p:grpSpPr>
        <p:sp>
          <p:nvSpPr>
            <p:cNvPr id="39" name="Rounded Rectangle 38"/>
            <p:cNvSpPr/>
            <p:nvPr/>
          </p:nvSpPr>
          <p:spPr>
            <a:xfrm>
              <a:off x="1272210" y="6139009"/>
              <a:ext cx="21817977" cy="3780450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0" name="Group 60"/>
            <p:cNvGrpSpPr/>
            <p:nvPr/>
          </p:nvGrpSpPr>
          <p:grpSpPr>
            <a:xfrm>
              <a:off x="1270511" y="5867400"/>
              <a:ext cx="3568119" cy="845462"/>
              <a:chOff x="1224541" y="6305967"/>
              <a:chExt cx="3568119" cy="845462"/>
            </a:xfrm>
          </p:grpSpPr>
          <p:sp>
            <p:nvSpPr>
              <p:cNvPr id="41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" name="TextBox 41"/>
              <p:cNvSpPr txBox="1"/>
              <p:nvPr/>
            </p:nvSpPr>
            <p:spPr>
              <a:xfrm>
                <a:off x="2296330" y="6305967"/>
                <a:ext cx="2372765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3" name="Round Diagonal Corner Rectangle 42"/>
              <p:cNvSpPr/>
              <p:nvPr/>
            </p:nvSpPr>
            <p:spPr>
              <a:xfrm flipV="1">
                <a:off x="1224541" y="6322800"/>
                <a:ext cx="903517" cy="828629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45" name="Group 54"/>
          <p:cNvGrpSpPr/>
          <p:nvPr/>
        </p:nvGrpSpPr>
        <p:grpSpPr>
          <a:xfrm>
            <a:off x="1153346" y="7089666"/>
            <a:ext cx="22808111" cy="1992085"/>
            <a:chOff x="1268078" y="3405486"/>
            <a:chExt cx="21841827" cy="1992085"/>
          </a:xfrm>
        </p:grpSpPr>
        <p:sp>
          <p:nvSpPr>
            <p:cNvPr id="46" name="Rounded Rectangle 45"/>
            <p:cNvSpPr/>
            <p:nvPr/>
          </p:nvSpPr>
          <p:spPr>
            <a:xfrm>
              <a:off x="1268078" y="3790951"/>
              <a:ext cx="21841827" cy="1606620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7" name="Group 67"/>
            <p:cNvGrpSpPr/>
            <p:nvPr/>
          </p:nvGrpSpPr>
          <p:grpSpPr>
            <a:xfrm>
              <a:off x="1268078" y="3405486"/>
              <a:ext cx="3251532" cy="940513"/>
              <a:chOff x="1311958" y="3405486"/>
              <a:chExt cx="3251532" cy="940513"/>
            </a:xfrm>
          </p:grpSpPr>
          <p:sp>
            <p:nvSpPr>
              <p:cNvPr id="48" name="Freeform 20"/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" name="TextBox 48"/>
              <p:cNvSpPr txBox="1"/>
              <p:nvPr/>
            </p:nvSpPr>
            <p:spPr>
              <a:xfrm>
                <a:off x="2250671" y="3527166"/>
                <a:ext cx="2137153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2</a:t>
                </a:r>
              </a:p>
            </p:txBody>
          </p:sp>
          <p:grpSp>
            <p:nvGrpSpPr>
              <p:cNvPr id="50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51" name="Rectangle 50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2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3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4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5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6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7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8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9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0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1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2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3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4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5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6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7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8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0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1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2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3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4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6" name="Rectangle 75"/>
              <p:cNvSpPr/>
              <p:nvPr/>
            </p:nvSpPr>
            <p:spPr>
              <a:xfrm>
                <a:off x="4834490" y="7637089"/>
                <a:ext cx="19000847" cy="14465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Tính </a:t>
                </a:r>
                <a:r>
                  <a:rPr lang="en-US" sz="44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khoảng</a:t>
                </a:r>
                <a:r>
                  <a:rPr lang="en-US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cách</a:t>
                </a:r>
                <a:r>
                  <a:rPr lang="en-US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giữa</a:t>
                </a:r>
                <a:r>
                  <a:rPr lang="en-US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en-US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song </a:t>
                </a:r>
                <a:r>
                  <a:rPr lang="en-US" sz="44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song</a:t>
                </a:r>
                <a:r>
                  <a:rPr lang="en-US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: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3</m:t>
                    </m:r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−4</m:t>
                    </m:r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+1=0</m:t>
                    </m:r>
                  </m:oMath>
                </a14:m>
                <a:r>
                  <a:rPr lang="vi-VN" sz="4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: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3</m:t>
                    </m:r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−4</m:t>
                    </m:r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−5=0.</m:t>
                    </m:r>
                  </m:oMath>
                </a14:m>
                <a:r>
                  <a:rPr lang="vi-VN" sz="4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vi-VN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6" name="Rectangle 7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4490" y="7637089"/>
                <a:ext cx="19000847" cy="1446550"/>
              </a:xfrm>
              <a:prstGeom prst="rect">
                <a:avLst/>
              </a:prstGeom>
              <a:blipFill rotWithShape="0">
                <a:blip r:embed="rId4"/>
                <a:stretch>
                  <a:fillRect l="-1283" t="-84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76"/>
              <p:cNvSpPr txBox="1"/>
              <p:nvPr/>
            </p:nvSpPr>
            <p:spPr>
              <a:xfrm>
                <a:off x="5017303" y="9639436"/>
                <a:ext cx="11041855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Do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song </a:t>
                </a:r>
                <a:r>
                  <a:rPr 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song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nhau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endParaRPr lang="vi-VN" sz="4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7" name="TextBox 7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7303" y="9639436"/>
                <a:ext cx="11041855" cy="769441"/>
              </a:xfrm>
              <a:prstGeom prst="rect">
                <a:avLst/>
              </a:prstGeom>
              <a:blipFill rotWithShape="0">
                <a:blip r:embed="rId5"/>
                <a:stretch>
                  <a:fillRect l="-2209" t="-15079" b="-380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77"/>
              <p:cNvSpPr txBox="1"/>
              <p:nvPr/>
            </p:nvSpPr>
            <p:spPr>
              <a:xfrm>
                <a:off x="5017303" y="10724035"/>
                <a:ext cx="13223333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Khi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khoảng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cách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giữa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4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là</a:t>
                </a:r>
                <a:endParaRPr lang="vi-VN" sz="4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8" name="TextBox 7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7303" y="10724035"/>
                <a:ext cx="13223333" cy="769441"/>
              </a:xfrm>
              <a:prstGeom prst="rect">
                <a:avLst/>
              </a:prstGeom>
              <a:blipFill rotWithShape="0">
                <a:blip r:embed="rId6"/>
                <a:stretch>
                  <a:fillRect l="-1844" t="-15079" b="-380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Box 78"/>
              <p:cNvSpPr txBox="1"/>
              <p:nvPr/>
            </p:nvSpPr>
            <p:spPr>
              <a:xfrm>
                <a:off x="4928446" y="12089636"/>
                <a:ext cx="2854819" cy="66172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𝑑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vi-VN" dirty="0"/>
              </a:p>
            </p:txBody>
          </p:sp>
        </mc:Choice>
        <mc:Fallback xmlns="">
          <p:sp>
            <p:nvSpPr>
              <p:cNvPr id="79" name="TextBox 7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8446" y="12089636"/>
                <a:ext cx="2854819" cy="661720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Rectangle 79"/>
              <p:cNvSpPr/>
              <p:nvPr/>
            </p:nvSpPr>
            <p:spPr>
              <a:xfrm>
                <a:off x="7783265" y="11823874"/>
                <a:ext cx="5645768" cy="156042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i="1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fPr>
                        <m:num>
                          <m:d>
                            <m:dPr>
                              <m:begChr m:val="|"/>
                              <m:endChr m:val="|"/>
                              <m:ctrlPr>
                                <a:rPr lang="en-US" sz="4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1+</m:t>
                              </m:r>
                              <m:r>
                                <a:rPr lang="vi-VN" sz="40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5</m:t>
                              </m:r>
                            </m:e>
                          </m:d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40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40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000" b="0" i="1" smtClean="0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  <m:t>3</m:t>
                                  </m:r>
                                </m:e>
                                <m:sup>
                                  <m:r>
                                    <a:rPr lang="vi-VN" sz="40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vi-VN" sz="40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40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000" b="0" i="1" smtClean="0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  <m:t>(−4)</m:t>
                                  </m:r>
                                </m:e>
                                <m:sup>
                                  <m:r>
                                    <a:rPr lang="vi-VN" sz="40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  <m:r>
                        <a:rPr lang="vi-VN" sz="4000" i="1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=</m:t>
                      </m:r>
                      <m:f>
                        <m:fPr>
                          <m:ctrlPr>
                            <a:rPr lang="vi-VN" sz="4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num>
                        <m:den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br>
                  <a:rPr lang="en-US" sz="40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</a:br>
                <a:endParaRPr lang="en-US" sz="4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0" name="Rectangle 7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83265" y="11823874"/>
                <a:ext cx="5645768" cy="1560427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1" name="Group 167"/>
          <p:cNvGrpSpPr/>
          <p:nvPr/>
        </p:nvGrpSpPr>
        <p:grpSpPr>
          <a:xfrm>
            <a:off x="992187" y="3474497"/>
            <a:ext cx="3794127" cy="927101"/>
            <a:chOff x="4867276" y="9361488"/>
            <a:chExt cx="3794125" cy="927101"/>
          </a:xfrm>
        </p:grpSpPr>
        <p:sp>
          <p:nvSpPr>
            <p:cNvPr id="82" name="Freeform 59"/>
            <p:cNvSpPr>
              <a:spLocks/>
            </p:cNvSpPr>
            <p:nvPr/>
          </p:nvSpPr>
          <p:spPr bwMode="auto">
            <a:xfrm>
              <a:off x="6351588" y="9713913"/>
              <a:ext cx="322262" cy="427038"/>
            </a:xfrm>
            <a:custGeom>
              <a:avLst/>
              <a:gdLst>
                <a:gd name="T0" fmla="*/ 86 w 86"/>
                <a:gd name="T1" fmla="*/ 8 h 114"/>
                <a:gd name="T2" fmla="*/ 86 w 86"/>
                <a:gd name="T3" fmla="*/ 35 h 114"/>
                <a:gd name="T4" fmla="*/ 54 w 86"/>
                <a:gd name="T5" fmla="*/ 24 h 114"/>
                <a:gd name="T6" fmla="*/ 33 w 86"/>
                <a:gd name="T7" fmla="*/ 33 h 114"/>
                <a:gd name="T8" fmla="*/ 24 w 86"/>
                <a:gd name="T9" fmla="*/ 58 h 114"/>
                <a:gd name="T10" fmla="*/ 33 w 86"/>
                <a:gd name="T11" fmla="*/ 82 h 114"/>
                <a:gd name="T12" fmla="*/ 56 w 86"/>
                <a:gd name="T13" fmla="*/ 91 h 114"/>
                <a:gd name="T14" fmla="*/ 86 w 86"/>
                <a:gd name="T15" fmla="*/ 81 h 114"/>
                <a:gd name="T16" fmla="*/ 86 w 86"/>
                <a:gd name="T17" fmla="*/ 108 h 114"/>
                <a:gd name="T18" fmla="*/ 53 w 86"/>
                <a:gd name="T19" fmla="*/ 114 h 114"/>
                <a:gd name="T20" fmla="*/ 15 w 86"/>
                <a:gd name="T21" fmla="*/ 98 h 114"/>
                <a:gd name="T22" fmla="*/ 0 w 86"/>
                <a:gd name="T23" fmla="*/ 58 h 114"/>
                <a:gd name="T24" fmla="*/ 15 w 86"/>
                <a:gd name="T25" fmla="*/ 17 h 114"/>
                <a:gd name="T26" fmla="*/ 54 w 86"/>
                <a:gd name="T27" fmla="*/ 0 h 114"/>
                <a:gd name="T28" fmla="*/ 86 w 86"/>
                <a:gd name="T29" fmla="*/ 8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6" h="114">
                  <a:moveTo>
                    <a:pt x="86" y="8"/>
                  </a:moveTo>
                  <a:cubicBezTo>
                    <a:pt x="86" y="35"/>
                    <a:pt x="86" y="35"/>
                    <a:pt x="86" y="35"/>
                  </a:cubicBezTo>
                  <a:cubicBezTo>
                    <a:pt x="74" y="27"/>
                    <a:pt x="63" y="24"/>
                    <a:pt x="54" y="24"/>
                  </a:cubicBezTo>
                  <a:cubicBezTo>
                    <a:pt x="45" y="24"/>
                    <a:pt x="38" y="27"/>
                    <a:pt x="33" y="33"/>
                  </a:cubicBezTo>
                  <a:cubicBezTo>
                    <a:pt x="27" y="39"/>
                    <a:pt x="24" y="48"/>
                    <a:pt x="24" y="58"/>
                  </a:cubicBezTo>
                  <a:cubicBezTo>
                    <a:pt x="24" y="68"/>
                    <a:pt x="27" y="76"/>
                    <a:pt x="33" y="82"/>
                  </a:cubicBezTo>
                  <a:cubicBezTo>
                    <a:pt x="39" y="88"/>
                    <a:pt x="46" y="91"/>
                    <a:pt x="56" y="91"/>
                  </a:cubicBezTo>
                  <a:cubicBezTo>
                    <a:pt x="64" y="91"/>
                    <a:pt x="74" y="87"/>
                    <a:pt x="86" y="81"/>
                  </a:cubicBezTo>
                  <a:cubicBezTo>
                    <a:pt x="86" y="108"/>
                    <a:pt x="86" y="108"/>
                    <a:pt x="86" y="108"/>
                  </a:cubicBezTo>
                  <a:cubicBezTo>
                    <a:pt x="73" y="112"/>
                    <a:pt x="62" y="114"/>
                    <a:pt x="53" y="114"/>
                  </a:cubicBezTo>
                  <a:cubicBezTo>
                    <a:pt x="38" y="114"/>
                    <a:pt x="26" y="109"/>
                    <a:pt x="15" y="98"/>
                  </a:cubicBezTo>
                  <a:cubicBezTo>
                    <a:pt x="5" y="87"/>
                    <a:pt x="0" y="73"/>
                    <a:pt x="0" y="58"/>
                  </a:cubicBezTo>
                  <a:cubicBezTo>
                    <a:pt x="0" y="42"/>
                    <a:pt x="5" y="28"/>
                    <a:pt x="15" y="17"/>
                  </a:cubicBezTo>
                  <a:cubicBezTo>
                    <a:pt x="26" y="6"/>
                    <a:pt x="39" y="0"/>
                    <a:pt x="54" y="0"/>
                  </a:cubicBezTo>
                  <a:cubicBezTo>
                    <a:pt x="64" y="0"/>
                    <a:pt x="74" y="3"/>
                    <a:pt x="86" y="8"/>
                  </a:cubicBezTo>
                  <a:close/>
                </a:path>
              </a:pathLst>
            </a:custGeom>
            <a:solidFill>
              <a:srgbClr val="E46C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Freeform 60"/>
            <p:cNvSpPr>
              <a:spLocks/>
            </p:cNvSpPr>
            <p:nvPr/>
          </p:nvSpPr>
          <p:spPr bwMode="auto">
            <a:xfrm>
              <a:off x="6738938" y="9721851"/>
              <a:ext cx="325437" cy="415925"/>
            </a:xfrm>
            <a:custGeom>
              <a:avLst/>
              <a:gdLst>
                <a:gd name="T0" fmla="*/ 0 w 205"/>
                <a:gd name="T1" fmla="*/ 0 h 262"/>
                <a:gd name="T2" fmla="*/ 56 w 205"/>
                <a:gd name="T3" fmla="*/ 0 h 262"/>
                <a:gd name="T4" fmla="*/ 56 w 205"/>
                <a:gd name="T5" fmla="*/ 99 h 262"/>
                <a:gd name="T6" fmla="*/ 148 w 205"/>
                <a:gd name="T7" fmla="*/ 99 h 262"/>
                <a:gd name="T8" fmla="*/ 148 w 205"/>
                <a:gd name="T9" fmla="*/ 0 h 262"/>
                <a:gd name="T10" fmla="*/ 205 w 205"/>
                <a:gd name="T11" fmla="*/ 0 h 262"/>
                <a:gd name="T12" fmla="*/ 205 w 205"/>
                <a:gd name="T13" fmla="*/ 262 h 262"/>
                <a:gd name="T14" fmla="*/ 148 w 205"/>
                <a:gd name="T15" fmla="*/ 262 h 262"/>
                <a:gd name="T16" fmla="*/ 148 w 205"/>
                <a:gd name="T17" fmla="*/ 156 h 262"/>
                <a:gd name="T18" fmla="*/ 56 w 205"/>
                <a:gd name="T19" fmla="*/ 156 h 262"/>
                <a:gd name="T20" fmla="*/ 56 w 205"/>
                <a:gd name="T21" fmla="*/ 262 h 262"/>
                <a:gd name="T22" fmla="*/ 0 w 205"/>
                <a:gd name="T23" fmla="*/ 262 h 262"/>
                <a:gd name="T24" fmla="*/ 0 w 205"/>
                <a:gd name="T25" fmla="*/ 0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5" h="262">
                  <a:moveTo>
                    <a:pt x="0" y="0"/>
                  </a:moveTo>
                  <a:lnTo>
                    <a:pt x="56" y="0"/>
                  </a:lnTo>
                  <a:lnTo>
                    <a:pt x="56" y="99"/>
                  </a:lnTo>
                  <a:lnTo>
                    <a:pt x="148" y="99"/>
                  </a:lnTo>
                  <a:lnTo>
                    <a:pt x="148" y="0"/>
                  </a:lnTo>
                  <a:lnTo>
                    <a:pt x="205" y="0"/>
                  </a:lnTo>
                  <a:lnTo>
                    <a:pt x="205" y="262"/>
                  </a:lnTo>
                  <a:lnTo>
                    <a:pt x="148" y="262"/>
                  </a:lnTo>
                  <a:lnTo>
                    <a:pt x="148" y="156"/>
                  </a:lnTo>
                  <a:lnTo>
                    <a:pt x="56" y="156"/>
                  </a:lnTo>
                  <a:lnTo>
                    <a:pt x="56" y="262"/>
                  </a:lnTo>
                  <a:lnTo>
                    <a:pt x="0" y="2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46C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Freeform 61"/>
            <p:cNvSpPr>
              <a:spLocks/>
            </p:cNvSpPr>
            <p:nvPr/>
          </p:nvSpPr>
          <p:spPr bwMode="auto">
            <a:xfrm>
              <a:off x="7150100" y="9721851"/>
              <a:ext cx="327025" cy="419100"/>
            </a:xfrm>
            <a:custGeom>
              <a:avLst/>
              <a:gdLst>
                <a:gd name="T0" fmla="*/ 0 w 87"/>
                <a:gd name="T1" fmla="*/ 0 h 112"/>
                <a:gd name="T2" fmla="*/ 24 w 87"/>
                <a:gd name="T3" fmla="*/ 0 h 112"/>
                <a:gd name="T4" fmla="*/ 24 w 87"/>
                <a:gd name="T5" fmla="*/ 67 h 112"/>
                <a:gd name="T6" fmla="*/ 29 w 87"/>
                <a:gd name="T7" fmla="*/ 83 h 112"/>
                <a:gd name="T8" fmla="*/ 43 w 87"/>
                <a:gd name="T9" fmla="*/ 88 h 112"/>
                <a:gd name="T10" fmla="*/ 58 w 87"/>
                <a:gd name="T11" fmla="*/ 83 h 112"/>
                <a:gd name="T12" fmla="*/ 63 w 87"/>
                <a:gd name="T13" fmla="*/ 66 h 112"/>
                <a:gd name="T14" fmla="*/ 63 w 87"/>
                <a:gd name="T15" fmla="*/ 0 h 112"/>
                <a:gd name="T16" fmla="*/ 87 w 87"/>
                <a:gd name="T17" fmla="*/ 0 h 112"/>
                <a:gd name="T18" fmla="*/ 87 w 87"/>
                <a:gd name="T19" fmla="*/ 71 h 112"/>
                <a:gd name="T20" fmla="*/ 82 w 87"/>
                <a:gd name="T21" fmla="*/ 91 h 112"/>
                <a:gd name="T22" fmla="*/ 67 w 87"/>
                <a:gd name="T23" fmla="*/ 107 h 112"/>
                <a:gd name="T24" fmla="*/ 44 w 87"/>
                <a:gd name="T25" fmla="*/ 112 h 112"/>
                <a:gd name="T26" fmla="*/ 11 w 87"/>
                <a:gd name="T27" fmla="*/ 99 h 112"/>
                <a:gd name="T28" fmla="*/ 0 w 87"/>
                <a:gd name="T29" fmla="*/ 73 h 112"/>
                <a:gd name="T30" fmla="*/ 0 w 87"/>
                <a:gd name="T31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7" h="112">
                  <a:moveTo>
                    <a:pt x="0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24" y="67"/>
                    <a:pt x="24" y="67"/>
                    <a:pt x="24" y="67"/>
                  </a:cubicBezTo>
                  <a:cubicBezTo>
                    <a:pt x="24" y="74"/>
                    <a:pt x="26" y="79"/>
                    <a:pt x="29" y="83"/>
                  </a:cubicBezTo>
                  <a:cubicBezTo>
                    <a:pt x="33" y="86"/>
                    <a:pt x="37" y="88"/>
                    <a:pt x="43" y="88"/>
                  </a:cubicBezTo>
                  <a:cubicBezTo>
                    <a:pt x="49" y="88"/>
                    <a:pt x="54" y="86"/>
                    <a:pt x="58" y="83"/>
                  </a:cubicBezTo>
                  <a:cubicBezTo>
                    <a:pt x="62" y="79"/>
                    <a:pt x="63" y="73"/>
                    <a:pt x="63" y="66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87" y="0"/>
                    <a:pt x="87" y="0"/>
                    <a:pt x="87" y="0"/>
                  </a:cubicBezTo>
                  <a:cubicBezTo>
                    <a:pt x="87" y="71"/>
                    <a:pt x="87" y="71"/>
                    <a:pt x="87" y="71"/>
                  </a:cubicBezTo>
                  <a:cubicBezTo>
                    <a:pt x="87" y="78"/>
                    <a:pt x="85" y="84"/>
                    <a:pt x="82" y="91"/>
                  </a:cubicBezTo>
                  <a:cubicBezTo>
                    <a:pt x="79" y="98"/>
                    <a:pt x="74" y="103"/>
                    <a:pt x="67" y="107"/>
                  </a:cubicBezTo>
                  <a:cubicBezTo>
                    <a:pt x="60" y="110"/>
                    <a:pt x="53" y="112"/>
                    <a:pt x="44" y="112"/>
                  </a:cubicBezTo>
                  <a:cubicBezTo>
                    <a:pt x="29" y="112"/>
                    <a:pt x="18" y="108"/>
                    <a:pt x="11" y="99"/>
                  </a:cubicBezTo>
                  <a:cubicBezTo>
                    <a:pt x="4" y="91"/>
                    <a:pt x="0" y="82"/>
                    <a:pt x="0" y="7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46C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Freeform 62"/>
            <p:cNvSpPr>
              <a:spLocks/>
            </p:cNvSpPr>
            <p:nvPr/>
          </p:nvSpPr>
          <p:spPr bwMode="auto">
            <a:xfrm>
              <a:off x="7705725" y="9721851"/>
              <a:ext cx="352425" cy="415925"/>
            </a:xfrm>
            <a:custGeom>
              <a:avLst/>
              <a:gdLst>
                <a:gd name="T0" fmla="*/ 0 w 222"/>
                <a:gd name="T1" fmla="*/ 0 h 262"/>
                <a:gd name="T2" fmla="*/ 62 w 222"/>
                <a:gd name="T3" fmla="*/ 0 h 262"/>
                <a:gd name="T4" fmla="*/ 109 w 222"/>
                <a:gd name="T5" fmla="*/ 80 h 262"/>
                <a:gd name="T6" fmla="*/ 158 w 222"/>
                <a:gd name="T7" fmla="*/ 0 h 262"/>
                <a:gd name="T8" fmla="*/ 222 w 222"/>
                <a:gd name="T9" fmla="*/ 0 h 262"/>
                <a:gd name="T10" fmla="*/ 137 w 222"/>
                <a:gd name="T11" fmla="*/ 139 h 262"/>
                <a:gd name="T12" fmla="*/ 137 w 222"/>
                <a:gd name="T13" fmla="*/ 262 h 262"/>
                <a:gd name="T14" fmla="*/ 83 w 222"/>
                <a:gd name="T15" fmla="*/ 262 h 262"/>
                <a:gd name="T16" fmla="*/ 83 w 222"/>
                <a:gd name="T17" fmla="*/ 139 h 262"/>
                <a:gd name="T18" fmla="*/ 0 w 222"/>
                <a:gd name="T19" fmla="*/ 0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2" h="262">
                  <a:moveTo>
                    <a:pt x="0" y="0"/>
                  </a:moveTo>
                  <a:lnTo>
                    <a:pt x="62" y="0"/>
                  </a:lnTo>
                  <a:lnTo>
                    <a:pt x="109" y="80"/>
                  </a:lnTo>
                  <a:lnTo>
                    <a:pt x="158" y="0"/>
                  </a:lnTo>
                  <a:lnTo>
                    <a:pt x="222" y="0"/>
                  </a:lnTo>
                  <a:lnTo>
                    <a:pt x="137" y="139"/>
                  </a:lnTo>
                  <a:lnTo>
                    <a:pt x="137" y="262"/>
                  </a:lnTo>
                  <a:lnTo>
                    <a:pt x="83" y="262"/>
                  </a:lnTo>
                  <a:lnTo>
                    <a:pt x="83" y="1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46C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Freeform 63"/>
            <p:cNvSpPr>
              <a:spLocks/>
            </p:cNvSpPr>
            <p:nvPr/>
          </p:nvSpPr>
          <p:spPr bwMode="auto">
            <a:xfrm>
              <a:off x="7292975" y="9601201"/>
              <a:ext cx="153987" cy="93663"/>
            </a:xfrm>
            <a:custGeom>
              <a:avLst/>
              <a:gdLst>
                <a:gd name="T0" fmla="*/ 36 w 97"/>
                <a:gd name="T1" fmla="*/ 0 h 59"/>
                <a:gd name="T2" fmla="*/ 97 w 97"/>
                <a:gd name="T3" fmla="*/ 0 h 59"/>
                <a:gd name="T4" fmla="*/ 36 w 97"/>
                <a:gd name="T5" fmla="*/ 59 h 59"/>
                <a:gd name="T6" fmla="*/ 0 w 97"/>
                <a:gd name="T7" fmla="*/ 59 h 59"/>
                <a:gd name="T8" fmla="*/ 36 w 97"/>
                <a:gd name="T9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7" h="59">
                  <a:moveTo>
                    <a:pt x="36" y="0"/>
                  </a:moveTo>
                  <a:lnTo>
                    <a:pt x="97" y="0"/>
                  </a:lnTo>
                  <a:lnTo>
                    <a:pt x="36" y="59"/>
                  </a:lnTo>
                  <a:lnTo>
                    <a:pt x="0" y="59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E46C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Freeform 64"/>
            <p:cNvSpPr>
              <a:spLocks/>
            </p:cNvSpPr>
            <p:nvPr/>
          </p:nvSpPr>
          <p:spPr bwMode="auto">
            <a:xfrm>
              <a:off x="7867650" y="9601201"/>
              <a:ext cx="157162" cy="93663"/>
            </a:xfrm>
            <a:custGeom>
              <a:avLst/>
              <a:gdLst>
                <a:gd name="T0" fmla="*/ 35 w 99"/>
                <a:gd name="T1" fmla="*/ 0 h 59"/>
                <a:gd name="T2" fmla="*/ 99 w 99"/>
                <a:gd name="T3" fmla="*/ 0 h 59"/>
                <a:gd name="T4" fmla="*/ 35 w 99"/>
                <a:gd name="T5" fmla="*/ 59 h 59"/>
                <a:gd name="T6" fmla="*/ 0 w 99"/>
                <a:gd name="T7" fmla="*/ 59 h 59"/>
                <a:gd name="T8" fmla="*/ 35 w 99"/>
                <a:gd name="T9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9" h="59">
                  <a:moveTo>
                    <a:pt x="35" y="0"/>
                  </a:moveTo>
                  <a:lnTo>
                    <a:pt x="99" y="0"/>
                  </a:lnTo>
                  <a:lnTo>
                    <a:pt x="35" y="59"/>
                  </a:lnTo>
                  <a:lnTo>
                    <a:pt x="0" y="59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E46C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Freeform 65"/>
            <p:cNvSpPr>
              <a:spLocks/>
            </p:cNvSpPr>
            <p:nvPr/>
          </p:nvSpPr>
          <p:spPr bwMode="auto">
            <a:xfrm>
              <a:off x="4867276" y="9871076"/>
              <a:ext cx="3794125" cy="417513"/>
            </a:xfrm>
            <a:custGeom>
              <a:avLst/>
              <a:gdLst>
                <a:gd name="T0" fmla="*/ 1005 w 1012"/>
                <a:gd name="T1" fmla="*/ 72 h 111"/>
                <a:gd name="T2" fmla="*/ 376 w 1012"/>
                <a:gd name="T3" fmla="*/ 72 h 111"/>
                <a:gd name="T4" fmla="*/ 360 w 1012"/>
                <a:gd name="T5" fmla="*/ 51 h 111"/>
                <a:gd name="T6" fmla="*/ 374 w 1012"/>
                <a:gd name="T7" fmla="*/ 20 h 111"/>
                <a:gd name="T8" fmla="*/ 366 w 1012"/>
                <a:gd name="T9" fmla="*/ 0 h 111"/>
                <a:gd name="T10" fmla="*/ 85 w 1012"/>
                <a:gd name="T11" fmla="*/ 0 h 111"/>
                <a:gd name="T12" fmla="*/ 53 w 1012"/>
                <a:gd name="T13" fmla="*/ 20 h 111"/>
                <a:gd name="T14" fmla="*/ 6 w 1012"/>
                <a:gd name="T15" fmla="*/ 91 h 111"/>
                <a:gd name="T16" fmla="*/ 15 w 1012"/>
                <a:gd name="T17" fmla="*/ 111 h 111"/>
                <a:gd name="T18" fmla="*/ 199 w 1012"/>
                <a:gd name="T19" fmla="*/ 111 h 111"/>
                <a:gd name="T20" fmla="*/ 296 w 1012"/>
                <a:gd name="T21" fmla="*/ 111 h 111"/>
                <a:gd name="T22" fmla="*/ 1005 w 1012"/>
                <a:gd name="T23" fmla="*/ 111 h 111"/>
                <a:gd name="T24" fmla="*/ 1012 w 1012"/>
                <a:gd name="T25" fmla="*/ 102 h 111"/>
                <a:gd name="T26" fmla="*/ 1012 w 1012"/>
                <a:gd name="T27" fmla="*/ 80 h 111"/>
                <a:gd name="T28" fmla="*/ 1005 w 1012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12" h="111">
                  <a:moveTo>
                    <a:pt x="1005" y="72"/>
                  </a:moveTo>
                  <a:cubicBezTo>
                    <a:pt x="1005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1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005" y="111"/>
                    <a:pt x="1005" y="111"/>
                    <a:pt x="1005" y="111"/>
                  </a:cubicBezTo>
                  <a:cubicBezTo>
                    <a:pt x="1009" y="111"/>
                    <a:pt x="1012" y="107"/>
                    <a:pt x="1012" y="102"/>
                  </a:cubicBezTo>
                  <a:cubicBezTo>
                    <a:pt x="1012" y="80"/>
                    <a:pt x="1012" y="80"/>
                    <a:pt x="1012" y="80"/>
                  </a:cubicBezTo>
                  <a:cubicBezTo>
                    <a:pt x="1012" y="76"/>
                    <a:pt x="1009" y="72"/>
                    <a:pt x="1005" y="72"/>
                  </a:cubicBezTo>
                  <a:close/>
                </a:path>
              </a:pathLst>
            </a:custGeom>
            <a:solidFill>
              <a:srgbClr val="FCD0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Oval 66"/>
            <p:cNvSpPr>
              <a:spLocks noChangeArrowheads="1"/>
            </p:cNvSpPr>
            <p:nvPr/>
          </p:nvSpPr>
          <p:spPr bwMode="auto">
            <a:xfrm>
              <a:off x="5497513" y="10044113"/>
              <a:ext cx="179387" cy="179388"/>
            </a:xfrm>
            <a:prstGeom prst="ellipse">
              <a:avLst/>
            </a:prstGeom>
            <a:solidFill>
              <a:srgbClr val="E46C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Freeform 67"/>
            <p:cNvSpPr>
              <a:spLocks/>
            </p:cNvSpPr>
            <p:nvPr/>
          </p:nvSpPr>
          <p:spPr bwMode="auto">
            <a:xfrm>
              <a:off x="5475288" y="9361488"/>
              <a:ext cx="220662" cy="649288"/>
            </a:xfrm>
            <a:custGeom>
              <a:avLst/>
              <a:gdLst>
                <a:gd name="T0" fmla="*/ 49 w 59"/>
                <a:gd name="T1" fmla="*/ 156 h 173"/>
                <a:gd name="T2" fmla="*/ 33 w 59"/>
                <a:gd name="T3" fmla="*/ 173 h 173"/>
                <a:gd name="T4" fmla="*/ 29 w 59"/>
                <a:gd name="T5" fmla="*/ 173 h 173"/>
                <a:gd name="T6" fmla="*/ 13 w 59"/>
                <a:gd name="T7" fmla="*/ 156 h 173"/>
                <a:gd name="T8" fmla="*/ 0 w 59"/>
                <a:gd name="T9" fmla="*/ 30 h 173"/>
                <a:gd name="T10" fmla="*/ 29 w 59"/>
                <a:gd name="T11" fmla="*/ 0 h 173"/>
                <a:gd name="T12" fmla="*/ 59 w 59"/>
                <a:gd name="T13" fmla="*/ 30 h 173"/>
                <a:gd name="T14" fmla="*/ 49 w 59"/>
                <a:gd name="T15" fmla="*/ 156 h 173"/>
                <a:gd name="T16" fmla="*/ 49 w 59"/>
                <a:gd name="T17" fmla="*/ 156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9" h="173">
                  <a:moveTo>
                    <a:pt x="49" y="156"/>
                  </a:moveTo>
                  <a:cubicBezTo>
                    <a:pt x="49" y="165"/>
                    <a:pt x="42" y="173"/>
                    <a:pt x="33" y="173"/>
                  </a:cubicBezTo>
                  <a:cubicBezTo>
                    <a:pt x="29" y="173"/>
                    <a:pt x="29" y="173"/>
                    <a:pt x="29" y="173"/>
                  </a:cubicBezTo>
                  <a:cubicBezTo>
                    <a:pt x="20" y="173"/>
                    <a:pt x="13" y="165"/>
                    <a:pt x="13" y="156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21"/>
                    <a:pt x="8" y="0"/>
                    <a:pt x="29" y="0"/>
                  </a:cubicBezTo>
                  <a:cubicBezTo>
                    <a:pt x="51" y="0"/>
                    <a:pt x="59" y="21"/>
                    <a:pt x="59" y="30"/>
                  </a:cubicBezTo>
                  <a:cubicBezTo>
                    <a:pt x="49" y="156"/>
                    <a:pt x="49" y="156"/>
                    <a:pt x="49" y="156"/>
                  </a:cubicBezTo>
                  <a:cubicBezTo>
                    <a:pt x="49" y="156"/>
                    <a:pt x="49" y="156"/>
                    <a:pt x="49" y="156"/>
                  </a:cubicBezTo>
                  <a:close/>
                </a:path>
              </a:pathLst>
            </a:custGeom>
            <a:solidFill>
              <a:srgbClr val="E46C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1" name="Rectangle 90"/>
              <p:cNvSpPr/>
              <p:nvPr/>
            </p:nvSpPr>
            <p:spPr>
              <a:xfrm>
                <a:off x="4786313" y="3642191"/>
                <a:ext cx="12357204" cy="164968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</a:pPr>
                <a:r>
                  <a:rPr lang="en-US" sz="4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 </a:t>
                </a:r>
                <a:r>
                  <a:rPr lang="en-US" sz="4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en-US" sz="4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4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song </a:t>
                </a:r>
                <a:r>
                  <a:rPr lang="en-US" sz="4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song</a:t>
                </a:r>
                <a:r>
                  <a:rPr lang="en-US" sz="4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4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vi-VN" sz="4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en-US" sz="4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m:rPr>
                        <m:nor/>
                      </m:rPr>
                      <a:rPr lang="en-US" sz="440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: </m:t>
                    </m:r>
                    <m:r>
                      <a:rPr lang="en-US" sz="4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4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4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𝑏</m:t>
                    </m:r>
                    <m:r>
                      <a:rPr lang="en-US" sz="4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4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sSub>
                      <m:sSubPr>
                        <m:ctrlPr>
                          <a:rPr lang="en-US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4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=0</m:t>
                    </m:r>
                    <m:r>
                      <a:rPr lang="en-US" sz="4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en-US" sz="4400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sSub>
                      <m:sSubPr>
                        <m:ctrlPr>
                          <a:rPr lang="en-US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m:rPr>
                        <m:nor/>
                      </m:rPr>
                      <a:rPr lang="en-US" sz="440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: </m:t>
                    </m:r>
                    <m:r>
                      <a:rPr lang="en-US" sz="4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4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4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𝑏</m:t>
                    </m:r>
                    <m:r>
                      <a:rPr lang="en-US" sz="4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4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sSub>
                      <m:sSubPr>
                        <m:ctrlPr>
                          <a:rPr lang="en-US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sz="4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=0</m:t>
                    </m:r>
                    <m:r>
                      <a:rPr lang="en-US" sz="4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91" name="Rectangle 9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6313" y="3642191"/>
                <a:ext cx="12357204" cy="1649682"/>
              </a:xfrm>
              <a:prstGeom prst="rect">
                <a:avLst/>
              </a:prstGeom>
              <a:blipFill rotWithShape="0">
                <a:blip r:embed="rId9"/>
                <a:stretch>
                  <a:fillRect l="-1973" t="-47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2" name="Group 91"/>
          <p:cNvGrpSpPr/>
          <p:nvPr/>
        </p:nvGrpSpPr>
        <p:grpSpPr>
          <a:xfrm>
            <a:off x="5017303" y="5350294"/>
            <a:ext cx="7379661" cy="1905000"/>
            <a:chOff x="1069398" y="11308006"/>
            <a:chExt cx="7379661" cy="1905000"/>
          </a:xfrm>
        </p:grpSpPr>
        <p:grpSp>
          <p:nvGrpSpPr>
            <p:cNvPr id="93" name="Group 92"/>
            <p:cNvGrpSpPr/>
            <p:nvPr/>
          </p:nvGrpSpPr>
          <p:grpSpPr>
            <a:xfrm>
              <a:off x="1133859" y="11308006"/>
              <a:ext cx="7315200" cy="1905000"/>
              <a:chOff x="1133859" y="11308006"/>
              <a:chExt cx="7315200" cy="1905000"/>
            </a:xfrm>
          </p:grpSpPr>
          <p:cxnSp>
            <p:nvCxnSpPr>
              <p:cNvPr id="95" name="Straight Connector 94"/>
              <p:cNvCxnSpPr/>
              <p:nvPr/>
            </p:nvCxnSpPr>
            <p:spPr>
              <a:xfrm>
                <a:off x="1133859" y="11308006"/>
                <a:ext cx="0" cy="19050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Straight Connector 95"/>
              <p:cNvCxnSpPr/>
              <p:nvPr/>
            </p:nvCxnSpPr>
            <p:spPr>
              <a:xfrm>
                <a:off x="1133859" y="11308006"/>
                <a:ext cx="731520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Straight Connector 96"/>
              <p:cNvCxnSpPr/>
              <p:nvPr/>
            </p:nvCxnSpPr>
            <p:spPr>
              <a:xfrm>
                <a:off x="8420166" y="11308006"/>
                <a:ext cx="0" cy="19050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Straight Connector 97"/>
              <p:cNvCxnSpPr/>
              <p:nvPr/>
            </p:nvCxnSpPr>
            <p:spPr>
              <a:xfrm>
                <a:off x="1133859" y="13213006"/>
                <a:ext cx="731520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4" name="Rectangle 93"/>
                <p:cNvSpPr/>
                <p:nvPr/>
              </p:nvSpPr>
              <p:spPr>
                <a:xfrm>
                  <a:off x="1069398" y="11426018"/>
                  <a:ext cx="5622052" cy="152798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40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𝑑</m:t>
                        </m:r>
                        <m:r>
                          <a:rPr lang="en-US" sz="440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sz="4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sz="4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4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400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sz="4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)=</m:t>
                        </m:r>
                        <m:f>
                          <m:fPr>
                            <m:ctrlPr>
                              <a:rPr lang="en-US" sz="4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fPr>
                          <m:num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44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4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400" b="0" i="1" smtClean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US" sz="44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sz="44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sz="4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400" i="1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US" sz="4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d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sz="44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</m:ctrlPr>
                              </m:radPr>
                              <m:deg/>
                              <m:e>
                                <m:sSup>
                                  <m:sSupPr>
                                    <m:ctrlPr>
                                      <a:rPr lang="en-US" sz="4400" i="1"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4400" i="1"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</a:rPr>
                                      <m:t>𝑎</m:t>
                                    </m:r>
                                  </m:e>
                                  <m:sup>
                                    <m:r>
                                      <a:rPr lang="en-US" sz="4400" i="1"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sz="44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+</m:t>
                                </m:r>
                                <m:sSup>
                                  <m:sSupPr>
                                    <m:ctrlPr>
                                      <a:rPr lang="en-US" sz="4400" i="1"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4400" i="1"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</a:rPr>
                                      <m:t>𝑏</m:t>
                                    </m:r>
                                  </m:e>
                                  <m:sup>
                                    <m:r>
                                      <a:rPr lang="en-US" sz="4400" i="1"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rad>
                          </m:den>
                        </m:f>
                      </m:oMath>
                    </m:oMathPara>
                  </a14:m>
                  <a:endParaRPr lang="vi-VN" dirty="0"/>
                </a:p>
              </p:txBody>
            </p:sp>
          </mc:Choice>
          <mc:Fallback xmlns="">
            <p:sp>
              <p:nvSpPr>
                <p:cNvPr id="94" name="Rectangle 9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69398" y="11426018"/>
                  <a:ext cx="5622052" cy="1527982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66999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/>
      <p:bldP spid="77" grpId="0"/>
      <p:bldP spid="78" grpId="0"/>
      <p:bldP spid="79" grpId="0"/>
      <p:bldP spid="8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8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7&quot;/&gt;&lt;/object&gt;&lt;object type=&quot;3&quot; unique_id=&quot;10004&quot;&gt;&lt;property id=&quot;20148&quot; value=&quot;5&quot;/&gt;&lt;property id=&quot;20300&quot; value=&quot;Slide 2&quot;/&gt;&lt;property id=&quot;20307&quot; value=&quot;258&quot;/&gt;&lt;/object&gt;&lt;object type=&quot;3&quot; unique_id=&quot;10005&quot;&gt;&lt;property id=&quot;20148&quot; value=&quot;5&quot;/&gt;&lt;property id=&quot;20300&quot; value=&quot;Slide 3&quot;/&gt;&lt;property id=&quot;20307&quot; value=&quot;259&quot;/&gt;&lt;/object&gt;&lt;object type=&quot;3&quot; unique_id=&quot;10006&quot;&gt;&lt;property id=&quot;20148&quot; value=&quot;5&quot;/&gt;&lt;property id=&quot;20300&quot; value=&quot;Slide 4&quot;/&gt;&lt;property id=&quot;20307&quot; value=&quot;260&quot;/&gt;&lt;/object&gt;&lt;object type=&quot;3&quot; unique_id=&quot;10007&quot;&gt;&lt;property id=&quot;20148&quot; value=&quot;5&quot;/&gt;&lt;property id=&quot;20300&quot; value=&quot;Slide 5&quot;/&gt;&lt;property id=&quot;20307&quot; value=&quot;262&quot;/&gt;&lt;/object&gt;&lt;object type=&quot;3&quot; unique_id=&quot;10008&quot;&gt;&lt;property id=&quot;20148&quot; value=&quot;5&quot;/&gt;&lt;property id=&quot;20300&quot; value=&quot;Slide 6&quot;/&gt;&lt;property id=&quot;20307&quot; value=&quot;263&quot;/&gt;&lt;/object&gt;&lt;object type=&quot;3&quot; unique_id=&quot;10009&quot;&gt;&lt;property id=&quot;20148&quot; value=&quot;5&quot;/&gt;&lt;property id=&quot;20300&quot; value=&quot;Slide 7&quot;/&gt;&lt;property id=&quot;20307&quot; value=&quot;264&quot;/&gt;&lt;/object&gt;&lt;object type=&quot;3&quot; unique_id=&quot;10010&quot;&gt;&lt;property id=&quot;20148&quot; value=&quot;5&quot;/&gt;&lt;property id=&quot;20300&quot; value=&quot;Slide 8&quot;/&gt;&lt;property id=&quot;20307&quot; value=&quot;265&quot;/&gt;&lt;/object&gt;&lt;object type=&quot;3&quot; unique_id=&quot;10011&quot;&gt;&lt;property id=&quot;20148&quot; value=&quot;5&quot;/&gt;&lt;property id=&quot;20300&quot; value=&quot;Slide 9&quot;/&gt;&lt;property id=&quot;20307&quot; value=&quot;266&quot;/&gt;&lt;/object&gt;&lt;object type=&quot;3&quot; unique_id=&quot;10012&quot;&gt;&lt;property id=&quot;20148&quot; value=&quot;5&quot;/&gt;&lt;property id=&quot;20300&quot; value=&quot;Slide 10&quot;/&gt;&lt;property id=&quot;20307&quot; value=&quot;267&quot;/&gt;&lt;/object&gt;&lt;object type=&quot;3&quot; unique_id=&quot;10013&quot;&gt;&lt;property id=&quot;20148&quot; value=&quot;5&quot;/&gt;&lt;property id=&quot;20300&quot; value=&quot;Slide 11&quot;/&gt;&lt;property id=&quot;20307&quot; value=&quot;269&quot;/&gt;&lt;/object&gt;&lt;object type=&quot;3&quot; unique_id=&quot;10014&quot;&gt;&lt;property id=&quot;20148&quot; value=&quot;5&quot;/&gt;&lt;property id=&quot;20300&quot; value=&quot;Slide 12&quot;/&gt;&lt;property id=&quot;20307&quot; value=&quot;270&quot;/&gt;&lt;/object&gt;&lt;object type=&quot;3&quot; unique_id=&quot;10015&quot;&gt;&lt;property id=&quot;20148&quot; value=&quot;5&quot;/&gt;&lt;property id=&quot;20300&quot; value=&quot;Slide 13&quot;/&gt;&lt;property id=&quot;20307&quot; value=&quot;274&quot;/&gt;&lt;/object&gt;&lt;object type=&quot;3&quot; unique_id=&quot;10016&quot;&gt;&lt;property id=&quot;20148&quot; value=&quot;5&quot;/&gt;&lt;property id=&quot;20300&quot; value=&quot;Slide 14&quot;/&gt;&lt;property id=&quot;20307&quot; value=&quot;275&quot;/&gt;&lt;/object&gt;&lt;object type=&quot;3&quot; unique_id=&quot;10017&quot;&gt;&lt;property id=&quot;20148&quot; value=&quot;5&quot;/&gt;&lt;property id=&quot;20300&quot; value=&quot;Slide 15&quot;/&gt;&lt;property id=&quot;20307&quot; value=&quot;276&quot;/&gt;&lt;/object&gt;&lt;object type=&quot;3&quot; unique_id=&quot;10018&quot;&gt;&lt;property id=&quot;20148&quot; value=&quot;5&quot;/&gt;&lt;property id=&quot;20300&quot; value=&quot;Slide 16&quot;/&gt;&lt;property id=&quot;20307&quot; value=&quot;277&quot;/&gt;&lt;/object&gt;&lt;object type=&quot;3&quot; unique_id=&quot;10019&quot;&gt;&lt;property id=&quot;20148&quot; value=&quot;5&quot;/&gt;&lt;property id=&quot;20300&quot; value=&quot;Slide 17&quot;/&gt;&lt;property id=&quot;20307&quot; value=&quot;271&quot;/&gt;&lt;/object&gt;&lt;object type=&quot;3&quot; unique_id=&quot;10020&quot;&gt;&lt;property id=&quot;20148&quot; value=&quot;5&quot;/&gt;&lt;property id=&quot;20300&quot; value=&quot;Slide 18&quot;/&gt;&lt;property id=&quot;20307&quot; value=&quot;278&quot;/&gt;&lt;/object&gt;&lt;object type=&quot;3&quot; unique_id=&quot;10021&quot;&gt;&lt;property id=&quot;20148&quot; value=&quot;5&quot;/&gt;&lt;property id=&quot;20300&quot; value=&quot;Slide 19&quot;/&gt;&lt;property id=&quot;20307&quot; value=&quot;279&quot;/&gt;&lt;/object&gt;&lt;object type=&quot;3&quot; unique_id=&quot;10022&quot;&gt;&lt;property id=&quot;20148&quot; value=&quot;5&quot;/&gt;&lt;property id=&quot;20300&quot; value=&quot;Slide 20&quot;/&gt;&lt;property id=&quot;20307&quot; value=&quot;272&quot;/&gt;&lt;/object&gt;&lt;object type=&quot;3&quot; unique_id=&quot;10023&quot;&gt;&lt;property id=&quot;20148&quot; value=&quot;5&quot;/&gt;&lt;property id=&quot;20300&quot; value=&quot;Slide 21&quot;/&gt;&lt;property id=&quot;20307&quot; value=&quot;273&quot;/&gt;&lt;/object&gt;&lt;object type=&quot;3&quot; unique_id=&quot;10024&quot;&gt;&lt;property id=&quot;20148&quot; value=&quot;5&quot;/&gt;&lt;property id=&quot;20300&quot; value=&quot;Slide 22&quot;/&gt;&lt;property id=&quot;20307&quot; value=&quot;268&quot;/&gt;&lt;/object&gt;&lt;object type=&quot;3&quot; unique_id=&quot;10025&quot;&gt;&lt;property id=&quot;20148&quot; value=&quot;5&quot;/&gt;&lt;property id=&quot;20300&quot; value=&quot;Slide 23&quot;/&gt;&lt;property id=&quot;20307&quot; value=&quot;280&quot;/&gt;&lt;/object&gt;&lt;object type=&quot;3&quot; unique_id=&quot;10026&quot;&gt;&lt;property id=&quot;20148&quot; value=&quot;5&quot;/&gt;&lt;property id=&quot;20300&quot; value=&quot;Slide 24&quot;/&gt;&lt;property id=&quot;20307&quot; value=&quot;281&quot;/&gt;&lt;/object&gt;&lt;object type=&quot;3&quot; unique_id=&quot;10027&quot;&gt;&lt;property id=&quot;20148&quot; value=&quot;5&quot;/&gt;&lt;property id=&quot;20300&quot; value=&quot;Slide 25&quot;/&gt;&lt;property id=&quot;20307&quot; value=&quot;282&quot;/&gt;&lt;/object&gt;&lt;/object&gt;&lt;object type=&quot;8&quot; unique_id=&quot;10056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1493</TotalTime>
  <Words>2110</Words>
  <PresentationFormat>Custom</PresentationFormat>
  <Paragraphs>252</Paragraphs>
  <Slides>18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AvantGarde-Demi</vt:lpstr>
      <vt:lpstr>Calibri</vt:lpstr>
      <vt:lpstr>Cambria Math</vt:lpstr>
      <vt:lpstr>Tahoma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2013-08-31T11:42:51Z</dcterms:created>
  <dcterms:modified xsi:type="dcterms:W3CDTF">2020-04-01T01:49:41Z</dcterms:modified>
</cp:coreProperties>
</file>