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41"/>
  </p:notesMasterIdLst>
  <p:sldIdLst>
    <p:sldId id="321" r:id="rId2"/>
    <p:sldId id="257" r:id="rId3"/>
    <p:sldId id="256" r:id="rId4"/>
    <p:sldId id="259" r:id="rId5"/>
    <p:sldId id="258" r:id="rId6"/>
    <p:sldId id="298" r:id="rId7"/>
    <p:sldId id="262" r:id="rId8"/>
    <p:sldId id="299" r:id="rId9"/>
    <p:sldId id="300" r:id="rId10"/>
    <p:sldId id="301" r:id="rId11"/>
    <p:sldId id="303" r:id="rId12"/>
    <p:sldId id="302" r:id="rId13"/>
    <p:sldId id="304" r:id="rId14"/>
    <p:sldId id="305" r:id="rId15"/>
    <p:sldId id="306" r:id="rId16"/>
    <p:sldId id="307" r:id="rId17"/>
    <p:sldId id="308" r:id="rId18"/>
    <p:sldId id="309" r:id="rId19"/>
    <p:sldId id="310" r:id="rId20"/>
    <p:sldId id="311" r:id="rId21"/>
    <p:sldId id="312" r:id="rId22"/>
    <p:sldId id="314" r:id="rId23"/>
    <p:sldId id="263" r:id="rId24"/>
    <p:sldId id="313" r:id="rId25"/>
    <p:sldId id="316" r:id="rId26"/>
    <p:sldId id="315" r:id="rId27"/>
    <p:sldId id="317" r:id="rId28"/>
    <p:sldId id="318" r:id="rId29"/>
    <p:sldId id="322" r:id="rId30"/>
    <p:sldId id="323" r:id="rId31"/>
    <p:sldId id="324" r:id="rId32"/>
    <p:sldId id="325" r:id="rId33"/>
    <p:sldId id="269" r:id="rId34"/>
    <p:sldId id="274" r:id="rId35"/>
    <p:sldId id="273" r:id="rId36"/>
    <p:sldId id="319" r:id="rId37"/>
    <p:sldId id="265" r:id="rId38"/>
    <p:sldId id="320" r:id="rId39"/>
    <p:sldId id="264" r:id="rId40"/>
  </p:sldIdLst>
  <p:sldSz cx="9144000" cy="5143500" type="screen16x9"/>
  <p:notesSz cx="6858000" cy="9144000"/>
  <p:embeddedFontLst>
    <p:embeddedFont>
      <p:font typeface="Nunito Sans" panose="020B0604020202020204"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Muli"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C09DD-20E4-490C-86EA-0C1ED17FF51C}">
  <a:tblStyle styleId="{A21C09DD-20E4-490C-86EA-0C1ED17FF5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D1209B-7584-4760-B7E1-FD3E8B4AD23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519062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582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8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827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1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821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12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72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06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83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c8d0b7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c8d0b7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884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95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105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9278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011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b="1">
                <a:solidFill>
                  <a:schemeClr val="accent1"/>
                </a:solidFill>
              </a:defRPr>
            </a:lvl1pPr>
            <a:lvl2pPr lvl="1">
              <a:spcBef>
                <a:spcPts val="0"/>
              </a:spcBef>
              <a:spcAft>
                <a:spcPts val="0"/>
              </a:spcAft>
              <a:buClr>
                <a:schemeClr val="accent1"/>
              </a:buClr>
              <a:buSzPts val="3000"/>
              <a:buNone/>
              <a:defRPr sz="3000" b="1">
                <a:solidFill>
                  <a:schemeClr val="accent1"/>
                </a:solidFill>
              </a:defRPr>
            </a:lvl2pPr>
            <a:lvl3pPr lvl="2">
              <a:spcBef>
                <a:spcPts val="0"/>
              </a:spcBef>
              <a:spcAft>
                <a:spcPts val="0"/>
              </a:spcAft>
              <a:buClr>
                <a:schemeClr val="accent1"/>
              </a:buClr>
              <a:buSzPts val="3000"/>
              <a:buNone/>
              <a:defRPr sz="3000" b="1">
                <a:solidFill>
                  <a:schemeClr val="accent1"/>
                </a:solidFill>
              </a:defRPr>
            </a:lvl3pPr>
            <a:lvl4pPr lvl="3">
              <a:spcBef>
                <a:spcPts val="0"/>
              </a:spcBef>
              <a:spcAft>
                <a:spcPts val="0"/>
              </a:spcAft>
              <a:buClr>
                <a:schemeClr val="accent1"/>
              </a:buClr>
              <a:buSzPts val="3000"/>
              <a:buNone/>
              <a:defRPr sz="3000" b="1">
                <a:solidFill>
                  <a:schemeClr val="accent1"/>
                </a:solidFill>
              </a:defRPr>
            </a:lvl4pPr>
            <a:lvl5pPr lvl="4">
              <a:spcBef>
                <a:spcPts val="0"/>
              </a:spcBef>
              <a:spcAft>
                <a:spcPts val="0"/>
              </a:spcAft>
              <a:buClr>
                <a:schemeClr val="accent1"/>
              </a:buClr>
              <a:buSzPts val="3000"/>
              <a:buNone/>
              <a:defRPr sz="3000" b="1">
                <a:solidFill>
                  <a:schemeClr val="accent1"/>
                </a:solidFill>
              </a:defRPr>
            </a:lvl5pPr>
            <a:lvl6pPr lvl="5">
              <a:spcBef>
                <a:spcPts val="0"/>
              </a:spcBef>
              <a:spcAft>
                <a:spcPts val="0"/>
              </a:spcAft>
              <a:buClr>
                <a:schemeClr val="accent1"/>
              </a:buClr>
              <a:buSzPts val="3000"/>
              <a:buNone/>
              <a:defRPr sz="3000" b="1">
                <a:solidFill>
                  <a:schemeClr val="accent1"/>
                </a:solidFill>
              </a:defRPr>
            </a:lvl6pPr>
            <a:lvl7pPr lvl="6">
              <a:spcBef>
                <a:spcPts val="0"/>
              </a:spcBef>
              <a:spcAft>
                <a:spcPts val="0"/>
              </a:spcAft>
              <a:buClr>
                <a:schemeClr val="accent1"/>
              </a:buClr>
              <a:buSzPts val="3000"/>
              <a:buNone/>
              <a:defRPr sz="3000" b="1">
                <a:solidFill>
                  <a:schemeClr val="accent1"/>
                </a:solidFill>
              </a:defRPr>
            </a:lvl7pPr>
            <a:lvl8pPr lvl="7">
              <a:spcBef>
                <a:spcPts val="0"/>
              </a:spcBef>
              <a:spcAft>
                <a:spcPts val="0"/>
              </a:spcAft>
              <a:buClr>
                <a:schemeClr val="accent1"/>
              </a:buClr>
              <a:buSzPts val="3000"/>
              <a:buNone/>
              <a:defRPr sz="3000" b="1">
                <a:solidFill>
                  <a:schemeClr val="accent1"/>
                </a:solidFill>
              </a:defRPr>
            </a:lvl8pPr>
            <a:lvl9pPr lvl="8">
              <a:spcBef>
                <a:spcPts val="0"/>
              </a:spcBef>
              <a:spcAft>
                <a:spcPts val="0"/>
              </a:spcAft>
              <a:buClr>
                <a:schemeClr val="accent1"/>
              </a:buClr>
              <a:buSzPts val="3000"/>
              <a:buNone/>
              <a:defRPr sz="3000" b="1">
                <a:solidFill>
                  <a:schemeClr val="accent1"/>
                </a:solidFill>
              </a:defRPr>
            </a:lvl9pPr>
          </a:lstStyle>
          <a:p>
            <a:endParaRPr/>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2400"/>
              <a:buNone/>
              <a:defRPr>
                <a:solidFill>
                  <a:schemeClr val="accent1"/>
                </a:solidFill>
              </a:defRPr>
            </a:lvl2pPr>
            <a:lvl3pPr lvl="2" rtl="0">
              <a:spcBef>
                <a:spcPts val="0"/>
              </a:spcBef>
              <a:spcAft>
                <a:spcPts val="0"/>
              </a:spcAft>
              <a:buClr>
                <a:schemeClr val="accent1"/>
              </a:buClr>
              <a:buSzPts val="2400"/>
              <a:buNone/>
              <a:defRPr>
                <a:solidFill>
                  <a:schemeClr val="accent1"/>
                </a:solidFill>
              </a:defRPr>
            </a:lvl3pPr>
            <a:lvl4pPr lvl="3" rtl="0">
              <a:spcBef>
                <a:spcPts val="0"/>
              </a:spcBef>
              <a:spcAft>
                <a:spcPts val="0"/>
              </a:spcAft>
              <a:buClr>
                <a:schemeClr val="accent1"/>
              </a:buClr>
              <a:buSzPts val="2400"/>
              <a:buNone/>
              <a:defRPr>
                <a:solidFill>
                  <a:schemeClr val="accent1"/>
                </a:solidFill>
              </a:defRPr>
            </a:lvl4pPr>
            <a:lvl5pPr lvl="4" rtl="0">
              <a:spcBef>
                <a:spcPts val="0"/>
              </a:spcBef>
              <a:spcAft>
                <a:spcPts val="0"/>
              </a:spcAft>
              <a:buClr>
                <a:schemeClr val="accent1"/>
              </a:buClr>
              <a:buSzPts val="2400"/>
              <a:buNone/>
              <a:defRPr>
                <a:solidFill>
                  <a:schemeClr val="accent1"/>
                </a:solidFill>
              </a:defRPr>
            </a:lvl5pPr>
            <a:lvl6pPr lvl="5" rtl="0">
              <a:spcBef>
                <a:spcPts val="0"/>
              </a:spcBef>
              <a:spcAft>
                <a:spcPts val="0"/>
              </a:spcAft>
              <a:buClr>
                <a:schemeClr val="accent1"/>
              </a:buClr>
              <a:buSzPts val="2400"/>
              <a:buNone/>
              <a:defRPr>
                <a:solidFill>
                  <a:schemeClr val="accent1"/>
                </a:solidFill>
              </a:defRPr>
            </a:lvl6pPr>
            <a:lvl7pPr lvl="6" rtl="0">
              <a:spcBef>
                <a:spcPts val="0"/>
              </a:spcBef>
              <a:spcAft>
                <a:spcPts val="0"/>
              </a:spcAft>
              <a:buClr>
                <a:schemeClr val="accent1"/>
              </a:buClr>
              <a:buSzPts val="2400"/>
              <a:buNone/>
              <a:defRPr>
                <a:solidFill>
                  <a:schemeClr val="accent1"/>
                </a:solidFill>
              </a:defRPr>
            </a:lvl7pPr>
            <a:lvl8pPr lvl="7" rtl="0">
              <a:spcBef>
                <a:spcPts val="0"/>
              </a:spcBef>
              <a:spcAft>
                <a:spcPts val="0"/>
              </a:spcAft>
              <a:buClr>
                <a:schemeClr val="accent1"/>
              </a:buClr>
              <a:buSzPts val="2400"/>
              <a:buNone/>
              <a:defRPr>
                <a:solidFill>
                  <a:schemeClr val="accent1"/>
                </a:solidFill>
              </a:defRPr>
            </a:lvl8pPr>
            <a:lvl9pPr lvl="8" rtl="0">
              <a:spcBef>
                <a:spcPts val="0"/>
              </a:spcBef>
              <a:spcAft>
                <a:spcPts val="0"/>
              </a:spcAft>
              <a:buClr>
                <a:schemeClr val="accent1"/>
              </a:buClr>
              <a:buSzPts val="2400"/>
              <a:buNone/>
              <a:defRPr>
                <a:solidFill>
                  <a:schemeClr val="accent1"/>
                </a:solidFill>
              </a:defRPr>
            </a:lvl9pPr>
          </a:lstStyle>
          <a:p>
            <a:endParaRPr/>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subTitle" idx="1"/>
          </p:nvPr>
        </p:nvSpPr>
        <p:spPr>
          <a:xfrm>
            <a:off x="646550" y="1989500"/>
            <a:ext cx="3246900" cy="212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sz="30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24;p4"/>
          <p:cNvSpPr txBox="1">
            <a:spLocks noGrp="1"/>
          </p:cNvSpPr>
          <p:nvPr>
            <p:ph type="body" idx="2"/>
          </p:nvPr>
        </p:nvSpPr>
        <p:spPr>
          <a:xfrm>
            <a:off x="5130225" y="1016000"/>
            <a:ext cx="34707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67031"/>
              </a:buClr>
              <a:buSzPts val="1800"/>
              <a:buAutoNum type="arabicPeriod"/>
              <a:defRPr sz="1800"/>
            </a:lvl1pPr>
            <a:lvl2pPr marL="914400" lvl="1" indent="-317500" rtl="0">
              <a:spcBef>
                <a:spcPts val="1000"/>
              </a:spcBef>
              <a:spcAft>
                <a:spcPts val="0"/>
              </a:spcAft>
              <a:buSzPts val="1400"/>
              <a:buAutoNum type="alphaLcPeriod"/>
              <a:defRPr>
                <a:solidFill>
                  <a:srgbClr val="999999"/>
                </a:solidFill>
              </a:defRPr>
            </a:lvl2pPr>
            <a:lvl3pPr marL="1371600" lvl="2" indent="-317500" rtl="0">
              <a:spcBef>
                <a:spcPts val="1000"/>
              </a:spcBef>
              <a:spcAft>
                <a:spcPts val="0"/>
              </a:spcAft>
              <a:buSzPts val="1400"/>
              <a:buAutoNum type="romanLcPeriod"/>
              <a:defRPr>
                <a:solidFill>
                  <a:srgbClr val="999999"/>
                </a:solidFill>
              </a:defRPr>
            </a:lvl3pPr>
            <a:lvl4pPr marL="1828800" lvl="3" indent="-317500" rtl="0">
              <a:spcBef>
                <a:spcPts val="1000"/>
              </a:spcBef>
              <a:spcAft>
                <a:spcPts val="0"/>
              </a:spcAft>
              <a:buSzPts val="1400"/>
              <a:buAutoNum type="arabicPeriod"/>
              <a:defRPr>
                <a:solidFill>
                  <a:srgbClr val="999999"/>
                </a:solidFill>
              </a:defRPr>
            </a:lvl4pPr>
            <a:lvl5pPr marL="2286000" lvl="4" indent="-317500" rtl="0">
              <a:spcBef>
                <a:spcPts val="1000"/>
              </a:spcBef>
              <a:spcAft>
                <a:spcPts val="0"/>
              </a:spcAft>
              <a:buClr>
                <a:srgbClr val="999999"/>
              </a:buClr>
              <a:buSzPts val="1400"/>
              <a:buAutoNum type="alphaLcPeriod"/>
              <a:defRPr>
                <a:solidFill>
                  <a:srgbClr val="999999"/>
                </a:solidFill>
              </a:defRPr>
            </a:lvl5pPr>
            <a:lvl6pPr marL="2743200" lvl="5" indent="-317500" rtl="0">
              <a:spcBef>
                <a:spcPts val="1000"/>
              </a:spcBef>
              <a:spcAft>
                <a:spcPts val="0"/>
              </a:spcAft>
              <a:buClr>
                <a:srgbClr val="999999"/>
              </a:buClr>
              <a:buSzPts val="1400"/>
              <a:buAutoNum type="romanLcPeriod"/>
              <a:defRPr>
                <a:solidFill>
                  <a:srgbClr val="999999"/>
                </a:solidFill>
              </a:defRPr>
            </a:lvl6pPr>
            <a:lvl7pPr marL="3200400" lvl="6" indent="-317500" rtl="0">
              <a:spcBef>
                <a:spcPts val="1000"/>
              </a:spcBef>
              <a:spcAft>
                <a:spcPts val="0"/>
              </a:spcAft>
              <a:buClr>
                <a:srgbClr val="999999"/>
              </a:buClr>
              <a:buSzPts val="1400"/>
              <a:buAutoNum type="arabicPeriod"/>
              <a:defRPr>
                <a:solidFill>
                  <a:srgbClr val="999999"/>
                </a:solidFill>
              </a:defRPr>
            </a:lvl7pPr>
            <a:lvl8pPr marL="3657600" lvl="7" indent="-317500" rtl="0">
              <a:spcBef>
                <a:spcPts val="1000"/>
              </a:spcBef>
              <a:spcAft>
                <a:spcPts val="0"/>
              </a:spcAft>
              <a:buClr>
                <a:srgbClr val="999999"/>
              </a:buClr>
              <a:buSzPts val="1400"/>
              <a:buAutoNum type="alphaLcPeriod"/>
              <a:defRPr>
                <a:solidFill>
                  <a:srgbClr val="999999"/>
                </a:solidFill>
              </a:defRPr>
            </a:lvl8pPr>
            <a:lvl9pPr marL="4114800" lvl="8" indent="-317500" rtl="0">
              <a:spcBef>
                <a:spcPts val="1000"/>
              </a:spcBef>
              <a:spcAft>
                <a:spcPts val="1000"/>
              </a:spcAft>
              <a:buClr>
                <a:srgbClr val="999999"/>
              </a:buClr>
              <a:buSzPts val="1400"/>
              <a:buAutoNum type="romanLcPeriod"/>
              <a:defRPr>
                <a:solidFill>
                  <a:srgbClr val="999999"/>
                </a:solidFill>
              </a:defRPr>
            </a:lvl9pPr>
          </a:lstStyle>
          <a:p>
            <a:endParaRPr/>
          </a:p>
        </p:txBody>
      </p:sp>
      <p:sp>
        <p:nvSpPr>
          <p:cNvPr id="25" name="Google Shape;25;p4"/>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5"/>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body" idx="1"/>
          </p:nvPr>
        </p:nvSpPr>
        <p:spPr>
          <a:xfrm>
            <a:off x="1847275" y="1704600"/>
            <a:ext cx="5449500" cy="27147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Font typeface="Georgia"/>
              <a:buChar char="▪"/>
              <a:defRPr sz="2400" i="1">
                <a:latin typeface="Georgia"/>
                <a:ea typeface="Georgia"/>
                <a:cs typeface="Georgia"/>
                <a:sym typeface="Georgia"/>
              </a:defRPr>
            </a:lvl1pPr>
            <a:lvl2pPr marL="914400" lvl="1" indent="-381000" algn="ctr" rtl="0">
              <a:spcBef>
                <a:spcPts val="0"/>
              </a:spcBef>
              <a:spcAft>
                <a:spcPts val="0"/>
              </a:spcAft>
              <a:buSzPts val="2400"/>
              <a:buFont typeface="Georgia"/>
              <a:buChar char="-"/>
              <a:defRPr sz="2400" i="1">
                <a:latin typeface="Georgia"/>
                <a:ea typeface="Georgia"/>
                <a:cs typeface="Georgia"/>
                <a:sym typeface="Georgia"/>
              </a:defRPr>
            </a:lvl2pPr>
            <a:lvl3pPr marL="1371600" lvl="2" indent="-381000" algn="ctr" rtl="0">
              <a:spcBef>
                <a:spcPts val="0"/>
              </a:spcBef>
              <a:spcAft>
                <a:spcPts val="0"/>
              </a:spcAft>
              <a:buSzPts val="2400"/>
              <a:buFont typeface="Georgia"/>
              <a:buChar char="-"/>
              <a:defRPr sz="2400" i="1">
                <a:latin typeface="Georgia"/>
                <a:ea typeface="Georgia"/>
                <a:cs typeface="Georgia"/>
                <a:sym typeface="Georgia"/>
              </a:defRPr>
            </a:lvl3pPr>
            <a:lvl4pPr marL="1828800" lvl="3" indent="-381000" algn="ctr" rtl="0">
              <a:spcBef>
                <a:spcPts val="0"/>
              </a:spcBef>
              <a:spcAft>
                <a:spcPts val="0"/>
              </a:spcAft>
              <a:buSzPts val="2400"/>
              <a:buFont typeface="Georgia"/>
              <a:buChar char="-"/>
              <a:defRPr sz="2400" i="1">
                <a:latin typeface="Georgia"/>
                <a:ea typeface="Georgia"/>
                <a:cs typeface="Georgia"/>
                <a:sym typeface="Georgia"/>
              </a:defRPr>
            </a:lvl4pPr>
            <a:lvl5pPr marL="2286000" lvl="4" indent="-381000" algn="ctr" rtl="0">
              <a:spcBef>
                <a:spcPts val="0"/>
              </a:spcBef>
              <a:spcAft>
                <a:spcPts val="0"/>
              </a:spcAft>
              <a:buSzPts val="2400"/>
              <a:buFont typeface="Georgia"/>
              <a:buChar char="-"/>
              <a:defRPr sz="2400" i="1">
                <a:latin typeface="Georgia"/>
                <a:ea typeface="Georgia"/>
                <a:cs typeface="Georgia"/>
                <a:sym typeface="Georgia"/>
              </a:defRPr>
            </a:lvl5pPr>
            <a:lvl6pPr marL="2743200" lvl="5" indent="-381000" algn="ctr" rtl="0">
              <a:spcBef>
                <a:spcPts val="0"/>
              </a:spcBef>
              <a:spcAft>
                <a:spcPts val="0"/>
              </a:spcAft>
              <a:buSzPts val="2400"/>
              <a:buFont typeface="Georgia"/>
              <a:buChar char="-"/>
              <a:defRPr sz="2400" i="1">
                <a:latin typeface="Georgia"/>
                <a:ea typeface="Georgia"/>
                <a:cs typeface="Georgia"/>
                <a:sym typeface="Georgia"/>
              </a:defRPr>
            </a:lvl6pPr>
            <a:lvl7pPr marL="3200400" lvl="6" indent="-381000" algn="ctr" rtl="0">
              <a:spcBef>
                <a:spcPts val="0"/>
              </a:spcBef>
              <a:spcAft>
                <a:spcPts val="0"/>
              </a:spcAft>
              <a:buSzPts val="2400"/>
              <a:buFont typeface="Georgia"/>
              <a:buChar char="-"/>
              <a:defRPr sz="2400" i="1">
                <a:latin typeface="Georgia"/>
                <a:ea typeface="Georgia"/>
                <a:cs typeface="Georgia"/>
                <a:sym typeface="Georgia"/>
              </a:defRPr>
            </a:lvl7pPr>
            <a:lvl8pPr marL="3657600" lvl="7" indent="-381000" algn="ctr" rtl="0">
              <a:spcBef>
                <a:spcPts val="0"/>
              </a:spcBef>
              <a:spcAft>
                <a:spcPts val="0"/>
              </a:spcAft>
              <a:buSzPts val="2400"/>
              <a:buFont typeface="Georgia"/>
              <a:buChar char="-"/>
              <a:defRPr sz="2400" i="1">
                <a:latin typeface="Georgia"/>
                <a:ea typeface="Georgia"/>
                <a:cs typeface="Georgia"/>
                <a:sym typeface="Georgia"/>
              </a:defRPr>
            </a:lvl8pPr>
            <a:lvl9pPr marL="4114800" lvl="8" indent="-381000" algn="ctr">
              <a:spcBef>
                <a:spcPts val="0"/>
              </a:spcBef>
              <a:spcAft>
                <a:spcPts val="0"/>
              </a:spcAft>
              <a:buSzPts val="2400"/>
              <a:buFont typeface="Georgia"/>
              <a:buChar char="-"/>
              <a:defRPr sz="2400" i="1">
                <a:latin typeface="Georgia"/>
                <a:ea typeface="Georgia"/>
                <a:cs typeface="Georgia"/>
                <a:sym typeface="Georgia"/>
              </a:defRPr>
            </a:lvl9pPr>
          </a:lstStyle>
          <a:p>
            <a:endParaRPr/>
          </a:p>
        </p:txBody>
      </p:sp>
      <p:sp>
        <p:nvSpPr>
          <p:cNvPr id="30" name="Google Shape;30;p5"/>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43" name="Google Shape;4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7"/>
          <p:cNvSpPr txBox="1">
            <a:spLocks noGrp="1"/>
          </p:cNvSpPr>
          <p:nvPr>
            <p:ph type="body" idx="2"/>
          </p:nvPr>
        </p:nvSpPr>
        <p:spPr>
          <a:xfrm>
            <a:off x="3090625" y="2004313"/>
            <a:ext cx="5596200" cy="25521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body" idx="2"/>
          </p:nvPr>
        </p:nvSpPr>
        <p:spPr>
          <a:xfrm>
            <a:off x="3090625"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2" name="Google Shape;52;p8"/>
          <p:cNvSpPr txBox="1">
            <a:spLocks noGrp="1"/>
          </p:cNvSpPr>
          <p:nvPr>
            <p:ph type="body" idx="3"/>
          </p:nvPr>
        </p:nvSpPr>
        <p:spPr>
          <a:xfrm>
            <a:off x="5959744"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13"/>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84" name="Google Shape;84;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9" r:id="rId9"/>
    <p:sldLayoutId id="2147483660"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0" y="2291918"/>
            <a:ext cx="9144000" cy="1159800"/>
          </a:xfrm>
          <a:prstGeom prst="rect">
            <a:avLst/>
          </a:prstGeom>
        </p:spPr>
        <p:txBody>
          <a:bodyPr spcFirstLastPara="1" wrap="square" lIns="91425" tIns="91425" rIns="91425" bIns="91425" anchor="t" anchorCtr="0">
            <a:noAutofit/>
          </a:bodyPr>
          <a:lstStyle/>
          <a:p>
            <a:pPr marL="76200" algn="ctr">
              <a:lnSpc>
                <a:spcPts val="4000"/>
              </a:lnSpc>
              <a:spcBef>
                <a:spcPts val="600"/>
              </a:spcBef>
              <a:spcAft>
                <a:spcPts val="600"/>
              </a:spcAft>
            </a:pPr>
            <a:r>
              <a:rPr lang="en-US" sz="3000" dirty="0">
                <a:solidFill>
                  <a:schemeClr val="bg1"/>
                </a:solidFill>
                <a:latin typeface="+mj-lt"/>
              </a:rPr>
              <a:t>CHỦ ĐỀ 7: TẾ BÀO</a:t>
            </a:r>
            <a:br>
              <a:rPr lang="en-US" sz="3000" dirty="0">
                <a:solidFill>
                  <a:schemeClr val="bg1"/>
                </a:solidFill>
                <a:latin typeface="+mj-lt"/>
              </a:rPr>
            </a:br>
            <a:r>
              <a:rPr lang="en-US" sz="3000" b="1" dirty="0">
                <a:solidFill>
                  <a:schemeClr val="bg1"/>
                </a:solidFill>
                <a:latin typeface="+mj-lt"/>
              </a:rPr>
              <a:t>BÀI 12: TẾ BÀO – </a:t>
            </a:r>
            <a:r>
              <a:rPr lang="en-US" sz="3000" b="1" dirty="0" smtClean="0">
                <a:solidFill>
                  <a:schemeClr val="bg1"/>
                </a:solidFill>
                <a:latin typeface="+mj-lt"/>
              </a:rPr>
              <a:t>ĐƠN </a:t>
            </a:r>
            <a:r>
              <a:rPr lang="en-US" sz="3000" b="1" dirty="0">
                <a:solidFill>
                  <a:schemeClr val="bg1"/>
                </a:solidFill>
                <a:latin typeface="+mj-lt"/>
              </a:rPr>
              <a:t>VỊ CƠ SỞ CỦA SỰ SỐNG</a:t>
            </a: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extLst>
      <p:ext uri="{BB962C8B-B14F-4D97-AF65-F5344CB8AC3E}">
        <p14:creationId xmlns:p14="http://schemas.microsoft.com/office/powerpoint/2010/main" val="8007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3" name="Picture 2"/>
          <p:cNvPicPr>
            <a:picLocks noChangeAspect="1"/>
          </p:cNvPicPr>
          <p:nvPr/>
        </p:nvPicPr>
        <p:blipFill>
          <a:blip r:embed="rId2"/>
          <a:stretch>
            <a:fillRect/>
          </a:stretch>
        </p:blipFill>
        <p:spPr>
          <a:xfrm>
            <a:off x="192136" y="270662"/>
            <a:ext cx="4315968" cy="4697934"/>
          </a:xfrm>
          <a:prstGeom prst="rect">
            <a:avLst/>
          </a:prstGeom>
        </p:spPr>
      </p:pic>
      <p:pic>
        <p:nvPicPr>
          <p:cNvPr id="4" name="Picture 3"/>
          <p:cNvPicPr>
            <a:picLocks noChangeAspect="1"/>
          </p:cNvPicPr>
          <p:nvPr/>
        </p:nvPicPr>
        <p:blipFill>
          <a:blip r:embed="rId3"/>
          <a:stretch>
            <a:fillRect/>
          </a:stretch>
        </p:blipFill>
        <p:spPr>
          <a:xfrm>
            <a:off x="4623206" y="270662"/>
            <a:ext cx="4367176" cy="4697934"/>
          </a:xfrm>
          <a:prstGeom prst="rect">
            <a:avLst/>
          </a:prstGeom>
        </p:spPr>
      </p:pic>
    </p:spTree>
    <p:extLst>
      <p:ext uri="{BB962C8B-B14F-4D97-AF65-F5344CB8AC3E}">
        <p14:creationId xmlns:p14="http://schemas.microsoft.com/office/powerpoint/2010/main" val="219558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4" name="Title 1"/>
          <p:cNvSpPr txBox="1">
            <a:spLocks/>
          </p:cNvSpPr>
          <p:nvPr/>
        </p:nvSpPr>
        <p:spPr>
          <a:xfrm>
            <a:off x="0" y="781634"/>
            <a:ext cx="9144000" cy="4619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200" b="1" dirty="0" smtClean="0">
                <a:solidFill>
                  <a:schemeClr val="bg1"/>
                </a:solidFill>
                <a:latin typeface="+mj-lt"/>
              </a:rPr>
              <a:t>Bảng mô tả kích thước các loại tế bào </a:t>
            </a:r>
            <a:endParaRPr lang="en-US" sz="2200" b="1" dirty="0">
              <a:solidFill>
                <a:schemeClr val="bg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771266489"/>
              </p:ext>
            </p:extLst>
          </p:nvPr>
        </p:nvGraphicFramePr>
        <p:xfrm>
          <a:off x="351132" y="1401408"/>
          <a:ext cx="8205652" cy="3484880"/>
        </p:xfrm>
        <a:graphic>
          <a:graphicData uri="http://schemas.openxmlformats.org/drawingml/2006/table">
            <a:tbl>
              <a:tblPr firstRow="1" bandRow="1">
                <a:tableStyleId>{A21C09DD-20E4-490C-86EA-0C1ED17FF51C}</a:tableStyleId>
              </a:tblPr>
              <a:tblGrid>
                <a:gridCol w="3640653"/>
                <a:gridCol w="2818666"/>
                <a:gridCol w="1746333"/>
              </a:tblGrid>
              <a:tr h="370840">
                <a:tc>
                  <a:txBody>
                    <a:bodyPr/>
                    <a:lstStyle/>
                    <a:p>
                      <a:pPr algn="ctr">
                        <a:lnSpc>
                          <a:spcPts val="3200"/>
                        </a:lnSpc>
                        <a:spcBef>
                          <a:spcPts val="200"/>
                        </a:spcBef>
                        <a:spcAft>
                          <a:spcPts val="200"/>
                        </a:spcAft>
                      </a:pPr>
                      <a:r>
                        <a:rPr lang="en-US" sz="2000" b="1" dirty="0" smtClean="0"/>
                        <a:t>Tế</a:t>
                      </a:r>
                      <a:r>
                        <a:rPr lang="en-US" sz="2000" b="1" baseline="0" dirty="0" smtClean="0"/>
                        <a:t> bào</a:t>
                      </a:r>
                      <a:endParaRPr lang="en-US" sz="2000" b="1" dirty="0"/>
                    </a:p>
                  </a:txBody>
                  <a:tcPr>
                    <a:solidFill>
                      <a:schemeClr val="accent2">
                        <a:lumMod val="60000"/>
                        <a:lumOff val="40000"/>
                      </a:schemeClr>
                    </a:solidFill>
                  </a:tcPr>
                </a:tc>
                <a:tc>
                  <a:txBody>
                    <a:bodyPr/>
                    <a:lstStyle/>
                    <a:p>
                      <a:pPr algn="ctr">
                        <a:lnSpc>
                          <a:spcPts val="3200"/>
                        </a:lnSpc>
                        <a:spcBef>
                          <a:spcPts val="200"/>
                        </a:spcBef>
                        <a:spcAft>
                          <a:spcPts val="200"/>
                        </a:spcAft>
                      </a:pPr>
                      <a:r>
                        <a:rPr lang="en-US" sz="2000" b="1" dirty="0" smtClean="0"/>
                        <a:t>Hình</a:t>
                      </a:r>
                      <a:r>
                        <a:rPr lang="en-US" sz="2000" b="1" baseline="0" dirty="0" smtClean="0"/>
                        <a:t> dạng</a:t>
                      </a:r>
                      <a:endParaRPr lang="en-US" sz="2000" b="1" dirty="0"/>
                    </a:p>
                  </a:txBody>
                  <a:tcPr>
                    <a:solidFill>
                      <a:schemeClr val="accent2">
                        <a:lumMod val="60000"/>
                        <a:lumOff val="40000"/>
                      </a:schemeClr>
                    </a:solidFill>
                  </a:tcPr>
                </a:tc>
                <a:tc>
                  <a:txBody>
                    <a:bodyPr/>
                    <a:lstStyle/>
                    <a:p>
                      <a:pPr algn="ctr">
                        <a:lnSpc>
                          <a:spcPts val="3200"/>
                        </a:lnSpc>
                        <a:spcBef>
                          <a:spcPts val="200"/>
                        </a:spcBef>
                        <a:spcAft>
                          <a:spcPts val="200"/>
                        </a:spcAft>
                      </a:pPr>
                      <a:r>
                        <a:rPr lang="en-US" sz="2000" b="1" dirty="0" smtClean="0"/>
                        <a:t>Kích</a:t>
                      </a:r>
                      <a:r>
                        <a:rPr lang="en-US" sz="2000" b="1" baseline="0" dirty="0" smtClean="0"/>
                        <a:t> thước</a:t>
                      </a:r>
                      <a:endParaRPr lang="en-US" sz="2000" b="1" dirty="0"/>
                    </a:p>
                  </a:txBody>
                  <a:tcPr>
                    <a:solidFill>
                      <a:schemeClr val="accent2">
                        <a:lumMod val="60000"/>
                        <a:lumOff val="40000"/>
                      </a:schemeClr>
                    </a:solidFill>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xương</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sao</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Lớn</a:t>
                      </a:r>
                      <a:endParaRPr lang="en-US" sz="2000" dirty="0">
                        <a:solidFill>
                          <a:schemeClr val="accent6">
                            <a:lumMod val="50000"/>
                          </a:schemeClr>
                        </a:solidFill>
                      </a:endParaRPr>
                    </a:p>
                  </a:txBody>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vi khuẩn E.coli</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que</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Nhỏ</a:t>
                      </a:r>
                      <a:endParaRPr lang="en-US" sz="2000" dirty="0">
                        <a:solidFill>
                          <a:schemeClr val="accent6">
                            <a:lumMod val="50000"/>
                          </a:schemeClr>
                        </a:solidFill>
                      </a:endParaRPr>
                    </a:p>
                  </a:txBody>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nấm men</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cầu</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Nhỏ</a:t>
                      </a:r>
                      <a:endParaRPr lang="en-US" sz="2000" dirty="0">
                        <a:solidFill>
                          <a:schemeClr val="accent6">
                            <a:lumMod val="50000"/>
                          </a:schemeClr>
                        </a:solidFill>
                      </a:endParaRPr>
                    </a:p>
                  </a:txBody>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biểu bì vảy hành</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nhiều cạnh</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Lớn</a:t>
                      </a:r>
                      <a:endParaRPr lang="en-US" sz="2000" dirty="0">
                        <a:solidFill>
                          <a:schemeClr val="accent6">
                            <a:lumMod val="50000"/>
                          </a:schemeClr>
                        </a:solidFill>
                      </a:endParaRPr>
                    </a:p>
                  </a:txBody>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hồng cầu ở người</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đĩa, lõm hai mặt</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Nhỏ</a:t>
                      </a:r>
                      <a:endParaRPr lang="en-US" sz="2000" dirty="0">
                        <a:solidFill>
                          <a:schemeClr val="accent6">
                            <a:lumMod val="50000"/>
                          </a:schemeClr>
                        </a:solidFill>
                      </a:endParaRPr>
                    </a:p>
                  </a:txBody>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 bào</a:t>
                      </a:r>
                      <a:r>
                        <a:rPr lang="en-US" sz="2000" baseline="0" dirty="0" smtClean="0">
                          <a:solidFill>
                            <a:schemeClr val="accent6">
                              <a:lumMod val="50000"/>
                            </a:schemeClr>
                          </a:solidFill>
                        </a:rPr>
                        <a:t> thần kinh ở người</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các tua ngắn</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Lớn</a:t>
                      </a:r>
                      <a:endParaRPr lang="en-US" sz="2000" dirty="0">
                        <a:solidFill>
                          <a:schemeClr val="accent6">
                            <a:lumMod val="50000"/>
                          </a:schemeClr>
                        </a:solidFill>
                      </a:endParaRPr>
                    </a:p>
                  </a:txBody>
                  <a:tcPr/>
                </a:tc>
              </a:tr>
            </a:tbl>
          </a:graphicData>
        </a:graphic>
      </p:graphicFrame>
    </p:spTree>
    <p:extLst>
      <p:ext uri="{BB962C8B-B14F-4D97-AF65-F5344CB8AC3E}">
        <p14:creationId xmlns:p14="http://schemas.microsoft.com/office/powerpoint/2010/main" val="84911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7" name="Rectangle 6"/>
          <p:cNvSpPr/>
          <p:nvPr/>
        </p:nvSpPr>
        <p:spPr>
          <a:xfrm>
            <a:off x="382983" y="579381"/>
            <a:ext cx="1428597" cy="470129"/>
          </a:xfrm>
          <a:prstGeom prst="rect">
            <a:avLst/>
          </a:prstGeom>
        </p:spPr>
        <p:txBody>
          <a:bodyPr wrap="none">
            <a:spAutoFit/>
          </a:bodyPr>
          <a:lstStyle/>
          <a:p>
            <a:pPr algn="ctr">
              <a:lnSpc>
                <a:spcPts val="3200"/>
              </a:lnSpc>
              <a:spcBef>
                <a:spcPts val="200"/>
              </a:spcBef>
              <a:spcAft>
                <a:spcPts val="200"/>
              </a:spcAft>
            </a:pPr>
            <a:r>
              <a:rPr lang="en-US" sz="2400" b="1" dirty="0" smtClean="0"/>
              <a:t>Mở rộng</a:t>
            </a:r>
            <a:endParaRPr lang="en-US" sz="2400" b="1" dirty="0"/>
          </a:p>
        </p:txBody>
      </p:sp>
      <p:sp>
        <p:nvSpPr>
          <p:cNvPr id="8" name="Rectangle 7"/>
          <p:cNvSpPr/>
          <p:nvPr/>
        </p:nvSpPr>
        <p:spPr>
          <a:xfrm>
            <a:off x="2670049" y="496975"/>
            <a:ext cx="6435435" cy="1926168"/>
          </a:xfrm>
          <a:prstGeom prst="rect">
            <a:avLst/>
          </a:prstGeom>
        </p:spPr>
        <p:txBody>
          <a:bodyPr wrap="square">
            <a:spAutoFit/>
          </a:bodyPr>
          <a:lstStyle/>
          <a:p>
            <a:pPr algn="just">
              <a:lnSpc>
                <a:spcPts val="2700"/>
              </a:lnSpc>
              <a:spcBef>
                <a:spcPts val="200"/>
              </a:spcBef>
              <a:spcAft>
                <a:spcPts val="200"/>
              </a:spcAft>
            </a:pPr>
            <a:r>
              <a:rPr lang="en-US" sz="2000" dirty="0" smtClean="0">
                <a:solidFill>
                  <a:schemeClr val="bg1"/>
                </a:solidFill>
              </a:rPr>
              <a:t>Trong cơ thể người:</a:t>
            </a:r>
          </a:p>
          <a:p>
            <a:pPr marL="457200" indent="-457200" algn="just">
              <a:lnSpc>
                <a:spcPts val="2700"/>
              </a:lnSpc>
              <a:spcBef>
                <a:spcPts val="200"/>
              </a:spcBef>
              <a:spcAft>
                <a:spcPts val="200"/>
              </a:spcAft>
              <a:buFont typeface="Wingdings" panose="05000000000000000000" pitchFamily="2" charset="2"/>
              <a:buChar char="§"/>
            </a:pPr>
            <a:r>
              <a:rPr lang="en-US" sz="2000" i="1" dirty="0" smtClean="0">
                <a:solidFill>
                  <a:schemeClr val="bg1"/>
                </a:solidFill>
              </a:rPr>
              <a:t>Tế bào thần kinh là tế bào có kích thước dài nhất.</a:t>
            </a:r>
          </a:p>
          <a:p>
            <a:pPr marL="457200" indent="-457200" algn="just">
              <a:lnSpc>
                <a:spcPts val="2700"/>
              </a:lnSpc>
              <a:spcBef>
                <a:spcPts val="200"/>
              </a:spcBef>
              <a:spcAft>
                <a:spcPts val="200"/>
              </a:spcAft>
              <a:buFont typeface="Wingdings" panose="05000000000000000000" pitchFamily="2" charset="2"/>
              <a:buChar char="§"/>
            </a:pPr>
            <a:r>
              <a:rPr lang="en-US" sz="2000" i="1" dirty="0" smtClean="0">
                <a:solidFill>
                  <a:schemeClr val="bg1"/>
                </a:solidFill>
              </a:rPr>
              <a:t>Tế bào hồng cầu có hình dạng đĩa, lõm hai mặt, rất mềm dẻo, có thể thay đổi hình dạng khi đi qua các mao mạch hẹp. </a:t>
            </a:r>
            <a:endParaRPr lang="en-US" sz="2000" i="1" dirty="0">
              <a:solidFill>
                <a:schemeClr val="bg1"/>
              </a:solidFill>
            </a:endParaRPr>
          </a:p>
        </p:txBody>
      </p:sp>
      <p:pic>
        <p:nvPicPr>
          <p:cNvPr id="9" name="Picture 8"/>
          <p:cNvPicPr>
            <a:picLocks noChangeAspect="1"/>
          </p:cNvPicPr>
          <p:nvPr/>
        </p:nvPicPr>
        <p:blipFill>
          <a:blip r:embed="rId2"/>
          <a:stretch>
            <a:fillRect/>
          </a:stretch>
        </p:blipFill>
        <p:spPr>
          <a:xfrm>
            <a:off x="433477" y="2423143"/>
            <a:ext cx="3860825" cy="2595084"/>
          </a:xfrm>
          <a:prstGeom prst="rect">
            <a:avLst/>
          </a:prstGeom>
        </p:spPr>
      </p:pic>
      <p:pic>
        <p:nvPicPr>
          <p:cNvPr id="10" name="Picture 9"/>
          <p:cNvPicPr>
            <a:picLocks noChangeAspect="1"/>
          </p:cNvPicPr>
          <p:nvPr/>
        </p:nvPicPr>
        <p:blipFill>
          <a:blip r:embed="rId3"/>
          <a:stretch>
            <a:fillRect/>
          </a:stretch>
        </p:blipFill>
        <p:spPr>
          <a:xfrm>
            <a:off x="4607746" y="2423143"/>
            <a:ext cx="4081882" cy="2595084"/>
          </a:xfrm>
          <a:prstGeom prst="rect">
            <a:avLst/>
          </a:prstGeom>
        </p:spPr>
      </p:pic>
    </p:spTree>
    <p:extLst>
      <p:ext uri="{BB962C8B-B14F-4D97-AF65-F5344CB8AC3E}">
        <p14:creationId xmlns:p14="http://schemas.microsoft.com/office/powerpoint/2010/main" val="208285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down)">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5" name="Title 4"/>
          <p:cNvSpPr>
            <a:spLocks noGrp="1"/>
          </p:cNvSpPr>
          <p:nvPr>
            <p:ph type="title"/>
          </p:nvPr>
        </p:nvSpPr>
        <p:spPr>
          <a:xfrm>
            <a:off x="-32919" y="431162"/>
            <a:ext cx="4550054" cy="783539"/>
          </a:xfrm>
        </p:spPr>
        <p:txBody>
          <a:bodyPr/>
          <a:lstStyle/>
          <a:p>
            <a:pPr algn="just">
              <a:lnSpc>
                <a:spcPts val="2400"/>
              </a:lnSpc>
              <a:spcBef>
                <a:spcPts val="200"/>
              </a:spcBef>
              <a:spcAft>
                <a:spcPts val="200"/>
              </a:spcAft>
            </a:pPr>
            <a:r>
              <a:rPr lang="en-US" sz="2200" i="1" dirty="0" smtClean="0">
                <a:latin typeface="+mj-lt"/>
              </a:rPr>
              <a:t>Em hãy nhận xét về hình dạng, kích thước của các loại tế bào.</a:t>
            </a:r>
            <a:endParaRPr lang="en-US" sz="2200" i="1" dirty="0">
              <a:latin typeface="+mj-lt"/>
            </a:endParaRPr>
          </a:p>
        </p:txBody>
      </p:sp>
      <p:sp>
        <p:nvSpPr>
          <p:cNvPr id="6" name="Rectangle 5"/>
          <p:cNvSpPr/>
          <p:nvPr/>
        </p:nvSpPr>
        <p:spPr>
          <a:xfrm>
            <a:off x="4517135" y="1264808"/>
            <a:ext cx="4504223" cy="3077766"/>
          </a:xfrm>
          <a:prstGeom prst="rect">
            <a:avLst/>
          </a:prstGeom>
        </p:spPr>
        <p:txBody>
          <a:bodyPr wrap="square">
            <a:spAutoFit/>
          </a:bodyPr>
          <a:lstStyle/>
          <a:p>
            <a:pPr algn="just"/>
            <a:endParaRPr lang="en-US" dirty="0" smtClean="0">
              <a:solidFill>
                <a:schemeClr val="accent6">
                  <a:lumMod val="50000"/>
                </a:schemeClr>
              </a:solidFill>
            </a:endParaRPr>
          </a:p>
          <a:p>
            <a:pPr marL="342900" indent="-342900" algn="just">
              <a:buFont typeface="Wingdings" panose="05000000000000000000" pitchFamily="2" charset="2"/>
              <a:buChar char="§"/>
            </a:pPr>
            <a:r>
              <a:rPr lang="en-US" sz="2000" dirty="0" smtClean="0">
                <a:solidFill>
                  <a:schemeClr val="accent1"/>
                </a:solidFill>
              </a:rPr>
              <a:t>Kích thước tế bào của sinh vật không tỉ lệ thuận với kích thước cơ thể của sinh vật đó. </a:t>
            </a:r>
          </a:p>
          <a:p>
            <a:pPr marL="342900" indent="-342900" algn="just">
              <a:buFont typeface="Wingdings" panose="05000000000000000000" pitchFamily="2" charset="2"/>
              <a:buChar char="§"/>
            </a:pPr>
            <a:r>
              <a:rPr lang="en-US" sz="2000" dirty="0" smtClean="0">
                <a:solidFill>
                  <a:schemeClr val="accent1"/>
                </a:solidFill>
              </a:rPr>
              <a:t>Rất nhỏ, mắt thường không nhìn thấy, phải dùng kính hiển vi để quan sát.</a:t>
            </a:r>
          </a:p>
          <a:p>
            <a:pPr marL="342900" indent="-342900" algn="just">
              <a:buFont typeface="Wingdings" panose="05000000000000000000" pitchFamily="2" charset="2"/>
              <a:buChar char="§"/>
            </a:pPr>
            <a:r>
              <a:rPr lang="en-US" sz="2000" dirty="0" smtClean="0">
                <a:solidFill>
                  <a:schemeClr val="accent1"/>
                </a:solidFill>
              </a:rPr>
              <a:t>Các tế bào vi khuẩn thường có kích thước nhỏ. Các tế bào thực vật và động vật có kích thước lớn. </a:t>
            </a:r>
            <a:endParaRPr lang="en-US" sz="2000" dirty="0">
              <a:solidFill>
                <a:schemeClr val="accent1"/>
              </a:solidFill>
            </a:endParaRPr>
          </a:p>
        </p:txBody>
      </p:sp>
      <p:sp>
        <p:nvSpPr>
          <p:cNvPr id="7" name="Rounded Rectangle 6"/>
          <p:cNvSpPr/>
          <p:nvPr/>
        </p:nvSpPr>
        <p:spPr>
          <a:xfrm>
            <a:off x="395021" y="4403750"/>
            <a:ext cx="3924604" cy="6291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solidFill>
              </a:rPr>
              <a:t>Hình dạng</a:t>
            </a:r>
            <a:endParaRPr lang="en-US" sz="2000" b="1" dirty="0">
              <a:solidFill>
                <a:schemeClr val="accent1"/>
              </a:solidFill>
            </a:endParaRPr>
          </a:p>
        </p:txBody>
      </p:sp>
      <p:sp>
        <p:nvSpPr>
          <p:cNvPr id="8" name="Rectangle 7"/>
          <p:cNvSpPr/>
          <p:nvPr/>
        </p:nvSpPr>
        <p:spPr>
          <a:xfrm>
            <a:off x="395020" y="1526418"/>
            <a:ext cx="3924604" cy="2554545"/>
          </a:xfrm>
          <a:prstGeom prst="rect">
            <a:avLst/>
          </a:prstGeom>
        </p:spPr>
        <p:txBody>
          <a:bodyPr wrap="square">
            <a:spAutoFit/>
          </a:bodyPr>
          <a:lstStyle/>
          <a:p>
            <a:pPr marL="342900" indent="-342900" algn="just">
              <a:buFont typeface="Wingdings" panose="05000000000000000000" pitchFamily="2" charset="2"/>
              <a:buChar char="§"/>
            </a:pPr>
            <a:r>
              <a:rPr lang="en-US" sz="2000" dirty="0">
                <a:solidFill>
                  <a:schemeClr val="bg1"/>
                </a:solidFill>
              </a:rPr>
              <a:t>Tế bào có nhiều loại khác nhau.</a:t>
            </a:r>
          </a:p>
          <a:p>
            <a:pPr marL="342900" indent="-342900" algn="just">
              <a:buFont typeface="Wingdings" panose="05000000000000000000" pitchFamily="2" charset="2"/>
              <a:buChar char="§"/>
            </a:pPr>
            <a:r>
              <a:rPr lang="en-US" sz="2000" dirty="0">
                <a:solidFill>
                  <a:schemeClr val="bg1"/>
                </a:solidFill>
              </a:rPr>
              <a:t>Các loại tế bào khác nhau có hình dạng khác nhau. </a:t>
            </a:r>
            <a:endParaRPr lang="en-US" sz="2000" dirty="0" smtClean="0">
              <a:solidFill>
                <a:schemeClr val="bg1"/>
              </a:solidFill>
            </a:endParaRPr>
          </a:p>
          <a:p>
            <a:pPr marL="342900" indent="-342900" algn="just">
              <a:buFont typeface="Wingdings" panose="05000000000000000000" pitchFamily="2" charset="2"/>
              <a:buChar char="§"/>
            </a:pPr>
            <a:r>
              <a:rPr lang="en-US" sz="2000" dirty="0" smtClean="0">
                <a:solidFill>
                  <a:schemeClr val="bg1"/>
                </a:solidFill>
              </a:rPr>
              <a:t>Các </a:t>
            </a:r>
            <a:r>
              <a:rPr lang="en-US" sz="2000" dirty="0">
                <a:solidFill>
                  <a:schemeClr val="bg1"/>
                </a:solidFill>
              </a:rPr>
              <a:t>hình dạng phổ biến của tế bào: hình que, hình cầu, hình đĩa, hình nhiều cạnh, hình thoi, hình sao,…</a:t>
            </a:r>
          </a:p>
        </p:txBody>
      </p:sp>
      <p:sp>
        <p:nvSpPr>
          <p:cNvPr id="9" name="Rounded Rectangle 8"/>
          <p:cNvSpPr/>
          <p:nvPr/>
        </p:nvSpPr>
        <p:spPr>
          <a:xfrm>
            <a:off x="4857293" y="4403750"/>
            <a:ext cx="3906317" cy="629108"/>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Hình dạng</a:t>
            </a:r>
            <a:endParaRPr lang="en-US" sz="2000" b="1" dirty="0">
              <a:solidFill>
                <a:schemeClr val="bg1"/>
              </a:solidFill>
            </a:endParaRPr>
          </a:p>
        </p:txBody>
      </p:sp>
    </p:spTree>
    <p:extLst>
      <p:ext uri="{BB962C8B-B14F-4D97-AF65-F5344CB8AC3E}">
        <p14:creationId xmlns:p14="http://schemas.microsoft.com/office/powerpoint/2010/main" val="108333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6304" y="687788"/>
            <a:ext cx="9421978" cy="848405"/>
          </a:xfrm>
        </p:spPr>
        <p:txBody>
          <a:bodyPr/>
          <a:lstStyle/>
          <a:p>
            <a:pPr marL="76200" indent="0">
              <a:lnSpc>
                <a:spcPts val="2800"/>
              </a:lnSpc>
              <a:spcBef>
                <a:spcPts val="200"/>
              </a:spcBef>
              <a:spcAft>
                <a:spcPts val="200"/>
              </a:spcAft>
              <a:buNone/>
            </a:pPr>
            <a:r>
              <a:rPr lang="en-US" b="1" i="0" dirty="0" smtClean="0">
                <a:solidFill>
                  <a:schemeClr val="bg1"/>
                </a:solidFill>
                <a:latin typeface="+mj-lt"/>
              </a:rPr>
              <a:t>III. CẤU TẠO CỦA TẾ BÀO ĐỘNG VẬT VÀ TẾ BÀO THỰC VẬT</a:t>
            </a:r>
            <a:endParaRPr lang="en-US"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Rectangle 3"/>
          <p:cNvSpPr/>
          <p:nvPr/>
        </p:nvSpPr>
        <p:spPr>
          <a:xfrm>
            <a:off x="73151" y="1280161"/>
            <a:ext cx="8344643" cy="707886"/>
          </a:xfrm>
          <a:prstGeom prst="rect">
            <a:avLst/>
          </a:prstGeom>
        </p:spPr>
        <p:txBody>
          <a:bodyPr wrap="square">
            <a:spAutoFit/>
          </a:bodyPr>
          <a:lstStyle/>
          <a:p>
            <a:pPr algn="just">
              <a:lnSpc>
                <a:spcPts val="2200"/>
              </a:lnSpc>
              <a:spcBef>
                <a:spcPts val="200"/>
              </a:spcBef>
              <a:spcAft>
                <a:spcPts val="200"/>
              </a:spcAft>
            </a:pPr>
            <a:r>
              <a:rPr lang="en-US" sz="2000" dirty="0" smtClean="0">
                <a:solidFill>
                  <a:schemeClr val="accent6">
                    <a:lumMod val="50000"/>
                  </a:schemeClr>
                </a:solidFill>
              </a:rPr>
              <a:t>Quan sát Hình 12.7, em hãy cho biết: </a:t>
            </a:r>
          </a:p>
          <a:p>
            <a:pPr algn="just">
              <a:lnSpc>
                <a:spcPts val="2200"/>
              </a:lnSpc>
              <a:spcBef>
                <a:spcPts val="200"/>
              </a:spcBef>
              <a:spcAft>
                <a:spcPts val="200"/>
              </a:spcAft>
            </a:pPr>
            <a:r>
              <a:rPr lang="en-US" sz="2000" i="1" dirty="0" smtClean="0">
                <a:solidFill>
                  <a:schemeClr val="accent6">
                    <a:lumMod val="50000"/>
                  </a:schemeClr>
                </a:solidFill>
              </a:rPr>
              <a:t>Cấu tạo và chức năng của màng tế bào, tế bào chất và nhân tế bào.</a:t>
            </a:r>
            <a:endParaRPr lang="en-US" sz="2000" i="1" dirty="0">
              <a:solidFill>
                <a:schemeClr val="accent6">
                  <a:lumMod val="50000"/>
                </a:schemeClr>
              </a:solidFill>
            </a:endParaRPr>
          </a:p>
        </p:txBody>
      </p:sp>
      <p:pic>
        <p:nvPicPr>
          <p:cNvPr id="5" name="Picture 4"/>
          <p:cNvPicPr>
            <a:picLocks noChangeAspect="1"/>
          </p:cNvPicPr>
          <p:nvPr/>
        </p:nvPicPr>
        <p:blipFill>
          <a:blip r:embed="rId2"/>
          <a:stretch>
            <a:fillRect/>
          </a:stretch>
        </p:blipFill>
        <p:spPr>
          <a:xfrm>
            <a:off x="1398203" y="2128566"/>
            <a:ext cx="6332963" cy="2918922"/>
          </a:xfrm>
          <a:prstGeom prst="rect">
            <a:avLst/>
          </a:prstGeom>
        </p:spPr>
      </p:pic>
    </p:spTree>
    <p:extLst>
      <p:ext uri="{BB962C8B-B14F-4D97-AF65-F5344CB8AC3E}">
        <p14:creationId xmlns:p14="http://schemas.microsoft.com/office/powerpoint/2010/main" val="27766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Title 4"/>
          <p:cNvSpPr>
            <a:spLocks noGrp="1"/>
          </p:cNvSpPr>
          <p:nvPr>
            <p:ph type="title"/>
          </p:nvPr>
        </p:nvSpPr>
        <p:spPr>
          <a:xfrm>
            <a:off x="0" y="525881"/>
            <a:ext cx="4593946" cy="805485"/>
          </a:xfrm>
        </p:spPr>
        <p:txBody>
          <a:bodyPr/>
          <a:lstStyle/>
          <a:p>
            <a:pPr algn="ctr"/>
            <a:r>
              <a:rPr lang="en-US" sz="2200" b="1" dirty="0">
                <a:solidFill>
                  <a:schemeClr val="bg1"/>
                </a:solidFill>
                <a:latin typeface="+mj-lt"/>
              </a:rPr>
              <a:t>Cấu </a:t>
            </a:r>
            <a:r>
              <a:rPr lang="en-US" sz="2200" b="1" dirty="0" smtClean="0">
                <a:solidFill>
                  <a:schemeClr val="bg1"/>
                </a:solidFill>
                <a:latin typeface="+mj-lt"/>
              </a:rPr>
              <a:t>tạo,chức </a:t>
            </a:r>
            <a:r>
              <a:rPr lang="en-US" sz="2200" b="1" dirty="0">
                <a:solidFill>
                  <a:schemeClr val="bg1"/>
                </a:solidFill>
                <a:latin typeface="+mj-lt"/>
              </a:rPr>
              <a:t>năng của màng tế bào, tế bào chất </a:t>
            </a:r>
            <a:r>
              <a:rPr lang="en-US" sz="2200" b="1" dirty="0" smtClean="0">
                <a:solidFill>
                  <a:schemeClr val="bg1"/>
                </a:solidFill>
                <a:latin typeface="+mj-lt"/>
              </a:rPr>
              <a:t>và </a:t>
            </a:r>
            <a:r>
              <a:rPr lang="en-US" sz="2200" b="1" dirty="0">
                <a:solidFill>
                  <a:schemeClr val="bg1"/>
                </a:solidFill>
                <a:latin typeface="+mj-lt"/>
              </a:rPr>
              <a:t>nhân tế </a:t>
            </a:r>
            <a:r>
              <a:rPr lang="en-US" sz="2200" b="1" dirty="0" smtClean="0">
                <a:solidFill>
                  <a:schemeClr val="bg1"/>
                </a:solidFill>
                <a:latin typeface="+mj-lt"/>
              </a:rPr>
              <a:t>bào</a:t>
            </a:r>
            <a:r>
              <a:rPr lang="en-US" sz="2200" b="1" dirty="0">
                <a:solidFill>
                  <a:schemeClr val="bg1"/>
                </a:solidFill>
                <a:latin typeface="+mj-lt"/>
              </a:rPr>
              <a:t/>
            </a:r>
            <a:br>
              <a:rPr lang="en-US" sz="2200" b="1" dirty="0">
                <a:solidFill>
                  <a:schemeClr val="bg1"/>
                </a:solidFill>
                <a:latin typeface="+mj-lt"/>
              </a:rPr>
            </a:br>
            <a:endParaRPr lang="en-US" sz="2200" b="1" dirty="0">
              <a:solidFill>
                <a:schemeClr val="bg1"/>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914286939"/>
              </p:ext>
            </p:extLst>
          </p:nvPr>
        </p:nvGraphicFramePr>
        <p:xfrm>
          <a:off x="281635" y="1783335"/>
          <a:ext cx="8624621" cy="2756156"/>
        </p:xfrm>
        <a:graphic>
          <a:graphicData uri="http://schemas.openxmlformats.org/drawingml/2006/table">
            <a:tbl>
              <a:tblPr firstRow="1" bandRow="1">
                <a:tableStyleId>{A21C09DD-20E4-490C-86EA-0C1ED17FF51C}</a:tableStyleId>
              </a:tblPr>
              <a:tblGrid>
                <a:gridCol w="4323283"/>
                <a:gridCol w="4301338"/>
              </a:tblGrid>
              <a:tr h="370840">
                <a:tc>
                  <a:txBody>
                    <a:bodyPr/>
                    <a:lstStyle/>
                    <a:p>
                      <a:pPr algn="ctr">
                        <a:lnSpc>
                          <a:spcPts val="3400"/>
                        </a:lnSpc>
                        <a:spcBef>
                          <a:spcPts val="200"/>
                        </a:spcBef>
                        <a:spcAft>
                          <a:spcPts val="200"/>
                        </a:spcAft>
                      </a:pPr>
                      <a:r>
                        <a:rPr lang="en-US" sz="2000" b="1" dirty="0" smtClean="0">
                          <a:solidFill>
                            <a:schemeClr val="bg1"/>
                          </a:solidFill>
                        </a:rPr>
                        <a:t>Cấu</a:t>
                      </a:r>
                      <a:r>
                        <a:rPr lang="en-US" sz="2000" b="1" baseline="0" dirty="0" smtClean="0">
                          <a:solidFill>
                            <a:schemeClr val="bg1"/>
                          </a:solidFill>
                        </a:rPr>
                        <a:t> tạo</a:t>
                      </a:r>
                      <a:endParaRPr lang="en-US" sz="2000" b="1" dirty="0">
                        <a:solidFill>
                          <a:schemeClr val="bg1"/>
                        </a:solidFill>
                      </a:endParaRPr>
                    </a:p>
                  </a:txBody>
                  <a:tcPr/>
                </a:tc>
                <a:tc>
                  <a:txBody>
                    <a:bodyPr/>
                    <a:lstStyle/>
                    <a:p>
                      <a:pPr algn="ctr">
                        <a:lnSpc>
                          <a:spcPts val="3400"/>
                        </a:lnSpc>
                        <a:spcBef>
                          <a:spcPts val="200"/>
                        </a:spcBef>
                        <a:spcAft>
                          <a:spcPts val="200"/>
                        </a:spcAft>
                      </a:pPr>
                      <a:r>
                        <a:rPr lang="en-US" sz="2000" b="1" dirty="0" smtClean="0">
                          <a:solidFill>
                            <a:schemeClr val="accent1"/>
                          </a:solidFill>
                        </a:rPr>
                        <a:t>Chức</a:t>
                      </a:r>
                      <a:r>
                        <a:rPr lang="en-US" sz="2000" b="1" baseline="0" dirty="0" smtClean="0">
                          <a:solidFill>
                            <a:schemeClr val="accent1"/>
                          </a:solidFill>
                        </a:rPr>
                        <a:t> năng</a:t>
                      </a:r>
                      <a:endParaRPr lang="en-US" sz="2000" b="1" dirty="0">
                        <a:solidFill>
                          <a:schemeClr val="accent1"/>
                        </a:solidFill>
                      </a:endParaRPr>
                    </a:p>
                  </a:txBody>
                  <a:tcPr/>
                </a:tc>
              </a:tr>
              <a:tr h="370840">
                <a:tc>
                  <a:txBody>
                    <a:bodyPr/>
                    <a:lstStyle/>
                    <a:p>
                      <a:pPr algn="just">
                        <a:lnSpc>
                          <a:spcPts val="3400"/>
                        </a:lnSpc>
                        <a:spcBef>
                          <a:spcPts val="200"/>
                        </a:spcBef>
                        <a:spcAft>
                          <a:spcPts val="200"/>
                        </a:spcAft>
                      </a:pPr>
                      <a:r>
                        <a:rPr lang="en-US" sz="2000" b="1" dirty="0" smtClean="0">
                          <a:solidFill>
                            <a:schemeClr val="bg1"/>
                          </a:solidFill>
                        </a:rPr>
                        <a:t>Màng</a:t>
                      </a:r>
                      <a:r>
                        <a:rPr lang="en-US" sz="2000" b="1" baseline="0" dirty="0" smtClean="0">
                          <a:solidFill>
                            <a:schemeClr val="bg1"/>
                          </a:solidFill>
                        </a:rPr>
                        <a:t> tế bào: </a:t>
                      </a:r>
                      <a:r>
                        <a:rPr lang="en-US" sz="2000" baseline="0" dirty="0" smtClean="0">
                          <a:solidFill>
                            <a:schemeClr val="bg1"/>
                          </a:solidFill>
                        </a:rPr>
                        <a:t>l</a:t>
                      </a:r>
                      <a:r>
                        <a:rPr lang="en-US" sz="2000" dirty="0" smtClean="0">
                          <a:solidFill>
                            <a:schemeClr val="bg1"/>
                          </a:solidFill>
                        </a:rPr>
                        <a:t>à</a:t>
                      </a:r>
                      <a:r>
                        <a:rPr lang="en-US" sz="2000" baseline="0" dirty="0" smtClean="0">
                          <a:solidFill>
                            <a:schemeClr val="bg1"/>
                          </a:solidFill>
                        </a:rPr>
                        <a:t> lớp màng mỏng</a:t>
                      </a:r>
                      <a:endParaRPr lang="en-US" sz="2000" dirty="0">
                        <a:solidFill>
                          <a:schemeClr val="bg1"/>
                        </a:solidFill>
                      </a:endParaRPr>
                    </a:p>
                  </a:txBody>
                  <a:tcPr/>
                </a:tc>
                <a:tc>
                  <a:txBody>
                    <a:bodyPr/>
                    <a:lstStyle/>
                    <a:p>
                      <a:pPr>
                        <a:lnSpc>
                          <a:spcPts val="3400"/>
                        </a:lnSpc>
                        <a:spcBef>
                          <a:spcPts val="200"/>
                        </a:spcBef>
                        <a:spcAft>
                          <a:spcPts val="200"/>
                        </a:spcAft>
                      </a:pPr>
                      <a:r>
                        <a:rPr lang="en-US" sz="2000" dirty="0" smtClean="0">
                          <a:solidFill>
                            <a:schemeClr val="accent1"/>
                          </a:solidFill>
                        </a:rPr>
                        <a:t>Kiểm</a:t>
                      </a:r>
                      <a:r>
                        <a:rPr lang="en-US" sz="2000" baseline="0" dirty="0" smtClean="0">
                          <a:solidFill>
                            <a:schemeClr val="accent1"/>
                          </a:solidFill>
                        </a:rPr>
                        <a:t> soát sự di chuyển </a:t>
                      </a:r>
                      <a:endParaRPr lang="en-US" sz="2000" dirty="0">
                        <a:solidFill>
                          <a:schemeClr val="accent1"/>
                        </a:solidFill>
                      </a:endParaRPr>
                    </a:p>
                  </a:txBody>
                  <a:tcPr/>
                </a:tc>
              </a:tr>
              <a:tr h="370840">
                <a:tc>
                  <a:txBody>
                    <a:bodyPr/>
                    <a:lstStyle/>
                    <a:p>
                      <a:pPr algn="just">
                        <a:lnSpc>
                          <a:spcPts val="3400"/>
                        </a:lnSpc>
                        <a:spcBef>
                          <a:spcPts val="200"/>
                        </a:spcBef>
                        <a:spcAft>
                          <a:spcPts val="200"/>
                        </a:spcAft>
                      </a:pPr>
                      <a:r>
                        <a:rPr lang="en-US" sz="2000" b="1" dirty="0" smtClean="0">
                          <a:solidFill>
                            <a:schemeClr val="bg1"/>
                          </a:solidFill>
                        </a:rPr>
                        <a:t>Tế</a:t>
                      </a:r>
                      <a:r>
                        <a:rPr lang="en-US" sz="2000" b="1" baseline="0" dirty="0" smtClean="0">
                          <a:solidFill>
                            <a:schemeClr val="bg1"/>
                          </a:solidFill>
                        </a:rPr>
                        <a:t> bào chất:</a:t>
                      </a:r>
                      <a:r>
                        <a:rPr lang="en-US" sz="2000" baseline="0" dirty="0" smtClean="0">
                          <a:solidFill>
                            <a:schemeClr val="bg1"/>
                          </a:solidFill>
                        </a:rPr>
                        <a:t> là chất keo lỏng, chứa các bào quan</a:t>
                      </a:r>
                      <a:endParaRPr lang="en-US" sz="2000" dirty="0">
                        <a:solidFill>
                          <a:schemeClr val="bg1"/>
                        </a:solidFill>
                      </a:endParaRPr>
                    </a:p>
                  </a:txBody>
                  <a:tcPr/>
                </a:tc>
                <a:tc>
                  <a:txBody>
                    <a:bodyPr/>
                    <a:lstStyle/>
                    <a:p>
                      <a:pPr>
                        <a:lnSpc>
                          <a:spcPts val="3400"/>
                        </a:lnSpc>
                        <a:spcBef>
                          <a:spcPts val="200"/>
                        </a:spcBef>
                        <a:spcAft>
                          <a:spcPts val="200"/>
                        </a:spcAft>
                      </a:pPr>
                      <a:r>
                        <a:rPr lang="en-US" sz="2000" dirty="0" smtClean="0">
                          <a:solidFill>
                            <a:schemeClr val="accent1"/>
                          </a:solidFill>
                        </a:rPr>
                        <a:t>Diễn</a:t>
                      </a:r>
                      <a:r>
                        <a:rPr lang="en-US" sz="2000" baseline="0" dirty="0" smtClean="0">
                          <a:solidFill>
                            <a:schemeClr val="accent1"/>
                          </a:solidFill>
                        </a:rPr>
                        <a:t> ra các hoạt động sống của tế bào</a:t>
                      </a:r>
                      <a:endParaRPr lang="en-US" sz="2000" dirty="0">
                        <a:solidFill>
                          <a:schemeClr val="accent1"/>
                        </a:solidFill>
                      </a:endParaRPr>
                    </a:p>
                  </a:txBody>
                  <a:tcPr/>
                </a:tc>
              </a:tr>
              <a:tr h="370840">
                <a:tc>
                  <a:txBody>
                    <a:bodyPr/>
                    <a:lstStyle/>
                    <a:p>
                      <a:pPr algn="just">
                        <a:lnSpc>
                          <a:spcPts val="3400"/>
                        </a:lnSpc>
                        <a:spcBef>
                          <a:spcPts val="200"/>
                        </a:spcBef>
                        <a:spcAft>
                          <a:spcPts val="200"/>
                        </a:spcAft>
                      </a:pPr>
                      <a:r>
                        <a:rPr lang="en-US" sz="2000" b="1" dirty="0" smtClean="0">
                          <a:solidFill>
                            <a:schemeClr val="bg1"/>
                          </a:solidFill>
                        </a:rPr>
                        <a:t>Nhân</a:t>
                      </a:r>
                      <a:r>
                        <a:rPr lang="en-US" sz="2000" b="1" baseline="0" dirty="0" smtClean="0">
                          <a:solidFill>
                            <a:schemeClr val="bg1"/>
                          </a:solidFill>
                        </a:rPr>
                        <a:t> tế bào:</a:t>
                      </a:r>
                      <a:r>
                        <a:rPr lang="en-US" sz="2000" baseline="0" dirty="0" smtClean="0">
                          <a:solidFill>
                            <a:schemeClr val="bg1"/>
                          </a:solidFill>
                        </a:rPr>
                        <a:t> Có màng nhân bao bọc chất di truyền</a:t>
                      </a:r>
                      <a:endParaRPr lang="en-US" sz="2000" dirty="0">
                        <a:solidFill>
                          <a:schemeClr val="bg1"/>
                        </a:solidFill>
                      </a:endParaRPr>
                    </a:p>
                  </a:txBody>
                  <a:tcPr/>
                </a:tc>
                <a:tc>
                  <a:txBody>
                    <a:bodyPr/>
                    <a:lstStyle/>
                    <a:p>
                      <a:pPr>
                        <a:lnSpc>
                          <a:spcPts val="3400"/>
                        </a:lnSpc>
                        <a:spcBef>
                          <a:spcPts val="200"/>
                        </a:spcBef>
                        <a:spcAft>
                          <a:spcPts val="200"/>
                        </a:spcAft>
                      </a:pPr>
                      <a:r>
                        <a:rPr lang="en-US" sz="2000" dirty="0" smtClean="0">
                          <a:solidFill>
                            <a:schemeClr val="accent1"/>
                          </a:solidFill>
                        </a:rPr>
                        <a:t>Là</a:t>
                      </a:r>
                      <a:r>
                        <a:rPr lang="en-US" sz="2000" baseline="0" dirty="0" smtClean="0">
                          <a:solidFill>
                            <a:schemeClr val="accent1"/>
                          </a:solidFill>
                        </a:rPr>
                        <a:t> trung tâm điều khiển hầu hết các hoạt động của tế bào</a:t>
                      </a:r>
                      <a:endParaRPr lang="en-US" sz="2000" dirty="0">
                        <a:solidFill>
                          <a:schemeClr val="accent1"/>
                        </a:solidFill>
                      </a:endParaRPr>
                    </a:p>
                  </a:txBody>
                  <a:tcPr/>
                </a:tc>
              </a:tr>
            </a:tbl>
          </a:graphicData>
        </a:graphic>
      </p:graphicFrame>
    </p:spTree>
    <p:extLst>
      <p:ext uri="{BB962C8B-B14F-4D97-AF65-F5344CB8AC3E}">
        <p14:creationId xmlns:p14="http://schemas.microsoft.com/office/powerpoint/2010/main" val="184386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00" y="284200"/>
            <a:ext cx="2024100" cy="696037"/>
          </a:xfrm>
        </p:spPr>
        <p:txBody>
          <a:bodyPr/>
          <a:lstStyle/>
          <a:p>
            <a:pPr algn="ctr"/>
            <a:r>
              <a:rPr lang="en-US" b="1" dirty="0" smtClean="0">
                <a:latin typeface="+mj-lt"/>
              </a:rPr>
              <a:t>Mở rộng</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5" name="Rectangle 4"/>
          <p:cNvSpPr/>
          <p:nvPr/>
        </p:nvSpPr>
        <p:spPr>
          <a:xfrm>
            <a:off x="2679051" y="574431"/>
            <a:ext cx="6152083" cy="1874872"/>
          </a:xfrm>
          <a:prstGeom prst="rect">
            <a:avLst/>
          </a:prstGeom>
        </p:spPr>
        <p:txBody>
          <a:bodyPr wrap="square">
            <a:spAutoFit/>
          </a:bodyPr>
          <a:lstStyle/>
          <a:p>
            <a:pPr marL="285750" indent="-285750" algn="just">
              <a:lnSpc>
                <a:spcPts val="2700"/>
              </a:lnSpc>
              <a:spcBef>
                <a:spcPts val="200"/>
              </a:spcBef>
              <a:spcAft>
                <a:spcPts val="200"/>
              </a:spcAft>
              <a:buFont typeface="Wingdings" panose="05000000000000000000" pitchFamily="2" charset="2"/>
              <a:buChar char="§"/>
            </a:pPr>
            <a:r>
              <a:rPr lang="en-US" sz="2000" dirty="0" smtClean="0">
                <a:solidFill>
                  <a:schemeClr val="bg1"/>
                </a:solidFill>
              </a:rPr>
              <a:t>Thông thường, mỗi tế bào có một nhân lớn ở trung tâm.</a:t>
            </a:r>
          </a:p>
          <a:p>
            <a:pPr marL="285750" indent="-285750" algn="just">
              <a:lnSpc>
                <a:spcPts val="2700"/>
              </a:lnSpc>
              <a:spcBef>
                <a:spcPts val="200"/>
              </a:spcBef>
              <a:spcAft>
                <a:spcPts val="200"/>
              </a:spcAft>
              <a:buFont typeface="Wingdings" panose="05000000000000000000" pitchFamily="2" charset="2"/>
              <a:buChar char="§"/>
            </a:pPr>
            <a:r>
              <a:rPr lang="en-US" sz="2000" dirty="0" smtClean="0">
                <a:solidFill>
                  <a:schemeClr val="bg1"/>
                </a:solidFill>
              </a:rPr>
              <a:t>Cũng có những tế bào không có nhân (tế bào hồng cầu ở người trưởng thành), có tế bào có hai nhân (tế bào gan ngườ), nhiều nhân (tế bào cơ). </a:t>
            </a:r>
            <a:endParaRPr lang="en-US" sz="2000" dirty="0"/>
          </a:p>
        </p:txBody>
      </p:sp>
      <p:pic>
        <p:nvPicPr>
          <p:cNvPr id="6" name="Picture 5"/>
          <p:cNvPicPr>
            <a:picLocks noChangeAspect="1"/>
          </p:cNvPicPr>
          <p:nvPr/>
        </p:nvPicPr>
        <p:blipFill>
          <a:blip r:embed="rId2"/>
          <a:stretch>
            <a:fillRect/>
          </a:stretch>
        </p:blipFill>
        <p:spPr>
          <a:xfrm>
            <a:off x="685428" y="2676119"/>
            <a:ext cx="3579331" cy="2351290"/>
          </a:xfrm>
          <a:prstGeom prst="rect">
            <a:avLst/>
          </a:prstGeom>
        </p:spPr>
      </p:pic>
      <p:pic>
        <p:nvPicPr>
          <p:cNvPr id="7" name="Picture 6"/>
          <p:cNvPicPr>
            <a:picLocks noChangeAspect="1"/>
          </p:cNvPicPr>
          <p:nvPr/>
        </p:nvPicPr>
        <p:blipFill>
          <a:blip r:embed="rId3"/>
          <a:stretch>
            <a:fillRect/>
          </a:stretch>
        </p:blipFill>
        <p:spPr>
          <a:xfrm>
            <a:off x="4550054" y="2676119"/>
            <a:ext cx="3785587" cy="2351290"/>
          </a:xfrm>
          <a:prstGeom prst="rect">
            <a:avLst/>
          </a:prstGeom>
        </p:spPr>
      </p:pic>
    </p:spTree>
    <p:extLst>
      <p:ext uri="{BB962C8B-B14F-4D97-AF65-F5344CB8AC3E}">
        <p14:creationId xmlns:p14="http://schemas.microsoft.com/office/powerpoint/2010/main" val="207445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2885"/>
            <a:ext cx="4579315" cy="1166515"/>
          </a:xfrm>
        </p:spPr>
        <p:txBody>
          <a:bodyPr/>
          <a:lstStyle/>
          <a:p>
            <a:pPr algn="ctr"/>
            <a:r>
              <a:rPr lang="en-US" sz="2200" dirty="0" smtClean="0">
                <a:latin typeface="+mj-lt"/>
              </a:rPr>
              <a:t>Em hãy so sánh: </a:t>
            </a:r>
            <a:br>
              <a:rPr lang="en-US" sz="2200" dirty="0" smtClean="0">
                <a:latin typeface="+mj-lt"/>
              </a:rPr>
            </a:br>
            <a:r>
              <a:rPr lang="en-US" sz="2200" i="1" dirty="0" smtClean="0">
                <a:latin typeface="+mj-lt"/>
              </a:rPr>
              <a:t>Cấu tạo tế bào động vật </a:t>
            </a:r>
            <a:br>
              <a:rPr lang="en-US" sz="2200" i="1" dirty="0" smtClean="0">
                <a:latin typeface="+mj-lt"/>
              </a:rPr>
            </a:br>
            <a:r>
              <a:rPr lang="en-US" sz="2200" i="1" dirty="0" smtClean="0">
                <a:latin typeface="+mj-lt"/>
              </a:rPr>
              <a:t>và tế bào thực vật</a:t>
            </a:r>
            <a:endParaRPr lang="en-US" sz="2200" i="1" dirty="0">
              <a:latin typeface="+mj-lt"/>
            </a:endParaRPr>
          </a:p>
        </p:txBody>
      </p:sp>
      <p:sp>
        <p:nvSpPr>
          <p:cNvPr id="4" name="Rounded Rectangle 3"/>
          <p:cNvSpPr/>
          <p:nvPr/>
        </p:nvSpPr>
        <p:spPr>
          <a:xfrm>
            <a:off x="603250" y="4375150"/>
            <a:ext cx="3511550" cy="4127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Giống nhau</a:t>
            </a:r>
            <a:endParaRPr lang="en-US" sz="2000" b="1" dirty="0"/>
          </a:p>
        </p:txBody>
      </p:sp>
      <p:sp>
        <p:nvSpPr>
          <p:cNvPr id="5" name="Rectangle 4"/>
          <p:cNvSpPr/>
          <p:nvPr/>
        </p:nvSpPr>
        <p:spPr>
          <a:xfrm>
            <a:off x="660400" y="1745684"/>
            <a:ext cx="3511550" cy="1707327"/>
          </a:xfrm>
          <a:prstGeom prst="rect">
            <a:avLst/>
          </a:prstGeom>
        </p:spPr>
        <p:txBody>
          <a:bodyPr wrap="square">
            <a:spAutoFit/>
          </a:bodyPr>
          <a:lstStyle/>
          <a:p>
            <a:pPr marL="342900" indent="-342900">
              <a:lnSpc>
                <a:spcPts val="2300"/>
              </a:lnSpc>
              <a:spcBef>
                <a:spcPts val="200"/>
              </a:spcBef>
              <a:spcAft>
                <a:spcPts val="200"/>
              </a:spcAft>
              <a:buFont typeface="Wingdings" panose="05000000000000000000" pitchFamily="2" charset="2"/>
              <a:buChar char="§"/>
            </a:pPr>
            <a:r>
              <a:rPr lang="en-US" sz="2000" dirty="0" smtClean="0"/>
              <a:t>Đều có các bào quan.</a:t>
            </a:r>
          </a:p>
          <a:p>
            <a:pPr marL="342900" indent="-342900">
              <a:lnSpc>
                <a:spcPts val="2300"/>
              </a:lnSpc>
              <a:spcBef>
                <a:spcPts val="200"/>
              </a:spcBef>
              <a:spcAft>
                <a:spcPts val="200"/>
              </a:spcAft>
              <a:buFont typeface="Wingdings" panose="05000000000000000000" pitchFamily="2" charset="2"/>
              <a:buChar char="§"/>
            </a:pPr>
            <a:r>
              <a:rPr lang="en-US" sz="2000" dirty="0" smtClean="0"/>
              <a:t>Là những cấu trúc thực hiện chức năng nhất định</a:t>
            </a:r>
          </a:p>
          <a:p>
            <a:pPr marL="342900" indent="-342900">
              <a:lnSpc>
                <a:spcPts val="2300"/>
              </a:lnSpc>
              <a:spcBef>
                <a:spcPts val="200"/>
              </a:spcBef>
              <a:spcAft>
                <a:spcPts val="200"/>
              </a:spcAft>
              <a:buFont typeface="Wingdings" panose="05000000000000000000" pitchFamily="2" charset="2"/>
              <a:buChar char="§"/>
            </a:pPr>
            <a:r>
              <a:rPr lang="en-US" sz="2000" dirty="0" smtClean="0"/>
              <a:t>Của tế bào.</a:t>
            </a:r>
          </a:p>
          <a:p>
            <a:pPr algn="just">
              <a:lnSpc>
                <a:spcPts val="2500"/>
              </a:lnSpc>
              <a:spcBef>
                <a:spcPts val="200"/>
              </a:spcBef>
              <a:spcAft>
                <a:spcPts val="200"/>
              </a:spcAft>
            </a:pPr>
            <a:endParaRPr lang="en-US" dirty="0"/>
          </a:p>
        </p:txBody>
      </p:sp>
      <p:sp>
        <p:nvSpPr>
          <p:cNvPr id="6" name="Rounded Rectangle 5"/>
          <p:cNvSpPr/>
          <p:nvPr/>
        </p:nvSpPr>
        <p:spPr>
          <a:xfrm>
            <a:off x="5184775" y="4375150"/>
            <a:ext cx="3511550" cy="4127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solidFill>
              </a:rPr>
              <a:t>Khác nhau</a:t>
            </a:r>
            <a:endParaRPr lang="en-US" sz="2000" b="1" dirty="0">
              <a:solidFill>
                <a:schemeClr val="accent1"/>
              </a:solidFill>
            </a:endParaRPr>
          </a:p>
        </p:txBody>
      </p:sp>
      <p:sp>
        <p:nvSpPr>
          <p:cNvPr id="7" name="Rectangle 6"/>
          <p:cNvSpPr/>
          <p:nvPr/>
        </p:nvSpPr>
        <p:spPr>
          <a:xfrm>
            <a:off x="4712182" y="1745684"/>
            <a:ext cx="4329735" cy="2835841"/>
          </a:xfrm>
          <a:prstGeom prst="rect">
            <a:avLst/>
          </a:prstGeom>
        </p:spPr>
        <p:txBody>
          <a:bodyPr wrap="square">
            <a:spAutoFit/>
          </a:bodyPr>
          <a:lstStyle/>
          <a:p>
            <a:pPr marL="342900" indent="-342900" algn="just">
              <a:lnSpc>
                <a:spcPts val="2300"/>
              </a:lnSpc>
              <a:spcBef>
                <a:spcPts val="200"/>
              </a:spcBef>
              <a:spcAft>
                <a:spcPts val="200"/>
              </a:spcAft>
              <a:buFont typeface="Wingdings" panose="05000000000000000000" pitchFamily="2" charset="2"/>
              <a:buChar char="§"/>
            </a:pPr>
            <a:r>
              <a:rPr lang="en-US" sz="2000" dirty="0" smtClean="0">
                <a:solidFill>
                  <a:schemeClr val="bg1"/>
                </a:solidFill>
              </a:rPr>
              <a:t>Lục lạp: là bào quan ở tế bào thực vật mà không có ở tế bào động vật. Lục  lạp tạo màu xanh cho Trái đất. </a:t>
            </a:r>
          </a:p>
          <a:p>
            <a:pPr marL="342900" indent="-342900">
              <a:lnSpc>
                <a:spcPts val="2300"/>
              </a:lnSpc>
              <a:spcBef>
                <a:spcPts val="200"/>
              </a:spcBef>
              <a:spcAft>
                <a:spcPts val="200"/>
              </a:spcAft>
              <a:buFont typeface="Wingdings" panose="05000000000000000000" pitchFamily="2" charset="2"/>
              <a:buChar char="§"/>
            </a:pPr>
            <a:r>
              <a:rPr lang="en-US" sz="2000" dirty="0" smtClean="0">
                <a:solidFill>
                  <a:schemeClr val="bg1"/>
                </a:solidFill>
              </a:rPr>
              <a:t>Thành tế bào: được tạo nên từ cellulose (chất rất bền), bảo vệ và nâng đỡ cơ thể thực vật, vì thực vật không có xương. </a:t>
            </a:r>
          </a:p>
          <a:p>
            <a:pPr algn="just">
              <a:lnSpc>
                <a:spcPts val="2500"/>
              </a:lnSpc>
              <a:spcBef>
                <a:spcPts val="200"/>
              </a:spcBef>
              <a:spcAft>
                <a:spcPts val="200"/>
              </a:spcAft>
            </a:pPr>
            <a:endParaRPr lang="en-US" dirty="0"/>
          </a:p>
        </p:txBody>
      </p:sp>
    </p:spTree>
    <p:extLst>
      <p:ext uri="{BB962C8B-B14F-4D97-AF65-F5344CB8AC3E}">
        <p14:creationId xmlns:p14="http://schemas.microsoft.com/office/powerpoint/2010/main" val="178552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3500" y="1748200"/>
            <a:ext cx="4546600" cy="766400"/>
          </a:xfrm>
        </p:spPr>
        <p:txBody>
          <a:bodyPr/>
          <a:lstStyle/>
          <a:p>
            <a:pPr algn="just">
              <a:lnSpc>
                <a:spcPts val="2400"/>
              </a:lnSpc>
              <a:spcBef>
                <a:spcPts val="200"/>
              </a:spcBef>
              <a:spcAft>
                <a:spcPts val="200"/>
              </a:spcAft>
              <a:buFont typeface="Wingdings" panose="05000000000000000000" pitchFamily="2" charset="2"/>
              <a:buChar char="§"/>
            </a:pPr>
            <a:r>
              <a:rPr lang="en-US" sz="2000" dirty="0" smtClean="0">
                <a:latin typeface="+mj-lt"/>
              </a:rPr>
              <a:t>Nhờ có yếu tố nào mà lục lạp thực hiện được chức năng quang hợp?</a:t>
            </a:r>
            <a:endParaRPr lang="en-US" sz="2000"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4" name="Text Placeholder 3"/>
          <p:cNvSpPr>
            <a:spLocks noGrp="1"/>
          </p:cNvSpPr>
          <p:nvPr>
            <p:ph type="body" idx="2"/>
          </p:nvPr>
        </p:nvSpPr>
        <p:spPr>
          <a:xfrm>
            <a:off x="4387850" y="1828800"/>
            <a:ext cx="4628734" cy="1079500"/>
          </a:xfrm>
        </p:spPr>
        <p:txBody>
          <a:bodyPr/>
          <a:lstStyle/>
          <a:p>
            <a:pPr algn="just">
              <a:lnSpc>
                <a:spcPts val="2400"/>
              </a:lnSpc>
              <a:spcBef>
                <a:spcPts val="200"/>
              </a:spcBef>
              <a:spcAft>
                <a:spcPts val="200"/>
              </a:spcAft>
              <a:buFont typeface="Wingdings" panose="05000000000000000000" pitchFamily="2" charset="2"/>
              <a:buChar char="§"/>
            </a:pPr>
            <a:r>
              <a:rPr lang="en-US" sz="2000" dirty="0" smtClean="0">
                <a:solidFill>
                  <a:schemeClr val="accent1"/>
                </a:solidFill>
                <a:latin typeface="+mj-lt"/>
              </a:rPr>
              <a:t>Lục lạp mang sắc tố quang hợp (diệp lục) có khả năng hấp thụ ánh sáng để tổng hợp nên chất hữu cơ.</a:t>
            </a:r>
            <a:endParaRPr lang="en-US" sz="2000" dirty="0">
              <a:solidFill>
                <a:schemeClr val="accent1"/>
              </a:solidFill>
              <a:latin typeface="+mj-lt"/>
            </a:endParaRPr>
          </a:p>
        </p:txBody>
      </p:sp>
      <p:sp>
        <p:nvSpPr>
          <p:cNvPr id="5" name="Title 4"/>
          <p:cNvSpPr>
            <a:spLocks noGrp="1"/>
          </p:cNvSpPr>
          <p:nvPr>
            <p:ph type="title"/>
          </p:nvPr>
        </p:nvSpPr>
        <p:spPr>
          <a:xfrm>
            <a:off x="656200" y="825500"/>
            <a:ext cx="3246900" cy="755650"/>
          </a:xfrm>
        </p:spPr>
        <p:txBody>
          <a:bodyPr/>
          <a:lstStyle/>
          <a:p>
            <a:pPr algn="ctr"/>
            <a:r>
              <a:rPr lang="en-US" sz="2200" b="1" dirty="0" smtClean="0">
                <a:latin typeface="+mj-lt"/>
              </a:rPr>
              <a:t>Thảo luận và </a:t>
            </a:r>
            <a:br>
              <a:rPr lang="en-US" sz="2200" b="1" dirty="0" smtClean="0">
                <a:latin typeface="+mj-lt"/>
              </a:rPr>
            </a:br>
            <a:r>
              <a:rPr lang="en-US" sz="2200" b="1" dirty="0" smtClean="0">
                <a:latin typeface="+mj-lt"/>
              </a:rPr>
              <a:t>trả lời câu hỏi</a:t>
            </a:r>
            <a:endParaRPr lang="en-US" sz="2200" b="1" dirty="0">
              <a:latin typeface="+mj-lt"/>
            </a:endParaRPr>
          </a:p>
        </p:txBody>
      </p:sp>
      <p:pic>
        <p:nvPicPr>
          <p:cNvPr id="6" name="Picture 5"/>
          <p:cNvPicPr>
            <a:picLocks noChangeAspect="1"/>
          </p:cNvPicPr>
          <p:nvPr/>
        </p:nvPicPr>
        <p:blipFill>
          <a:blip r:embed="rId2"/>
          <a:stretch>
            <a:fillRect/>
          </a:stretch>
        </p:blipFill>
        <p:spPr>
          <a:xfrm>
            <a:off x="584200" y="2808650"/>
            <a:ext cx="3587750" cy="1876425"/>
          </a:xfrm>
          <a:prstGeom prst="rect">
            <a:avLst/>
          </a:prstGeom>
        </p:spPr>
      </p:pic>
    </p:spTree>
    <p:extLst>
      <p:ext uri="{BB962C8B-B14F-4D97-AF65-F5344CB8AC3E}">
        <p14:creationId xmlns:p14="http://schemas.microsoft.com/office/powerpoint/2010/main" val="107178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647700"/>
            <a:ext cx="9144000" cy="635000"/>
          </a:xfrm>
        </p:spPr>
        <p:txBody>
          <a:bodyPr/>
          <a:lstStyle/>
          <a:p>
            <a:pPr marL="76200" indent="0">
              <a:buNone/>
            </a:pPr>
            <a:r>
              <a:rPr lang="en-US" sz="2200" b="1" i="0" dirty="0" smtClean="0">
                <a:solidFill>
                  <a:schemeClr val="bg1"/>
                </a:solidFill>
                <a:latin typeface="+mj-lt"/>
              </a:rPr>
              <a:t>IV. CẤU TẠO CỦA TẾ BÀO NHÂN SƠ VÀ TẾ BÀO NHÂN THỰC</a:t>
            </a:r>
            <a:endParaRPr lang="en-US" sz="2200"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Rectangle 3"/>
          <p:cNvSpPr/>
          <p:nvPr/>
        </p:nvSpPr>
        <p:spPr>
          <a:xfrm>
            <a:off x="152399" y="1484412"/>
            <a:ext cx="6538783" cy="759182"/>
          </a:xfrm>
          <a:prstGeom prst="rect">
            <a:avLst/>
          </a:prstGeom>
        </p:spPr>
        <p:txBody>
          <a:bodyPr wrap="square">
            <a:spAutoFit/>
          </a:bodyPr>
          <a:lstStyle/>
          <a:p>
            <a:pPr>
              <a:lnSpc>
                <a:spcPts val="2400"/>
              </a:lnSpc>
              <a:spcBef>
                <a:spcPts val="200"/>
              </a:spcBef>
              <a:spcAft>
                <a:spcPts val="200"/>
              </a:spcAft>
            </a:pPr>
            <a:r>
              <a:rPr lang="en-US" sz="2000" dirty="0" smtClean="0">
                <a:solidFill>
                  <a:schemeClr val="accent1"/>
                </a:solidFill>
              </a:rPr>
              <a:t>Quan sát Hình 12.8, Hình 12.9: </a:t>
            </a:r>
          </a:p>
          <a:p>
            <a:pPr>
              <a:lnSpc>
                <a:spcPts val="2400"/>
              </a:lnSpc>
              <a:spcBef>
                <a:spcPts val="200"/>
              </a:spcBef>
              <a:spcAft>
                <a:spcPts val="200"/>
              </a:spcAft>
            </a:pPr>
            <a:r>
              <a:rPr lang="en-US" sz="2000" i="1" dirty="0" smtClean="0">
                <a:solidFill>
                  <a:schemeClr val="accent1"/>
                </a:solidFill>
              </a:rPr>
              <a:t>Nêu cấu tạo của tế bào nhân sơ và tế bào nhân thực.</a:t>
            </a:r>
            <a:endParaRPr lang="en-US" sz="2000" i="1" dirty="0"/>
          </a:p>
        </p:txBody>
      </p:sp>
      <p:pic>
        <p:nvPicPr>
          <p:cNvPr id="5" name="Picture 4"/>
          <p:cNvPicPr>
            <a:picLocks noChangeAspect="1"/>
          </p:cNvPicPr>
          <p:nvPr/>
        </p:nvPicPr>
        <p:blipFill>
          <a:blip r:embed="rId2"/>
          <a:stretch>
            <a:fillRect/>
          </a:stretch>
        </p:blipFill>
        <p:spPr>
          <a:xfrm>
            <a:off x="571500" y="2331998"/>
            <a:ext cx="8001000" cy="2557553"/>
          </a:xfrm>
          <a:prstGeom prst="rect">
            <a:avLst/>
          </a:prstGeom>
        </p:spPr>
      </p:pic>
    </p:spTree>
    <p:extLst>
      <p:ext uri="{BB962C8B-B14F-4D97-AF65-F5344CB8AC3E}">
        <p14:creationId xmlns:p14="http://schemas.microsoft.com/office/powerpoint/2010/main" val="268307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575500"/>
            <a:ext cx="2553005" cy="9094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j-lt"/>
              </a:rPr>
              <a:t>Quan sát</a:t>
            </a:r>
            <a:br>
              <a:rPr lang="en" b="1" dirty="0" smtClean="0">
                <a:latin typeface="+mj-lt"/>
              </a:rPr>
            </a:br>
            <a:r>
              <a:rPr lang="en" b="1" dirty="0" smtClean="0">
                <a:latin typeface="+mj-lt"/>
              </a:rPr>
              <a:t>Hình 12.1</a:t>
            </a:r>
            <a:endParaRPr b="1" dirty="0">
              <a:latin typeface="+mj-lt"/>
            </a:endParaRPr>
          </a:p>
        </p:txBody>
      </p:sp>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5" name="Picture 4"/>
          <p:cNvPicPr>
            <a:picLocks noChangeAspect="1"/>
          </p:cNvPicPr>
          <p:nvPr/>
        </p:nvPicPr>
        <p:blipFill>
          <a:blip r:embed="rId3"/>
          <a:stretch>
            <a:fillRect/>
          </a:stretch>
        </p:blipFill>
        <p:spPr>
          <a:xfrm>
            <a:off x="3160289" y="2188821"/>
            <a:ext cx="5537484" cy="2757830"/>
          </a:xfrm>
          <a:prstGeom prst="rect">
            <a:avLst/>
          </a:prstGeom>
        </p:spPr>
      </p:pic>
      <p:sp>
        <p:nvSpPr>
          <p:cNvPr id="6" name="Rectangle 5"/>
          <p:cNvSpPr/>
          <p:nvPr/>
        </p:nvSpPr>
        <p:spPr>
          <a:xfrm>
            <a:off x="3137374" y="368523"/>
            <a:ext cx="5223899" cy="1682512"/>
          </a:xfrm>
          <a:prstGeom prst="rect">
            <a:avLst/>
          </a:prstGeom>
        </p:spPr>
        <p:txBody>
          <a:bodyPr wrap="square">
            <a:spAutoFit/>
          </a:bodyPr>
          <a:lstStyle/>
          <a:p>
            <a:pPr marL="342900" indent="-342900" algn="just">
              <a:lnSpc>
                <a:spcPts val="2400"/>
              </a:lnSpc>
              <a:spcBef>
                <a:spcPts val="200"/>
              </a:spcBef>
              <a:spcAft>
                <a:spcPts val="200"/>
              </a:spcAft>
              <a:buFont typeface="Wingdings" panose="05000000000000000000" pitchFamily="2" charset="2"/>
              <a:buChar char="§"/>
            </a:pPr>
            <a:r>
              <a:rPr lang="en" sz="2000" dirty="0" smtClean="0"/>
              <a:t>Ngôi nhà chủ yếu được xây dựng nên từ đơn vị cấu trúc là những viên gạch. </a:t>
            </a:r>
          </a:p>
          <a:p>
            <a:pPr marL="342900" indent="-342900" algn="just">
              <a:lnSpc>
                <a:spcPts val="2400"/>
              </a:lnSpc>
              <a:spcBef>
                <a:spcPts val="200"/>
              </a:spcBef>
              <a:spcAft>
                <a:spcPts val="200"/>
              </a:spcAft>
              <a:buFont typeface="Wingdings" panose="05000000000000000000" pitchFamily="2" charset="2"/>
              <a:buChar char="§"/>
            </a:pPr>
            <a:r>
              <a:rPr lang="en" sz="2000" dirty="0" smtClean="0"/>
              <a:t>Vậy em hãy đoán xem cây xanh và cơ thể chúng ta được tạo nên từ đơn vị cấu trúc nào?</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3300" y="1111250"/>
            <a:ext cx="249555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Tế bào nhân sơ</a:t>
            </a:r>
          </a:p>
        </p:txBody>
      </p:sp>
      <p:sp>
        <p:nvSpPr>
          <p:cNvPr id="5" name="Rounded Rectangle 4"/>
          <p:cNvSpPr/>
          <p:nvPr/>
        </p:nvSpPr>
        <p:spPr>
          <a:xfrm>
            <a:off x="5607050" y="1079500"/>
            <a:ext cx="23368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Tế bào nhân thực</a:t>
            </a:r>
            <a:endParaRPr lang="en-US" sz="2000" dirty="0">
              <a:solidFill>
                <a:schemeClr val="accent1"/>
              </a:solidFill>
            </a:endParaRPr>
          </a:p>
        </p:txBody>
      </p:sp>
      <p:sp>
        <p:nvSpPr>
          <p:cNvPr id="6" name="Rounded Rectangle 5"/>
          <p:cNvSpPr/>
          <p:nvPr/>
        </p:nvSpPr>
        <p:spPr>
          <a:xfrm>
            <a:off x="0" y="2419350"/>
            <a:ext cx="14097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Vùng nhân</a:t>
            </a:r>
            <a:endParaRPr lang="en-US" sz="2000" dirty="0"/>
          </a:p>
        </p:txBody>
      </p:sp>
      <p:sp>
        <p:nvSpPr>
          <p:cNvPr id="7" name="Rounded Rectangle 6"/>
          <p:cNvSpPr/>
          <p:nvPr/>
        </p:nvSpPr>
        <p:spPr>
          <a:xfrm>
            <a:off x="1552575" y="2419350"/>
            <a:ext cx="13970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Màng sinh chất</a:t>
            </a:r>
            <a:endParaRPr lang="en-US" sz="2000" dirty="0"/>
          </a:p>
        </p:txBody>
      </p:sp>
      <p:sp>
        <p:nvSpPr>
          <p:cNvPr id="8" name="Rounded Rectangle 7"/>
          <p:cNvSpPr/>
          <p:nvPr/>
        </p:nvSpPr>
        <p:spPr>
          <a:xfrm>
            <a:off x="3092450" y="2419350"/>
            <a:ext cx="13081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Tế bào </a:t>
            </a:r>
            <a:r>
              <a:rPr lang="en-US" sz="2000" dirty="0" smtClean="0"/>
              <a:t>chất</a:t>
            </a:r>
            <a:endParaRPr lang="en-US" sz="2000" dirty="0"/>
          </a:p>
        </p:txBody>
      </p:sp>
      <p:sp>
        <p:nvSpPr>
          <p:cNvPr id="9" name="Rounded Rectangle 8"/>
          <p:cNvSpPr/>
          <p:nvPr/>
        </p:nvSpPr>
        <p:spPr>
          <a:xfrm>
            <a:off x="342900" y="3524250"/>
            <a:ext cx="3816350" cy="9652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Chứa chất di truyền, không có màng bao bọc, nằm tự do trong tế bào</a:t>
            </a:r>
            <a:endParaRPr lang="en-US" sz="2000" dirty="0"/>
          </a:p>
        </p:txBody>
      </p:sp>
      <p:cxnSp>
        <p:nvCxnSpPr>
          <p:cNvPr id="11" name="Straight Arrow Connector 10"/>
          <p:cNvCxnSpPr>
            <a:stCxn id="3" idx="2"/>
            <a:endCxn id="6" idx="0"/>
          </p:cNvCxnSpPr>
          <p:nvPr/>
        </p:nvCxnSpPr>
        <p:spPr>
          <a:xfrm flipH="1">
            <a:off x="704850" y="1676400"/>
            <a:ext cx="1546225"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a:endCxn id="7" idx="0"/>
          </p:cNvCxnSpPr>
          <p:nvPr/>
        </p:nvCxnSpPr>
        <p:spPr>
          <a:xfrm>
            <a:off x="2251075" y="1676400"/>
            <a:ext cx="0"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2"/>
          </p:cNvCxnSpPr>
          <p:nvPr/>
        </p:nvCxnSpPr>
        <p:spPr>
          <a:xfrm>
            <a:off x="2251075" y="1676400"/>
            <a:ext cx="1495425"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9" idx="0"/>
          </p:cNvCxnSpPr>
          <p:nvPr/>
        </p:nvCxnSpPr>
        <p:spPr>
          <a:xfrm>
            <a:off x="704850" y="2984500"/>
            <a:ext cx="1546225" cy="539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813300" y="2355850"/>
            <a:ext cx="11430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Nhân</a:t>
            </a:r>
            <a:endParaRPr lang="en-US" sz="2000" dirty="0">
              <a:solidFill>
                <a:schemeClr val="accent1"/>
              </a:solidFill>
            </a:endParaRPr>
          </a:p>
        </p:txBody>
      </p:sp>
      <p:sp>
        <p:nvSpPr>
          <p:cNvPr id="22" name="Rounded Rectangle 21"/>
          <p:cNvSpPr/>
          <p:nvPr/>
        </p:nvSpPr>
        <p:spPr>
          <a:xfrm>
            <a:off x="6102350" y="2346325"/>
            <a:ext cx="13462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Màng sinh chất</a:t>
            </a:r>
            <a:endParaRPr lang="en-US" sz="2000" dirty="0">
              <a:solidFill>
                <a:schemeClr val="accent1"/>
              </a:solidFill>
            </a:endParaRPr>
          </a:p>
        </p:txBody>
      </p:sp>
      <p:sp>
        <p:nvSpPr>
          <p:cNvPr id="23" name="Rounded Rectangle 22"/>
          <p:cNvSpPr/>
          <p:nvPr/>
        </p:nvSpPr>
        <p:spPr>
          <a:xfrm>
            <a:off x="7594600" y="2355850"/>
            <a:ext cx="14478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Tế bào chất</a:t>
            </a:r>
            <a:endParaRPr lang="en-US" sz="2000" dirty="0">
              <a:solidFill>
                <a:schemeClr val="accent1"/>
              </a:solidFill>
            </a:endParaRPr>
          </a:p>
        </p:txBody>
      </p:sp>
      <p:sp>
        <p:nvSpPr>
          <p:cNvPr id="25" name="Rounded Rectangle 24"/>
          <p:cNvSpPr/>
          <p:nvPr/>
        </p:nvSpPr>
        <p:spPr>
          <a:xfrm>
            <a:off x="5067300" y="3524250"/>
            <a:ext cx="3816350" cy="965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accent1"/>
                </a:solidFill>
              </a:rPr>
              <a:t>Chứa chất di truyền, có màng nhân bao bọc</a:t>
            </a:r>
            <a:endParaRPr lang="en-US" sz="2000" dirty="0">
              <a:solidFill>
                <a:schemeClr val="accent1"/>
              </a:solidFill>
            </a:endParaRPr>
          </a:p>
        </p:txBody>
      </p:sp>
      <p:cxnSp>
        <p:nvCxnSpPr>
          <p:cNvPr id="27" name="Straight Arrow Connector 26"/>
          <p:cNvCxnSpPr>
            <a:stCxn id="5" idx="2"/>
            <a:endCxn id="21" idx="0"/>
          </p:cNvCxnSpPr>
          <p:nvPr/>
        </p:nvCxnSpPr>
        <p:spPr>
          <a:xfrm flipH="1">
            <a:off x="5384800" y="1708150"/>
            <a:ext cx="1390650" cy="647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2"/>
            <a:endCxn id="22" idx="0"/>
          </p:cNvCxnSpPr>
          <p:nvPr/>
        </p:nvCxnSpPr>
        <p:spPr>
          <a:xfrm>
            <a:off x="6775450" y="1708150"/>
            <a:ext cx="0" cy="638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2"/>
            <a:endCxn id="23" idx="0"/>
          </p:cNvCxnSpPr>
          <p:nvPr/>
        </p:nvCxnSpPr>
        <p:spPr>
          <a:xfrm>
            <a:off x="6775450" y="1708150"/>
            <a:ext cx="1543050" cy="647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2"/>
            <a:endCxn id="25" idx="0"/>
          </p:cNvCxnSpPr>
          <p:nvPr/>
        </p:nvCxnSpPr>
        <p:spPr>
          <a:xfrm>
            <a:off x="5384800" y="2984500"/>
            <a:ext cx="1590675" cy="5397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60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21" grpId="0" animBg="1"/>
      <p:bldP spid="22" grpId="0" animBg="1"/>
      <p:bldP spid="23"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516" y="637800"/>
            <a:ext cx="9144000" cy="549650"/>
          </a:xfrm>
        </p:spPr>
        <p:txBody>
          <a:bodyPr/>
          <a:lstStyle/>
          <a:p>
            <a:r>
              <a:rPr lang="en-US" sz="2000" i="0" dirty="0" smtClean="0">
                <a:solidFill>
                  <a:schemeClr val="bg1"/>
                </a:solidFill>
                <a:latin typeface="+mj-lt"/>
              </a:rPr>
              <a:t>Thảo luận nhóm và trả lời câu hỏi</a:t>
            </a:r>
            <a:endParaRPr lang="en-US" sz="2000"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4" name="Rectangle 3"/>
          <p:cNvSpPr/>
          <p:nvPr/>
        </p:nvSpPr>
        <p:spPr>
          <a:xfrm>
            <a:off x="285750" y="1338362"/>
            <a:ext cx="8763000" cy="400110"/>
          </a:xfrm>
          <a:prstGeom prst="rect">
            <a:avLst/>
          </a:prstGeom>
        </p:spPr>
        <p:txBody>
          <a:bodyPr wrap="square">
            <a:spAutoFit/>
          </a:bodyPr>
          <a:lstStyle/>
          <a:p>
            <a:pPr algn="just"/>
            <a:r>
              <a:rPr lang="en-US" sz="2000" i="1" dirty="0" smtClean="0">
                <a:solidFill>
                  <a:schemeClr val="accent1"/>
                </a:solidFill>
              </a:rPr>
              <a:t>Lập bảng so sánh tế bào nhân sơ và tế bào nhân thực.</a:t>
            </a:r>
            <a:endParaRPr lang="en-US" sz="2000" i="1" dirty="0">
              <a:solidFill>
                <a:schemeClr val="accent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73762840"/>
              </p:ext>
            </p:extLst>
          </p:nvPr>
        </p:nvGraphicFramePr>
        <p:xfrm>
          <a:off x="367650" y="1785898"/>
          <a:ext cx="8408700" cy="3215640"/>
        </p:xfrm>
        <a:graphic>
          <a:graphicData uri="http://schemas.openxmlformats.org/drawingml/2006/table">
            <a:tbl>
              <a:tblPr firstRow="1" bandRow="1">
                <a:tableStyleId>{A21C09DD-20E4-490C-86EA-0C1ED17FF51C}</a:tableStyleId>
              </a:tblPr>
              <a:tblGrid>
                <a:gridCol w="4204350"/>
                <a:gridCol w="4204350"/>
              </a:tblGrid>
              <a:tr h="352935">
                <a:tc>
                  <a:txBody>
                    <a:bodyPr/>
                    <a:lstStyle/>
                    <a:p>
                      <a:pPr algn="ctr">
                        <a:lnSpc>
                          <a:spcPts val="2100"/>
                        </a:lnSpc>
                        <a:spcBef>
                          <a:spcPts val="100"/>
                        </a:spcBef>
                        <a:spcAft>
                          <a:spcPts val="100"/>
                        </a:spcAft>
                      </a:pPr>
                      <a:r>
                        <a:rPr lang="en-US" sz="1800" dirty="0" smtClean="0">
                          <a:solidFill>
                            <a:schemeClr val="bg1"/>
                          </a:solidFill>
                        </a:rPr>
                        <a:t>Tế</a:t>
                      </a:r>
                      <a:r>
                        <a:rPr lang="en-US" sz="1800" baseline="0" dirty="0" smtClean="0">
                          <a:solidFill>
                            <a:schemeClr val="bg1"/>
                          </a:solidFill>
                        </a:rPr>
                        <a:t> bào nhân sơ</a:t>
                      </a:r>
                      <a:endParaRPr lang="en-US" sz="1800" dirty="0">
                        <a:solidFill>
                          <a:schemeClr val="bg1"/>
                        </a:solidFill>
                      </a:endParaRPr>
                    </a:p>
                  </a:txBody>
                  <a:tcPr>
                    <a:solidFill>
                      <a:schemeClr val="accent2"/>
                    </a:solidFill>
                  </a:tcPr>
                </a:tc>
                <a:tc>
                  <a:txBody>
                    <a:bodyPr/>
                    <a:lstStyle/>
                    <a:p>
                      <a:pPr algn="ctr">
                        <a:lnSpc>
                          <a:spcPts val="2100"/>
                        </a:lnSpc>
                        <a:spcBef>
                          <a:spcPts val="100"/>
                        </a:spcBef>
                        <a:spcAft>
                          <a:spcPts val="100"/>
                        </a:spcAft>
                      </a:pPr>
                      <a:r>
                        <a:rPr lang="en-US" sz="1800" dirty="0" smtClean="0">
                          <a:solidFill>
                            <a:schemeClr val="bg1"/>
                          </a:solidFill>
                        </a:rPr>
                        <a:t>Tế</a:t>
                      </a:r>
                      <a:r>
                        <a:rPr lang="en-US" sz="1800" baseline="0" dirty="0" smtClean="0">
                          <a:solidFill>
                            <a:schemeClr val="bg1"/>
                          </a:solidFill>
                        </a:rPr>
                        <a:t> bào nhân thực</a:t>
                      </a:r>
                      <a:endParaRPr lang="en-US" sz="1800" dirty="0">
                        <a:solidFill>
                          <a:schemeClr val="bg1"/>
                        </a:solidFill>
                      </a:endParaRPr>
                    </a:p>
                  </a:txBody>
                  <a:tcPr>
                    <a:solidFill>
                      <a:schemeClr val="accent2"/>
                    </a:solidFill>
                  </a:tcPr>
                </a:tc>
              </a:tr>
              <a:tr h="594671">
                <a:tc>
                  <a:txBody>
                    <a:bodyPr/>
                    <a:lstStyle/>
                    <a:p>
                      <a:pPr algn="just">
                        <a:lnSpc>
                          <a:spcPts val="2100"/>
                        </a:lnSpc>
                        <a:spcBef>
                          <a:spcPts val="100"/>
                        </a:spcBef>
                        <a:spcAft>
                          <a:spcPts val="100"/>
                        </a:spcAft>
                      </a:pPr>
                      <a:r>
                        <a:rPr lang="en-US" sz="1800" dirty="0">
                          <a:solidFill>
                            <a:schemeClr val="accent1">
                              <a:lumMod val="50000"/>
                            </a:schemeClr>
                          </a:solidFill>
                          <a:effectLst/>
                        </a:rPr>
                        <a:t>Có ở tế bào </a:t>
                      </a:r>
                      <a:r>
                        <a:rPr lang="en-US" sz="1800" u="none" strike="noStrike" dirty="0" smtClean="0">
                          <a:solidFill>
                            <a:schemeClr val="accent1">
                              <a:lumMod val="50000"/>
                            </a:schemeClr>
                          </a:solidFill>
                          <a:effectLst/>
                        </a:rPr>
                        <a:t>vi</a:t>
                      </a:r>
                      <a:r>
                        <a:rPr lang="en-US" sz="1800" u="none" strike="noStrike" baseline="0" dirty="0" smtClean="0">
                          <a:solidFill>
                            <a:schemeClr val="accent1">
                              <a:lumMod val="50000"/>
                            </a:schemeClr>
                          </a:solidFill>
                          <a:effectLst/>
                        </a:rPr>
                        <a:t> khuẩn</a:t>
                      </a:r>
                      <a:endParaRPr lang="en-US" sz="1800" dirty="0">
                        <a:solidFill>
                          <a:schemeClr val="accent1">
                            <a:lumMod val="50000"/>
                          </a:schemeClr>
                        </a:solidFill>
                        <a:effectLst/>
                      </a:endParaRP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en-US" sz="1800" dirty="0">
                          <a:solidFill>
                            <a:schemeClr val="accent1">
                              <a:lumMod val="50000"/>
                            </a:schemeClr>
                          </a:solidFill>
                          <a:effectLst/>
                        </a:rPr>
                        <a:t>Có ở tế bào động vật nguyên sinh, nấm, thực vật, động vật.</a:t>
                      </a:r>
                    </a:p>
                  </a:txBody>
                  <a:tcPr anchor="ctr">
                    <a:solidFill>
                      <a:schemeClr val="accent2">
                        <a:lumMod val="20000"/>
                        <a:lumOff val="80000"/>
                      </a:schemeClr>
                    </a:solidFill>
                  </a:tcPr>
                </a:tc>
              </a:tr>
              <a:tr h="594671">
                <a:tc>
                  <a:txBody>
                    <a:bodyPr/>
                    <a:lstStyle/>
                    <a:p>
                      <a:pPr algn="just">
                        <a:lnSpc>
                          <a:spcPts val="2100"/>
                        </a:lnSpc>
                        <a:spcBef>
                          <a:spcPts val="100"/>
                        </a:spcBef>
                        <a:spcAft>
                          <a:spcPts val="100"/>
                        </a:spcAft>
                      </a:pPr>
                      <a:r>
                        <a:rPr lang="vi-VN" sz="1800" dirty="0">
                          <a:solidFill>
                            <a:schemeClr val="accent1">
                              <a:lumMod val="50000"/>
                            </a:schemeClr>
                          </a:solidFill>
                          <a:effectLst/>
                        </a:rPr>
                        <a:t>Chưa có nhân hoàn chỉnh, ko có màng nhân.</a:t>
                      </a: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vi-VN" sz="1800" dirty="0">
                          <a:solidFill>
                            <a:schemeClr val="accent1">
                              <a:lumMod val="50000"/>
                            </a:schemeClr>
                          </a:solidFill>
                          <a:effectLst/>
                        </a:rPr>
                        <a:t>Nhân được bao bọc bởi lớp màng, chứa </a:t>
                      </a:r>
                      <a:r>
                        <a:rPr lang="en-US" sz="1800" dirty="0" smtClean="0">
                          <a:solidFill>
                            <a:schemeClr val="accent1">
                              <a:lumMod val="50000"/>
                            </a:schemeClr>
                          </a:solidFill>
                          <a:effectLst/>
                        </a:rPr>
                        <a:t>nhiễm</a:t>
                      </a:r>
                      <a:r>
                        <a:rPr lang="en-US" sz="1800" baseline="0" dirty="0" smtClean="0">
                          <a:solidFill>
                            <a:schemeClr val="accent1">
                              <a:lumMod val="50000"/>
                            </a:schemeClr>
                          </a:solidFill>
                          <a:effectLst/>
                        </a:rPr>
                        <a:t> sắc thể</a:t>
                      </a:r>
                      <a:r>
                        <a:rPr lang="vi-VN" sz="1800" dirty="0" smtClean="0">
                          <a:solidFill>
                            <a:schemeClr val="accent1">
                              <a:lumMod val="50000"/>
                            </a:schemeClr>
                          </a:solidFill>
                          <a:effectLst/>
                        </a:rPr>
                        <a:t> </a:t>
                      </a:r>
                      <a:r>
                        <a:rPr lang="vi-VN" sz="1800" dirty="0">
                          <a:solidFill>
                            <a:schemeClr val="accent1">
                              <a:lumMod val="50000"/>
                            </a:schemeClr>
                          </a:solidFill>
                          <a:effectLst/>
                        </a:rPr>
                        <a:t>và nhân con.</a:t>
                      </a:r>
                    </a:p>
                  </a:txBody>
                  <a:tcPr anchor="ctr">
                    <a:solidFill>
                      <a:schemeClr val="accent2">
                        <a:lumMod val="20000"/>
                        <a:lumOff val="80000"/>
                      </a:schemeClr>
                    </a:solidFill>
                  </a:tcPr>
                </a:tc>
              </a:tr>
              <a:tr h="594671">
                <a:tc>
                  <a:txBody>
                    <a:bodyPr/>
                    <a:lstStyle/>
                    <a:p>
                      <a:pPr algn="just">
                        <a:lnSpc>
                          <a:spcPts val="2100"/>
                        </a:lnSpc>
                        <a:spcBef>
                          <a:spcPts val="100"/>
                        </a:spcBef>
                        <a:spcAft>
                          <a:spcPts val="100"/>
                        </a:spcAft>
                      </a:pPr>
                      <a:r>
                        <a:rPr lang="en-US" sz="1800" dirty="0">
                          <a:solidFill>
                            <a:schemeClr val="accent1">
                              <a:lumMod val="50000"/>
                            </a:schemeClr>
                          </a:solidFill>
                          <a:effectLst/>
                        </a:rPr>
                        <a:t>Ko có hệ thống nội màng và các bào quan có màng bao bọc.</a:t>
                      </a: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en-US" sz="1800" dirty="0">
                          <a:solidFill>
                            <a:schemeClr val="accent1">
                              <a:lumMod val="50000"/>
                            </a:schemeClr>
                          </a:solidFill>
                          <a:effectLst/>
                        </a:rPr>
                        <a:t>Có hệ thống nội màng chia các khoang riêng biệt.</a:t>
                      </a:r>
                    </a:p>
                  </a:txBody>
                  <a:tcPr anchor="ctr">
                    <a:solidFill>
                      <a:schemeClr val="accent2">
                        <a:lumMod val="20000"/>
                        <a:lumOff val="80000"/>
                      </a:schemeClr>
                    </a:solidFill>
                  </a:tcPr>
                </a:tc>
              </a:tr>
              <a:tr h="594671">
                <a:tc>
                  <a:txBody>
                    <a:bodyPr/>
                    <a:lstStyle/>
                    <a:p>
                      <a:pPr algn="just">
                        <a:lnSpc>
                          <a:spcPts val="2100"/>
                        </a:lnSpc>
                        <a:spcBef>
                          <a:spcPts val="100"/>
                        </a:spcBef>
                        <a:spcAft>
                          <a:spcPts val="100"/>
                        </a:spcAft>
                      </a:pPr>
                      <a:r>
                        <a:rPr lang="vi-VN" sz="1800" dirty="0">
                          <a:solidFill>
                            <a:schemeClr val="accent1">
                              <a:lumMod val="50000"/>
                            </a:schemeClr>
                          </a:solidFill>
                          <a:effectLst/>
                        </a:rPr>
                        <a:t>Kích thước nhỏ </a:t>
                      </a:r>
                      <a:r>
                        <a:rPr lang="en-US" sz="1800" dirty="0" smtClean="0">
                          <a:solidFill>
                            <a:schemeClr val="accent1">
                              <a:lumMod val="50000"/>
                            </a:schemeClr>
                          </a:solidFill>
                          <a:effectLst/>
                        </a:rPr>
                        <a:t>bằng</a:t>
                      </a:r>
                      <a:r>
                        <a:rPr lang="vi-VN" sz="1800" dirty="0" smtClean="0">
                          <a:solidFill>
                            <a:schemeClr val="accent1">
                              <a:lumMod val="50000"/>
                            </a:schemeClr>
                          </a:solidFill>
                          <a:effectLst/>
                        </a:rPr>
                        <a:t> </a:t>
                      </a:r>
                      <a:r>
                        <a:rPr lang="vi-VN" sz="1800" dirty="0">
                          <a:solidFill>
                            <a:schemeClr val="accent1">
                              <a:lumMod val="50000"/>
                            </a:schemeClr>
                          </a:solidFill>
                          <a:effectLst/>
                        </a:rPr>
                        <a:t>1/10 tế bào nhân thực.</a:t>
                      </a: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vi-VN" sz="1800" dirty="0">
                          <a:solidFill>
                            <a:schemeClr val="accent1">
                              <a:lumMod val="50000"/>
                            </a:schemeClr>
                          </a:solidFill>
                          <a:effectLst/>
                        </a:rPr>
                        <a:t>Kích thước lớn hơn.</a:t>
                      </a:r>
                    </a:p>
                  </a:txBody>
                  <a:tcPr anchor="ctr">
                    <a:solidFill>
                      <a:schemeClr val="accent2">
                        <a:lumMod val="20000"/>
                        <a:lumOff val="80000"/>
                      </a:schemeClr>
                    </a:solidFill>
                  </a:tcPr>
                </a:tc>
              </a:tr>
              <a:tr h="352935">
                <a:tc>
                  <a:txBody>
                    <a:bodyPr/>
                    <a:lstStyle/>
                    <a:p>
                      <a:pPr algn="just">
                        <a:lnSpc>
                          <a:spcPts val="2100"/>
                        </a:lnSpc>
                        <a:spcBef>
                          <a:spcPts val="100"/>
                        </a:spcBef>
                        <a:spcAft>
                          <a:spcPts val="100"/>
                        </a:spcAft>
                      </a:pPr>
                      <a:r>
                        <a:rPr lang="vi-VN" sz="1800" dirty="0">
                          <a:solidFill>
                            <a:schemeClr val="accent1">
                              <a:lumMod val="50000"/>
                            </a:schemeClr>
                          </a:solidFill>
                          <a:effectLst/>
                        </a:rPr>
                        <a:t>Ko có khung xương định hình tế bào.</a:t>
                      </a: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vi-VN" sz="1800" dirty="0">
                          <a:solidFill>
                            <a:schemeClr val="accent1">
                              <a:lumMod val="50000"/>
                            </a:schemeClr>
                          </a:solidFill>
                          <a:effectLst/>
                        </a:rPr>
                        <a:t>Có khung xương định hình tế bào.</a:t>
                      </a:r>
                    </a:p>
                  </a:txBody>
                  <a:tcPr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2263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74496"/>
            <a:ext cx="4522763" cy="870300"/>
          </a:xfrm>
        </p:spPr>
        <p:txBody>
          <a:bodyPr/>
          <a:lstStyle/>
          <a:p>
            <a:pPr algn="ctr"/>
            <a:r>
              <a:rPr lang="en-US" sz="2400" dirty="0" smtClean="0">
                <a:latin typeface="+mj-lt"/>
              </a:rPr>
              <a:t>V. SỰ LỚN LÊN VÀ </a:t>
            </a:r>
            <a:br>
              <a:rPr lang="en-US" sz="2400" dirty="0" smtClean="0">
                <a:latin typeface="+mj-lt"/>
              </a:rPr>
            </a:br>
            <a:r>
              <a:rPr lang="en-US" sz="2400" dirty="0" smtClean="0">
                <a:latin typeface="+mj-lt"/>
              </a:rPr>
              <a:t>SINH SẢN CỦA TẾ BÀO</a:t>
            </a:r>
            <a:endParaRPr lang="en-US" sz="2400" dirty="0">
              <a:latin typeface="+mj-lt"/>
            </a:endParaRPr>
          </a:p>
        </p:txBody>
      </p:sp>
      <p:sp>
        <p:nvSpPr>
          <p:cNvPr id="3" name="Rectangle 2"/>
          <p:cNvSpPr/>
          <p:nvPr/>
        </p:nvSpPr>
        <p:spPr>
          <a:xfrm>
            <a:off x="-2" y="1525391"/>
            <a:ext cx="4522763" cy="3247043"/>
          </a:xfrm>
          <a:prstGeom prst="rect">
            <a:avLst/>
          </a:prstGeom>
        </p:spPr>
        <p:txBody>
          <a:bodyPr wrap="square">
            <a:spAutoFit/>
          </a:bodyPr>
          <a:lstStyle/>
          <a:p>
            <a:pPr marL="342900" indent="-342900" algn="just">
              <a:lnSpc>
                <a:spcPts val="2700"/>
              </a:lnSpc>
              <a:spcBef>
                <a:spcPts val="200"/>
              </a:spcBef>
              <a:spcAft>
                <a:spcPts val="200"/>
              </a:spcAft>
              <a:buFont typeface="Wingdings" panose="05000000000000000000" pitchFamily="2" charset="2"/>
              <a:buChar char="§"/>
            </a:pPr>
            <a:r>
              <a:rPr lang="en-US" sz="2000" dirty="0" smtClean="0">
                <a:solidFill>
                  <a:schemeClr val="accent1"/>
                </a:solidFill>
              </a:rPr>
              <a:t>Sinh vật được cấu tạo bởi các tế bào, giống như ngôi nhà được xây từ những viên gạch, nhưng sinh vật thì lớn lên còn ngôi nhà thì không thể lớn lên được.</a:t>
            </a:r>
          </a:p>
          <a:p>
            <a:pPr marL="342900" indent="-342900" algn="just">
              <a:lnSpc>
                <a:spcPts val="2700"/>
              </a:lnSpc>
              <a:spcBef>
                <a:spcPts val="200"/>
              </a:spcBef>
              <a:spcAft>
                <a:spcPts val="200"/>
              </a:spcAft>
              <a:buFont typeface="Wingdings" panose="05000000000000000000" pitchFamily="2" charset="2"/>
              <a:buChar char="§"/>
            </a:pPr>
            <a:r>
              <a:rPr lang="en-US" sz="2000" b="1" dirty="0" smtClean="0">
                <a:solidFill>
                  <a:schemeClr val="accent1"/>
                </a:solidFill>
              </a:rPr>
              <a:t>Cơ thể sinh vật lớn lên là nhờ sự lớn lên và sinh sản của các tế bào. </a:t>
            </a:r>
          </a:p>
          <a:p>
            <a:pPr algn="just"/>
            <a:endParaRPr lang="en-US" sz="2000" dirty="0"/>
          </a:p>
        </p:txBody>
      </p:sp>
      <p:pic>
        <p:nvPicPr>
          <p:cNvPr id="4" name="Picture 3"/>
          <p:cNvPicPr>
            <a:picLocks noChangeAspect="1"/>
          </p:cNvPicPr>
          <p:nvPr/>
        </p:nvPicPr>
        <p:blipFill>
          <a:blip r:embed="rId2"/>
          <a:stretch>
            <a:fillRect/>
          </a:stretch>
        </p:blipFill>
        <p:spPr>
          <a:xfrm>
            <a:off x="4832250" y="1525391"/>
            <a:ext cx="4123007" cy="3133725"/>
          </a:xfrm>
          <a:prstGeom prst="rect">
            <a:avLst/>
          </a:prstGeom>
        </p:spPr>
      </p:pic>
    </p:spTree>
    <p:extLst>
      <p:ext uri="{BB962C8B-B14F-4D97-AF65-F5344CB8AC3E}">
        <p14:creationId xmlns:p14="http://schemas.microsoft.com/office/powerpoint/2010/main" val="331489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0" y="575500"/>
            <a:ext cx="2574388" cy="81720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j-lt"/>
              </a:rPr>
              <a:t>Sự sinh sản</a:t>
            </a:r>
            <a:br>
              <a:rPr lang="en" b="1" dirty="0" smtClean="0">
                <a:latin typeface="+mj-lt"/>
              </a:rPr>
            </a:br>
            <a:r>
              <a:rPr lang="en" b="1" dirty="0" smtClean="0">
                <a:latin typeface="+mj-lt"/>
              </a:rPr>
              <a:t> của tế bào </a:t>
            </a:r>
            <a:endParaRPr b="1" dirty="0">
              <a:latin typeface="+mj-lt"/>
            </a:endParaRPr>
          </a:p>
        </p:txBody>
      </p:sp>
      <p:sp>
        <p:nvSpPr>
          <p:cNvPr id="150" name="Google Shape;150;p22"/>
          <p:cNvSpPr txBox="1">
            <a:spLocks noGrp="1"/>
          </p:cNvSpPr>
          <p:nvPr>
            <p:ph type="body" idx="1"/>
          </p:nvPr>
        </p:nvSpPr>
        <p:spPr>
          <a:xfrm>
            <a:off x="2574388" y="575500"/>
            <a:ext cx="6112437" cy="5217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i="1" dirty="0" smtClean="0">
                <a:solidFill>
                  <a:schemeClr val="accent1"/>
                </a:solidFill>
                <a:latin typeface="+mj-lt"/>
              </a:rPr>
              <a:t>Em hãy cho biết thế nào là sự sinh sản của tế bào?</a:t>
            </a:r>
            <a:endParaRPr sz="2000" i="1" dirty="0">
              <a:solidFill>
                <a:schemeClr val="accent1"/>
              </a:solidFill>
              <a:latin typeface="+mj-lt"/>
            </a:endParaRPr>
          </a:p>
        </p:txBody>
      </p:sp>
      <p:sp>
        <p:nvSpPr>
          <p:cNvPr id="151" name="Google Shape;15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4" name="Rounded Rectangle 3"/>
          <p:cNvSpPr/>
          <p:nvPr/>
        </p:nvSpPr>
        <p:spPr>
          <a:xfrm>
            <a:off x="2574388" y="1863969"/>
            <a:ext cx="2370408" cy="15193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000" b="1" dirty="0">
                <a:solidFill>
                  <a:srgbClr val="FFFFFF"/>
                </a:solidFill>
                <a:ea typeface="Nunito Sans"/>
                <a:cs typeface="Nunito Sans"/>
                <a:sym typeface="Nunito Sans"/>
              </a:rPr>
              <a:t>Tế bào lớn lên, đạt đến </a:t>
            </a:r>
            <a:r>
              <a:rPr lang="vi-VN" sz="2000" b="1" dirty="0" smtClean="0">
                <a:solidFill>
                  <a:srgbClr val="FFFFFF"/>
                </a:solidFill>
                <a:ea typeface="Nunito Sans"/>
                <a:cs typeface="Nunito Sans"/>
                <a:sym typeface="Nunito Sans"/>
              </a:rPr>
              <a:t>một </a:t>
            </a:r>
            <a:r>
              <a:rPr lang="vi-VN" sz="2000" b="1" dirty="0">
                <a:solidFill>
                  <a:srgbClr val="FFFFFF"/>
                </a:solidFill>
                <a:ea typeface="Nunito Sans"/>
                <a:cs typeface="Nunito Sans"/>
                <a:sym typeface="Nunito Sans"/>
              </a:rPr>
              <a:t>kích thước nhất định </a:t>
            </a:r>
          </a:p>
        </p:txBody>
      </p:sp>
      <p:sp>
        <p:nvSpPr>
          <p:cNvPr id="5" name="Right Arrow 4"/>
          <p:cNvSpPr/>
          <p:nvPr/>
        </p:nvSpPr>
        <p:spPr>
          <a:xfrm>
            <a:off x="5114262" y="1997611"/>
            <a:ext cx="1603718" cy="125202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1"/>
                </a:solidFill>
              </a:rPr>
              <a:t>Phân chia </a:t>
            </a:r>
          </a:p>
          <a:p>
            <a:pPr algn="ctr"/>
            <a:r>
              <a:rPr lang="en-US" sz="1800" b="1" dirty="0" smtClean="0">
                <a:solidFill>
                  <a:schemeClr val="accent1"/>
                </a:solidFill>
              </a:rPr>
              <a:t>tế bào</a:t>
            </a:r>
            <a:endParaRPr lang="en-US" sz="1800" b="1" dirty="0">
              <a:solidFill>
                <a:schemeClr val="accent1"/>
              </a:solidFill>
            </a:endParaRPr>
          </a:p>
        </p:txBody>
      </p:sp>
      <p:sp>
        <p:nvSpPr>
          <p:cNvPr id="14" name="Rounded Rectangle 13"/>
          <p:cNvSpPr/>
          <p:nvPr/>
        </p:nvSpPr>
        <p:spPr>
          <a:xfrm>
            <a:off x="6838209" y="1863969"/>
            <a:ext cx="2218038" cy="15193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rgbClr val="FFFFFF"/>
                </a:solidFill>
                <a:ea typeface="Nunito Sans"/>
                <a:cs typeface="Nunito Sans"/>
                <a:sym typeface="Nunito Sans"/>
              </a:rPr>
              <a:t>Các tế bào mới được tạo ra</a:t>
            </a:r>
            <a:endParaRPr lang="vi-VN" sz="2000" b="1" dirty="0">
              <a:solidFill>
                <a:srgbClr val="FFFFFF"/>
              </a:solidFill>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arn(inVertical)">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0">
                                            <p:txEl>
                                              <p:pRg st="0" end="0"/>
                                            </p:txEl>
                                          </p:spTgt>
                                        </p:tgtEl>
                                        <p:attrNameLst>
                                          <p:attrName>style.visibility</p:attrName>
                                        </p:attrNameLst>
                                      </p:cBhvr>
                                      <p:to>
                                        <p:strVal val="visible"/>
                                      </p:to>
                                    </p:set>
                                    <p:animEffect transition="in" filter="barn(inVertical)">
                                      <p:cBhvr>
                                        <p:cTn id="12" dur="500"/>
                                        <p:tgtEl>
                                          <p:spTgt spid="1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build="p"/>
      <p:bldP spid="4" grpId="0" animBg="1"/>
      <p:bldP spid="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48801" y="558084"/>
            <a:ext cx="5449500" cy="581400"/>
          </a:xfrm>
        </p:spPr>
        <p:txBody>
          <a:bodyPr/>
          <a:lstStyle/>
          <a:p>
            <a:r>
              <a:rPr lang="en-US" i="0" dirty="0" smtClean="0">
                <a:solidFill>
                  <a:schemeClr val="bg1"/>
                </a:solidFill>
                <a:latin typeface="+mj-lt"/>
              </a:rPr>
              <a:t>Sự phân bào</a:t>
            </a:r>
            <a:endParaRPr lang="en-US"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4" name="Rectangle 3"/>
          <p:cNvSpPr/>
          <p:nvPr/>
        </p:nvSpPr>
        <p:spPr>
          <a:xfrm>
            <a:off x="254609" y="1531680"/>
            <a:ext cx="8085868" cy="400110"/>
          </a:xfrm>
          <a:prstGeom prst="rect">
            <a:avLst/>
          </a:prstGeom>
        </p:spPr>
        <p:txBody>
          <a:bodyPr wrap="none">
            <a:spAutoFit/>
          </a:bodyPr>
          <a:lstStyle/>
          <a:p>
            <a:r>
              <a:rPr lang="en-US" sz="2000" dirty="0" smtClean="0">
                <a:solidFill>
                  <a:schemeClr val="accent1"/>
                </a:solidFill>
              </a:rPr>
              <a:t>Em hãy cho biết: </a:t>
            </a:r>
            <a:r>
              <a:rPr lang="en-US" sz="2000" i="1" dirty="0" smtClean="0">
                <a:solidFill>
                  <a:schemeClr val="accent1"/>
                </a:solidFill>
              </a:rPr>
              <a:t>Sự phân bào là gì, đặc điểm của quá trình phân bào.</a:t>
            </a:r>
            <a:endParaRPr lang="en-US" sz="2000" i="1" dirty="0"/>
          </a:p>
        </p:txBody>
      </p:sp>
      <p:sp>
        <p:nvSpPr>
          <p:cNvPr id="5" name="Rectangle 4"/>
          <p:cNvSpPr/>
          <p:nvPr/>
        </p:nvSpPr>
        <p:spPr>
          <a:xfrm>
            <a:off x="465946" y="2176276"/>
            <a:ext cx="7874531" cy="2477601"/>
          </a:xfrm>
          <a:prstGeom prst="rect">
            <a:avLst/>
          </a:prstGeom>
        </p:spPr>
        <p:txBody>
          <a:bodyPr wrap="square">
            <a:spAutoFit/>
          </a:bodyPr>
          <a:lstStyle/>
          <a:p>
            <a:pPr marL="342900" indent="-342900" algn="just">
              <a:lnSpc>
                <a:spcPts val="3000"/>
              </a:lnSpc>
              <a:spcBef>
                <a:spcPts val="300"/>
              </a:spcBef>
              <a:spcAft>
                <a:spcPts val="300"/>
              </a:spcAft>
              <a:buFont typeface="Wingdings" panose="05000000000000000000" pitchFamily="2" charset="2"/>
              <a:buChar char="§"/>
            </a:pPr>
            <a:r>
              <a:rPr lang="en-US" sz="2000" b="1" dirty="0" smtClean="0">
                <a:solidFill>
                  <a:schemeClr val="accent1"/>
                </a:solidFill>
                <a:latin typeface="+mj-lt"/>
                <a:ea typeface="Calibri" panose="020F0502020204030204" pitchFamily="34" charset="0"/>
                <a:cs typeface="Times New Roman" panose="02020603050405020304" pitchFamily="18" charset="0"/>
              </a:rPr>
              <a:t>Sự phân bào: </a:t>
            </a:r>
            <a:r>
              <a:rPr lang="en-US" sz="2000" dirty="0" smtClean="0">
                <a:solidFill>
                  <a:schemeClr val="accent1"/>
                </a:solidFill>
                <a:latin typeface="+mj-lt"/>
                <a:ea typeface="Calibri" panose="020F0502020204030204" pitchFamily="34" charset="0"/>
                <a:cs typeface="Times New Roman" panose="02020603050405020304" pitchFamily="18" charset="0"/>
              </a:rPr>
              <a:t>Từ một tế bào sau mỗi lần phân chia, tạo ra hai tế bào mới.</a:t>
            </a:r>
          </a:p>
          <a:p>
            <a:pPr marL="342900" indent="-342900" algn="just">
              <a:lnSpc>
                <a:spcPts val="3000"/>
              </a:lnSpc>
              <a:spcBef>
                <a:spcPts val="300"/>
              </a:spcBef>
              <a:spcAft>
                <a:spcPts val="300"/>
              </a:spcAft>
              <a:buFont typeface="Wingdings" panose="05000000000000000000" pitchFamily="2" charset="2"/>
              <a:buChar char="§"/>
            </a:pPr>
            <a:r>
              <a:rPr lang="en-US" sz="2000" b="1" dirty="0" smtClean="0">
                <a:solidFill>
                  <a:schemeClr val="accent1"/>
                </a:solidFill>
                <a:latin typeface="+mj-lt"/>
                <a:ea typeface="Calibri" panose="020F0502020204030204" pitchFamily="34" charset="0"/>
                <a:cs typeface="Times New Roman" panose="02020603050405020304" pitchFamily="18" charset="0"/>
              </a:rPr>
              <a:t>Đặc điểm của quá trình phân bào:</a:t>
            </a:r>
            <a:r>
              <a:rPr lang="en-US" sz="2000" dirty="0" smtClean="0">
                <a:solidFill>
                  <a:schemeClr val="accent1"/>
                </a:solidFill>
                <a:latin typeface="+mj-lt"/>
                <a:ea typeface="Calibri" panose="020F0502020204030204" pitchFamily="34" charset="0"/>
                <a:cs typeface="Times New Roman" panose="02020603050405020304" pitchFamily="18" charset="0"/>
              </a:rPr>
              <a:t> Sự </a:t>
            </a:r>
            <a:r>
              <a:rPr lang="en-US" sz="2000" dirty="0">
                <a:solidFill>
                  <a:schemeClr val="accent1"/>
                </a:solidFill>
                <a:latin typeface="+mj-lt"/>
                <a:ea typeface="Calibri" panose="020F0502020204030204" pitchFamily="34" charset="0"/>
                <a:cs typeface="Times New Roman" panose="02020603050405020304" pitchFamily="18" charset="0"/>
              </a:rPr>
              <a:t>phân bào xảy ra ở cả tế bào thực vật và động vật trong suốt đời sống của chúng, đó là cơ sở cho sự sinh trưởng và sự thay thế các tế bào già và tế bào bị tổn thương ở mỗi cơ thể</a:t>
            </a:r>
            <a:r>
              <a:rPr lang="en-US" sz="2000" dirty="0" smtClean="0">
                <a:solidFill>
                  <a:schemeClr val="accent1"/>
                </a:solidFill>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0205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55925"/>
            <a:ext cx="4564966" cy="8594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1pPr>
            <a:lvl2pPr marR="0" lvl="1"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2pPr>
            <a:lvl3pPr marR="0" lvl="2"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3pPr>
            <a:lvl4pPr marR="0" lvl="3"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4pPr>
            <a:lvl5pPr marR="0" lvl="4"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5pPr>
            <a:lvl6pPr marR="0" lvl="5"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6pPr>
            <a:lvl7pPr marR="0" lvl="6"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7pPr>
            <a:lvl8pPr marR="0" lvl="7"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8pPr>
            <a:lvl9pPr marR="0" lvl="8" algn="l" rtl="0">
              <a:lnSpc>
                <a:spcPct val="100000"/>
              </a:lnSpc>
              <a:spcBef>
                <a:spcPts val="0"/>
              </a:spcBef>
              <a:spcAft>
                <a:spcPts val="0"/>
              </a:spcAft>
              <a:buClr>
                <a:schemeClr val="accent1"/>
              </a:buClr>
              <a:buSzPts val="3000"/>
              <a:buFont typeface="Nunito Sans"/>
              <a:buNone/>
              <a:defRPr sz="3000" b="1" i="0" u="none" strike="noStrike" cap="none">
                <a:solidFill>
                  <a:schemeClr val="accent1"/>
                </a:solidFill>
                <a:latin typeface="Nunito Sans"/>
                <a:ea typeface="Nunito Sans"/>
                <a:cs typeface="Nunito Sans"/>
                <a:sym typeface="Nunito Sans"/>
              </a:defRPr>
            </a:lvl9pPr>
          </a:lstStyle>
          <a:p>
            <a:pPr algn="ctr"/>
            <a:r>
              <a:rPr lang="en-US" sz="2400" dirty="0" smtClean="0">
                <a:latin typeface="+mj-lt"/>
              </a:rPr>
              <a:t>Thảo luận và </a:t>
            </a:r>
            <a:br>
              <a:rPr lang="en-US" sz="2400" dirty="0" smtClean="0">
                <a:latin typeface="+mj-lt"/>
              </a:rPr>
            </a:br>
            <a:r>
              <a:rPr lang="en-US" sz="2400" dirty="0" smtClean="0">
                <a:latin typeface="+mj-lt"/>
              </a:rPr>
              <a:t>trả lời câu hỏi</a:t>
            </a:r>
            <a:endParaRPr lang="en-US" sz="2400" dirty="0">
              <a:latin typeface="+mj-lt"/>
            </a:endParaRPr>
          </a:p>
        </p:txBody>
      </p:sp>
      <p:sp>
        <p:nvSpPr>
          <p:cNvPr id="4" name="Text Placeholder 2"/>
          <p:cNvSpPr txBox="1">
            <a:spLocks/>
          </p:cNvSpPr>
          <p:nvPr/>
        </p:nvSpPr>
        <p:spPr>
          <a:xfrm>
            <a:off x="0" y="1970873"/>
            <a:ext cx="4564966" cy="15487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gn="just">
              <a:lnSpc>
                <a:spcPts val="2200"/>
              </a:lnSpc>
              <a:spcBef>
                <a:spcPts val="200"/>
              </a:spcBef>
              <a:spcAft>
                <a:spcPts val="200"/>
              </a:spcAft>
            </a:pPr>
            <a:r>
              <a:rPr lang="en-US" sz="2000" dirty="0" smtClean="0">
                <a:solidFill>
                  <a:schemeClr val="accent1"/>
                </a:solidFill>
                <a:latin typeface="+mn-lt"/>
              </a:rPr>
              <a:t>Quan sát Hình 12.1 và cho biết:</a:t>
            </a:r>
          </a:p>
          <a:p>
            <a:pPr marL="342900" indent="-342900" algn="just">
              <a:lnSpc>
                <a:spcPts val="2200"/>
              </a:lnSpc>
              <a:spcBef>
                <a:spcPts val="200"/>
              </a:spcBef>
              <a:spcAft>
                <a:spcPts val="200"/>
              </a:spcAft>
              <a:buFont typeface="Wingdings" panose="05000000000000000000" pitchFamily="2" charset="2"/>
              <a:buChar char="§"/>
            </a:pPr>
            <a:r>
              <a:rPr lang="en-US" sz="2000" dirty="0" smtClean="0">
                <a:solidFill>
                  <a:schemeClr val="accent1"/>
                </a:solidFill>
                <a:latin typeface="+mn-lt"/>
              </a:rPr>
              <a:t>S</a:t>
            </a:r>
            <a:r>
              <a:rPr lang="vi-VN" sz="2000" i="1" dirty="0" smtClean="0">
                <a:solidFill>
                  <a:schemeClr val="accent1"/>
                </a:solidFill>
                <a:latin typeface="+mn-lt"/>
              </a:rPr>
              <a:t>ố lượng tế bào tăng lên sau mỗi lần phân chia</a:t>
            </a:r>
            <a:r>
              <a:rPr lang="en-US" sz="2000" i="1" dirty="0" smtClean="0">
                <a:solidFill>
                  <a:schemeClr val="accent1"/>
                </a:solidFill>
                <a:latin typeface="+mn-lt"/>
              </a:rPr>
              <a:t>.</a:t>
            </a:r>
          </a:p>
          <a:p>
            <a:pPr marL="342900" indent="-342900" algn="just">
              <a:lnSpc>
                <a:spcPts val="2200"/>
              </a:lnSpc>
              <a:spcBef>
                <a:spcPts val="200"/>
              </a:spcBef>
              <a:spcAft>
                <a:spcPts val="200"/>
              </a:spcAft>
              <a:buFont typeface="Wingdings" panose="05000000000000000000" pitchFamily="2" charset="2"/>
              <a:buChar char="§"/>
            </a:pPr>
            <a:r>
              <a:rPr lang="en-US" sz="2000" i="1" dirty="0" smtClean="0">
                <a:solidFill>
                  <a:schemeClr val="accent1"/>
                </a:solidFill>
                <a:latin typeface="+mn-lt"/>
              </a:rPr>
              <a:t>S</a:t>
            </a:r>
            <a:r>
              <a:rPr lang="vi-VN" sz="2000" i="1" dirty="0" smtClean="0">
                <a:solidFill>
                  <a:schemeClr val="accent1"/>
                </a:solidFill>
                <a:latin typeface="+mn-lt"/>
              </a:rPr>
              <a:t>ố tế bào con mới được tạo ra sau lần phân chia thứ tư.</a:t>
            </a:r>
            <a:endParaRPr lang="en-US" sz="2000" i="1" dirty="0">
              <a:solidFill>
                <a:schemeClr val="accent1"/>
              </a:solidFill>
              <a:latin typeface="+mn-lt"/>
            </a:endParaRPr>
          </a:p>
        </p:txBody>
      </p:sp>
      <p:pic>
        <p:nvPicPr>
          <p:cNvPr id="5" name="Picture 4"/>
          <p:cNvPicPr>
            <a:picLocks noChangeAspect="1"/>
          </p:cNvPicPr>
          <p:nvPr/>
        </p:nvPicPr>
        <p:blipFill>
          <a:blip r:embed="rId2"/>
          <a:stretch>
            <a:fillRect/>
          </a:stretch>
        </p:blipFill>
        <p:spPr>
          <a:xfrm>
            <a:off x="4670474" y="559741"/>
            <a:ext cx="4382086" cy="4370985"/>
          </a:xfrm>
          <a:prstGeom prst="rect">
            <a:avLst/>
          </a:prstGeom>
        </p:spPr>
      </p:pic>
    </p:spTree>
    <p:extLst>
      <p:ext uri="{BB962C8B-B14F-4D97-AF65-F5344CB8AC3E}">
        <p14:creationId xmlns:p14="http://schemas.microsoft.com/office/powerpoint/2010/main" val="29099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6" name="Title 5"/>
          <p:cNvSpPr>
            <a:spLocks noGrp="1"/>
          </p:cNvSpPr>
          <p:nvPr>
            <p:ph type="title"/>
          </p:nvPr>
        </p:nvSpPr>
        <p:spPr>
          <a:xfrm>
            <a:off x="234450" y="575500"/>
            <a:ext cx="2046300" cy="514746"/>
          </a:xfrm>
        </p:spPr>
        <p:txBody>
          <a:bodyPr/>
          <a:lstStyle/>
          <a:p>
            <a:pPr algn="ctr"/>
            <a:r>
              <a:rPr lang="en-US" b="1" dirty="0" smtClean="0">
                <a:latin typeface="+mj-lt"/>
              </a:rPr>
              <a:t>Mở rộng</a:t>
            </a:r>
            <a:endParaRPr lang="en-US" b="1" dirty="0">
              <a:latin typeface="+mj-lt"/>
            </a:endParaRPr>
          </a:p>
        </p:txBody>
      </p:sp>
      <p:sp>
        <p:nvSpPr>
          <p:cNvPr id="7" name="Text Placeholder 6"/>
          <p:cNvSpPr>
            <a:spLocks noGrp="1"/>
          </p:cNvSpPr>
          <p:nvPr>
            <p:ph type="body" idx="1"/>
          </p:nvPr>
        </p:nvSpPr>
        <p:spPr>
          <a:xfrm>
            <a:off x="2862775" y="673974"/>
            <a:ext cx="5845126" cy="3981000"/>
          </a:xfrm>
        </p:spPr>
        <p:txBody>
          <a:bodyPr/>
          <a:lstStyle/>
          <a:p>
            <a:pPr marL="139700" indent="0" algn="just">
              <a:lnSpc>
                <a:spcPts val="2800"/>
              </a:lnSpc>
              <a:spcBef>
                <a:spcPts val="200"/>
              </a:spcBef>
              <a:spcAft>
                <a:spcPts val="200"/>
              </a:spcAft>
              <a:buNone/>
            </a:pPr>
            <a:r>
              <a:rPr lang="en-US" sz="2000" dirty="0">
                <a:solidFill>
                  <a:schemeClr val="accent1"/>
                </a:solidFill>
                <a:latin typeface="+mj-lt"/>
              </a:rPr>
              <a:t>Tế bào trong cơ thể chúng ta không sống mãi. </a:t>
            </a:r>
            <a:r>
              <a:rPr lang="en-US" sz="2000" dirty="0" smtClean="0">
                <a:solidFill>
                  <a:schemeClr val="accent1"/>
                </a:solidFill>
                <a:latin typeface="+mj-lt"/>
              </a:rPr>
              <a:t>Mỗi ngày </a:t>
            </a:r>
            <a:r>
              <a:rPr lang="en-US" sz="2000" dirty="0">
                <a:solidFill>
                  <a:schemeClr val="accent1"/>
                </a:solidFill>
                <a:latin typeface="+mj-lt"/>
              </a:rPr>
              <a:t>cơ thể chúng ta tạo ra đủ 2 triệu tế bào để thay thế những tế bào đã chết bằng cách sinh sản tế bào</a:t>
            </a:r>
            <a:r>
              <a:rPr lang="en-US" sz="2000" dirty="0" smtClean="0">
                <a:solidFill>
                  <a:schemeClr val="accent1"/>
                </a:solidFill>
                <a:latin typeface="+mj-lt"/>
              </a:rPr>
              <a:t>.</a:t>
            </a: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da: 10 – 30 ngày phân chia một lần.</a:t>
            </a: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niêm mạc má: 5 ngày phân chia một lần.</a:t>
            </a: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gan: 1 -2 năm phân chia một lần.</a:t>
            </a: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thần kinh: sau khi hình thành sẽ không phân chia thêm lần nào</a:t>
            </a:r>
          </a:p>
        </p:txBody>
      </p:sp>
    </p:spTree>
    <p:extLst>
      <p:ext uri="{BB962C8B-B14F-4D97-AF65-F5344CB8AC3E}">
        <p14:creationId xmlns:p14="http://schemas.microsoft.com/office/powerpoint/2010/main" val="7589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arn(inVertical)">
                                      <p:cBhvr>
                                        <p:cTn id="21" dur="500"/>
                                        <p:tgtEl>
                                          <p:spTgt spid="7">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arn(inVertical)">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3" name="Picture 2"/>
          <p:cNvPicPr>
            <a:picLocks noChangeAspect="1"/>
          </p:cNvPicPr>
          <p:nvPr/>
        </p:nvPicPr>
        <p:blipFill>
          <a:blip r:embed="rId2"/>
          <a:stretch>
            <a:fillRect/>
          </a:stretch>
        </p:blipFill>
        <p:spPr>
          <a:xfrm>
            <a:off x="450166" y="274320"/>
            <a:ext cx="8271803" cy="4579034"/>
          </a:xfrm>
          <a:prstGeom prst="rect">
            <a:avLst/>
          </a:prstGeom>
        </p:spPr>
      </p:pic>
    </p:spTree>
    <p:extLst>
      <p:ext uri="{BB962C8B-B14F-4D97-AF65-F5344CB8AC3E}">
        <p14:creationId xmlns:p14="http://schemas.microsoft.com/office/powerpoint/2010/main" val="7416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066" y="333437"/>
            <a:ext cx="2024100" cy="1017062"/>
          </a:xfrm>
        </p:spPr>
        <p:txBody>
          <a:bodyPr/>
          <a:lstStyle/>
          <a:p>
            <a:pPr algn="ctr"/>
            <a:r>
              <a:rPr lang="en-US" b="1" dirty="0" smtClean="0">
                <a:latin typeface="+mj-lt"/>
              </a:rPr>
              <a:t>TỔNG KẾT </a:t>
            </a:r>
            <a:r>
              <a:rPr lang="en-US" b="1" dirty="0" smtClean="0">
                <a:latin typeface="+mj-lt"/>
              </a:rPr>
              <a:t>LÝ THUYẾT</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5" name="Picture 4"/>
          <p:cNvPicPr>
            <a:picLocks noChangeAspect="1"/>
          </p:cNvPicPr>
          <p:nvPr/>
        </p:nvPicPr>
        <p:blipFill>
          <a:blip r:embed="rId2"/>
          <a:stretch>
            <a:fillRect/>
          </a:stretch>
        </p:blipFill>
        <p:spPr>
          <a:xfrm>
            <a:off x="2803127" y="406301"/>
            <a:ext cx="6028007" cy="4540350"/>
          </a:xfrm>
          <a:prstGeom prst="rect">
            <a:avLst/>
          </a:prstGeom>
        </p:spPr>
      </p:pic>
    </p:spTree>
    <p:extLst>
      <p:ext uri="{BB962C8B-B14F-4D97-AF65-F5344CB8AC3E}">
        <p14:creationId xmlns:p14="http://schemas.microsoft.com/office/powerpoint/2010/main" val="246053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461"/>
            <a:ext cx="2589582" cy="813080"/>
          </a:xfrm>
        </p:spPr>
        <p:txBody>
          <a:bodyPr/>
          <a:lstStyle/>
          <a:p>
            <a:pPr algn="ctr"/>
            <a:r>
              <a:rPr lang="en-US" sz="2000" b="1" dirty="0" smtClean="0">
                <a:latin typeface="+mj-lt"/>
              </a:rPr>
              <a:t>VI. THỰC HÀNH </a:t>
            </a:r>
            <a:br>
              <a:rPr lang="en-US" sz="2000" b="1" dirty="0" smtClean="0">
                <a:latin typeface="+mj-lt"/>
              </a:rPr>
            </a:br>
            <a:r>
              <a:rPr lang="en-US" sz="2000" b="1" dirty="0" smtClean="0">
                <a:latin typeface="+mj-lt"/>
              </a:rPr>
              <a:t>QUAN SÁT TẾ BÀO</a:t>
            </a:r>
            <a:endParaRPr lang="en-US" sz="2000"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5" name="Rectangle 4"/>
          <p:cNvSpPr/>
          <p:nvPr/>
        </p:nvSpPr>
        <p:spPr>
          <a:xfrm>
            <a:off x="2896319" y="519946"/>
            <a:ext cx="1566455" cy="400110"/>
          </a:xfrm>
          <a:prstGeom prst="rect">
            <a:avLst/>
          </a:prstGeom>
        </p:spPr>
        <p:txBody>
          <a:bodyPr wrap="none">
            <a:spAutoFit/>
          </a:bodyPr>
          <a:lstStyle/>
          <a:p>
            <a:pPr algn="ctr"/>
            <a:r>
              <a:rPr lang="en-US" sz="2000" b="1" dirty="0" smtClean="0">
                <a:solidFill>
                  <a:schemeClr val="bg1"/>
                </a:solidFill>
              </a:rPr>
              <a:t>1. Chuẩn bị</a:t>
            </a:r>
            <a:endParaRPr lang="en-US" sz="2000" b="1" dirty="0">
              <a:solidFill>
                <a:schemeClr val="bg1"/>
              </a:solidFill>
            </a:endParaRPr>
          </a:p>
        </p:txBody>
      </p:sp>
      <p:pic>
        <p:nvPicPr>
          <p:cNvPr id="6" name="Picture 5"/>
          <p:cNvPicPr>
            <a:picLocks noChangeAspect="1"/>
          </p:cNvPicPr>
          <p:nvPr/>
        </p:nvPicPr>
        <p:blipFill>
          <a:blip r:embed="rId2"/>
          <a:stretch>
            <a:fillRect/>
          </a:stretch>
        </p:blipFill>
        <p:spPr>
          <a:xfrm>
            <a:off x="2766833" y="1419149"/>
            <a:ext cx="6064301" cy="3211373"/>
          </a:xfrm>
          <a:prstGeom prst="rect">
            <a:avLst/>
          </a:prstGeom>
        </p:spPr>
      </p:pic>
    </p:spTree>
    <p:extLst>
      <p:ext uri="{BB962C8B-B14F-4D97-AF65-F5344CB8AC3E}">
        <p14:creationId xmlns:p14="http://schemas.microsoft.com/office/powerpoint/2010/main" val="286945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grpSp>
        <p:nvGrpSpPr>
          <p:cNvPr id="92" name="Google Shape;92;p15"/>
          <p:cNvGrpSpPr/>
          <p:nvPr/>
        </p:nvGrpSpPr>
        <p:grpSpPr>
          <a:xfrm>
            <a:off x="1933541" y="436224"/>
            <a:ext cx="549262" cy="487982"/>
            <a:chOff x="5292575" y="3681900"/>
            <a:chExt cx="420150" cy="373275"/>
          </a:xfrm>
        </p:grpSpPr>
        <p:sp>
          <p:nvSpPr>
            <p:cNvPr id="93" name="Google Shape;93;p15"/>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ctrTitle"/>
          </p:nvPr>
        </p:nvSpPr>
        <p:spPr>
          <a:xfrm>
            <a:off x="86581" y="1358342"/>
            <a:ext cx="4243182" cy="3147822"/>
          </a:xfrm>
        </p:spPr>
        <p:txBody>
          <a:bodyPr/>
          <a:lstStyle/>
          <a:p>
            <a:pPr algn="just">
              <a:lnSpc>
                <a:spcPts val="2600"/>
              </a:lnSpc>
              <a:spcBef>
                <a:spcPts val="200"/>
              </a:spcBef>
              <a:spcAft>
                <a:spcPts val="200"/>
              </a:spcAft>
            </a:pPr>
            <a:r>
              <a:rPr lang="en-US" sz="2000" b="0" dirty="0" smtClean="0">
                <a:latin typeface="+mn-lt"/>
              </a:rPr>
              <a:t>T</a:t>
            </a:r>
            <a:r>
              <a:rPr lang="vi-VN" sz="2000" b="0" dirty="0" smtClean="0">
                <a:latin typeface="+mn-lt"/>
              </a:rPr>
              <a:t>ất </a:t>
            </a:r>
            <a:r>
              <a:rPr lang="vi-VN" sz="2000" b="0" dirty="0">
                <a:latin typeface="+mn-lt"/>
              </a:rPr>
              <a:t>cả các ngôi nhà này đều có đặc điểm chung là </a:t>
            </a:r>
            <a:r>
              <a:rPr lang="vi-VN" sz="2000" b="0" dirty="0" smtClean="0">
                <a:latin typeface="+mn-lt"/>
              </a:rPr>
              <a:t>được </a:t>
            </a:r>
            <a:r>
              <a:rPr lang="vi-VN" sz="2000" b="0" dirty="0">
                <a:latin typeface="+mn-lt"/>
              </a:rPr>
              <a:t>xây nên từ những viên gạch. </a:t>
            </a:r>
            <a:r>
              <a:rPr lang="vi-VN" sz="2000" b="0" dirty="0" smtClean="0">
                <a:latin typeface="+mn-lt"/>
              </a:rPr>
              <a:t>Sinh </a:t>
            </a:r>
            <a:r>
              <a:rPr lang="vi-VN" sz="2000" b="0" dirty="0">
                <a:latin typeface="+mn-lt"/>
              </a:rPr>
              <a:t>vật trên Trái Đất cũng vậy, từ những sinh vật rất nhỏ không nhìn thấy bằng mắt thường cho đến các sinh vậy khổng lồ nặng hàng trăm tấn, đều được cấu tạo từ một đơn vị cấu </a:t>
            </a:r>
            <a:r>
              <a:rPr lang="vi-VN" sz="2000" b="0" dirty="0" smtClean="0">
                <a:latin typeface="+mn-lt"/>
              </a:rPr>
              <a:t>trúc.</a:t>
            </a:r>
            <a:endParaRPr lang="en-US" sz="2000" b="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461"/>
            <a:ext cx="2589582" cy="813080"/>
          </a:xfrm>
        </p:spPr>
        <p:txBody>
          <a:bodyPr/>
          <a:lstStyle/>
          <a:p>
            <a:pPr algn="ctr"/>
            <a:r>
              <a:rPr lang="en-US" sz="2000" b="1" dirty="0" smtClean="0">
                <a:latin typeface="+mj-lt"/>
              </a:rPr>
              <a:t>2. Tiến hành</a:t>
            </a:r>
            <a:endParaRPr lang="en-US" sz="2000"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5" name="Rectangle 4"/>
          <p:cNvSpPr/>
          <p:nvPr/>
        </p:nvSpPr>
        <p:spPr>
          <a:xfrm>
            <a:off x="146304" y="2380983"/>
            <a:ext cx="2296973" cy="707886"/>
          </a:xfrm>
          <a:prstGeom prst="rect">
            <a:avLst/>
          </a:prstGeom>
        </p:spPr>
        <p:txBody>
          <a:bodyPr wrap="square">
            <a:spAutoFit/>
          </a:bodyPr>
          <a:lstStyle/>
          <a:p>
            <a:pPr algn="ctr"/>
            <a:r>
              <a:rPr lang="en-US" sz="2000" b="1" dirty="0" smtClean="0">
                <a:solidFill>
                  <a:schemeClr val="accent1"/>
                </a:solidFill>
              </a:rPr>
              <a:t>Quan sát </a:t>
            </a:r>
          </a:p>
          <a:p>
            <a:pPr algn="ctr"/>
            <a:r>
              <a:rPr lang="en-US" sz="2000" b="1" dirty="0" smtClean="0">
                <a:solidFill>
                  <a:schemeClr val="accent1"/>
                </a:solidFill>
              </a:rPr>
              <a:t>tế bào trứng cá</a:t>
            </a:r>
            <a:endParaRPr lang="en-US" sz="2000" b="1" dirty="0">
              <a:solidFill>
                <a:schemeClr val="accent1"/>
              </a:solidFill>
            </a:endParaRPr>
          </a:p>
        </p:txBody>
      </p:sp>
      <p:pic>
        <p:nvPicPr>
          <p:cNvPr id="3" name="Picture 2"/>
          <p:cNvPicPr>
            <a:picLocks noChangeAspect="1"/>
          </p:cNvPicPr>
          <p:nvPr/>
        </p:nvPicPr>
        <p:blipFill>
          <a:blip r:embed="rId2"/>
          <a:stretch>
            <a:fillRect/>
          </a:stretch>
        </p:blipFill>
        <p:spPr>
          <a:xfrm>
            <a:off x="2686620" y="720001"/>
            <a:ext cx="6257925" cy="4029850"/>
          </a:xfrm>
          <a:prstGeom prst="rect">
            <a:avLst/>
          </a:prstGeom>
        </p:spPr>
      </p:pic>
    </p:spTree>
    <p:extLst>
      <p:ext uri="{BB962C8B-B14F-4D97-AF65-F5344CB8AC3E}">
        <p14:creationId xmlns:p14="http://schemas.microsoft.com/office/powerpoint/2010/main" val="255862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 y="575500"/>
            <a:ext cx="2280750" cy="829018"/>
          </a:xfrm>
        </p:spPr>
        <p:txBody>
          <a:bodyPr/>
          <a:lstStyle/>
          <a:p>
            <a:pPr algn="ctr"/>
            <a:r>
              <a:rPr lang="en-US" b="1" dirty="0" smtClean="0">
                <a:latin typeface="+mj-lt"/>
              </a:rPr>
              <a:t>Quan sát tế bào vảy hành</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5" name="Picture 4"/>
          <p:cNvPicPr>
            <a:picLocks noChangeAspect="1"/>
          </p:cNvPicPr>
          <p:nvPr/>
        </p:nvPicPr>
        <p:blipFill>
          <a:blip r:embed="rId2"/>
          <a:stretch>
            <a:fillRect/>
          </a:stretch>
        </p:blipFill>
        <p:spPr>
          <a:xfrm>
            <a:off x="3541692" y="274956"/>
            <a:ext cx="4449889" cy="1322201"/>
          </a:xfrm>
          <a:prstGeom prst="rect">
            <a:avLst/>
          </a:prstGeom>
        </p:spPr>
      </p:pic>
      <p:pic>
        <p:nvPicPr>
          <p:cNvPr id="6" name="Picture 5"/>
          <p:cNvPicPr>
            <a:picLocks noChangeAspect="1"/>
          </p:cNvPicPr>
          <p:nvPr/>
        </p:nvPicPr>
        <p:blipFill>
          <a:blip r:embed="rId3"/>
          <a:stretch>
            <a:fillRect/>
          </a:stretch>
        </p:blipFill>
        <p:spPr>
          <a:xfrm>
            <a:off x="3541692" y="1597157"/>
            <a:ext cx="4449889" cy="3437988"/>
          </a:xfrm>
          <a:prstGeom prst="rect">
            <a:avLst/>
          </a:prstGeom>
        </p:spPr>
      </p:pic>
    </p:spTree>
    <p:extLst>
      <p:ext uri="{BB962C8B-B14F-4D97-AF65-F5344CB8AC3E}">
        <p14:creationId xmlns:p14="http://schemas.microsoft.com/office/powerpoint/2010/main" val="31008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66808" y="592689"/>
            <a:ext cx="5449500" cy="621634"/>
          </a:xfrm>
        </p:spPr>
        <p:txBody>
          <a:bodyPr/>
          <a:lstStyle/>
          <a:p>
            <a:r>
              <a:rPr lang="en-US" dirty="0" smtClean="0">
                <a:solidFill>
                  <a:schemeClr val="bg1"/>
                </a:solidFill>
                <a:latin typeface="+mj-lt"/>
              </a:rPr>
              <a:t>Lập báo cáo </a:t>
            </a:r>
            <a:endParaRPr lang="en-US"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4" name="Rectangle 3"/>
          <p:cNvSpPr/>
          <p:nvPr/>
        </p:nvSpPr>
        <p:spPr>
          <a:xfrm>
            <a:off x="468173" y="1540038"/>
            <a:ext cx="6748135" cy="430887"/>
          </a:xfrm>
          <a:prstGeom prst="rect">
            <a:avLst/>
          </a:prstGeom>
        </p:spPr>
        <p:txBody>
          <a:bodyPr wrap="square">
            <a:spAutoFit/>
          </a:bodyPr>
          <a:lstStyle/>
          <a:p>
            <a:r>
              <a:rPr lang="en-US" sz="2200" i="1" dirty="0" smtClean="0">
                <a:solidFill>
                  <a:schemeClr val="accent1"/>
                </a:solidFill>
                <a:ea typeface="Calibri" panose="020F0502020204030204" pitchFamily="34" charset="0"/>
                <a:cs typeface="Times New Roman" panose="02020603050405020304" pitchFamily="18" charset="0"/>
              </a:rPr>
              <a:t>Lập báo cáo kết quả quan sát tế bào theo mẫu gợi ý:</a:t>
            </a:r>
            <a:endParaRPr lang="en-US" sz="2200" i="1" dirty="0"/>
          </a:p>
        </p:txBody>
      </p:sp>
      <p:graphicFrame>
        <p:nvGraphicFramePr>
          <p:cNvPr id="5" name="Table 4"/>
          <p:cNvGraphicFramePr>
            <a:graphicFrameLocks noGrp="1"/>
          </p:cNvGraphicFramePr>
          <p:nvPr>
            <p:extLst>
              <p:ext uri="{D42A27DB-BD31-4B8C-83A1-F6EECF244321}">
                <p14:modId xmlns:p14="http://schemas.microsoft.com/office/powerpoint/2010/main" val="3999848292"/>
              </p:ext>
            </p:extLst>
          </p:nvPr>
        </p:nvGraphicFramePr>
        <p:xfrm>
          <a:off x="565709" y="2295398"/>
          <a:ext cx="7707782" cy="1556069"/>
        </p:xfrm>
        <a:graphic>
          <a:graphicData uri="http://schemas.openxmlformats.org/drawingml/2006/table">
            <a:tbl>
              <a:tblPr firstRow="1" bandRow="1">
                <a:tableStyleId>{A21C09DD-20E4-490C-86EA-0C1ED17FF51C}</a:tableStyleId>
              </a:tblPr>
              <a:tblGrid>
                <a:gridCol w="2455310"/>
                <a:gridCol w="2843958"/>
                <a:gridCol w="2408514"/>
              </a:tblGrid>
              <a:tr h="370840">
                <a:tc>
                  <a:txBody>
                    <a:bodyPr/>
                    <a:lstStyle/>
                    <a:p>
                      <a:pPr algn="ctr">
                        <a:lnSpc>
                          <a:spcPts val="4000"/>
                        </a:lnSpc>
                        <a:spcBef>
                          <a:spcPts val="500"/>
                        </a:spcBef>
                        <a:spcAft>
                          <a:spcPts val="500"/>
                        </a:spcAft>
                      </a:pPr>
                      <a:r>
                        <a:rPr lang="en-US" sz="2000" dirty="0" smtClean="0"/>
                        <a:t>Tế</a:t>
                      </a:r>
                      <a:r>
                        <a:rPr lang="en-US" sz="2000" baseline="0" dirty="0" smtClean="0"/>
                        <a:t> bào</a:t>
                      </a:r>
                      <a:endParaRPr lang="en-US" sz="2000" dirty="0"/>
                    </a:p>
                  </a:txBody>
                  <a:tcPr>
                    <a:solidFill>
                      <a:schemeClr val="accent2">
                        <a:lumMod val="60000"/>
                        <a:lumOff val="40000"/>
                      </a:schemeClr>
                    </a:solidFill>
                  </a:tcPr>
                </a:tc>
                <a:tc>
                  <a:txBody>
                    <a:bodyPr/>
                    <a:lstStyle/>
                    <a:p>
                      <a:pPr algn="ctr">
                        <a:lnSpc>
                          <a:spcPts val="4000"/>
                        </a:lnSpc>
                        <a:spcBef>
                          <a:spcPts val="500"/>
                        </a:spcBef>
                        <a:spcAft>
                          <a:spcPts val="500"/>
                        </a:spcAft>
                      </a:pPr>
                      <a:r>
                        <a:rPr lang="en-US" sz="2000" dirty="0" smtClean="0"/>
                        <a:t>Mô</a:t>
                      </a:r>
                      <a:r>
                        <a:rPr lang="en-US" sz="2000" baseline="0" dirty="0" smtClean="0"/>
                        <a:t> tả hình dạng</a:t>
                      </a:r>
                      <a:endParaRPr lang="en-US" sz="2000" dirty="0"/>
                    </a:p>
                  </a:txBody>
                  <a:tcPr>
                    <a:solidFill>
                      <a:schemeClr val="accent2">
                        <a:lumMod val="60000"/>
                        <a:lumOff val="40000"/>
                      </a:schemeClr>
                    </a:solidFill>
                  </a:tcPr>
                </a:tc>
                <a:tc>
                  <a:txBody>
                    <a:bodyPr/>
                    <a:lstStyle/>
                    <a:p>
                      <a:pPr algn="ctr">
                        <a:lnSpc>
                          <a:spcPts val="4000"/>
                        </a:lnSpc>
                        <a:spcBef>
                          <a:spcPts val="500"/>
                        </a:spcBef>
                        <a:spcAft>
                          <a:spcPts val="500"/>
                        </a:spcAft>
                      </a:pPr>
                      <a:r>
                        <a:rPr lang="en-US" sz="2000" dirty="0" smtClean="0"/>
                        <a:t>Hình</a:t>
                      </a:r>
                      <a:r>
                        <a:rPr lang="en-US" sz="2000" baseline="0" dirty="0" smtClean="0"/>
                        <a:t> vẽ minh họa</a:t>
                      </a:r>
                      <a:endParaRPr lang="en-US" sz="2000" dirty="0"/>
                    </a:p>
                  </a:txBody>
                  <a:tcPr>
                    <a:solidFill>
                      <a:schemeClr val="accent2">
                        <a:lumMod val="60000"/>
                        <a:lumOff val="40000"/>
                      </a:schemeClr>
                    </a:solidFill>
                  </a:tcPr>
                </a:tc>
              </a:tr>
              <a:tr h="370840">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tr>
              <a:tr h="370840">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tr>
            </a:tbl>
          </a:graphicData>
        </a:graphic>
      </p:graphicFrame>
    </p:spTree>
    <p:extLst>
      <p:ext uri="{BB962C8B-B14F-4D97-AF65-F5344CB8AC3E}">
        <p14:creationId xmlns:p14="http://schemas.microsoft.com/office/powerpoint/2010/main" val="308900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512195"/>
            <a:ext cx="2597500" cy="126736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j-lt"/>
              </a:rPr>
              <a:t>Luyện tập – </a:t>
            </a:r>
            <a:br>
              <a:rPr lang="en" b="1" dirty="0" smtClean="0">
                <a:latin typeface="+mj-lt"/>
              </a:rPr>
            </a:br>
            <a:r>
              <a:rPr lang="en" b="1" dirty="0" smtClean="0">
                <a:latin typeface="+mj-lt"/>
              </a:rPr>
              <a:t>Trả lời câu hỏi trắc nghiệm</a:t>
            </a:r>
            <a:endParaRPr b="1" dirty="0">
              <a:latin typeface="+mj-lt"/>
            </a:endParaRPr>
          </a:p>
        </p:txBody>
      </p:sp>
      <p:sp>
        <p:nvSpPr>
          <p:cNvPr id="249" name="Google Shape;24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grpSp>
        <p:nvGrpSpPr>
          <p:cNvPr id="250" name="Google Shape;250;p28"/>
          <p:cNvGrpSpPr/>
          <p:nvPr/>
        </p:nvGrpSpPr>
        <p:grpSpPr>
          <a:xfrm>
            <a:off x="3618600" y="437750"/>
            <a:ext cx="4271950" cy="4256550"/>
            <a:chOff x="3618600" y="537300"/>
            <a:chExt cx="4271950" cy="4256550"/>
          </a:xfrm>
        </p:grpSpPr>
        <p:sp>
          <p:nvSpPr>
            <p:cNvPr id="251" name="Google Shape;251;p28"/>
            <p:cNvSpPr/>
            <p:nvPr/>
          </p:nvSpPr>
          <p:spPr>
            <a:xfrm>
              <a:off x="3680275" y="537300"/>
              <a:ext cx="1906800" cy="190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A. Hình que</a:t>
              </a:r>
              <a:endParaRPr sz="2000" dirty="0">
                <a:solidFill>
                  <a:srgbClr val="FFFFFF"/>
                </a:solidFill>
                <a:latin typeface="+mj-lt"/>
                <a:ea typeface="Nunito Sans"/>
                <a:cs typeface="Nunito Sans"/>
                <a:sym typeface="Nunito Sans"/>
              </a:endParaRPr>
            </a:p>
          </p:txBody>
        </p:sp>
        <p:sp>
          <p:nvSpPr>
            <p:cNvPr id="252" name="Google Shape;252;p28"/>
            <p:cNvSpPr/>
            <p:nvPr/>
          </p:nvSpPr>
          <p:spPr>
            <a:xfrm>
              <a:off x="5983750" y="537300"/>
              <a:ext cx="1906800" cy="190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2000" dirty="0" smtClean="0">
                  <a:solidFill>
                    <a:srgbClr val="FFFFFF"/>
                  </a:solidFill>
                  <a:latin typeface="+mj-lt"/>
                  <a:ea typeface="Nunito Sans"/>
                  <a:cs typeface="Nunito Sans"/>
                  <a:sym typeface="Nunito Sans"/>
                </a:rPr>
                <a:t>B. Hình cầu</a:t>
              </a:r>
              <a:endParaRPr sz="2000" dirty="0">
                <a:solidFill>
                  <a:srgbClr val="FFFFFF"/>
                </a:solidFill>
                <a:latin typeface="+mj-lt"/>
                <a:ea typeface="Nunito Sans"/>
                <a:cs typeface="Nunito Sans"/>
                <a:sym typeface="Nunito Sans"/>
              </a:endParaRPr>
            </a:p>
          </p:txBody>
        </p:sp>
        <p:sp>
          <p:nvSpPr>
            <p:cNvPr id="253" name="Google Shape;253;p28"/>
            <p:cNvSpPr/>
            <p:nvPr/>
          </p:nvSpPr>
          <p:spPr>
            <a:xfrm>
              <a:off x="3618600" y="2887050"/>
              <a:ext cx="1906800" cy="1906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C. Hình đĩa, lõm hai mặt</a:t>
              </a:r>
              <a:endParaRPr sz="2000" dirty="0">
                <a:solidFill>
                  <a:srgbClr val="FFFFFF"/>
                </a:solidFill>
                <a:latin typeface="+mj-lt"/>
                <a:ea typeface="Nunito Sans"/>
                <a:cs typeface="Nunito Sans"/>
                <a:sym typeface="Nunito Sans"/>
              </a:endParaRPr>
            </a:p>
          </p:txBody>
        </p:sp>
        <p:sp>
          <p:nvSpPr>
            <p:cNvPr id="254" name="Google Shape;254;p28"/>
            <p:cNvSpPr/>
            <p:nvPr/>
          </p:nvSpPr>
          <p:spPr>
            <a:xfrm>
              <a:off x="5983750" y="2887050"/>
              <a:ext cx="1906800" cy="1906800"/>
            </a:xfrm>
            <a:prstGeom prst="ellipse">
              <a:avLst/>
            </a:prstGeom>
            <a:solidFill>
              <a:srgbClr val="ED00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US" sz="2000" dirty="0" smtClean="0">
                  <a:solidFill>
                    <a:srgbClr val="FFFFFF"/>
                  </a:solidFill>
                  <a:latin typeface="+mj-lt"/>
                  <a:ea typeface="Nunito Sans"/>
                  <a:cs typeface="Nunito Sans"/>
                  <a:sym typeface="Nunito Sans"/>
                </a:rPr>
                <a:t>D. Hình nhiều cạnh </a:t>
              </a:r>
              <a:endParaRPr sz="2000" dirty="0">
                <a:solidFill>
                  <a:srgbClr val="FFFFFF"/>
                </a:solidFill>
                <a:latin typeface="+mj-lt"/>
                <a:ea typeface="Nunito Sans"/>
                <a:cs typeface="Nunito Sans"/>
                <a:sym typeface="Nunito Sans"/>
              </a:endParaRPr>
            </a:p>
          </p:txBody>
        </p:sp>
      </p:grpSp>
      <p:sp>
        <p:nvSpPr>
          <p:cNvPr id="255" name="Google Shape;255;p28"/>
          <p:cNvSpPr/>
          <p:nvPr/>
        </p:nvSpPr>
        <p:spPr>
          <a:xfrm>
            <a:off x="4701175" y="1518350"/>
            <a:ext cx="2106600"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smtClean="0">
                <a:solidFill>
                  <a:schemeClr val="accent1"/>
                </a:solidFill>
                <a:latin typeface="+mj-lt"/>
                <a:ea typeface="Nunito Sans"/>
                <a:cs typeface="Nunito Sans"/>
                <a:sym typeface="Nunito Sans"/>
              </a:rPr>
              <a:t>ĐÁP ÁN: C</a:t>
            </a:r>
            <a:endParaRPr sz="2200" b="1" dirty="0">
              <a:solidFill>
                <a:schemeClr val="accent1"/>
              </a:solidFill>
              <a:latin typeface="+mj-lt"/>
              <a:ea typeface="Nunito Sans"/>
              <a:cs typeface="Nunito Sans"/>
              <a:sym typeface="Nunito Sans"/>
            </a:endParaRPr>
          </a:p>
        </p:txBody>
      </p:sp>
      <p:sp>
        <p:nvSpPr>
          <p:cNvPr id="256" name="Google Shape;256;p28"/>
          <p:cNvSpPr/>
          <p:nvPr/>
        </p:nvSpPr>
        <p:spPr>
          <a:xfrm>
            <a:off x="4840050" y="1651475"/>
            <a:ext cx="1829100" cy="1829100"/>
          </a:xfrm>
          <a:prstGeom prst="donut">
            <a:avLst>
              <a:gd name="adj" fmla="val 11468"/>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9825" y="2365970"/>
            <a:ext cx="2587675" cy="707886"/>
          </a:xfrm>
          <a:prstGeom prst="rect">
            <a:avLst/>
          </a:prstGeom>
        </p:spPr>
        <p:txBody>
          <a:bodyPr wrap="square">
            <a:spAutoFit/>
          </a:bodyPr>
          <a:lstStyle/>
          <a:p>
            <a:pPr algn="just"/>
            <a:r>
              <a:rPr lang="en" sz="2000" b="1" i="1" dirty="0" smtClean="0">
                <a:solidFill>
                  <a:schemeClr val="bg1"/>
                </a:solidFill>
              </a:rPr>
              <a:t>Tế bào hồng cầu ở</a:t>
            </a:r>
          </a:p>
          <a:p>
            <a:pPr algn="just"/>
            <a:r>
              <a:rPr lang="en-US" sz="2000" b="1" i="1" dirty="0" smtClean="0">
                <a:solidFill>
                  <a:schemeClr val="bg1"/>
                </a:solidFill>
              </a:rPr>
              <a:t>N</a:t>
            </a:r>
            <a:r>
              <a:rPr lang="en" sz="2000" b="1" i="1" dirty="0" smtClean="0">
                <a:solidFill>
                  <a:schemeClr val="bg1"/>
                </a:solidFill>
              </a:rPr>
              <a:t>gười có hình gì?</a:t>
            </a:r>
            <a:endParaRPr lang="en-US" sz="20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barn(inVertical)">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50"/>
                                        </p:tgtEl>
                                        <p:attrNameLst>
                                          <p:attrName>style.visibility</p:attrName>
                                        </p:attrNameLst>
                                      </p:cBhvr>
                                      <p:to>
                                        <p:strVal val="visible"/>
                                      </p:to>
                                    </p:set>
                                    <p:animEffect transition="in" filter="circle(in)">
                                      <p:cBhvr>
                                        <p:cTn id="20" dur="2000"/>
                                        <p:tgtEl>
                                          <p:spTgt spid="25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56"/>
                                        </p:tgtEl>
                                        <p:attrNameLst>
                                          <p:attrName>style.visibility</p:attrName>
                                        </p:attrNameLst>
                                      </p:cBhvr>
                                      <p:to>
                                        <p:strVal val="visible"/>
                                      </p:to>
                                    </p:set>
                                    <p:animEffect transition="in" filter="wipe(down)">
                                      <p:cBhvr>
                                        <p:cTn id="25" dur="580">
                                          <p:stCondLst>
                                            <p:cond delay="0"/>
                                          </p:stCondLst>
                                        </p:cTn>
                                        <p:tgtEl>
                                          <p:spTgt spid="256"/>
                                        </p:tgtEl>
                                      </p:cBhvr>
                                    </p:animEffect>
                                    <p:anim calcmode="lin" valueType="num">
                                      <p:cBhvr>
                                        <p:cTn id="26" dur="1822" tmFilter="0,0; 0.14,0.36; 0.43,0.73; 0.71,0.91; 1.0,1.0">
                                          <p:stCondLst>
                                            <p:cond delay="0"/>
                                          </p:stCondLst>
                                        </p:cTn>
                                        <p:tgtEl>
                                          <p:spTgt spid="25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6"/>
                                        </p:tgtEl>
                                        <p:attrNameLst>
                                          <p:attrName>ppt_y</p:attrName>
                                        </p:attrNameLst>
                                      </p:cBhvr>
                                      <p:tavLst>
                                        <p:tav tm="0" fmla="#ppt_y-sin(pi*$)/81">
                                          <p:val>
                                            <p:fltVal val="0"/>
                                          </p:val>
                                        </p:tav>
                                        <p:tav tm="100000">
                                          <p:val>
                                            <p:fltVal val="1"/>
                                          </p:val>
                                        </p:tav>
                                      </p:tavLst>
                                    </p:anim>
                                    <p:animScale>
                                      <p:cBhvr>
                                        <p:cTn id="31" dur="26">
                                          <p:stCondLst>
                                            <p:cond delay="650"/>
                                          </p:stCondLst>
                                        </p:cTn>
                                        <p:tgtEl>
                                          <p:spTgt spid="256"/>
                                        </p:tgtEl>
                                      </p:cBhvr>
                                      <p:to x="100000" y="60000"/>
                                    </p:animScale>
                                    <p:animScale>
                                      <p:cBhvr>
                                        <p:cTn id="32" dur="166" decel="50000">
                                          <p:stCondLst>
                                            <p:cond delay="676"/>
                                          </p:stCondLst>
                                        </p:cTn>
                                        <p:tgtEl>
                                          <p:spTgt spid="256"/>
                                        </p:tgtEl>
                                      </p:cBhvr>
                                      <p:to x="100000" y="100000"/>
                                    </p:animScale>
                                    <p:animScale>
                                      <p:cBhvr>
                                        <p:cTn id="33" dur="26">
                                          <p:stCondLst>
                                            <p:cond delay="1312"/>
                                          </p:stCondLst>
                                        </p:cTn>
                                        <p:tgtEl>
                                          <p:spTgt spid="256"/>
                                        </p:tgtEl>
                                      </p:cBhvr>
                                      <p:to x="100000" y="80000"/>
                                    </p:animScale>
                                    <p:animScale>
                                      <p:cBhvr>
                                        <p:cTn id="34" dur="166" decel="50000">
                                          <p:stCondLst>
                                            <p:cond delay="1338"/>
                                          </p:stCondLst>
                                        </p:cTn>
                                        <p:tgtEl>
                                          <p:spTgt spid="256"/>
                                        </p:tgtEl>
                                      </p:cBhvr>
                                      <p:to x="100000" y="100000"/>
                                    </p:animScale>
                                    <p:animScale>
                                      <p:cBhvr>
                                        <p:cTn id="35" dur="26">
                                          <p:stCondLst>
                                            <p:cond delay="1642"/>
                                          </p:stCondLst>
                                        </p:cTn>
                                        <p:tgtEl>
                                          <p:spTgt spid="256"/>
                                        </p:tgtEl>
                                      </p:cBhvr>
                                      <p:to x="100000" y="90000"/>
                                    </p:animScale>
                                    <p:animScale>
                                      <p:cBhvr>
                                        <p:cTn id="36" dur="166" decel="50000">
                                          <p:stCondLst>
                                            <p:cond delay="1668"/>
                                          </p:stCondLst>
                                        </p:cTn>
                                        <p:tgtEl>
                                          <p:spTgt spid="256"/>
                                        </p:tgtEl>
                                      </p:cBhvr>
                                      <p:to x="100000" y="100000"/>
                                    </p:animScale>
                                    <p:animScale>
                                      <p:cBhvr>
                                        <p:cTn id="37" dur="26">
                                          <p:stCondLst>
                                            <p:cond delay="1808"/>
                                          </p:stCondLst>
                                        </p:cTn>
                                        <p:tgtEl>
                                          <p:spTgt spid="256"/>
                                        </p:tgtEl>
                                      </p:cBhvr>
                                      <p:to x="100000" y="95000"/>
                                    </p:animScale>
                                    <p:animScale>
                                      <p:cBhvr>
                                        <p:cTn id="38" dur="166" decel="50000">
                                          <p:stCondLst>
                                            <p:cond delay="1834"/>
                                          </p:stCondLst>
                                        </p:cTn>
                                        <p:tgtEl>
                                          <p:spTgt spid="256"/>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55"/>
                                        </p:tgtEl>
                                        <p:attrNameLst>
                                          <p:attrName>style.visibility</p:attrName>
                                        </p:attrNameLst>
                                      </p:cBhvr>
                                      <p:to>
                                        <p:strVal val="visible"/>
                                      </p:to>
                                    </p:set>
                                    <p:animEffect transition="in" filter="wipe(down)">
                                      <p:cBhvr>
                                        <p:cTn id="41" dur="580">
                                          <p:stCondLst>
                                            <p:cond delay="0"/>
                                          </p:stCondLst>
                                        </p:cTn>
                                        <p:tgtEl>
                                          <p:spTgt spid="255"/>
                                        </p:tgtEl>
                                      </p:cBhvr>
                                    </p:animEffect>
                                    <p:anim calcmode="lin" valueType="num">
                                      <p:cBhvr>
                                        <p:cTn id="42" dur="1822" tmFilter="0,0; 0.14,0.36; 0.43,0.73; 0.71,0.91; 1.0,1.0">
                                          <p:stCondLst>
                                            <p:cond delay="0"/>
                                          </p:stCondLst>
                                        </p:cTn>
                                        <p:tgtEl>
                                          <p:spTgt spid="25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5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5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5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55"/>
                                        </p:tgtEl>
                                        <p:attrNameLst>
                                          <p:attrName>ppt_y</p:attrName>
                                        </p:attrNameLst>
                                      </p:cBhvr>
                                      <p:tavLst>
                                        <p:tav tm="0" fmla="#ppt_y-sin(pi*$)/81">
                                          <p:val>
                                            <p:fltVal val="0"/>
                                          </p:val>
                                        </p:tav>
                                        <p:tav tm="100000">
                                          <p:val>
                                            <p:fltVal val="1"/>
                                          </p:val>
                                        </p:tav>
                                      </p:tavLst>
                                    </p:anim>
                                    <p:animScale>
                                      <p:cBhvr>
                                        <p:cTn id="47" dur="26">
                                          <p:stCondLst>
                                            <p:cond delay="650"/>
                                          </p:stCondLst>
                                        </p:cTn>
                                        <p:tgtEl>
                                          <p:spTgt spid="255"/>
                                        </p:tgtEl>
                                      </p:cBhvr>
                                      <p:to x="100000" y="60000"/>
                                    </p:animScale>
                                    <p:animScale>
                                      <p:cBhvr>
                                        <p:cTn id="48" dur="166" decel="50000">
                                          <p:stCondLst>
                                            <p:cond delay="676"/>
                                          </p:stCondLst>
                                        </p:cTn>
                                        <p:tgtEl>
                                          <p:spTgt spid="255"/>
                                        </p:tgtEl>
                                      </p:cBhvr>
                                      <p:to x="100000" y="100000"/>
                                    </p:animScale>
                                    <p:animScale>
                                      <p:cBhvr>
                                        <p:cTn id="49" dur="26">
                                          <p:stCondLst>
                                            <p:cond delay="1312"/>
                                          </p:stCondLst>
                                        </p:cTn>
                                        <p:tgtEl>
                                          <p:spTgt spid="255"/>
                                        </p:tgtEl>
                                      </p:cBhvr>
                                      <p:to x="100000" y="80000"/>
                                    </p:animScale>
                                    <p:animScale>
                                      <p:cBhvr>
                                        <p:cTn id="50" dur="166" decel="50000">
                                          <p:stCondLst>
                                            <p:cond delay="1338"/>
                                          </p:stCondLst>
                                        </p:cTn>
                                        <p:tgtEl>
                                          <p:spTgt spid="255"/>
                                        </p:tgtEl>
                                      </p:cBhvr>
                                      <p:to x="100000" y="100000"/>
                                    </p:animScale>
                                    <p:animScale>
                                      <p:cBhvr>
                                        <p:cTn id="51" dur="26">
                                          <p:stCondLst>
                                            <p:cond delay="1642"/>
                                          </p:stCondLst>
                                        </p:cTn>
                                        <p:tgtEl>
                                          <p:spTgt spid="255"/>
                                        </p:tgtEl>
                                      </p:cBhvr>
                                      <p:to x="100000" y="90000"/>
                                    </p:animScale>
                                    <p:animScale>
                                      <p:cBhvr>
                                        <p:cTn id="52" dur="166" decel="50000">
                                          <p:stCondLst>
                                            <p:cond delay="1668"/>
                                          </p:stCondLst>
                                        </p:cTn>
                                        <p:tgtEl>
                                          <p:spTgt spid="255"/>
                                        </p:tgtEl>
                                      </p:cBhvr>
                                      <p:to x="100000" y="100000"/>
                                    </p:animScale>
                                    <p:animScale>
                                      <p:cBhvr>
                                        <p:cTn id="53" dur="26">
                                          <p:stCondLst>
                                            <p:cond delay="1808"/>
                                          </p:stCondLst>
                                        </p:cTn>
                                        <p:tgtEl>
                                          <p:spTgt spid="255"/>
                                        </p:tgtEl>
                                      </p:cBhvr>
                                      <p:to x="100000" y="95000"/>
                                    </p:animScale>
                                    <p:animScale>
                                      <p:cBhvr>
                                        <p:cTn id="54" dur="166" decel="50000">
                                          <p:stCondLst>
                                            <p:cond delay="1834"/>
                                          </p:stCondLst>
                                        </p:cTn>
                                        <p:tgtEl>
                                          <p:spTgt spid="2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P spid="255" grpId="0" animBg="1"/>
      <p:bldP spid="2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3"/>
          <p:cNvSpPr txBox="1">
            <a:spLocks noGrp="1"/>
          </p:cNvSpPr>
          <p:nvPr>
            <p:ph type="title"/>
          </p:nvPr>
        </p:nvSpPr>
        <p:spPr>
          <a:xfrm>
            <a:off x="-1" y="575500"/>
            <a:ext cx="2588455" cy="3981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200" i="1" dirty="0" smtClean="0">
                <a:latin typeface="+mj-lt"/>
              </a:rPr>
              <a:t>Bào</a:t>
            </a:r>
            <a:r>
              <a:rPr lang="en" sz="2200" i="1" dirty="0" smtClean="0">
                <a:latin typeface="+mj-lt"/>
              </a:rPr>
              <a:t> quan nào có ở tế bào thực vật mà không có ở tế bào động vật?</a:t>
            </a:r>
            <a:endParaRPr sz="2200" i="1" dirty="0">
              <a:latin typeface="+mj-lt"/>
            </a:endParaRPr>
          </a:p>
        </p:txBody>
      </p:sp>
      <p:sp>
        <p:nvSpPr>
          <p:cNvPr id="361" name="Google Shape;361;p33"/>
          <p:cNvSpPr/>
          <p:nvPr/>
        </p:nvSpPr>
        <p:spPr>
          <a:xfrm>
            <a:off x="4662978" y="1743500"/>
            <a:ext cx="2424600" cy="1656600"/>
          </a:xfrm>
          <a:prstGeom prst="chevron">
            <a:avLst>
              <a:gd name="adj" fmla="val 29853"/>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B. Lục lạp</a:t>
            </a:r>
            <a:endParaRPr sz="2000" b="1" dirty="0">
              <a:solidFill>
                <a:srgbClr val="FFFFFF"/>
              </a:solidFill>
              <a:latin typeface="+mj-lt"/>
              <a:ea typeface="Nunito Sans"/>
              <a:cs typeface="Nunito Sans"/>
              <a:sym typeface="Nunito Sans"/>
            </a:endParaRPr>
          </a:p>
        </p:txBody>
      </p:sp>
      <p:sp>
        <p:nvSpPr>
          <p:cNvPr id="362" name="Google Shape;362;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363" name="Google Shape;363;p33"/>
          <p:cNvSpPr/>
          <p:nvPr/>
        </p:nvSpPr>
        <p:spPr>
          <a:xfrm>
            <a:off x="6302755" y="1613671"/>
            <a:ext cx="2424600" cy="2028900"/>
          </a:xfrm>
          <a:prstGeom prst="chevron">
            <a:avLst>
              <a:gd name="adj" fmla="val 29853"/>
            </a:avLst>
          </a:prstGeom>
          <a:solidFill>
            <a:srgbClr val="ED0036">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C. Nhân tế bào</a:t>
            </a:r>
            <a:endParaRPr sz="2000" b="1" dirty="0">
              <a:solidFill>
                <a:srgbClr val="FFFFFF"/>
              </a:solidFill>
              <a:latin typeface="+mj-lt"/>
              <a:ea typeface="Nunito Sans"/>
              <a:cs typeface="Nunito Sans"/>
              <a:sym typeface="Nunito Sans"/>
            </a:endParaRPr>
          </a:p>
        </p:txBody>
      </p:sp>
      <p:sp>
        <p:nvSpPr>
          <p:cNvPr id="364" name="Google Shape;364;p33"/>
          <p:cNvSpPr/>
          <p:nvPr/>
        </p:nvSpPr>
        <p:spPr>
          <a:xfrm>
            <a:off x="2864836" y="1903450"/>
            <a:ext cx="2424600" cy="1325100"/>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Nunito Sans"/>
                <a:cs typeface="Nunito Sans"/>
                <a:sym typeface="Nunito Sans"/>
              </a:rPr>
              <a:t>A. Màng tế bào</a:t>
            </a:r>
            <a:endParaRPr sz="2000" b="1" dirty="0">
              <a:solidFill>
                <a:srgbClr val="FFFFFF"/>
              </a:solidFill>
              <a:latin typeface="+mj-lt"/>
              <a:ea typeface="Nunito Sans"/>
              <a:cs typeface="Nunito Sans"/>
              <a:sym typeface="Nunito Sans"/>
            </a:endParaRPr>
          </a:p>
        </p:txBody>
      </p:sp>
      <p:sp>
        <p:nvSpPr>
          <p:cNvPr id="2" name="Oval 1"/>
          <p:cNvSpPr/>
          <p:nvPr/>
        </p:nvSpPr>
        <p:spPr>
          <a:xfrm>
            <a:off x="5162843" y="2363372"/>
            <a:ext cx="429065" cy="4220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barn(inVertical)">
                                      <p:cBhvr>
                                        <p:cTn id="7" dur="5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4"/>
                                        </p:tgtEl>
                                        <p:attrNameLst>
                                          <p:attrName>style.visibility</p:attrName>
                                        </p:attrNameLst>
                                      </p:cBhvr>
                                      <p:to>
                                        <p:strVal val="visible"/>
                                      </p:to>
                                    </p:set>
                                    <p:animEffect transition="in" filter="barn(inVertical)">
                                      <p:cBhvr>
                                        <p:cTn id="12" dur="500"/>
                                        <p:tgtEl>
                                          <p:spTgt spid="36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1"/>
                                        </p:tgtEl>
                                        <p:attrNameLst>
                                          <p:attrName>style.visibility</p:attrName>
                                        </p:attrNameLst>
                                      </p:cBhvr>
                                      <p:to>
                                        <p:strVal val="visible"/>
                                      </p:to>
                                    </p:set>
                                    <p:animEffect transition="in" filter="barn(inVertical)">
                                      <p:cBhvr>
                                        <p:cTn id="15" dur="500"/>
                                        <p:tgtEl>
                                          <p:spTgt spid="36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63"/>
                                        </p:tgtEl>
                                        <p:attrNameLst>
                                          <p:attrName>style.visibility</p:attrName>
                                        </p:attrNameLst>
                                      </p:cBhvr>
                                      <p:to>
                                        <p:strVal val="visible"/>
                                      </p:to>
                                    </p:set>
                                    <p:animEffect transition="in" filter="barn(inVertical)">
                                      <p:cBhvr>
                                        <p:cTn id="18" dur="500"/>
                                        <p:tgtEl>
                                          <p:spTgt spid="36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p:bldP spid="361" grpId="0" animBg="1"/>
      <p:bldP spid="363" grpId="0" animBg="1"/>
      <p:bldP spid="364"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CCCCCC"/>
                </a:solidFill>
              </a:rPr>
              <a:t>35</a:t>
            </a:fld>
            <a:endParaRPr>
              <a:solidFill>
                <a:srgbClr val="CCCCCC"/>
              </a:solidFill>
            </a:endParaRPr>
          </a:p>
        </p:txBody>
      </p:sp>
      <p:sp>
        <p:nvSpPr>
          <p:cNvPr id="344" name="Google Shape;344;p32"/>
          <p:cNvSpPr txBox="1">
            <a:spLocks noGrp="1"/>
          </p:cNvSpPr>
          <p:nvPr>
            <p:ph type="title"/>
          </p:nvPr>
        </p:nvSpPr>
        <p:spPr>
          <a:xfrm>
            <a:off x="0" y="575500"/>
            <a:ext cx="2567354" cy="398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smtClean="0">
                <a:latin typeface="+mj-lt"/>
              </a:rPr>
              <a:t>Tế bào nhân sơ có ở đâu?</a:t>
            </a:r>
            <a:endParaRPr i="1" dirty="0">
              <a:latin typeface="+mj-lt"/>
            </a:endParaRPr>
          </a:p>
        </p:txBody>
      </p:sp>
      <p:sp>
        <p:nvSpPr>
          <p:cNvPr id="345" name="Google Shape;345;p32"/>
          <p:cNvSpPr txBox="1">
            <a:spLocks noGrp="1"/>
          </p:cNvSpPr>
          <p:nvPr>
            <p:ph type="ctrTitle" idx="4294967295"/>
          </p:nvPr>
        </p:nvSpPr>
        <p:spPr>
          <a:xfrm>
            <a:off x="3498784" y="1060835"/>
            <a:ext cx="5058000" cy="683558"/>
          </a:xfrm>
          <a:prstGeom prst="rect">
            <a:avLst/>
          </a:prstGeom>
          <a:solidFill>
            <a:srgbClr val="FFA400"/>
          </a:solid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200" b="1" dirty="0" smtClean="0">
                <a:latin typeface="+mj-lt"/>
              </a:rPr>
              <a:t>A. Tế bào động vật nguyên sinh</a:t>
            </a:r>
            <a:endParaRPr sz="2200" b="1" dirty="0">
              <a:latin typeface="+mj-lt"/>
            </a:endParaRPr>
          </a:p>
        </p:txBody>
      </p:sp>
      <p:sp>
        <p:nvSpPr>
          <p:cNvPr id="346" name="Google Shape;346;p32"/>
          <p:cNvSpPr txBox="1">
            <a:spLocks noGrp="1"/>
          </p:cNvSpPr>
          <p:nvPr>
            <p:ph type="ctrTitle" idx="4294967295"/>
          </p:nvPr>
        </p:nvSpPr>
        <p:spPr>
          <a:xfrm>
            <a:off x="3498784" y="1917048"/>
            <a:ext cx="5058000" cy="636238"/>
          </a:xfrm>
          <a:prstGeom prst="rect">
            <a:avLst/>
          </a:prstGeom>
          <a:solidFill>
            <a:srgbClr val="F67031"/>
          </a:solidFill>
        </p:spPr>
        <p:txBody>
          <a:bodyPr spcFirstLastPara="1" wrap="square" lIns="91425" tIns="91425" rIns="91425" bIns="91425" anchor="ctr" anchorCtr="0">
            <a:noAutofit/>
          </a:bodyPr>
          <a:lstStyle/>
          <a:p>
            <a:pPr marL="0" lvl="0" indent="0" algn="l" rtl="0">
              <a:spcBef>
                <a:spcPts val="0"/>
              </a:spcBef>
              <a:spcAft>
                <a:spcPts val="0"/>
              </a:spcAft>
              <a:buNone/>
            </a:pPr>
            <a:r>
              <a:rPr lang="en-US" sz="2200" b="1" dirty="0" smtClean="0">
                <a:latin typeface="+mj-lt"/>
              </a:rPr>
              <a:t>B. Tế bào nấm</a:t>
            </a:r>
            <a:endParaRPr sz="2200" b="1" dirty="0">
              <a:latin typeface="+mj-lt"/>
            </a:endParaRPr>
          </a:p>
        </p:txBody>
      </p:sp>
      <p:sp>
        <p:nvSpPr>
          <p:cNvPr id="347" name="Google Shape;347;p32"/>
          <p:cNvSpPr txBox="1">
            <a:spLocks noGrp="1"/>
          </p:cNvSpPr>
          <p:nvPr>
            <p:ph type="ctrTitle" idx="4294967295"/>
          </p:nvPr>
        </p:nvSpPr>
        <p:spPr>
          <a:xfrm>
            <a:off x="3487469" y="2836296"/>
            <a:ext cx="5058000" cy="652491"/>
          </a:xfrm>
          <a:prstGeom prst="rect">
            <a:avLst/>
          </a:prstGeom>
          <a:solidFill>
            <a:srgbClr val="ED0036"/>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200" b="1" dirty="0" smtClean="0">
                <a:latin typeface="+mj-lt"/>
              </a:rPr>
              <a:t>C. Tế bào vi khuẩn </a:t>
            </a:r>
            <a:endParaRPr sz="2200" b="1" dirty="0">
              <a:latin typeface="+mj-lt"/>
            </a:endParaRPr>
          </a:p>
        </p:txBody>
      </p:sp>
      <p:sp>
        <p:nvSpPr>
          <p:cNvPr id="15" name="Google Shape;347;p32"/>
          <p:cNvSpPr txBox="1">
            <a:spLocks/>
          </p:cNvSpPr>
          <p:nvPr/>
        </p:nvSpPr>
        <p:spPr>
          <a:xfrm>
            <a:off x="3498784" y="3684703"/>
            <a:ext cx="5058000" cy="652491"/>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buClr>
                <a:schemeClr val="dk1"/>
              </a:buClr>
              <a:buSzPts val="1100"/>
              <a:buFont typeface="Arial"/>
              <a:buNone/>
            </a:pPr>
            <a:r>
              <a:rPr lang="en-US" sz="2200" b="1" dirty="0" smtClean="0">
                <a:latin typeface="+mj-lt"/>
              </a:rPr>
              <a:t>C. A và B đều đúng</a:t>
            </a:r>
            <a:endParaRPr lang="en-US" sz="2200" b="1" dirty="0">
              <a:latin typeface="+mj-lt"/>
            </a:endParaRPr>
          </a:p>
        </p:txBody>
      </p:sp>
      <p:sp>
        <p:nvSpPr>
          <p:cNvPr id="2" name="Oval 1"/>
          <p:cNvSpPr/>
          <p:nvPr/>
        </p:nvSpPr>
        <p:spPr>
          <a:xfrm>
            <a:off x="3498784" y="2947182"/>
            <a:ext cx="412034" cy="47830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barn(inVertical)">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wipe(down)">
                                      <p:cBhvr>
                                        <p:cTn id="12" dur="500"/>
                                        <p:tgtEl>
                                          <p:spTgt spid="34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wipe(down)">
                                      <p:cBhvr>
                                        <p:cTn id="15" dur="500"/>
                                        <p:tgtEl>
                                          <p:spTgt spid="3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wipe(down)">
                                      <p:cBhvr>
                                        <p:cTn id="18" dur="500"/>
                                        <p:tgtEl>
                                          <p:spTgt spid="3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animBg="1"/>
      <p:bldP spid="346" grpId="0" animBg="1"/>
      <p:bldP spid="347" grpId="0" animBg="1"/>
      <p:bldP spid="15"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11" y="575500"/>
            <a:ext cx="2280750" cy="894574"/>
          </a:xfrm>
        </p:spPr>
        <p:txBody>
          <a:bodyPr/>
          <a:lstStyle/>
          <a:p>
            <a:pPr algn="ctr"/>
            <a:r>
              <a:rPr lang="en" b="1" dirty="0">
                <a:latin typeface="+mj-lt"/>
              </a:rPr>
              <a:t>Luyện tập</a:t>
            </a:r>
            <a:br>
              <a:rPr lang="en" b="1" dirty="0">
                <a:latin typeface="+mj-lt"/>
              </a:rPr>
            </a:br>
            <a:r>
              <a:rPr lang="en" b="1" dirty="0">
                <a:latin typeface="+mj-lt"/>
              </a:rPr>
              <a:t> mở rộng</a:t>
            </a:r>
            <a:endParaRPr lang="en-US" b="1" dirty="0">
              <a:latin typeface="+mj-lt"/>
            </a:endParaRPr>
          </a:p>
        </p:txBody>
      </p:sp>
      <p:sp>
        <p:nvSpPr>
          <p:cNvPr id="3" name="Text Placeholder 2"/>
          <p:cNvSpPr>
            <a:spLocks noGrp="1"/>
          </p:cNvSpPr>
          <p:nvPr>
            <p:ph type="body" idx="1"/>
          </p:nvPr>
        </p:nvSpPr>
        <p:spPr>
          <a:xfrm>
            <a:off x="2588454" y="319977"/>
            <a:ext cx="6407834" cy="1576856"/>
          </a:xfrm>
        </p:spPr>
        <p:txBody>
          <a:bodyPr/>
          <a:lstStyle/>
          <a:p>
            <a:pPr algn="just">
              <a:lnSpc>
                <a:spcPts val="2200"/>
              </a:lnSpc>
              <a:spcBef>
                <a:spcPts val="200"/>
              </a:spcBef>
              <a:spcAft>
                <a:spcPts val="200"/>
              </a:spcAft>
            </a:pPr>
            <a:r>
              <a:rPr lang="vi-VN" sz="2000" i="1" dirty="0">
                <a:solidFill>
                  <a:schemeClr val="accent1"/>
                </a:solidFill>
                <a:latin typeface="+mn-lt"/>
              </a:rPr>
              <a:t>Nhận xét sự thay đổi về chiều cao cơ thể qua các giai đoạn khác nhau của cây xanh và người</a:t>
            </a:r>
          </a:p>
          <a:p>
            <a:pPr algn="just">
              <a:lnSpc>
                <a:spcPts val="2200"/>
              </a:lnSpc>
              <a:spcBef>
                <a:spcPts val="200"/>
              </a:spcBef>
              <a:spcAft>
                <a:spcPts val="200"/>
              </a:spcAft>
            </a:pPr>
            <a:r>
              <a:rPr lang="vi-VN" sz="2000" i="1" dirty="0" smtClean="0">
                <a:solidFill>
                  <a:schemeClr val="accent1"/>
                </a:solidFill>
                <a:latin typeface="+mn-lt"/>
              </a:rPr>
              <a:t>Xác </a:t>
            </a:r>
            <a:r>
              <a:rPr lang="vi-VN" sz="2000" i="1" dirty="0">
                <a:solidFill>
                  <a:schemeClr val="accent1"/>
                </a:solidFill>
                <a:latin typeface="+mn-lt"/>
              </a:rPr>
              <a:t>định chiều cao của người trong hình 12.12b khi ở giai đoạn thiếu nhi và thanh niên. Hãy cho biết nhờ đâu có sự thay đổi chiều cao đó. </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5" name="Picture 4"/>
          <p:cNvPicPr>
            <a:picLocks noChangeAspect="1"/>
          </p:cNvPicPr>
          <p:nvPr/>
        </p:nvPicPr>
        <p:blipFill>
          <a:blip r:embed="rId2"/>
          <a:stretch>
            <a:fillRect/>
          </a:stretch>
        </p:blipFill>
        <p:spPr>
          <a:xfrm>
            <a:off x="3031288" y="1995159"/>
            <a:ext cx="5743575" cy="2853018"/>
          </a:xfrm>
          <a:prstGeom prst="rect">
            <a:avLst/>
          </a:prstGeom>
        </p:spPr>
      </p:pic>
      <p:sp>
        <p:nvSpPr>
          <p:cNvPr id="6" name="Rectangle 5"/>
          <p:cNvSpPr/>
          <p:nvPr/>
        </p:nvSpPr>
        <p:spPr>
          <a:xfrm>
            <a:off x="-41310" y="2169180"/>
            <a:ext cx="2658792" cy="2308324"/>
          </a:xfrm>
          <a:prstGeom prst="rect">
            <a:avLst/>
          </a:prstGeom>
        </p:spPr>
        <p:txBody>
          <a:bodyPr wrap="square">
            <a:spAutoFit/>
          </a:bodyPr>
          <a:lstStyle/>
          <a:p>
            <a:pPr algn="just"/>
            <a:r>
              <a:rPr lang="en-US" sz="1800" dirty="0" smtClean="0">
                <a:solidFill>
                  <a:schemeClr val="bg1"/>
                </a:solidFill>
                <a:latin typeface="+mn-lt"/>
              </a:rPr>
              <a:t>C</a:t>
            </a:r>
            <a:r>
              <a:rPr lang="vi-VN" sz="1800" dirty="0" smtClean="0">
                <a:solidFill>
                  <a:schemeClr val="bg1"/>
                </a:solidFill>
                <a:latin typeface="+mn-lt"/>
              </a:rPr>
              <a:t>ó </a:t>
            </a:r>
            <a:r>
              <a:rPr lang="vi-VN" sz="1800" dirty="0">
                <a:solidFill>
                  <a:schemeClr val="bg1"/>
                </a:solidFill>
                <a:latin typeface="+mn-lt"/>
              </a:rPr>
              <a:t>sự thay đổi </a:t>
            </a:r>
            <a:r>
              <a:rPr lang="en-US" sz="1800" dirty="0" smtClean="0">
                <a:solidFill>
                  <a:schemeClr val="bg1"/>
                </a:solidFill>
                <a:latin typeface="+mn-lt"/>
              </a:rPr>
              <a:t>về chiều cao của cây xanh và con người</a:t>
            </a:r>
            <a:r>
              <a:rPr lang="vi-VN" sz="1800" dirty="0" smtClean="0">
                <a:solidFill>
                  <a:schemeClr val="bg1"/>
                </a:solidFill>
                <a:latin typeface="+mn-lt"/>
              </a:rPr>
              <a:t> </a:t>
            </a:r>
            <a:r>
              <a:rPr lang="vi-VN" sz="1800" dirty="0">
                <a:solidFill>
                  <a:schemeClr val="bg1"/>
                </a:solidFill>
                <a:latin typeface="+mn-lt"/>
              </a:rPr>
              <a:t>là nhờ quá trình phân bào. Các tế bào </a:t>
            </a:r>
            <a:r>
              <a:rPr lang="vi-VN" sz="1800" dirty="0" smtClean="0">
                <a:solidFill>
                  <a:schemeClr val="bg1"/>
                </a:solidFill>
                <a:latin typeface="+mn-lt"/>
              </a:rPr>
              <a:t>lớn </a:t>
            </a:r>
            <a:r>
              <a:rPr lang="vi-VN" sz="1800" dirty="0">
                <a:solidFill>
                  <a:schemeClr val="bg1"/>
                </a:solidFill>
                <a:latin typeface="+mn-lt"/>
              </a:rPr>
              <a:t>lên và thực hiện quá trình sinh sản (phân chia tạo thành nhiều tế bào mới</a:t>
            </a:r>
            <a:r>
              <a:rPr lang="vi-VN" sz="1800" dirty="0" smtClean="0">
                <a:solidFill>
                  <a:schemeClr val="bg1"/>
                </a:solidFill>
                <a:latin typeface="+mn-lt"/>
              </a:rPr>
              <a:t>)</a:t>
            </a:r>
            <a:r>
              <a:rPr lang="en-US" sz="1800" dirty="0" smtClean="0">
                <a:solidFill>
                  <a:schemeClr val="bg1"/>
                </a:solidFill>
                <a:latin typeface="+mn-lt"/>
              </a:rPr>
              <a:t>.</a:t>
            </a:r>
            <a:endParaRPr lang="en-US" sz="1800" dirty="0">
              <a:solidFill>
                <a:schemeClr val="bg1"/>
              </a:solidFill>
              <a:latin typeface="+mn-lt"/>
            </a:endParaRPr>
          </a:p>
        </p:txBody>
      </p:sp>
    </p:spTree>
    <p:extLst>
      <p:ext uri="{BB962C8B-B14F-4D97-AF65-F5344CB8AC3E}">
        <p14:creationId xmlns:p14="http://schemas.microsoft.com/office/powerpoint/2010/main" val="24873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body" idx="1"/>
          </p:nvPr>
        </p:nvSpPr>
        <p:spPr>
          <a:xfrm>
            <a:off x="2574954" y="502583"/>
            <a:ext cx="6521936" cy="1481502"/>
          </a:xfrm>
          <a:prstGeom prst="rect">
            <a:avLst/>
          </a:prstGeom>
        </p:spPr>
        <p:txBody>
          <a:bodyPr spcFirstLastPara="1" wrap="square" lIns="91425" tIns="91425" rIns="91425" bIns="91425" anchor="t" anchorCtr="0">
            <a:noAutofit/>
          </a:bodyPr>
          <a:lstStyle/>
          <a:p>
            <a:pPr algn="just">
              <a:lnSpc>
                <a:spcPts val="2640"/>
              </a:lnSpc>
              <a:spcBef>
                <a:spcPts val="200"/>
              </a:spcBef>
              <a:spcAft>
                <a:spcPts val="200"/>
              </a:spcAft>
            </a:pPr>
            <a:r>
              <a:rPr lang="nl-NL" sz="2200" dirty="0">
                <a:latin typeface="+mj-lt"/>
              </a:rPr>
              <a:t>So sánh chiều cao của </a:t>
            </a:r>
            <a:r>
              <a:rPr lang="nl-NL" sz="2200" dirty="0" smtClean="0">
                <a:latin typeface="+mj-lt"/>
              </a:rPr>
              <a:t>em lúc </a:t>
            </a:r>
            <a:r>
              <a:rPr lang="nl-NL" sz="2200" dirty="0">
                <a:latin typeface="+mj-lt"/>
              </a:rPr>
              <a:t>là </a:t>
            </a:r>
            <a:r>
              <a:rPr lang="nl-NL" sz="2200" dirty="0" smtClean="0">
                <a:latin typeface="+mj-lt"/>
              </a:rPr>
              <a:t>học sinh </a:t>
            </a:r>
            <a:r>
              <a:rPr lang="nl-NL" sz="2200" dirty="0">
                <a:latin typeface="+mj-lt"/>
              </a:rPr>
              <a:t>lớp 1 và hiện tại là </a:t>
            </a:r>
            <a:r>
              <a:rPr lang="nl-NL" sz="2200" dirty="0" smtClean="0">
                <a:latin typeface="+mj-lt"/>
              </a:rPr>
              <a:t>học sinh </a:t>
            </a:r>
            <a:r>
              <a:rPr lang="nl-NL" sz="2200" dirty="0">
                <a:latin typeface="+mj-lt"/>
              </a:rPr>
              <a:t>lớp 6. </a:t>
            </a:r>
            <a:endParaRPr lang="nl-NL" sz="2200" dirty="0" smtClean="0">
              <a:latin typeface="+mj-lt"/>
            </a:endParaRPr>
          </a:p>
          <a:p>
            <a:pPr algn="just">
              <a:lnSpc>
                <a:spcPts val="2640"/>
              </a:lnSpc>
              <a:spcBef>
                <a:spcPts val="200"/>
              </a:spcBef>
              <a:spcAft>
                <a:spcPts val="200"/>
              </a:spcAft>
            </a:pPr>
            <a:r>
              <a:rPr lang="nl-NL" sz="2200" dirty="0" smtClean="0">
                <a:latin typeface="+mj-lt"/>
              </a:rPr>
              <a:t>Từ </a:t>
            </a:r>
            <a:r>
              <a:rPr lang="nl-NL" sz="2200" dirty="0">
                <a:latin typeface="+mj-lt"/>
              </a:rPr>
              <a:t>đó, em hãy giải thích vì sao cơ thể lớn lên được?</a:t>
            </a:r>
            <a:endParaRPr lang="en-US" sz="2200" dirty="0">
              <a:latin typeface="+mj-lt"/>
            </a:endParaRPr>
          </a:p>
        </p:txBody>
      </p:sp>
      <p:sp>
        <p:nvSpPr>
          <p:cNvPr id="182" name="Google Shape;182;p24"/>
          <p:cNvSpPr txBox="1">
            <a:spLocks noGrp="1"/>
          </p:cNvSpPr>
          <p:nvPr>
            <p:ph type="title"/>
          </p:nvPr>
        </p:nvSpPr>
        <p:spPr>
          <a:xfrm>
            <a:off x="0" y="575500"/>
            <a:ext cx="2583548" cy="10071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j-lt"/>
              </a:rPr>
              <a:t>Luyện tập</a:t>
            </a:r>
            <a:br>
              <a:rPr lang="en" b="1" dirty="0" smtClean="0">
                <a:latin typeface="+mj-lt"/>
              </a:rPr>
            </a:br>
            <a:r>
              <a:rPr lang="en" b="1" dirty="0" smtClean="0">
                <a:latin typeface="+mj-lt"/>
              </a:rPr>
              <a:t> mở rộng</a:t>
            </a:r>
            <a:endParaRPr b="1" dirty="0">
              <a:latin typeface="+mj-lt"/>
            </a:endParaRPr>
          </a:p>
        </p:txBody>
      </p:sp>
      <p:sp>
        <p:nvSpPr>
          <p:cNvPr id="183" name="Google Shape;183;p24"/>
          <p:cNvSpPr txBox="1">
            <a:spLocks noGrp="1"/>
          </p:cNvSpPr>
          <p:nvPr>
            <p:ph type="body" idx="2"/>
          </p:nvPr>
        </p:nvSpPr>
        <p:spPr>
          <a:xfrm>
            <a:off x="3030578" y="3374651"/>
            <a:ext cx="2727000" cy="1572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US" sz="2200" b="1" dirty="0" smtClean="0">
                <a:solidFill>
                  <a:schemeClr val="accent1"/>
                </a:solidFill>
                <a:latin typeface="+mj-lt"/>
              </a:rPr>
              <a:t>Chiều cao:</a:t>
            </a:r>
            <a:endParaRPr sz="2200" dirty="0">
              <a:solidFill>
                <a:schemeClr val="accent1"/>
              </a:solidFill>
              <a:latin typeface="+mj-lt"/>
            </a:endParaRPr>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185" name="Google Shape;185;p24"/>
          <p:cNvSpPr txBox="1">
            <a:spLocks noGrp="1"/>
          </p:cNvSpPr>
          <p:nvPr>
            <p:ph type="body" idx="3"/>
          </p:nvPr>
        </p:nvSpPr>
        <p:spPr>
          <a:xfrm>
            <a:off x="6060610" y="3341558"/>
            <a:ext cx="2727000" cy="1572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a:buNone/>
            </a:pPr>
            <a:r>
              <a:rPr lang="en-US" sz="2200" b="1" dirty="0" smtClean="0">
                <a:solidFill>
                  <a:schemeClr val="accent1"/>
                </a:solidFill>
                <a:latin typeface="+mj-lt"/>
              </a:rPr>
              <a:t>Chiều cao: </a:t>
            </a:r>
            <a:endParaRPr sz="2200" dirty="0">
              <a:solidFill>
                <a:schemeClr val="accent1"/>
              </a:solidFill>
              <a:latin typeface="+mj-lt"/>
            </a:endParaRPr>
          </a:p>
        </p:txBody>
      </p:sp>
      <p:sp>
        <p:nvSpPr>
          <p:cNvPr id="186" name="Google Shape;186;p24"/>
          <p:cNvSpPr/>
          <p:nvPr/>
        </p:nvSpPr>
        <p:spPr>
          <a:xfrm rot="729144">
            <a:off x="3500687" y="2365464"/>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87" name="Google Shape;187;p24"/>
          <p:cNvSpPr/>
          <p:nvPr/>
        </p:nvSpPr>
        <p:spPr>
          <a:xfrm rot="-773137" flipH="1">
            <a:off x="3915693" y="2096502"/>
            <a:ext cx="1352069" cy="929054"/>
          </a:xfrm>
          <a:prstGeom prst="wedgeEllipseCallout">
            <a:avLst>
              <a:gd name="adj1" fmla="val -20833"/>
              <a:gd name="adj2" fmla="val 62500"/>
            </a:avLst>
          </a:prstGeom>
          <a:solidFill>
            <a:srgbClr val="ED0036">
              <a:alpha val="7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1</a:t>
            </a:r>
            <a:endParaRPr sz="2000" b="1" dirty="0">
              <a:solidFill>
                <a:schemeClr val="bg1"/>
              </a:solidFill>
            </a:endParaRPr>
          </a:p>
        </p:txBody>
      </p:sp>
      <p:sp>
        <p:nvSpPr>
          <p:cNvPr id="188" name="Google Shape;188;p24"/>
          <p:cNvSpPr/>
          <p:nvPr/>
        </p:nvSpPr>
        <p:spPr>
          <a:xfrm rot="729144">
            <a:off x="6345062" y="2426239"/>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89" name="Google Shape;189;p24"/>
          <p:cNvSpPr/>
          <p:nvPr/>
        </p:nvSpPr>
        <p:spPr>
          <a:xfrm rot="-773137" flipH="1">
            <a:off x="6756322" y="2142769"/>
            <a:ext cx="1294271" cy="929054"/>
          </a:xfrm>
          <a:prstGeom prst="wedgeEllipseCallout">
            <a:avLst>
              <a:gd name="adj1" fmla="val -20833"/>
              <a:gd name="adj2" fmla="val 62500"/>
            </a:avLst>
          </a:prstGeom>
          <a:solidFill>
            <a:srgbClr val="FFA400">
              <a:alpha val="7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6</a:t>
            </a:r>
            <a:endParaRPr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1">
                                            <p:txEl>
                                              <p:pRg st="0" end="0"/>
                                            </p:txEl>
                                          </p:spTgt>
                                        </p:tgtEl>
                                        <p:attrNameLst>
                                          <p:attrName>style.visibility</p:attrName>
                                        </p:attrNameLst>
                                      </p:cBhvr>
                                      <p:to>
                                        <p:strVal val="visible"/>
                                      </p:to>
                                    </p:set>
                                    <p:animEffect transition="in" filter="wipe(down)">
                                      <p:cBhvr>
                                        <p:cTn id="12" dur="500"/>
                                        <p:tgtEl>
                                          <p:spTgt spid="18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81">
                                            <p:txEl>
                                              <p:pRg st="1" end="1"/>
                                            </p:txEl>
                                          </p:spTgt>
                                        </p:tgtEl>
                                        <p:attrNameLst>
                                          <p:attrName>style.visibility</p:attrName>
                                        </p:attrNameLst>
                                      </p:cBhvr>
                                      <p:to>
                                        <p:strVal val="visible"/>
                                      </p:to>
                                    </p:set>
                                    <p:animEffect transition="in" filter="wipe(down)">
                                      <p:cBhvr>
                                        <p:cTn id="15" dur="50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wipe(down)">
                                      <p:cBhvr>
                                        <p:cTn id="20" dur="500"/>
                                        <p:tgtEl>
                                          <p:spTgt spid="18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wipe(down)">
                                      <p:cBhvr>
                                        <p:cTn id="23" dur="500"/>
                                        <p:tgtEl>
                                          <p:spTgt spid="18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3">
                                            <p:txEl>
                                              <p:pRg st="0" end="0"/>
                                            </p:txEl>
                                          </p:spTgt>
                                        </p:tgtEl>
                                        <p:attrNameLst>
                                          <p:attrName>style.visibility</p:attrName>
                                        </p:attrNameLst>
                                      </p:cBhvr>
                                      <p:to>
                                        <p:strVal val="visible"/>
                                      </p:to>
                                    </p:set>
                                    <p:animEffect transition="in" filter="wipe(down)">
                                      <p:cBhvr>
                                        <p:cTn id="26" dur="500"/>
                                        <p:tgtEl>
                                          <p:spTgt spid="18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wipe(down)">
                                      <p:cBhvr>
                                        <p:cTn id="31" dur="500"/>
                                        <p:tgtEl>
                                          <p:spTgt spid="18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wipe(down)">
                                      <p:cBhvr>
                                        <p:cTn id="34" dur="500"/>
                                        <p:tgtEl>
                                          <p:spTgt spid="18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5">
                                            <p:txEl>
                                              <p:pRg st="0" end="0"/>
                                            </p:txEl>
                                          </p:spTgt>
                                        </p:tgtEl>
                                        <p:attrNameLst>
                                          <p:attrName>style.visibility</p:attrName>
                                        </p:attrNameLst>
                                      </p:cBhvr>
                                      <p:to>
                                        <p:strVal val="visible"/>
                                      </p:to>
                                    </p:set>
                                    <p:animEffect transition="in" filter="wipe(down)">
                                      <p:cBhvr>
                                        <p:cTn id="37" dur="500"/>
                                        <p:tgtEl>
                                          <p:spTgt spid="1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build="p"/>
      <p:bldP spid="185" grpId="0" build="p"/>
      <p:bldP spid="186" grpId="0" animBg="1"/>
      <p:bldP spid="187" grpId="0" animBg="1"/>
      <p:bldP spid="188" grpId="0" animBg="1"/>
      <p:bldP spid="18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40241" y="586218"/>
            <a:ext cx="5449500" cy="609535"/>
          </a:xfrm>
        </p:spPr>
        <p:txBody>
          <a:bodyPr/>
          <a:lstStyle/>
          <a:p>
            <a:r>
              <a:rPr lang="en-US" b="1" i="0" dirty="0" smtClean="0">
                <a:solidFill>
                  <a:schemeClr val="bg1"/>
                </a:solidFill>
                <a:latin typeface="+mj-lt"/>
              </a:rPr>
              <a:t>Hướng dẫn về nhà</a:t>
            </a:r>
            <a:endParaRPr lang="en-US"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cxnSp>
        <p:nvCxnSpPr>
          <p:cNvPr id="4" name="Google Shape;623;p58"/>
          <p:cNvCxnSpPr/>
          <p:nvPr/>
        </p:nvCxnSpPr>
        <p:spPr>
          <a:xfrm flipV="1">
            <a:off x="2029902" y="3400015"/>
            <a:ext cx="6213766" cy="18748"/>
          </a:xfrm>
          <a:prstGeom prst="straightConnector1">
            <a:avLst/>
          </a:prstGeom>
          <a:noFill/>
          <a:ln w="9525" cap="flat" cmpd="sng">
            <a:solidFill>
              <a:srgbClr val="4E6E9A"/>
            </a:solidFill>
            <a:prstDash val="dash"/>
            <a:round/>
            <a:headEnd type="none" w="med" len="med"/>
            <a:tailEnd type="none" w="med" len="med"/>
          </a:ln>
        </p:spPr>
      </p:cxnSp>
      <p:sp>
        <p:nvSpPr>
          <p:cNvPr id="5" name="Google Shape;624;p58"/>
          <p:cNvSpPr/>
          <p:nvPr/>
        </p:nvSpPr>
        <p:spPr>
          <a:xfrm>
            <a:off x="2296130" y="3026243"/>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6" name="Google Shape;625;p58"/>
          <p:cNvSpPr/>
          <p:nvPr/>
        </p:nvSpPr>
        <p:spPr>
          <a:xfrm>
            <a:off x="3152393"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7" name="Google Shape;626;p58"/>
          <p:cNvSpPr/>
          <p:nvPr/>
        </p:nvSpPr>
        <p:spPr>
          <a:xfrm>
            <a:off x="3594615"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8" name="Google Shape;627;p58"/>
          <p:cNvSpPr/>
          <p:nvPr/>
        </p:nvSpPr>
        <p:spPr>
          <a:xfrm>
            <a:off x="4044225"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9" name="Google Shape;628;p58"/>
          <p:cNvSpPr/>
          <p:nvPr/>
        </p:nvSpPr>
        <p:spPr>
          <a:xfrm>
            <a:off x="4515429"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0" name="Google Shape;629;p58"/>
          <p:cNvSpPr/>
          <p:nvPr/>
        </p:nvSpPr>
        <p:spPr>
          <a:xfrm>
            <a:off x="4986633" y="3026244"/>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30;p58"/>
          <p:cNvSpPr/>
          <p:nvPr/>
        </p:nvSpPr>
        <p:spPr>
          <a:xfrm>
            <a:off x="5842896"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2" name="Google Shape;631;p58"/>
          <p:cNvSpPr/>
          <p:nvPr/>
        </p:nvSpPr>
        <p:spPr>
          <a:xfrm>
            <a:off x="6314100"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32;p58"/>
          <p:cNvSpPr/>
          <p:nvPr/>
        </p:nvSpPr>
        <p:spPr>
          <a:xfrm>
            <a:off x="6785304"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7;p58"/>
          <p:cNvSpPr txBox="1"/>
          <p:nvPr/>
        </p:nvSpPr>
        <p:spPr>
          <a:xfrm rot="684">
            <a:off x="1219011" y="1946685"/>
            <a:ext cx="2901782"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solidFill>
                  <a:schemeClr val="accent6">
                    <a:lumMod val="50000"/>
                  </a:schemeClr>
                </a:solidFill>
                <a:latin typeface="+mj-lt"/>
                <a:ea typeface="Muli"/>
                <a:cs typeface="Muli"/>
                <a:sym typeface="Muli"/>
              </a:rPr>
              <a:t>Quan sát tế bào trứng cá bằng kính lúp</a:t>
            </a:r>
            <a:endParaRPr lang="en" sz="2000" b="1" dirty="0" smtClean="0">
              <a:solidFill>
                <a:schemeClr val="accent6">
                  <a:lumMod val="50000"/>
                </a:schemeClr>
              </a:solidFill>
              <a:latin typeface="+mj-lt"/>
              <a:ea typeface="Muli"/>
              <a:cs typeface="Muli"/>
              <a:sym typeface="Muli"/>
            </a:endParaRPr>
          </a:p>
        </p:txBody>
      </p:sp>
      <p:sp>
        <p:nvSpPr>
          <p:cNvPr id="15" name="Google Shape;638;p58"/>
          <p:cNvSpPr txBox="1"/>
          <p:nvPr/>
        </p:nvSpPr>
        <p:spPr>
          <a:xfrm rot="1297">
            <a:off x="3957108" y="1947034"/>
            <a:ext cx="3374069" cy="93918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accent6">
                    <a:lumMod val="50000"/>
                  </a:schemeClr>
                </a:solidFill>
                <a:latin typeface="+mj-lt"/>
                <a:ea typeface="Muli"/>
                <a:cs typeface="Muli"/>
                <a:sym typeface="Muli"/>
              </a:rPr>
              <a:t>Đọc trước Bài 13 – </a:t>
            </a:r>
          </a:p>
          <a:p>
            <a:pPr marL="0" lvl="0" indent="0" algn="ctr" rtl="0">
              <a:spcBef>
                <a:spcPts val="0"/>
              </a:spcBef>
              <a:spcAft>
                <a:spcPts val="0"/>
              </a:spcAft>
              <a:buNone/>
            </a:pPr>
            <a:r>
              <a:rPr lang="en" sz="2000" b="1" dirty="0" smtClean="0">
                <a:solidFill>
                  <a:schemeClr val="accent6">
                    <a:lumMod val="50000"/>
                  </a:schemeClr>
                </a:solidFill>
                <a:latin typeface="+mj-lt"/>
                <a:ea typeface="Muli"/>
                <a:cs typeface="Muli"/>
                <a:sym typeface="Muli"/>
              </a:rPr>
              <a:t>Từ tế bào đến </a:t>
            </a:r>
            <a:r>
              <a:rPr lang="en" sz="2000" b="1" smtClean="0">
                <a:solidFill>
                  <a:schemeClr val="accent6">
                    <a:lumMod val="50000"/>
                  </a:schemeClr>
                </a:solidFill>
                <a:latin typeface="+mj-lt"/>
                <a:ea typeface="Muli"/>
                <a:cs typeface="Muli"/>
                <a:sym typeface="Muli"/>
              </a:rPr>
              <a:t>cơ thể</a:t>
            </a:r>
            <a:endParaRPr sz="2000" b="1" dirty="0">
              <a:solidFill>
                <a:schemeClr val="accent6">
                  <a:lumMod val="50000"/>
                </a:schemeClr>
              </a:solidFill>
              <a:latin typeface="+mj-lt"/>
              <a:ea typeface="Muli"/>
              <a:cs typeface="Muli"/>
              <a:sym typeface="Muli"/>
            </a:endParaRPr>
          </a:p>
        </p:txBody>
      </p:sp>
    </p:spTree>
    <p:extLst>
      <p:ext uri="{BB962C8B-B14F-4D97-AF65-F5344CB8AC3E}">
        <p14:creationId xmlns:p14="http://schemas.microsoft.com/office/powerpoint/2010/main" val="7932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0" y="2410709"/>
            <a:ext cx="9144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b="1" dirty="0" smtClean="0">
                <a:latin typeface="+mj-lt"/>
              </a:rPr>
              <a:t>CẢM ƠN CÁC EM</a:t>
            </a:r>
            <a:br>
              <a:rPr lang="en" sz="3800" b="1" dirty="0" smtClean="0">
                <a:latin typeface="+mj-lt"/>
              </a:rPr>
            </a:br>
            <a:r>
              <a:rPr lang="en" sz="3800" b="1" dirty="0" smtClean="0">
                <a:latin typeface="+mj-lt"/>
              </a:rPr>
              <a:t>ĐÃ LẮNG NGHE BÀI GIẢNG!</a:t>
            </a:r>
            <a:endParaRPr sz="3800" b="1" dirty="0">
              <a:latin typeface="+mj-lt"/>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0" y="188198"/>
            <a:ext cx="3246900" cy="4909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mj-lt"/>
              </a:rPr>
              <a:t>NỘI DUNG BÀI HỌC</a:t>
            </a:r>
            <a:endParaRPr b="1" dirty="0">
              <a:latin typeface="+mj-lt"/>
            </a:endParaRPr>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ounded Rectangle 4"/>
          <p:cNvSpPr/>
          <p:nvPr/>
        </p:nvSpPr>
        <p:spPr>
          <a:xfrm>
            <a:off x="986940" y="949930"/>
            <a:ext cx="3540557" cy="592515"/>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1. Tế </a:t>
            </a:r>
            <a:r>
              <a:rPr lang="en-US" sz="2000" dirty="0" smtClean="0">
                <a:solidFill>
                  <a:schemeClr val="accent2">
                    <a:lumMod val="50000"/>
                  </a:schemeClr>
                </a:solidFill>
              </a:rPr>
              <a:t>bào là gì?</a:t>
            </a:r>
            <a:endParaRPr lang="en-US" sz="2000" dirty="0">
              <a:solidFill>
                <a:schemeClr val="accent2">
                  <a:lumMod val="50000"/>
                </a:schemeClr>
              </a:solidFill>
            </a:endParaRPr>
          </a:p>
        </p:txBody>
      </p:sp>
      <p:sp>
        <p:nvSpPr>
          <p:cNvPr id="10" name="Rounded Rectangle 9"/>
          <p:cNvSpPr/>
          <p:nvPr/>
        </p:nvSpPr>
        <p:spPr>
          <a:xfrm>
            <a:off x="4598212" y="1574153"/>
            <a:ext cx="3482035" cy="613258"/>
          </a:xfrm>
          <a:prstGeom prst="round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2. Hình </a:t>
            </a:r>
            <a:r>
              <a:rPr lang="en-US" sz="2000" dirty="0" smtClean="0">
                <a:solidFill>
                  <a:schemeClr val="accent2">
                    <a:lumMod val="50000"/>
                  </a:schemeClr>
                </a:solidFill>
              </a:rPr>
              <a:t>dạng và kích thước của một số loại tế bào</a:t>
            </a:r>
            <a:endParaRPr lang="en-US" sz="2000" dirty="0">
              <a:solidFill>
                <a:schemeClr val="accent2">
                  <a:lumMod val="50000"/>
                </a:schemeClr>
              </a:solidFill>
            </a:endParaRPr>
          </a:p>
        </p:txBody>
      </p:sp>
      <p:sp>
        <p:nvSpPr>
          <p:cNvPr id="11" name="Rounded Rectangle 10"/>
          <p:cNvSpPr/>
          <p:nvPr/>
        </p:nvSpPr>
        <p:spPr>
          <a:xfrm>
            <a:off x="856486" y="2145698"/>
            <a:ext cx="3671011" cy="663583"/>
          </a:xfrm>
          <a:prstGeom prst="round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3. Cấu </a:t>
            </a:r>
            <a:r>
              <a:rPr lang="en-US" sz="2000" dirty="0" smtClean="0">
                <a:solidFill>
                  <a:schemeClr val="accent2">
                    <a:lumMod val="50000"/>
                  </a:schemeClr>
                </a:solidFill>
              </a:rPr>
              <a:t>tạo của tế bào động vật và tế bào thực vật</a:t>
            </a:r>
            <a:endParaRPr lang="en-US" sz="2000" dirty="0">
              <a:solidFill>
                <a:schemeClr val="accent2">
                  <a:lumMod val="50000"/>
                </a:schemeClr>
              </a:solidFill>
            </a:endParaRPr>
          </a:p>
        </p:txBody>
      </p:sp>
      <p:sp>
        <p:nvSpPr>
          <p:cNvPr id="12" name="Rounded Rectangle 11"/>
          <p:cNvSpPr/>
          <p:nvPr/>
        </p:nvSpPr>
        <p:spPr>
          <a:xfrm>
            <a:off x="4646937" y="2809281"/>
            <a:ext cx="3632607" cy="678180"/>
          </a:xfrm>
          <a:prstGeom prst="round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4. Cấu </a:t>
            </a:r>
            <a:r>
              <a:rPr lang="en-US" sz="2000" dirty="0" smtClean="0">
                <a:solidFill>
                  <a:schemeClr val="accent2">
                    <a:lumMod val="50000"/>
                  </a:schemeClr>
                </a:solidFill>
              </a:rPr>
              <a:t>tạo của tế bào nhân sơ và tế bào nhân thực</a:t>
            </a:r>
            <a:endParaRPr lang="en-US" sz="2000" dirty="0">
              <a:solidFill>
                <a:schemeClr val="accent2">
                  <a:lumMod val="50000"/>
                </a:schemeClr>
              </a:solidFill>
            </a:endParaRPr>
          </a:p>
        </p:txBody>
      </p:sp>
      <p:sp>
        <p:nvSpPr>
          <p:cNvPr id="13" name="Rounded Rectangle 12"/>
          <p:cNvSpPr/>
          <p:nvPr/>
        </p:nvSpPr>
        <p:spPr>
          <a:xfrm>
            <a:off x="785773" y="3487461"/>
            <a:ext cx="3812439" cy="675235"/>
          </a:xfrm>
          <a:prstGeom prst="roundRect">
            <a:avLst/>
          </a:prstGeom>
          <a:solidFill>
            <a:srgbClr val="FFFF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5. Sự </a:t>
            </a:r>
            <a:r>
              <a:rPr lang="en-US" sz="2000" dirty="0" smtClean="0">
                <a:solidFill>
                  <a:schemeClr val="accent2">
                    <a:lumMod val="50000"/>
                  </a:schemeClr>
                </a:solidFill>
              </a:rPr>
              <a:t>lớn lên và sinh sản</a:t>
            </a:r>
          </a:p>
          <a:p>
            <a:pPr algn="ctr"/>
            <a:r>
              <a:rPr lang="en-US" sz="2000" dirty="0" smtClean="0">
                <a:solidFill>
                  <a:schemeClr val="accent2">
                    <a:lumMod val="50000"/>
                  </a:schemeClr>
                </a:solidFill>
              </a:rPr>
              <a:t> của tế bào</a:t>
            </a:r>
            <a:endParaRPr lang="en-US" sz="2000" dirty="0">
              <a:solidFill>
                <a:schemeClr val="accent2">
                  <a:lumMod val="50000"/>
                </a:schemeClr>
              </a:solidFill>
            </a:endParaRPr>
          </a:p>
        </p:txBody>
      </p:sp>
      <p:sp>
        <p:nvSpPr>
          <p:cNvPr id="9" name="Rounded Rectangle 8"/>
          <p:cNvSpPr/>
          <p:nvPr/>
        </p:nvSpPr>
        <p:spPr>
          <a:xfrm>
            <a:off x="4580533" y="4162696"/>
            <a:ext cx="3812439" cy="67523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6. Thực hành quan sát tế bào</a:t>
            </a:r>
            <a:endParaRPr lang="en-US" sz="2000"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inVertic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 grpId="0" animBg="1"/>
      <p:bldP spid="10" grpId="0" animBg="1"/>
      <p:bldP spid="11" grpId="0" animBg="1"/>
      <p:bldP spid="12" grpId="0" animBg="1"/>
      <p:bldP spid="1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0" y="487717"/>
            <a:ext cx="2633108"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dirty="0" smtClean="0">
                <a:latin typeface="+mj-lt"/>
              </a:rPr>
              <a:t>1. Tế bào là gì?</a:t>
            </a:r>
            <a:endParaRPr sz="2600" b="1" dirty="0">
              <a:latin typeface="+mj-lt"/>
            </a:endParaRPr>
          </a:p>
        </p:txBody>
      </p:sp>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ext Placeholder 1"/>
          <p:cNvSpPr>
            <a:spLocks noGrp="1"/>
          </p:cNvSpPr>
          <p:nvPr>
            <p:ph type="body" idx="1"/>
          </p:nvPr>
        </p:nvSpPr>
        <p:spPr>
          <a:xfrm>
            <a:off x="2562773" y="290208"/>
            <a:ext cx="6465425" cy="2650503"/>
          </a:xfrm>
        </p:spPr>
        <p:txBody>
          <a:bodyPr/>
          <a:lstStyle/>
          <a:p>
            <a:pPr algn="just">
              <a:lnSpc>
                <a:spcPts val="2400"/>
              </a:lnSpc>
              <a:spcBef>
                <a:spcPts val="200"/>
              </a:spcBef>
              <a:spcAft>
                <a:spcPts val="200"/>
              </a:spcAft>
            </a:pPr>
            <a:r>
              <a:rPr lang="en-US" sz="2000" i="0" dirty="0" smtClean="0">
                <a:latin typeface="+mj-lt"/>
              </a:rPr>
              <a:t>Lịch </a:t>
            </a:r>
            <a:r>
              <a:rPr lang="en-US" sz="2000" i="0" dirty="0">
                <a:latin typeface="+mj-lt"/>
              </a:rPr>
              <a:t>sử tìm ra tế bào do Robert Hooke (1665) lần đầu tiên quan 1 sát các tế bào chết từ vỏ cây sồi dưới kính hiển vi. </a:t>
            </a:r>
            <a:endParaRPr lang="en-US" sz="2000" i="0" dirty="0" smtClean="0">
              <a:latin typeface="+mj-lt"/>
            </a:endParaRPr>
          </a:p>
          <a:p>
            <a:pPr algn="just">
              <a:lnSpc>
                <a:spcPts val="2400"/>
              </a:lnSpc>
              <a:spcBef>
                <a:spcPts val="200"/>
              </a:spcBef>
              <a:spcAft>
                <a:spcPts val="200"/>
              </a:spcAft>
            </a:pPr>
            <a:r>
              <a:rPr lang="en-US" sz="2000" dirty="0" smtClean="0">
                <a:latin typeface="+mj-lt"/>
              </a:rPr>
              <a:t>Tất cả các sinh vật, từ những sinh vật đơn giản như nấm, men, tới những sinh vật phức tạp nhưng động vật, thực vật đều được tạo nên từ tế bào, cũng giống như ngôi nhà được xây nên từ viên gạch. </a:t>
            </a:r>
          </a:p>
        </p:txBody>
      </p:sp>
      <p:pic>
        <p:nvPicPr>
          <p:cNvPr id="4" name="Picture 3"/>
          <p:cNvPicPr>
            <a:picLocks noChangeAspect="1"/>
          </p:cNvPicPr>
          <p:nvPr/>
        </p:nvPicPr>
        <p:blipFill>
          <a:blip r:embed="rId3"/>
          <a:stretch>
            <a:fillRect/>
          </a:stretch>
        </p:blipFill>
        <p:spPr>
          <a:xfrm>
            <a:off x="2964218" y="2633473"/>
            <a:ext cx="2831268" cy="2471668"/>
          </a:xfrm>
          <a:prstGeom prst="rect">
            <a:avLst/>
          </a:prstGeom>
        </p:spPr>
      </p:pic>
      <p:pic>
        <p:nvPicPr>
          <p:cNvPr id="5" name="Picture 4"/>
          <p:cNvPicPr>
            <a:picLocks noChangeAspect="1"/>
          </p:cNvPicPr>
          <p:nvPr/>
        </p:nvPicPr>
        <p:blipFill>
          <a:blip r:embed="rId4"/>
          <a:stretch>
            <a:fillRect/>
          </a:stretch>
        </p:blipFill>
        <p:spPr>
          <a:xfrm>
            <a:off x="5865456" y="2633473"/>
            <a:ext cx="2984365" cy="24716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down)">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Google Shape;143;p21"/>
          <p:cNvSpPr txBox="1">
            <a:spLocks/>
          </p:cNvSpPr>
          <p:nvPr/>
        </p:nvSpPr>
        <p:spPr>
          <a:xfrm>
            <a:off x="-23886" y="234245"/>
            <a:ext cx="9144000" cy="5557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en-US" sz="2200" b="1" dirty="0" smtClean="0">
                <a:solidFill>
                  <a:schemeClr val="bg1"/>
                </a:solidFill>
                <a:latin typeface="+mj-lt"/>
              </a:rPr>
              <a:t>Quan sát Hình 12.4, 12.5</a:t>
            </a:r>
            <a:endParaRPr lang="en-US" sz="2200" b="1" dirty="0">
              <a:solidFill>
                <a:schemeClr val="bg1"/>
              </a:solidFill>
              <a:latin typeface="+mj-lt"/>
            </a:endParaRPr>
          </a:p>
        </p:txBody>
      </p:sp>
      <p:sp>
        <p:nvSpPr>
          <p:cNvPr id="4" name="Rectangle 3"/>
          <p:cNvSpPr/>
          <p:nvPr/>
        </p:nvSpPr>
        <p:spPr>
          <a:xfrm>
            <a:off x="89500" y="871045"/>
            <a:ext cx="9253727" cy="400110"/>
          </a:xfrm>
          <a:prstGeom prst="rect">
            <a:avLst/>
          </a:prstGeom>
        </p:spPr>
        <p:txBody>
          <a:bodyPr wrap="square">
            <a:spAutoFit/>
          </a:bodyPr>
          <a:lstStyle/>
          <a:p>
            <a:pPr algn="just"/>
            <a:r>
              <a:rPr lang="en-US" sz="2000" i="1" dirty="0" smtClean="0">
                <a:solidFill>
                  <a:schemeClr val="bg1"/>
                </a:solidFill>
              </a:rPr>
              <a:t>Hãy kể tên một số loại tế bào cấu tạo nên cơ thể cây cà chua, cơ thể người.</a:t>
            </a:r>
            <a:endParaRPr lang="en-US" sz="2000" i="1" dirty="0">
              <a:solidFill>
                <a:schemeClr val="bg1"/>
              </a:solidFill>
            </a:endParaRPr>
          </a:p>
        </p:txBody>
      </p:sp>
      <p:pic>
        <p:nvPicPr>
          <p:cNvPr id="5" name="Picture 4"/>
          <p:cNvPicPr>
            <a:picLocks noChangeAspect="1"/>
          </p:cNvPicPr>
          <p:nvPr/>
        </p:nvPicPr>
        <p:blipFill>
          <a:blip r:embed="rId2"/>
          <a:stretch>
            <a:fillRect/>
          </a:stretch>
        </p:blipFill>
        <p:spPr>
          <a:xfrm>
            <a:off x="446228" y="1271155"/>
            <a:ext cx="3855109" cy="3781960"/>
          </a:xfrm>
          <a:prstGeom prst="rect">
            <a:avLst/>
          </a:prstGeom>
        </p:spPr>
      </p:pic>
      <p:pic>
        <p:nvPicPr>
          <p:cNvPr id="6" name="Picture 5"/>
          <p:cNvPicPr>
            <a:picLocks noChangeAspect="1"/>
          </p:cNvPicPr>
          <p:nvPr/>
        </p:nvPicPr>
        <p:blipFill>
          <a:blip r:embed="rId3"/>
          <a:stretch>
            <a:fillRect/>
          </a:stretch>
        </p:blipFill>
        <p:spPr>
          <a:xfrm>
            <a:off x="4548114" y="1271155"/>
            <a:ext cx="4184552" cy="3781960"/>
          </a:xfrm>
          <a:prstGeom prst="rect">
            <a:avLst/>
          </a:prstGeom>
        </p:spPr>
      </p:pic>
    </p:spTree>
    <p:extLst>
      <p:ext uri="{BB962C8B-B14F-4D97-AF65-F5344CB8AC3E}">
        <p14:creationId xmlns:p14="http://schemas.microsoft.com/office/powerpoint/2010/main" val="12859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541483"/>
            <a:ext cx="9144000" cy="555797"/>
          </a:xfrm>
          <a:prstGeom prst="rect">
            <a:avLst/>
          </a:prstGeom>
        </p:spPr>
        <p:txBody>
          <a:bodyPr spcFirstLastPara="1" wrap="square" lIns="91425" tIns="91425" rIns="91425" bIns="91425" anchor="t" anchorCtr="0">
            <a:noAutofit/>
          </a:bodyPr>
          <a:lstStyle/>
          <a:p>
            <a:pPr marL="0" indent="0">
              <a:buNone/>
            </a:pPr>
            <a:r>
              <a:rPr lang="en-US" sz="2200" b="1" i="0" dirty="0" smtClean="0">
                <a:solidFill>
                  <a:schemeClr val="bg1"/>
                </a:solidFill>
                <a:latin typeface="+mj-lt"/>
              </a:rPr>
              <a:t>Một </a:t>
            </a:r>
            <a:r>
              <a:rPr lang="en-US" sz="2200" b="1" i="0" dirty="0">
                <a:solidFill>
                  <a:schemeClr val="bg1"/>
                </a:solidFill>
                <a:latin typeface="+mj-lt"/>
              </a:rPr>
              <a:t>số loại tế bào cấu tạo nên cơ thể cây cà chua, cơ thể </a:t>
            </a:r>
            <a:r>
              <a:rPr lang="en-US" sz="2200" b="1" i="0" dirty="0" smtClean="0">
                <a:solidFill>
                  <a:schemeClr val="bg1"/>
                </a:solidFill>
                <a:latin typeface="+mj-lt"/>
              </a:rPr>
              <a:t>người</a:t>
            </a:r>
            <a:endParaRPr lang="en-US" sz="2200" b="1" i="0" dirty="0">
              <a:solidFill>
                <a:schemeClr val="bg1"/>
              </a:solidFill>
              <a:latin typeface="+mj-lt"/>
            </a:endParaRPr>
          </a:p>
          <a:p>
            <a:pPr marL="0" lvl="0" indent="0" algn="ctr" rtl="0">
              <a:spcBef>
                <a:spcPts val="600"/>
              </a:spcBef>
              <a:spcAft>
                <a:spcPts val="0"/>
              </a:spcAft>
              <a:buNone/>
            </a:pPr>
            <a:endParaRPr i="0" dirty="0">
              <a:solidFill>
                <a:schemeClr val="bg1"/>
              </a:solidFill>
              <a:latin typeface="+mj-lt"/>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4" name="Rounded Rectangle 3"/>
          <p:cNvSpPr/>
          <p:nvPr/>
        </p:nvSpPr>
        <p:spPr>
          <a:xfrm>
            <a:off x="892454" y="4001414"/>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Cây cà chua</a:t>
            </a:r>
            <a:endParaRPr lang="en-US" sz="2000" b="1" dirty="0"/>
          </a:p>
        </p:txBody>
      </p:sp>
      <p:sp>
        <p:nvSpPr>
          <p:cNvPr id="5" name="Rectangle 4"/>
          <p:cNvSpPr/>
          <p:nvPr/>
        </p:nvSpPr>
        <p:spPr>
          <a:xfrm>
            <a:off x="892454" y="1750968"/>
            <a:ext cx="2896820" cy="1964640"/>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thịt lá</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thịt quả</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ống dẫn</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lông hút</a:t>
            </a:r>
          </a:p>
          <a:p>
            <a:pPr algn="just"/>
            <a:endParaRPr lang="en-US" sz="2000" dirty="0"/>
          </a:p>
        </p:txBody>
      </p:sp>
      <p:sp>
        <p:nvSpPr>
          <p:cNvPr id="8" name="Rounded Rectangle 7"/>
          <p:cNvSpPr/>
          <p:nvPr/>
        </p:nvSpPr>
        <p:spPr>
          <a:xfrm>
            <a:off x="5141366" y="4001414"/>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Cơ thể người</a:t>
            </a:r>
            <a:endParaRPr lang="en-US" sz="2000" b="1" dirty="0"/>
          </a:p>
        </p:txBody>
      </p:sp>
      <p:sp>
        <p:nvSpPr>
          <p:cNvPr id="9" name="Rectangle 8"/>
          <p:cNvSpPr/>
          <p:nvPr/>
        </p:nvSpPr>
        <p:spPr>
          <a:xfrm>
            <a:off x="5132831" y="1750968"/>
            <a:ext cx="2896820" cy="2362185"/>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thần kinh</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gan</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hồng cầu</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biểu mô ruột</a:t>
            </a:r>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xương</a:t>
            </a:r>
          </a:p>
          <a:p>
            <a:pPr algn="just"/>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wipe(down)">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Text Placeholder 3"/>
          <p:cNvSpPr>
            <a:spLocks noGrp="1"/>
          </p:cNvSpPr>
          <p:nvPr>
            <p:ph type="body" idx="2"/>
          </p:nvPr>
        </p:nvSpPr>
        <p:spPr>
          <a:xfrm>
            <a:off x="4557369" y="964794"/>
            <a:ext cx="4718305" cy="534822"/>
          </a:xfrm>
        </p:spPr>
        <p:txBody>
          <a:bodyPr/>
          <a:lstStyle/>
          <a:p>
            <a:pPr marL="114300" indent="0" algn="just">
              <a:buNone/>
            </a:pPr>
            <a:r>
              <a:rPr lang="en-US" sz="2000" dirty="0" smtClean="0">
                <a:solidFill>
                  <a:schemeClr val="accent1"/>
                </a:solidFill>
                <a:latin typeface="+mj-lt"/>
              </a:rPr>
              <a:t>Tế </a:t>
            </a:r>
            <a:r>
              <a:rPr lang="en-US" sz="2000" dirty="0">
                <a:solidFill>
                  <a:schemeClr val="accent1"/>
                </a:solidFill>
                <a:latin typeface="+mj-lt"/>
              </a:rPr>
              <a:t>bào là đơn vị cấu trúc của sự sống.</a:t>
            </a:r>
          </a:p>
          <a:p>
            <a:pPr marL="114300" indent="0" algn="just">
              <a:buNone/>
            </a:pPr>
            <a:endParaRPr lang="en-US" sz="2000" dirty="0">
              <a:latin typeface="+mj-lt"/>
            </a:endParaRPr>
          </a:p>
        </p:txBody>
      </p:sp>
      <p:sp>
        <p:nvSpPr>
          <p:cNvPr id="5" name="Title 4"/>
          <p:cNvSpPr>
            <a:spLocks noGrp="1"/>
          </p:cNvSpPr>
          <p:nvPr>
            <p:ph type="title"/>
          </p:nvPr>
        </p:nvSpPr>
        <p:spPr>
          <a:xfrm>
            <a:off x="339335" y="942848"/>
            <a:ext cx="3246900" cy="556768"/>
          </a:xfrm>
        </p:spPr>
        <p:txBody>
          <a:bodyPr/>
          <a:lstStyle/>
          <a:p>
            <a:r>
              <a:rPr lang="en-US" b="1" dirty="0" smtClean="0">
                <a:latin typeface="+mj-lt"/>
              </a:rPr>
              <a:t>Khái niệm tế bào</a:t>
            </a:r>
            <a:endParaRPr lang="en-US" b="1" dirty="0">
              <a:latin typeface="+mj-lt"/>
            </a:endParaRPr>
          </a:p>
        </p:txBody>
      </p:sp>
      <p:pic>
        <p:nvPicPr>
          <p:cNvPr id="6" name="Picture 5"/>
          <p:cNvPicPr>
            <a:picLocks noChangeAspect="1"/>
          </p:cNvPicPr>
          <p:nvPr/>
        </p:nvPicPr>
        <p:blipFill>
          <a:blip r:embed="rId2"/>
          <a:stretch>
            <a:fillRect/>
          </a:stretch>
        </p:blipFill>
        <p:spPr>
          <a:xfrm>
            <a:off x="621792" y="2150669"/>
            <a:ext cx="3145536" cy="2728569"/>
          </a:xfrm>
          <a:prstGeom prst="rect">
            <a:avLst/>
          </a:prstGeom>
        </p:spPr>
      </p:pic>
      <p:pic>
        <p:nvPicPr>
          <p:cNvPr id="7" name="Picture 6"/>
          <p:cNvPicPr>
            <a:picLocks noChangeAspect="1"/>
          </p:cNvPicPr>
          <p:nvPr/>
        </p:nvPicPr>
        <p:blipFill>
          <a:blip r:embed="rId3"/>
          <a:stretch>
            <a:fillRect/>
          </a:stretch>
        </p:blipFill>
        <p:spPr>
          <a:xfrm>
            <a:off x="5334567" y="2150669"/>
            <a:ext cx="3015617" cy="2728569"/>
          </a:xfrm>
          <a:prstGeom prst="rect">
            <a:avLst/>
          </a:prstGeom>
        </p:spPr>
      </p:pic>
    </p:spTree>
    <p:extLst>
      <p:ext uri="{BB962C8B-B14F-4D97-AF65-F5344CB8AC3E}">
        <p14:creationId xmlns:p14="http://schemas.microsoft.com/office/powerpoint/2010/main" val="408342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731679"/>
            <a:ext cx="9144000" cy="526535"/>
          </a:xfrm>
        </p:spPr>
        <p:txBody>
          <a:bodyPr/>
          <a:lstStyle/>
          <a:p>
            <a:pPr marL="76200" indent="0">
              <a:lnSpc>
                <a:spcPts val="2400"/>
              </a:lnSpc>
              <a:spcBef>
                <a:spcPts val="200"/>
              </a:spcBef>
              <a:spcAft>
                <a:spcPts val="200"/>
              </a:spcAft>
              <a:buNone/>
            </a:pPr>
            <a:r>
              <a:rPr lang="en-US" sz="2200" b="1" i="0" dirty="0" smtClean="0">
                <a:solidFill>
                  <a:schemeClr val="bg1"/>
                </a:solidFill>
                <a:latin typeface="+mj-lt"/>
              </a:rPr>
              <a:t>II. HÌNH DẠNG VÀ KÍCH THƯỚC CỦA MỘT SỐ LOẠI TẾ BÀO GỐC</a:t>
            </a:r>
            <a:endParaRPr lang="en-US" sz="2200"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Rectangle 3"/>
          <p:cNvSpPr/>
          <p:nvPr/>
        </p:nvSpPr>
        <p:spPr>
          <a:xfrm>
            <a:off x="885140" y="2089112"/>
            <a:ext cx="8790930" cy="410433"/>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i="1" dirty="0" smtClean="0"/>
              <a:t>Em hãy mô tả kích thước của các loại tế bào theo gợi ý:</a:t>
            </a:r>
          </a:p>
        </p:txBody>
      </p:sp>
      <p:graphicFrame>
        <p:nvGraphicFramePr>
          <p:cNvPr id="5" name="Table 4"/>
          <p:cNvGraphicFramePr>
            <a:graphicFrameLocks noGrp="1"/>
          </p:cNvGraphicFramePr>
          <p:nvPr>
            <p:extLst>
              <p:ext uri="{D42A27DB-BD31-4B8C-83A1-F6EECF244321}">
                <p14:modId xmlns:p14="http://schemas.microsoft.com/office/powerpoint/2010/main" val="3184206918"/>
              </p:ext>
            </p:extLst>
          </p:nvPr>
        </p:nvGraphicFramePr>
        <p:xfrm>
          <a:off x="1392327" y="2943564"/>
          <a:ext cx="6096000" cy="1493520"/>
        </p:xfrm>
        <a:graphic>
          <a:graphicData uri="http://schemas.openxmlformats.org/drawingml/2006/table">
            <a:tbl>
              <a:tblPr firstRow="1" bandRow="1">
                <a:tableStyleId>{A21C09DD-20E4-490C-86EA-0C1ED17FF51C}</a:tableStyleId>
              </a:tblPr>
              <a:tblGrid>
                <a:gridCol w="2032000"/>
                <a:gridCol w="2032000"/>
                <a:gridCol w="2032000"/>
              </a:tblGrid>
              <a:tr h="370840">
                <a:tc>
                  <a:txBody>
                    <a:bodyPr/>
                    <a:lstStyle/>
                    <a:p>
                      <a:pPr algn="ctr">
                        <a:lnSpc>
                          <a:spcPts val="3200"/>
                        </a:lnSpc>
                        <a:spcBef>
                          <a:spcPts val="200"/>
                        </a:spcBef>
                        <a:spcAft>
                          <a:spcPts val="200"/>
                        </a:spcAft>
                      </a:pPr>
                      <a:r>
                        <a:rPr lang="en-US" sz="2000" b="1" dirty="0" smtClean="0"/>
                        <a:t>Tế</a:t>
                      </a:r>
                      <a:r>
                        <a:rPr lang="en-US" sz="2000" b="1" baseline="0" dirty="0" smtClean="0"/>
                        <a:t> bào</a:t>
                      </a:r>
                      <a:endParaRPr lang="en-US" sz="2000" b="1" dirty="0"/>
                    </a:p>
                  </a:txBody>
                  <a:tcPr>
                    <a:solidFill>
                      <a:schemeClr val="accent2">
                        <a:lumMod val="60000"/>
                        <a:lumOff val="40000"/>
                      </a:schemeClr>
                    </a:solidFill>
                  </a:tcPr>
                </a:tc>
                <a:tc>
                  <a:txBody>
                    <a:bodyPr/>
                    <a:lstStyle/>
                    <a:p>
                      <a:pPr algn="ctr">
                        <a:lnSpc>
                          <a:spcPts val="3200"/>
                        </a:lnSpc>
                        <a:spcBef>
                          <a:spcPts val="200"/>
                        </a:spcBef>
                        <a:spcAft>
                          <a:spcPts val="200"/>
                        </a:spcAft>
                      </a:pPr>
                      <a:r>
                        <a:rPr lang="en-US" sz="2000" b="1" dirty="0" smtClean="0"/>
                        <a:t>Hình</a:t>
                      </a:r>
                      <a:r>
                        <a:rPr lang="en-US" sz="2000" b="1" baseline="0" dirty="0" smtClean="0"/>
                        <a:t> dạng</a:t>
                      </a:r>
                      <a:endParaRPr lang="en-US" sz="2000" b="1" dirty="0"/>
                    </a:p>
                  </a:txBody>
                  <a:tcPr>
                    <a:solidFill>
                      <a:schemeClr val="accent2">
                        <a:lumMod val="60000"/>
                        <a:lumOff val="40000"/>
                      </a:schemeClr>
                    </a:solidFill>
                  </a:tcPr>
                </a:tc>
                <a:tc>
                  <a:txBody>
                    <a:bodyPr/>
                    <a:lstStyle/>
                    <a:p>
                      <a:pPr algn="ctr">
                        <a:lnSpc>
                          <a:spcPts val="3200"/>
                        </a:lnSpc>
                        <a:spcBef>
                          <a:spcPts val="200"/>
                        </a:spcBef>
                        <a:spcAft>
                          <a:spcPts val="200"/>
                        </a:spcAft>
                      </a:pPr>
                      <a:r>
                        <a:rPr lang="en-US" sz="2000" b="1" dirty="0" smtClean="0"/>
                        <a:t>Kích</a:t>
                      </a:r>
                      <a:r>
                        <a:rPr lang="en-US" sz="2000" b="1" baseline="0" dirty="0" smtClean="0"/>
                        <a:t> thước</a:t>
                      </a:r>
                      <a:endParaRPr lang="en-US" sz="2000" b="1" dirty="0"/>
                    </a:p>
                  </a:txBody>
                  <a:tcPr>
                    <a:solidFill>
                      <a:schemeClr val="accent2">
                        <a:lumMod val="60000"/>
                        <a:lumOff val="40000"/>
                      </a:schemeClr>
                    </a:solidFill>
                  </a:tcPr>
                </a:tc>
              </a:tr>
              <a:tr h="370840">
                <a:tc>
                  <a:txBody>
                    <a:bodyPr/>
                    <a:lstStyle/>
                    <a:p>
                      <a:pPr algn="ctr">
                        <a:lnSpc>
                          <a:spcPts val="3200"/>
                        </a:lnSpc>
                        <a:spcBef>
                          <a:spcPts val="200"/>
                        </a:spcBef>
                        <a:spcAft>
                          <a:spcPts val="200"/>
                        </a:spcAft>
                      </a:pPr>
                      <a:r>
                        <a:rPr lang="en-US" sz="2000" dirty="0" smtClean="0"/>
                        <a:t>Tế</a:t>
                      </a:r>
                      <a:r>
                        <a:rPr lang="en-US" sz="2000" baseline="0" dirty="0" smtClean="0"/>
                        <a:t> bào xương</a:t>
                      </a:r>
                      <a:endParaRPr lang="en-US" sz="2000" dirty="0"/>
                    </a:p>
                  </a:txBody>
                  <a:tcPr/>
                </a:tc>
                <a:tc>
                  <a:txBody>
                    <a:bodyPr/>
                    <a:lstStyle/>
                    <a:p>
                      <a:pPr algn="ctr">
                        <a:lnSpc>
                          <a:spcPts val="3200"/>
                        </a:lnSpc>
                        <a:spcBef>
                          <a:spcPts val="200"/>
                        </a:spcBef>
                        <a:spcAft>
                          <a:spcPts val="200"/>
                        </a:spcAft>
                      </a:pPr>
                      <a:r>
                        <a:rPr lang="en-US" sz="2000" dirty="0" smtClean="0"/>
                        <a:t>Hình</a:t>
                      </a:r>
                      <a:r>
                        <a:rPr lang="en-US" sz="2000" baseline="0" dirty="0" smtClean="0"/>
                        <a:t> sao</a:t>
                      </a:r>
                      <a:endParaRPr lang="en-US" sz="2000" dirty="0"/>
                    </a:p>
                  </a:txBody>
                  <a:tcPr/>
                </a:tc>
                <a:tc>
                  <a:txBody>
                    <a:bodyPr/>
                    <a:lstStyle/>
                    <a:p>
                      <a:pPr algn="ctr">
                        <a:lnSpc>
                          <a:spcPts val="3200"/>
                        </a:lnSpc>
                        <a:spcBef>
                          <a:spcPts val="200"/>
                        </a:spcBef>
                        <a:spcAft>
                          <a:spcPts val="200"/>
                        </a:spcAft>
                      </a:pPr>
                      <a:r>
                        <a:rPr lang="en-US" sz="2000" dirty="0" smtClean="0"/>
                        <a:t>?</a:t>
                      </a:r>
                      <a:endParaRPr lang="en-US" sz="2000" dirty="0"/>
                    </a:p>
                  </a:txBody>
                  <a:tcPr/>
                </a:tc>
              </a:tr>
              <a:tr h="370840">
                <a:tc>
                  <a:txBody>
                    <a:bodyPr/>
                    <a:lstStyle/>
                    <a:p>
                      <a:pPr algn="ctr">
                        <a:lnSpc>
                          <a:spcPts val="3200"/>
                        </a:lnSpc>
                        <a:spcBef>
                          <a:spcPts val="200"/>
                        </a:spcBef>
                        <a:spcAft>
                          <a:spcPts val="200"/>
                        </a:spcAft>
                      </a:pPr>
                      <a:r>
                        <a:rPr lang="en-US" sz="2000" dirty="0" smtClean="0"/>
                        <a:t>?</a:t>
                      </a:r>
                      <a:endParaRPr lang="en-US" sz="2000" dirty="0"/>
                    </a:p>
                  </a:txBody>
                  <a:tcPr/>
                </a:tc>
                <a:tc>
                  <a:txBody>
                    <a:bodyPr/>
                    <a:lstStyle/>
                    <a:p>
                      <a:pPr algn="ctr">
                        <a:lnSpc>
                          <a:spcPts val="3200"/>
                        </a:lnSpc>
                        <a:spcBef>
                          <a:spcPts val="200"/>
                        </a:spcBef>
                        <a:spcAft>
                          <a:spcPts val="200"/>
                        </a:spcAft>
                      </a:pPr>
                      <a:r>
                        <a:rPr lang="en-US" sz="2000" dirty="0" smtClean="0"/>
                        <a:t>?</a:t>
                      </a:r>
                      <a:endParaRPr lang="en-US" sz="2000" dirty="0"/>
                    </a:p>
                  </a:txBody>
                  <a:tcPr/>
                </a:tc>
                <a:tc>
                  <a:txBody>
                    <a:bodyPr/>
                    <a:lstStyle/>
                    <a:p>
                      <a:pPr algn="ctr">
                        <a:lnSpc>
                          <a:spcPts val="3200"/>
                        </a:lnSpc>
                        <a:spcBef>
                          <a:spcPts val="200"/>
                        </a:spcBef>
                        <a:spcAft>
                          <a:spcPts val="200"/>
                        </a:spcAft>
                      </a:pPr>
                      <a:r>
                        <a:rPr lang="en-US" sz="2000" dirty="0" smtClean="0"/>
                        <a:t>?</a:t>
                      </a:r>
                      <a:endParaRPr lang="en-US" sz="2000" dirty="0"/>
                    </a:p>
                  </a:txBody>
                  <a:tcPr/>
                </a:tc>
              </a:tr>
            </a:tbl>
          </a:graphicData>
        </a:graphic>
      </p:graphicFrame>
    </p:spTree>
    <p:extLst>
      <p:ext uri="{BB962C8B-B14F-4D97-AF65-F5344CB8AC3E}">
        <p14:creationId xmlns:p14="http://schemas.microsoft.com/office/powerpoint/2010/main" val="38933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1909</Words>
  <PresentationFormat>On-screen Show (16:9)</PresentationFormat>
  <Paragraphs>247</Paragraphs>
  <Slides>39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Nunito Sans</vt:lpstr>
      <vt:lpstr>Georgia</vt:lpstr>
      <vt:lpstr>Calibri</vt:lpstr>
      <vt:lpstr>Wingdings</vt:lpstr>
      <vt:lpstr>Times New Roman</vt:lpstr>
      <vt:lpstr>Arial</vt:lpstr>
      <vt:lpstr>Muli</vt:lpstr>
      <vt:lpstr>Ulysses template</vt:lpstr>
      <vt:lpstr>CHỦ ĐỀ 7: TẾ BÀO BÀI 12: TẾ BÀO – ĐƠN VỊ CƠ SỞ CỦA SỰ SỐNG</vt:lpstr>
      <vt:lpstr>Quan sát Hình 12.1</vt:lpstr>
      <vt:lpstr>Tất cả các ngôi nhà này đều có đặc điểm chung là được xây nên từ những viên gạch. Sinh vật trên Trái Đất cũng vậy, từ những sinh vật rất nhỏ không nhìn thấy bằng mắt thường cho đến các sinh vậy khổng lồ nặng hàng trăm tấn, đều được cấu tạo từ một đơn vị cấu trúc.</vt:lpstr>
      <vt:lpstr>NỘI DUNG BÀI HỌC</vt:lpstr>
      <vt:lpstr>1. Tế bào là gì?</vt:lpstr>
      <vt:lpstr>PowerPoint Presentation</vt:lpstr>
      <vt:lpstr>PowerPoint Presentation</vt:lpstr>
      <vt:lpstr>Khái niệm tế bào</vt:lpstr>
      <vt:lpstr>PowerPoint Presentation</vt:lpstr>
      <vt:lpstr>PowerPoint Presentation</vt:lpstr>
      <vt:lpstr>PowerPoint Presentation</vt:lpstr>
      <vt:lpstr>PowerPoint Presentation</vt:lpstr>
      <vt:lpstr>Em hãy nhận xét về hình dạng, kích thước của các loại tế bào.</vt:lpstr>
      <vt:lpstr>PowerPoint Presentation</vt:lpstr>
      <vt:lpstr>Cấu tạo,chức năng của màng tế bào, tế bào chất và nhân tế bào </vt:lpstr>
      <vt:lpstr>Mở rộng</vt:lpstr>
      <vt:lpstr>Em hãy so sánh:  Cấu tạo tế bào động vật  và tế bào thực vật</vt:lpstr>
      <vt:lpstr>Thảo luận và  trả lời câu hỏi</vt:lpstr>
      <vt:lpstr>PowerPoint Presentation</vt:lpstr>
      <vt:lpstr>PowerPoint Presentation</vt:lpstr>
      <vt:lpstr>PowerPoint Presentation</vt:lpstr>
      <vt:lpstr>V. SỰ LỚN LÊN VÀ  SINH SẢN CỦA TẾ BÀO</vt:lpstr>
      <vt:lpstr>Sự sinh sản  của tế bào </vt:lpstr>
      <vt:lpstr>PowerPoint Presentation</vt:lpstr>
      <vt:lpstr>PowerPoint Presentation</vt:lpstr>
      <vt:lpstr>Mở rộng</vt:lpstr>
      <vt:lpstr>PowerPoint Presentation</vt:lpstr>
      <vt:lpstr>TỔNG KẾT LÝ THUYẾT</vt:lpstr>
      <vt:lpstr>VI. THỰC HÀNH  QUAN SÁT TẾ BÀO</vt:lpstr>
      <vt:lpstr>2. Tiến hành</vt:lpstr>
      <vt:lpstr>Quan sát tế bào vảy hành</vt:lpstr>
      <vt:lpstr>PowerPoint Presentation</vt:lpstr>
      <vt:lpstr>Luyện tập –  Trả lời câu hỏi trắc nghiệm</vt:lpstr>
      <vt:lpstr>Bào quan nào có ở tế bào thực vật mà không có ở tế bào động vật?</vt:lpstr>
      <vt:lpstr>Tế bào nhân sơ có ở đâu?</vt:lpstr>
      <vt:lpstr>Luyện tập  mở rộng</vt:lpstr>
      <vt:lpstr>Luyện tập  mở rộng</vt:lpstr>
      <vt:lpstr>PowerPoint Presentation</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2021-08-05T04:35:05Z</dcterms:modified>
</cp:coreProperties>
</file>