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Arial Narrow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ilhsZptMBGSDSyLe7FqICBOpb7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379CE55-EA8F-4BFD-B216-7A33F7FD6DBC}">
  <a:tblStyle styleId="{B379CE55-EA8F-4BFD-B216-7A33F7FD6DB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11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4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5"/>
          <p:cNvSpPr txBox="1"/>
          <p:nvPr>
            <p:ph idx="1" type="body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Media Clip" type="txAndMedia">
  <p:cSld name="TEXT_AND_MEDIA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36"/>
          <p:cNvSpPr/>
          <p:nvPr>
            <p:ph idx="2" type="media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4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2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Relationship Id="rId4" Type="http://schemas.openxmlformats.org/officeDocument/2006/relationships/slide" Target="/ppt/slides/slide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jpg"/><Relationship Id="rId4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2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Relationship Id="rId4" Type="http://schemas.openxmlformats.org/officeDocument/2006/relationships/image" Target="../media/image37.png"/><Relationship Id="rId9" Type="http://schemas.openxmlformats.org/officeDocument/2006/relationships/image" Target="../media/image28.png"/><Relationship Id="rId15" Type="http://schemas.openxmlformats.org/officeDocument/2006/relationships/image" Target="../media/image42.png"/><Relationship Id="rId14" Type="http://schemas.openxmlformats.org/officeDocument/2006/relationships/image" Target="../media/image30.png"/><Relationship Id="rId17" Type="http://schemas.openxmlformats.org/officeDocument/2006/relationships/image" Target="../media/image39.png"/><Relationship Id="rId16" Type="http://schemas.openxmlformats.org/officeDocument/2006/relationships/image" Target="../media/image40.png"/><Relationship Id="rId5" Type="http://schemas.openxmlformats.org/officeDocument/2006/relationships/image" Target="../media/image31.png"/><Relationship Id="rId6" Type="http://schemas.openxmlformats.org/officeDocument/2006/relationships/image" Target="../media/image38.png"/><Relationship Id="rId7" Type="http://schemas.openxmlformats.org/officeDocument/2006/relationships/image" Target="../media/image43.png"/><Relationship Id="rId8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gif"/><Relationship Id="rId4" Type="http://schemas.openxmlformats.org/officeDocument/2006/relationships/image" Target="../media/image3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://images.google.com.vn/imgres?imgurl=http://www.worldisround.com/photos/7/369/2_o.jpg&amp;imgrefurl=http://www.worldisround.com/articles/100410/photo18.html&amp;h=768&amp;w=1024&amp;sz=135&amp;hl=vi&amp;start=262&amp;um=1&amp;tbnid=uoiEOiT0DZgW3M:&amp;tbnh=113&amp;tbnw=150&amp;prev=/images?q%3Dhue%26start%3D260%26imgsz%3Dxxlarge%26ndsp%3D20%26um%3D1%26hl%3Dvi%26sa%3DN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716088" y="312738"/>
            <a:ext cx="1941512" cy="449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None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Phần hai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752600" y="990600"/>
            <a:ext cx="86106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LỊCH SỬ VIỆT NAM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Times New Roman"/>
              <a:buNone/>
            </a:pPr>
            <a:r>
              <a:rPr b="1" lang="en-US" sz="3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NĂM 1858 ĐẾN NĂM 1918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KHÁNG CHIẾN CHỐNG THỰC DÂN PHÁP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Times New Roman"/>
              <a:buNone/>
            </a:pPr>
            <a:r>
              <a:rPr b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NĂM 1858 ĐẾN CUỐI THẾ KỈ XIX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80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24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KHÁNG CHIẾN TỪ NĂM 1858 ĐẾN NĂM 1873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>
            <a:off x="1524000" y="838200"/>
            <a:ext cx="91440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1"/>
          <p:cNvSpPr txBox="1"/>
          <p:nvPr/>
        </p:nvSpPr>
        <p:spPr>
          <a:xfrm>
            <a:off x="1752600" y="4800600"/>
            <a:ext cx="76200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37 </a:t>
            </a:r>
            <a:endParaRPr b="1" i="0" sz="24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I. THỰC DÂN PHÁP XÂM LƯỢC VIỆT NAM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0"/>
          <p:cNvPicPr preferRelativeResize="0"/>
          <p:nvPr/>
        </p:nvPicPr>
        <p:blipFill rotWithShape="1">
          <a:blip r:embed="rId3">
            <a:alphaModFix/>
          </a:blip>
          <a:srcRect b="21153" l="0" r="0" t="0"/>
          <a:stretch/>
        </p:blipFill>
        <p:spPr>
          <a:xfrm>
            <a:off x="1524000" y="685800"/>
            <a:ext cx="454501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0"/>
          <p:cNvSpPr txBox="1"/>
          <p:nvPr>
            <p:ph type="title"/>
          </p:nvPr>
        </p:nvSpPr>
        <p:spPr>
          <a:xfrm>
            <a:off x="2286000" y="152400"/>
            <a:ext cx="8229600" cy="41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309" name="Google Shape;309;p10"/>
          <p:cNvSpPr txBox="1"/>
          <p:nvPr>
            <p:ph idx="1" type="body"/>
          </p:nvPr>
        </p:nvSpPr>
        <p:spPr>
          <a:xfrm>
            <a:off x="6248400" y="5334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Chiến sự ở Gia định năm 1859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0" name="Google Shape;310;p10"/>
          <p:cNvCxnSpPr/>
          <p:nvPr/>
        </p:nvCxnSpPr>
        <p:spPr>
          <a:xfrm>
            <a:off x="6248400" y="533400"/>
            <a:ext cx="0" cy="63246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10"/>
          <p:cNvSpPr txBox="1"/>
          <p:nvPr/>
        </p:nvSpPr>
        <p:spPr>
          <a:xfrm>
            <a:off x="6172200" y="1905000"/>
            <a:ext cx="42672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Ngày </a:t>
            </a:r>
            <a:r>
              <a:rPr b="1" lang="en-US" sz="24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17/2/1859</a:t>
            </a: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quân Pháp tấn công thành Gia Định</a:t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 rot="-2796663">
            <a:off x="5137150" y="1797050"/>
            <a:ext cx="255588" cy="319088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0"/>
          <p:cNvSpPr/>
          <p:nvPr/>
        </p:nvSpPr>
        <p:spPr>
          <a:xfrm rot="-2796663">
            <a:off x="2295525" y="1765300"/>
            <a:ext cx="231775" cy="204788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0"/>
          <p:cNvSpPr txBox="1"/>
          <p:nvPr/>
        </p:nvSpPr>
        <p:spPr>
          <a:xfrm>
            <a:off x="6172200" y="1066800"/>
            <a:ext cx="42672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-Tháng 2, quân Pháp kéo vào  Gia Định</a:t>
            </a:r>
            <a:endParaRPr/>
          </a:p>
        </p:txBody>
      </p:sp>
      <p:sp>
        <p:nvSpPr>
          <p:cNvPr id="315" name="Google Shape;315;p10"/>
          <p:cNvSpPr/>
          <p:nvPr/>
        </p:nvSpPr>
        <p:spPr>
          <a:xfrm>
            <a:off x="6172200" y="2743200"/>
            <a:ext cx="41910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Nhân dân tự động nổi lên  đánh giặc khiến chúng khốn đốn</a:t>
            </a:r>
            <a:endParaRPr/>
          </a:p>
        </p:txBody>
      </p:sp>
      <p:sp>
        <p:nvSpPr>
          <p:cNvPr id="316" name="Google Shape;316;p10"/>
          <p:cNvSpPr/>
          <p:nvPr/>
        </p:nvSpPr>
        <p:spPr>
          <a:xfrm>
            <a:off x="1752600" y="4832350"/>
            <a:ext cx="41910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 có nhận xét gì về thái độ chống quân Pháp xâm lược của triều đình Huế ?</a:t>
            </a:r>
            <a:endParaRPr/>
          </a:p>
        </p:txBody>
      </p:sp>
      <p:sp>
        <p:nvSpPr>
          <p:cNvPr id="317" name="Google Shape;317;p10"/>
          <p:cNvSpPr/>
          <p:nvPr/>
        </p:nvSpPr>
        <p:spPr>
          <a:xfrm>
            <a:off x="6324600" y="4648200"/>
            <a:ext cx="4191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318" name="Google Shape;318;p10"/>
          <p:cNvSpPr/>
          <p:nvPr/>
        </p:nvSpPr>
        <p:spPr>
          <a:xfrm>
            <a:off x="6324600" y="4832350"/>
            <a:ext cx="43434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-Triều đình thiếu cương quyết bỏ lỡ thời cơ tiêu diệt giặc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1"/>
          <p:cNvSpPr txBox="1"/>
          <p:nvPr/>
        </p:nvSpPr>
        <p:spPr>
          <a:xfrm>
            <a:off x="6324600" y="5076825"/>
            <a:ext cx="43434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-Đêm 23 rạng sáng 24/2/1861, quân Pháp đánh chiếm đồn Chí Hoà, sau đó là các tỉnh Định Tường, Biên Hòa, Vĩnh Long.</a:t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1981200" y="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6248400" y="457200"/>
            <a:ext cx="6477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None/>
            </a:pPr>
            <a:r>
              <a:rPr b="1" lang="en-US" sz="2400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Chiến sự ở Gia </a:t>
            </a:r>
            <a:r>
              <a:rPr b="1" lang="en-US" sz="2400" u="sng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</a:t>
            </a:r>
            <a:r>
              <a:rPr b="1" lang="en-US" sz="2400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ịnh năm 1859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 u="sng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6248400" y="2759075"/>
            <a:ext cx="44196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Nhân dân tự động nổi lên đánh giặc khiến chúng khốn đốn.</a:t>
            </a:r>
            <a:endParaRPr/>
          </a:p>
        </p:txBody>
      </p:sp>
      <p:sp>
        <p:nvSpPr>
          <p:cNvPr id="327" name="Google Shape;327;p11"/>
          <p:cNvSpPr txBox="1"/>
          <p:nvPr/>
        </p:nvSpPr>
        <p:spPr>
          <a:xfrm>
            <a:off x="6248400" y="1555750"/>
            <a:ext cx="44196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Ngày 17/2/1859, quân Pháp tấn công thành Gia Định,quân triều đình rút chạy.</a:t>
            </a:r>
            <a:endParaRPr/>
          </a:p>
        </p:txBody>
      </p:sp>
      <p:sp>
        <p:nvSpPr>
          <p:cNvPr id="328" name="Google Shape;328;p11"/>
          <p:cNvSpPr txBox="1"/>
          <p:nvPr/>
        </p:nvSpPr>
        <p:spPr>
          <a:xfrm>
            <a:off x="6248400" y="854075"/>
            <a:ext cx="42672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-Tháng 2, quân Pháp kéo vào  Gia Định.</a:t>
            </a:r>
            <a:endParaRPr/>
          </a:p>
        </p:txBody>
      </p:sp>
      <p:cxnSp>
        <p:nvCxnSpPr>
          <p:cNvPr id="329" name="Google Shape;329;p11"/>
          <p:cNvCxnSpPr/>
          <p:nvPr/>
        </p:nvCxnSpPr>
        <p:spPr>
          <a:xfrm>
            <a:off x="6324600" y="381000"/>
            <a:ext cx="0" cy="6477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30" name="Google Shape;3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133600"/>
            <a:ext cx="4724400" cy="3581400"/>
          </a:xfrm>
          <a:prstGeom prst="rect">
            <a:avLst/>
          </a:prstGeom>
          <a:noFill/>
          <a:ln cap="flat" cmpd="sng" w="381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31" name="Google Shape;331;p11"/>
          <p:cNvSpPr/>
          <p:nvPr/>
        </p:nvSpPr>
        <p:spPr>
          <a:xfrm>
            <a:off x="1828800" y="6181725"/>
            <a:ext cx="4114800" cy="523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0000"/>
                </a:solidFill>
                <a:latin typeface="Arial"/>
              </a:rPr>
              <a:t>Quân Pháp tấn công Đại đồn Chí Hòa</a:t>
            </a:r>
          </a:p>
        </p:txBody>
      </p:sp>
      <p:sp>
        <p:nvSpPr>
          <p:cNvPr id="332" name="Google Shape;332;p11"/>
          <p:cNvSpPr/>
          <p:nvPr/>
        </p:nvSpPr>
        <p:spPr>
          <a:xfrm>
            <a:off x="6324600" y="3733800"/>
            <a:ext cx="43434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-Triều đình thiếu cương quyết bỏ lỡ thời cơ tiêu diệt giặc.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 do" id="337" name="Google Shape;337;p12"/>
          <p:cNvPicPr preferRelativeResize="0"/>
          <p:nvPr/>
        </p:nvPicPr>
        <p:blipFill rotWithShape="1">
          <a:blip r:embed="rId3">
            <a:alphaModFix/>
          </a:blip>
          <a:srcRect b="3333" l="4167" r="4169" t="0"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cap="flat" cmpd="sng" w="2857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38" name="Google Shape;338;p12"/>
          <p:cNvSpPr/>
          <p:nvPr/>
        </p:nvSpPr>
        <p:spPr>
          <a:xfrm>
            <a:off x="6705600" y="2743200"/>
            <a:ext cx="381000" cy="1524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7086600" y="2438400"/>
            <a:ext cx="16002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Biên Hòa</a:t>
            </a:r>
            <a:endParaRPr/>
          </a:p>
        </p:txBody>
      </p:sp>
      <p:sp>
        <p:nvSpPr>
          <p:cNvPr id="340" name="Google Shape;340;p12"/>
          <p:cNvSpPr txBox="1"/>
          <p:nvPr/>
        </p:nvSpPr>
        <p:spPr>
          <a:xfrm>
            <a:off x="3657600" y="3429000"/>
            <a:ext cx="28194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Định Tường</a:t>
            </a:r>
            <a:endParaRPr/>
          </a:p>
        </p:txBody>
      </p:sp>
      <p:sp>
        <p:nvSpPr>
          <p:cNvPr id="341" name="Google Shape;341;p12"/>
          <p:cNvSpPr txBox="1"/>
          <p:nvPr/>
        </p:nvSpPr>
        <p:spPr>
          <a:xfrm>
            <a:off x="5943600" y="4038600"/>
            <a:ext cx="21336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Vĩnh Long</a:t>
            </a:r>
            <a:endParaRPr/>
          </a:p>
        </p:txBody>
      </p:sp>
      <p:sp>
        <p:nvSpPr>
          <p:cNvPr id="342" name="Google Shape;342;p12"/>
          <p:cNvSpPr/>
          <p:nvPr/>
        </p:nvSpPr>
        <p:spPr>
          <a:xfrm>
            <a:off x="5715000" y="3581400"/>
            <a:ext cx="381000" cy="1524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2"/>
          <p:cNvSpPr/>
          <p:nvPr/>
        </p:nvSpPr>
        <p:spPr>
          <a:xfrm>
            <a:off x="5562600" y="4114800"/>
            <a:ext cx="457200" cy="152400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3"/>
          <p:cNvSpPr txBox="1"/>
          <p:nvPr>
            <p:ph type="title"/>
          </p:nvPr>
        </p:nvSpPr>
        <p:spPr>
          <a:xfrm>
            <a:off x="2362200" y="0"/>
            <a:ext cx="8229600" cy="41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349" name="Google Shape;349;p13"/>
          <p:cNvSpPr txBox="1"/>
          <p:nvPr>
            <p:ph idx="1" type="body"/>
          </p:nvPr>
        </p:nvSpPr>
        <p:spPr>
          <a:xfrm>
            <a:off x="6172200" y="3048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Chiến sự ở Gia định năm 1859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0" name="Google Shape;350;p13"/>
          <p:cNvCxnSpPr/>
          <p:nvPr/>
        </p:nvCxnSpPr>
        <p:spPr>
          <a:xfrm>
            <a:off x="6172200" y="381000"/>
            <a:ext cx="0" cy="6477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1" name="Google Shape;351;p13"/>
          <p:cNvSpPr txBox="1"/>
          <p:nvPr/>
        </p:nvSpPr>
        <p:spPr>
          <a:xfrm>
            <a:off x="1524000" y="5943600"/>
            <a:ext cx="4419600" cy="922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Phan Thanh Giản và Lâm Duy Hiệp đại diện cho triều đình Huế ký Hiệp ước 5/6/1862</a:t>
            </a:r>
            <a:endParaRPr/>
          </a:p>
        </p:txBody>
      </p:sp>
      <p:sp>
        <p:nvSpPr>
          <p:cNvPr id="352" name="Google Shape;352;p13"/>
          <p:cNvSpPr txBox="1"/>
          <p:nvPr/>
        </p:nvSpPr>
        <p:spPr>
          <a:xfrm>
            <a:off x="6248400" y="3962400"/>
            <a:ext cx="4191000" cy="1198880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Ngày 5/6/1862, triều đình Huế kí với Pháp Hiệp ước Nhâm Tuất </a:t>
            </a:r>
            <a:endParaRPr/>
          </a:p>
        </p:txBody>
      </p:sp>
      <p:pic>
        <p:nvPicPr>
          <p:cNvPr id="353" name="Google Shape;3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2514600"/>
            <a:ext cx="4572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/>
        </p:nvSpPr>
        <p:spPr>
          <a:xfrm>
            <a:off x="6248400" y="2819400"/>
            <a:ext cx="43434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-Đêm 23 rạng sáng 24/2/1861, quân Pháp </a:t>
            </a:r>
            <a:r>
              <a:rPr b="1" lang="en-US" sz="16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đánh chiếm đồn Chí Hoà, sau đó là các tỉnh Định Tường, Biên Hòa, Vĩnh Long.</a:t>
            </a:r>
            <a:endParaRPr/>
          </a:p>
        </p:txBody>
      </p:sp>
      <p:sp>
        <p:nvSpPr>
          <p:cNvPr id="355" name="Google Shape;355;p13"/>
          <p:cNvSpPr/>
          <p:nvPr/>
        </p:nvSpPr>
        <p:spPr>
          <a:xfrm>
            <a:off x="6248400" y="1552575"/>
            <a:ext cx="441960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Nhân dân tự động nổi lên đánh giặc khiến chúng khốn đốn.</a:t>
            </a:r>
            <a:endParaRPr/>
          </a:p>
        </p:txBody>
      </p:sp>
      <p:sp>
        <p:nvSpPr>
          <p:cNvPr id="356" name="Google Shape;356;p13"/>
          <p:cNvSpPr txBox="1"/>
          <p:nvPr/>
        </p:nvSpPr>
        <p:spPr>
          <a:xfrm>
            <a:off x="6248400" y="990600"/>
            <a:ext cx="441960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lang="en-US" sz="16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Ngày 17/2/1859</a:t>
            </a:r>
            <a:r>
              <a:rPr b="1" lang="en-US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quân Pháp tấn công thành Gia Định,quân triều đình rút chạy.</a:t>
            </a:r>
            <a:endParaRPr/>
          </a:p>
        </p:txBody>
      </p:sp>
      <p:sp>
        <p:nvSpPr>
          <p:cNvPr id="357" name="Google Shape;357;p13"/>
          <p:cNvSpPr txBox="1"/>
          <p:nvPr/>
        </p:nvSpPr>
        <p:spPr>
          <a:xfrm>
            <a:off x="6248400" y="685800"/>
            <a:ext cx="4267200" cy="33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-Tháng 2, quân Pháp kéo vào  Gia Định.</a:t>
            </a:r>
            <a:endParaRPr/>
          </a:p>
        </p:txBody>
      </p:sp>
      <p:sp>
        <p:nvSpPr>
          <p:cNvPr id="358" name="Google Shape;358;p13"/>
          <p:cNvSpPr/>
          <p:nvPr/>
        </p:nvSpPr>
        <p:spPr>
          <a:xfrm>
            <a:off x="6248400" y="2162175"/>
            <a:ext cx="4343400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-Triều đình thiếu cương quyết bỏ lỡ thời cơ tiêu diệt giặc.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/>
          <p:nvPr/>
        </p:nvSpPr>
        <p:spPr>
          <a:xfrm>
            <a:off x="1676400" y="441325"/>
            <a:ext cx="3657600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Triều đình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thừa nhận quyền cai quản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của nước Pháp ở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tỉnh miền đông Nam Kỳ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(Gia Định, Định Tường, Biên Hòa) và đảo Côn Lôn.</a:t>
            </a:r>
            <a:endParaRPr/>
          </a:p>
        </p:txBody>
      </p:sp>
      <p:sp>
        <p:nvSpPr>
          <p:cNvPr id="364" name="Google Shape;364;p14"/>
          <p:cNvSpPr txBox="1"/>
          <p:nvPr>
            <p:ph type="title"/>
          </p:nvPr>
        </p:nvSpPr>
        <p:spPr>
          <a:xfrm>
            <a:off x="2667000" y="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Nội dung cơ bản của Hiệp ước Nhâm Tuất (1862) </a:t>
            </a:r>
            <a:endParaRPr/>
          </a:p>
        </p:txBody>
      </p:sp>
      <p:sp>
        <p:nvSpPr>
          <p:cNvPr id="365" name="Google Shape;365;p14"/>
          <p:cNvSpPr txBox="1"/>
          <p:nvPr/>
        </p:nvSpPr>
        <p:spPr>
          <a:xfrm>
            <a:off x="1600200" y="1981200"/>
            <a:ext cx="3886200" cy="1014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ba cửa biển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(Đà Nẵng, Ba Lạt, Quảng Yên) cho người Pháp vào buôn bán.</a:t>
            </a:r>
            <a:endParaRPr/>
          </a:p>
        </p:txBody>
      </p:sp>
      <p:sp>
        <p:nvSpPr>
          <p:cNvPr id="366" name="Google Shape;366;p14"/>
          <p:cNvSpPr txBox="1"/>
          <p:nvPr/>
        </p:nvSpPr>
        <p:spPr>
          <a:xfrm>
            <a:off x="1676400" y="4114800"/>
            <a:ext cx="3962400" cy="1014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Times New Roman"/>
              <a:buChar char="-"/>
            </a:pP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Triều đình Huế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bồi thường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cho Pháp một khoản chiến phí tương đương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288 vạn lạng bạc</a:t>
            </a:r>
            <a:r>
              <a:rPr b="1" i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67" name="Google Shape;367;p14"/>
          <p:cNvSpPr txBox="1"/>
          <p:nvPr/>
        </p:nvSpPr>
        <p:spPr>
          <a:xfrm>
            <a:off x="1676400" y="5318125"/>
            <a:ext cx="3810000" cy="1322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00"/>
              <a:buFont typeface="Times New Roman"/>
              <a:buChar char="-"/>
            </a:pP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Pháp sẽ “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 lại</a:t>
            </a: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“thành Vĩnh Long cho triều đình,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chừng nào</a:t>
            </a: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triều đình </a:t>
            </a:r>
            <a:r>
              <a:rPr b="1" i="1" lang="en-US" sz="20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buộc được dân chúng ngừng kháng chiến</a:t>
            </a: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368" name="Google Shape;368;p14"/>
          <p:cNvSpPr txBox="1"/>
          <p:nvPr/>
        </p:nvSpPr>
        <p:spPr>
          <a:xfrm>
            <a:off x="6096000" y="3810000"/>
            <a:ext cx="4191000" cy="706755"/>
          </a:xfrm>
          <a:prstGeom prst="rect">
            <a:avLst/>
          </a:prstGeom>
          <a:noFill/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nội dung của Hiệp ước Nhâm Tuất  em có suy nghĩ gì? </a:t>
            </a:r>
            <a:endParaRPr/>
          </a:p>
        </p:txBody>
      </p:sp>
      <p:pic>
        <p:nvPicPr>
          <p:cNvPr descr="Ban Hiep uoc ki nam 1862" id="369" name="Google Shape;3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29400" y="609600"/>
            <a:ext cx="3048000" cy="3048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70" name="Google Shape;370;p14"/>
          <p:cNvSpPr txBox="1"/>
          <p:nvPr/>
        </p:nvSpPr>
        <p:spPr>
          <a:xfrm>
            <a:off x="1600200" y="2971800"/>
            <a:ext cx="3962400" cy="1014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 New Roman"/>
              <a:buChar char="-"/>
            </a:pP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 phép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 Pháp và Tây Ban Nha</a:t>
            </a:r>
            <a:r>
              <a:rPr b="1" i="1" lang="en-US"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do truyền đạo GiaTô </a:t>
            </a: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bãi  bỏ lệnh cấm đạo trước đây.</a:t>
            </a:r>
            <a:endParaRPr/>
          </a:p>
        </p:txBody>
      </p:sp>
      <p:sp>
        <p:nvSpPr>
          <p:cNvPr id="371" name="Google Shape;371;p14"/>
          <p:cNvSpPr txBox="1"/>
          <p:nvPr/>
        </p:nvSpPr>
        <p:spPr>
          <a:xfrm>
            <a:off x="6248400" y="4967288"/>
            <a:ext cx="41910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Đây là hiệp ước bán nước đầu tiên của triều Nguyễn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/>
          <p:nvPr/>
        </p:nvSpPr>
        <p:spPr>
          <a:xfrm>
            <a:off x="1752600" y="18288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</a:t>
            </a:r>
            <a:r>
              <a:rPr b="1" lang="en-US" sz="28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 KHÁNG CHIẾN CHỐNG PHÁP </a:t>
            </a:r>
            <a:endParaRPr/>
          </a:p>
          <a:p>
            <a:pPr indent="-609600" lvl="0" marL="609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 NĂM 1858 ĐẾN NĂM 1873</a:t>
            </a: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1905000" y="3200400"/>
            <a:ext cx="8153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609600" lvl="0" marL="6096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Kháng chiến ở Đà Nẵng và ba tỉnh miền Đông Nam Kì</a:t>
            </a:r>
            <a:endParaRPr/>
          </a:p>
        </p:txBody>
      </p:sp>
      <p:sp>
        <p:nvSpPr>
          <p:cNvPr id="378" name="Google Shape;378;p15"/>
          <p:cNvSpPr txBox="1"/>
          <p:nvPr>
            <p:ph type="ctrTitle"/>
          </p:nvPr>
        </p:nvSpPr>
        <p:spPr>
          <a:xfrm>
            <a:off x="1752600" y="152400"/>
            <a:ext cx="8382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accent2"/>
                </a:solidFill>
              </a:rPr>
              <a:t>Tiết 37-Bài 24</a:t>
            </a:r>
            <a:r>
              <a:rPr b="1" lang="en-US" sz="3600">
                <a:solidFill>
                  <a:schemeClr val="accent2"/>
                </a:solidFill>
              </a:rPr>
              <a:t> CUỘC KHÁNG CHIẾN TỪ NĂM 1858 ĐẾN NĂM 1873 (tt)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16"/>
          <p:cNvGrpSpPr/>
          <p:nvPr/>
        </p:nvGrpSpPr>
        <p:grpSpPr>
          <a:xfrm>
            <a:off x="2514600" y="593725"/>
            <a:ext cx="7467600" cy="5965302"/>
            <a:chOff x="0" y="384"/>
            <a:chExt cx="2832" cy="4095"/>
          </a:xfrm>
        </p:grpSpPr>
        <p:pic>
          <p:nvPicPr>
            <p:cNvPr id="384" name="Google Shape;384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16"/>
            <p:cNvSpPr txBox="1"/>
            <p:nvPr/>
          </p:nvSpPr>
          <p:spPr>
            <a:xfrm>
              <a:off x="96" y="3888"/>
              <a:ext cx="2736" cy="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Lược đồ quá trình xâm lược VN của Pháp và cuộc kháng </a:t>
              </a:r>
              <a:endParaRPr/>
            </a:p>
            <a:p>
              <a:pPr indent="0" lvl="0" marL="0" marR="0" rtl="0" algn="ctr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chiến của nhân dân VN từ 1858 đến 1873</a:t>
              </a:r>
              <a:endParaRPr/>
            </a:p>
          </p:txBody>
        </p:sp>
      </p:grpSp>
      <p:sp>
        <p:nvSpPr>
          <p:cNvPr id="386" name="Google Shape;386;p16"/>
          <p:cNvSpPr/>
          <p:nvPr/>
        </p:nvSpPr>
        <p:spPr>
          <a:xfrm>
            <a:off x="1676400" y="0"/>
            <a:ext cx="8991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Kháng chiến ở Đà Nẵng và ba tỉnh miền Đông Nam Kì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"/>
          <p:cNvSpPr txBox="1"/>
          <p:nvPr>
            <p:ph type="ctrTitle"/>
          </p:nvPr>
        </p:nvSpPr>
        <p:spPr>
          <a:xfrm>
            <a:off x="1676400" y="0"/>
            <a:ext cx="8991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838200" lvl="0" marL="838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en-US" sz="2800" u="sng">
                <a:solidFill>
                  <a:srgbClr val="FF0000"/>
                </a:solidFill>
              </a:rPr>
              <a:t>1. Kháng chiến ở Đà Nẵng và ba tỉnh miền Đông Nam Kì</a:t>
            </a:r>
            <a:endParaRPr/>
          </a:p>
        </p:txBody>
      </p:sp>
      <p:grpSp>
        <p:nvGrpSpPr>
          <p:cNvPr id="392" name="Google Shape;392;p17"/>
          <p:cNvGrpSpPr/>
          <p:nvPr/>
        </p:nvGrpSpPr>
        <p:grpSpPr>
          <a:xfrm>
            <a:off x="1524000" y="531813"/>
            <a:ext cx="4953000" cy="6484937"/>
            <a:chOff x="0" y="384"/>
            <a:chExt cx="2832" cy="4085"/>
          </a:xfrm>
        </p:grpSpPr>
        <p:pic>
          <p:nvPicPr>
            <p:cNvPr id="393" name="Google Shape;39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384"/>
              <a:ext cx="2686" cy="39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4" name="Google Shape;394;p17"/>
            <p:cNvSpPr txBox="1"/>
            <p:nvPr/>
          </p:nvSpPr>
          <p:spPr>
            <a:xfrm>
              <a:off x="96" y="3888"/>
              <a:ext cx="2736" cy="5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Lược đồ quá trình xâm lược VN của Pháp và cuộc kháng chiến của nhân dân VN từ 1858 đến 1873</a:t>
              </a:r>
              <a:endParaRPr/>
            </a:p>
          </p:txBody>
        </p:sp>
      </p:grpSp>
      <p:sp>
        <p:nvSpPr>
          <p:cNvPr id="395" name="Google Shape;395;p17"/>
          <p:cNvSpPr/>
          <p:nvPr/>
        </p:nvSpPr>
        <p:spPr>
          <a:xfrm>
            <a:off x="6400800" y="762000"/>
            <a:ext cx="3657600" cy="1524000"/>
          </a:xfrm>
          <a:prstGeom prst="wedgeRectCallout">
            <a:avLst>
              <a:gd fmla="val -84505" name="adj1"/>
              <a:gd fmla="val 21042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 toán nghĩa binh nổi lên phối hợp chặt chẽ với quân triều đình chống giặc.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/>
          <p:nvPr/>
        </p:nvSpPr>
        <p:spPr>
          <a:xfrm>
            <a:off x="6400800" y="2743200"/>
            <a:ext cx="3810000" cy="1905000"/>
          </a:xfrm>
          <a:prstGeom prst="wedgeRectCallout">
            <a:avLst>
              <a:gd fmla="val -109208" name="adj1"/>
              <a:gd fmla="val 72000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 quân Nguyễn Trung trực đốt cháy chiếc tàu Ét-pê-răng (Hi vọng) của Pháp đậu trên sông Vàm Cỏ Đông (10/12/1861).</a:t>
            </a:r>
            <a:endParaRPr/>
          </a:p>
        </p:txBody>
      </p:sp>
      <p:sp>
        <p:nvSpPr>
          <p:cNvPr id="397" name="Google Shape;397;p17"/>
          <p:cNvSpPr/>
          <p:nvPr/>
        </p:nvSpPr>
        <p:spPr>
          <a:xfrm>
            <a:off x="6400800" y="5029200"/>
            <a:ext cx="3886200" cy="1143000"/>
          </a:xfrm>
          <a:prstGeom prst="wedgeRectCallout">
            <a:avLst>
              <a:gd fmla="val -110255" name="adj1"/>
              <a:gd fmla="val -24861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Khởi nghĩa do Trương Định lãnh đạo đã làm cho địch thất điên bát đảo.</a:t>
            </a:r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4918075" y="1752600"/>
            <a:ext cx="263525" cy="304800"/>
          </a:xfrm>
          <a:prstGeom prst="irregularSeal2">
            <a:avLst/>
          </a:prstGeom>
          <a:solidFill>
            <a:srgbClr val="FFFFFF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7"/>
          <p:cNvSpPr/>
          <p:nvPr/>
        </p:nvSpPr>
        <p:spPr>
          <a:xfrm>
            <a:off x="4038600" y="4876800"/>
            <a:ext cx="263525" cy="304800"/>
          </a:xfrm>
          <a:prstGeom prst="irregularSeal2">
            <a:avLst/>
          </a:prstGeom>
          <a:solidFill>
            <a:srgbClr val="FFFFFF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17"/>
          <p:cNvSpPr/>
          <p:nvPr/>
        </p:nvSpPr>
        <p:spPr>
          <a:xfrm>
            <a:off x="3886200" y="5222875"/>
            <a:ext cx="228600" cy="228600"/>
          </a:xfrm>
          <a:prstGeom prst="irregularSeal2">
            <a:avLst/>
          </a:prstGeom>
          <a:solidFill>
            <a:srgbClr val="FFFFFF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8"/>
          <p:cNvSpPr txBox="1"/>
          <p:nvPr>
            <p:ph type="title"/>
          </p:nvPr>
        </p:nvSpPr>
        <p:spPr>
          <a:xfrm>
            <a:off x="1524000" y="5943600"/>
            <a:ext cx="9144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r>
              <a:rPr b="1" lang="en-US" sz="2400">
                <a:solidFill>
                  <a:schemeClr val="accent2"/>
                </a:solidFill>
              </a:rPr>
              <a:t>Nghĩa quân Nguyễn Trung Trực đốt cháy tàu Ét-pê-răng (Hy vọng) </a:t>
            </a:r>
            <a:br>
              <a:rPr b="1" lang="en-US" sz="2400">
                <a:solidFill>
                  <a:schemeClr val="accent2"/>
                </a:solidFill>
              </a:rPr>
            </a:br>
            <a:r>
              <a:rPr b="1" lang="en-US" sz="2400">
                <a:solidFill>
                  <a:schemeClr val="accent2"/>
                </a:solidFill>
              </a:rPr>
              <a:t>của Pháp đậu trên sông Vàm Cỏ Đông (10/12/1861)</a:t>
            </a:r>
            <a:endParaRPr/>
          </a:p>
        </p:txBody>
      </p:sp>
      <p:pic>
        <p:nvPicPr>
          <p:cNvPr id="406" name="Google Shape;40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762000"/>
            <a:ext cx="8229600" cy="5075238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18"/>
          <p:cNvSpPr/>
          <p:nvPr/>
        </p:nvSpPr>
        <p:spPr>
          <a:xfrm>
            <a:off x="1676400" y="1524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Kháng chiến ở ba tỉnh miền Đông Nam Kì</a:t>
            </a:r>
            <a:endParaRPr/>
          </a:p>
        </p:txBody>
      </p:sp>
      <p:cxnSp>
        <p:nvCxnSpPr>
          <p:cNvPr id="408" name="Google Shape;408;p18"/>
          <p:cNvCxnSpPr/>
          <p:nvPr/>
        </p:nvCxnSpPr>
        <p:spPr>
          <a:xfrm>
            <a:off x="1524000" y="6096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762000"/>
            <a:ext cx="8839200" cy="60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19"/>
          <p:cNvSpPr txBox="1"/>
          <p:nvPr>
            <p:ph type="title"/>
          </p:nvPr>
        </p:nvSpPr>
        <p:spPr>
          <a:xfrm>
            <a:off x="2057400" y="152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2800">
                <a:solidFill>
                  <a:srgbClr val="FF0000"/>
                </a:solidFill>
              </a:rPr>
              <a:t>Kháng chiến ở ba tỉnh miền Đông Nam Kì</a:t>
            </a:r>
            <a:endParaRPr/>
          </a:p>
        </p:txBody>
      </p:sp>
      <p:sp>
        <p:nvSpPr>
          <p:cNvPr id="415" name="Google Shape;415;p19"/>
          <p:cNvSpPr txBox="1"/>
          <p:nvPr/>
        </p:nvSpPr>
        <p:spPr>
          <a:xfrm>
            <a:off x="3581400" y="6232525"/>
            <a:ext cx="50292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Trương Định nhận phong soái</a:t>
            </a:r>
            <a:endParaRPr/>
          </a:p>
        </p:txBody>
      </p:sp>
      <p:cxnSp>
        <p:nvCxnSpPr>
          <p:cNvPr id="416" name="Google Shape;416;p19"/>
          <p:cNvCxnSpPr/>
          <p:nvPr/>
        </p:nvCxnSpPr>
        <p:spPr>
          <a:xfrm>
            <a:off x="1524000" y="6096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609600" y="0"/>
            <a:ext cx="8229600" cy="41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1524000" y="4572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Chiến sự ở Đà Nẵng những năm 1858 – 1859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524000" y="914400"/>
            <a:ext cx="5715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Nguyên nhân Pháp xâm lược Việt Nam</a:t>
            </a:r>
            <a:endParaRPr/>
          </a:p>
        </p:txBody>
      </p:sp>
      <p:sp>
        <p:nvSpPr>
          <p:cNvPr id="111" name="Google Shape;111;p2"/>
          <p:cNvSpPr txBox="1"/>
          <p:nvPr/>
        </p:nvSpPr>
        <p:spPr>
          <a:xfrm>
            <a:off x="1600200" y="1524000"/>
            <a:ext cx="3200400" cy="1938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 sát lược đồ, kết hợp với kiến thức đã được học, em hãy cho biết tại sao Việt Nam lại trở thành đối tượng xâm lược của th</a:t>
            </a:r>
            <a:r>
              <a:rPr b="1" i="0" lang="en-US" sz="18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ực dân</a:t>
            </a:r>
            <a:r>
              <a:rPr b="1" i="0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Pháp?</a:t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5029200" y="6019800"/>
            <a:ext cx="5253038" cy="5238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2700">
                  <a:solidFill>
                    <a:srgbClr val="FF33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Lược đồ khu vực Đông Nam Á cuối thế kỉ XIX</a:t>
            </a:r>
          </a:p>
        </p:txBody>
      </p:sp>
      <p:pic>
        <p:nvPicPr>
          <p:cNvPr descr="Luoc do cac nuoc Dong Nam A"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4575" y="1447800"/>
            <a:ext cx="5813425" cy="42052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Google Shape;114;p2"/>
          <p:cNvGrpSpPr/>
          <p:nvPr/>
        </p:nvGrpSpPr>
        <p:grpSpPr>
          <a:xfrm>
            <a:off x="5638800" y="1676400"/>
            <a:ext cx="3948113" cy="1301667"/>
            <a:chOff x="2304" y="528"/>
            <a:chExt cx="2256" cy="1263"/>
          </a:xfrm>
        </p:grpSpPr>
        <p:sp>
          <p:nvSpPr>
            <p:cNvPr id="115" name="Google Shape;115;p2"/>
            <p:cNvSpPr txBox="1"/>
            <p:nvPr/>
          </p:nvSpPr>
          <p:spPr>
            <a:xfrm>
              <a:off x="3120" y="1152"/>
              <a:ext cx="1440" cy="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VIỆT NAM (P)</a:t>
              </a:r>
              <a:endParaRPr b="1" i="0" sz="15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 txBox="1"/>
            <p:nvPr/>
          </p:nvSpPr>
          <p:spPr>
            <a:xfrm>
              <a:off x="2304" y="528"/>
              <a:ext cx="768" cy="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Lào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(P)</a:t>
              </a:r>
              <a:endParaRPr b="1" i="0" sz="15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496" y="1344"/>
              <a:ext cx="768" cy="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Campuchia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(P)</a:t>
              </a:r>
              <a:endParaRPr b="1" i="0" sz="15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" name="Google Shape;118;p2"/>
          <p:cNvGrpSpPr/>
          <p:nvPr/>
        </p:nvGrpSpPr>
        <p:grpSpPr>
          <a:xfrm>
            <a:off x="4841875" y="1447800"/>
            <a:ext cx="5292725" cy="2642548"/>
            <a:chOff x="1872" y="306"/>
            <a:chExt cx="3024" cy="2564"/>
          </a:xfrm>
        </p:grpSpPr>
        <p:sp>
          <p:nvSpPr>
            <p:cNvPr id="119" name="Google Shape;119;p2"/>
            <p:cNvSpPr txBox="1"/>
            <p:nvPr/>
          </p:nvSpPr>
          <p:spPr>
            <a:xfrm>
              <a:off x="1872" y="864"/>
              <a:ext cx="432" cy="7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Miến Điện</a:t>
              </a:r>
              <a:endParaRPr b="1" i="0" sz="16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 (A)</a:t>
              </a:r>
              <a:endParaRPr b="1" i="0" sz="16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2256" y="306"/>
              <a:ext cx="2640" cy="2564"/>
              <a:chOff x="2256" y="306"/>
              <a:chExt cx="2640" cy="2564"/>
            </a:xfrm>
          </p:grpSpPr>
          <p:sp>
            <p:nvSpPr>
              <p:cNvPr id="121" name="Google Shape;121;p2"/>
              <p:cNvSpPr txBox="1"/>
              <p:nvPr/>
            </p:nvSpPr>
            <p:spPr>
              <a:xfrm>
                <a:off x="3456" y="306"/>
                <a:ext cx="1440" cy="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500" u="none" cap="none" strike="noStrike">
                    <a:solidFill>
                      <a:srgbClr val="333300"/>
                    </a:solidFill>
                    <a:latin typeface="Arial"/>
                    <a:ea typeface="Arial"/>
                    <a:cs typeface="Arial"/>
                    <a:sym typeface="Arial"/>
                  </a:rPr>
                  <a:t>Hương Cảng (A)</a:t>
                </a:r>
                <a:endParaRPr b="1" i="0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2" name="Google Shape;122;p2"/>
              <p:cNvGrpSpPr/>
              <p:nvPr/>
            </p:nvGrpSpPr>
            <p:grpSpPr>
              <a:xfrm>
                <a:off x="2256" y="2320"/>
                <a:ext cx="1824" cy="550"/>
                <a:chOff x="2256" y="2320"/>
                <a:chExt cx="1824" cy="550"/>
              </a:xfrm>
            </p:grpSpPr>
            <p:sp>
              <p:nvSpPr>
                <p:cNvPr id="123" name="Google Shape;123;p2"/>
                <p:cNvSpPr txBox="1"/>
                <p:nvPr/>
              </p:nvSpPr>
              <p:spPr>
                <a:xfrm>
                  <a:off x="2256" y="2320"/>
                  <a:ext cx="768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rgbClr val="33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MÃ LAI </a:t>
                  </a:r>
                  <a:endParaRPr/>
                </a:p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rgbClr val="33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(A)</a:t>
                  </a:r>
                  <a:endParaRPr b="1" i="0" sz="1400" u="none" cap="none" strike="noStrike">
                    <a:solidFill>
                      <a:srgbClr val="3333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4" name="Google Shape;124;p2"/>
                <p:cNvSpPr txBox="1"/>
                <p:nvPr/>
              </p:nvSpPr>
              <p:spPr>
                <a:xfrm>
                  <a:off x="3312" y="2448"/>
                  <a:ext cx="768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rgbClr val="33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MÃ LAI </a:t>
                  </a:r>
                  <a:endParaRPr/>
                </a:p>
                <a:p>
                  <a:pPr indent="0" lvl="0" marL="0" marR="0" rtl="0"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1400" u="none" cap="none" strike="noStrike">
                      <a:solidFill>
                        <a:srgbClr val="3333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(A)</a:t>
                  </a:r>
                  <a:endParaRPr b="1" i="0" sz="1400" u="none" cap="none" strike="noStrike">
                    <a:solidFill>
                      <a:srgbClr val="3333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5" name="Google Shape;125;p2"/>
          <p:cNvGrpSpPr/>
          <p:nvPr/>
        </p:nvGrpSpPr>
        <p:grpSpPr>
          <a:xfrm>
            <a:off x="5737417" y="4267200"/>
            <a:ext cx="3003358" cy="1053196"/>
            <a:chOff x="2412" y="2880"/>
            <a:chExt cx="1716" cy="1020"/>
          </a:xfrm>
        </p:grpSpPr>
        <p:sp>
          <p:nvSpPr>
            <p:cNvPr id="126" name="Google Shape;126;p2"/>
            <p:cNvSpPr txBox="1"/>
            <p:nvPr/>
          </p:nvSpPr>
          <p:spPr>
            <a:xfrm rot="1233324">
              <a:off x="2443" y="3264"/>
              <a:ext cx="1329" cy="4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2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In-đô-nê-xi-a</a:t>
              </a:r>
              <a:r>
                <a:rPr b="1" i="0" lang="en-US" sz="20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 (H)</a:t>
              </a:r>
              <a:endParaRPr b="1" i="0" sz="20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3360" y="2880"/>
              <a:ext cx="768" cy="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Bóoc-nê-ô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6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(H)</a:t>
              </a:r>
              <a:endParaRPr b="1" i="0" sz="16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128;p2"/>
          <p:cNvSpPr txBox="1"/>
          <p:nvPr/>
        </p:nvSpPr>
        <p:spPr>
          <a:xfrm>
            <a:off x="9094788" y="2260600"/>
            <a:ext cx="1344612" cy="48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rPr>
              <a:t>Phi-lip-pin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rPr>
              <a:t>(T)</a:t>
            </a:r>
            <a:endParaRPr b="1" i="0" sz="1600" u="none" cap="none" strike="noStrike">
              <a:solidFill>
                <a:srgbClr val="33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2"/>
          <p:cNvGrpSpPr/>
          <p:nvPr/>
        </p:nvGrpSpPr>
        <p:grpSpPr>
          <a:xfrm>
            <a:off x="6705600" y="1447800"/>
            <a:ext cx="3276600" cy="3994066"/>
            <a:chOff x="3312" y="432"/>
            <a:chExt cx="1872" cy="3877"/>
          </a:xfrm>
        </p:grpSpPr>
        <p:sp>
          <p:nvSpPr>
            <p:cNvPr id="130" name="Google Shape;130;p2"/>
            <p:cNvSpPr txBox="1"/>
            <p:nvPr/>
          </p:nvSpPr>
          <p:spPr>
            <a:xfrm>
              <a:off x="3312" y="432"/>
              <a:ext cx="768" cy="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Ma Cao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 b="1" i="0" sz="15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4416" y="3887"/>
              <a:ext cx="768" cy="4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Ti-mo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333300"/>
                  </a:solidFill>
                  <a:latin typeface="Arial"/>
                  <a:ea typeface="Arial"/>
                  <a:cs typeface="Arial"/>
                  <a:sym typeface="Arial"/>
                </a:rPr>
                <a:t>(B)</a:t>
              </a:r>
              <a:endParaRPr b="1" i="0" sz="1400" u="none" cap="none" strike="noStrike">
                <a:solidFill>
                  <a:srgbClr val="3333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"/>
          <p:cNvSpPr txBox="1"/>
          <p:nvPr>
            <p:ph type="title"/>
          </p:nvPr>
        </p:nvSpPr>
        <p:spPr>
          <a:xfrm>
            <a:off x="2057400" y="1524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2800">
                <a:solidFill>
                  <a:srgbClr val="FF0000"/>
                </a:solidFill>
              </a:rPr>
              <a:t>Kháng chiến ở ba tỉnh miền Đông Nam Kì</a:t>
            </a:r>
            <a:endParaRPr/>
          </a:p>
        </p:txBody>
      </p:sp>
      <p:pic>
        <p:nvPicPr>
          <p:cNvPr id="422" name="Google Shape;4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685800"/>
            <a:ext cx="50292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0"/>
          <p:cNvSpPr/>
          <p:nvPr/>
        </p:nvSpPr>
        <p:spPr>
          <a:xfrm>
            <a:off x="4343400" y="4870450"/>
            <a:ext cx="3886200" cy="838200"/>
          </a:xfrm>
          <a:prstGeom prst="wedgeRectCallout">
            <a:avLst>
              <a:gd fmla="val -54083" name="adj1"/>
              <a:gd fmla="val -125190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Tân Hòa (Gò Công) của Trương Định</a:t>
            </a:r>
            <a:endParaRPr/>
          </a:p>
        </p:txBody>
      </p:sp>
      <p:sp>
        <p:nvSpPr>
          <p:cNvPr id="424" name="Google Shape;424;p20"/>
          <p:cNvSpPr txBox="1"/>
          <p:nvPr/>
        </p:nvSpPr>
        <p:spPr>
          <a:xfrm>
            <a:off x="8077200" y="4495800"/>
            <a:ext cx="20574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Trương Định</a:t>
            </a:r>
            <a:endParaRPr/>
          </a:p>
        </p:txBody>
      </p:sp>
      <p:sp>
        <p:nvSpPr>
          <p:cNvPr id="425" name="Google Shape;425;p20"/>
          <p:cNvSpPr/>
          <p:nvPr/>
        </p:nvSpPr>
        <p:spPr>
          <a:xfrm>
            <a:off x="1600200" y="1371600"/>
            <a:ext cx="2286000" cy="762000"/>
          </a:xfrm>
          <a:prstGeom prst="wedgeRectCallout">
            <a:avLst>
              <a:gd fmla="val 37847" name="adj1"/>
              <a:gd fmla="val 132917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Tây Ninh của Trương Quyền</a:t>
            </a:r>
            <a:endParaRPr/>
          </a:p>
        </p:txBody>
      </p:sp>
      <p:sp>
        <p:nvSpPr>
          <p:cNvPr id="426" name="Google Shape;426;p20"/>
          <p:cNvSpPr/>
          <p:nvPr/>
        </p:nvSpPr>
        <p:spPr>
          <a:xfrm>
            <a:off x="4038600" y="3962400"/>
            <a:ext cx="304800" cy="381000"/>
          </a:xfrm>
          <a:prstGeom prst="irregularSeal2">
            <a:avLst/>
          </a:prstGeom>
          <a:solidFill>
            <a:schemeClr val="lt1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20"/>
          <p:cNvSpPr/>
          <p:nvPr/>
        </p:nvSpPr>
        <p:spPr>
          <a:xfrm>
            <a:off x="4024313" y="4814888"/>
            <a:ext cx="263525" cy="304800"/>
          </a:xfrm>
          <a:prstGeom prst="irregularSeal2">
            <a:avLst/>
          </a:prstGeom>
          <a:solidFill>
            <a:srgbClr val="FF3300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8" name="Google Shape;428;p20"/>
          <p:cNvCxnSpPr/>
          <p:nvPr/>
        </p:nvCxnSpPr>
        <p:spPr>
          <a:xfrm>
            <a:off x="1524000" y="6096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9" name="Google Shape;4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05600" y="609600"/>
            <a:ext cx="39624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/>
          <p:nvPr>
            <p:ph type="ctrTitle"/>
          </p:nvPr>
        </p:nvSpPr>
        <p:spPr>
          <a:xfrm>
            <a:off x="1752600" y="1981200"/>
            <a:ext cx="8915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838200" lvl="0" marL="838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3200">
                <a:solidFill>
                  <a:srgbClr val="FF0000"/>
                </a:solidFill>
              </a:rPr>
              <a:t>II. </a:t>
            </a:r>
            <a:r>
              <a:rPr b="1" lang="en-US" sz="3200" u="sng">
                <a:solidFill>
                  <a:srgbClr val="FF0000"/>
                </a:solidFill>
              </a:rPr>
              <a:t>CUỘC KHÁNG CHIẾN CHỐNG PHÁP TỪ NĂM 1858 ĐẾN NĂM 1873</a:t>
            </a:r>
            <a:endParaRPr/>
          </a:p>
        </p:txBody>
      </p:sp>
      <p:sp>
        <p:nvSpPr>
          <p:cNvPr id="435" name="Google Shape;435;p21"/>
          <p:cNvSpPr/>
          <p:nvPr/>
        </p:nvSpPr>
        <p:spPr>
          <a:xfrm>
            <a:off x="1676400" y="3048000"/>
            <a:ext cx="8153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Kháng chiến ở Đà Nẵng và ba tỉnh miền Đông Nam Kì</a:t>
            </a:r>
            <a:endParaRPr/>
          </a:p>
        </p:txBody>
      </p:sp>
      <p:sp>
        <p:nvSpPr>
          <p:cNvPr id="436" name="Google Shape;436;p21"/>
          <p:cNvSpPr txBox="1"/>
          <p:nvPr/>
        </p:nvSpPr>
        <p:spPr>
          <a:xfrm>
            <a:off x="1752600" y="3733800"/>
            <a:ext cx="861060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Kháng chiến lan rộng ra ba tỉnh miền Tây Nam Kì</a:t>
            </a:r>
            <a:endParaRPr/>
          </a:p>
        </p:txBody>
      </p:sp>
      <p:sp>
        <p:nvSpPr>
          <p:cNvPr id="437" name="Google Shape;437;p21"/>
          <p:cNvSpPr txBox="1"/>
          <p:nvPr/>
        </p:nvSpPr>
        <p:spPr>
          <a:xfrm>
            <a:off x="1893888" y="4830763"/>
            <a:ext cx="303466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32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đình Huế</a:t>
            </a:r>
            <a:endParaRPr/>
          </a:p>
        </p:txBody>
      </p:sp>
      <p:sp>
        <p:nvSpPr>
          <p:cNvPr id="438" name="Google Shape;438;p21"/>
          <p:cNvSpPr/>
          <p:nvPr/>
        </p:nvSpPr>
        <p:spPr>
          <a:xfrm>
            <a:off x="1752600" y="152400"/>
            <a:ext cx="8382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37-Bài 24</a:t>
            </a: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CUỘC KHÁNG CHIẾN CHỐNG THỰC DÂN PHÁP TỪ NĂM 1858 ĐẾN NĂM 1873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5_PhanThanhGian" id="443" name="Google Shape;44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52400"/>
            <a:ext cx="43434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5_PhanThanhGian2" id="444" name="Google Shape;44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3600" y="152400"/>
            <a:ext cx="47244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2"/>
          <p:cNvSpPr/>
          <p:nvPr/>
        </p:nvSpPr>
        <p:spPr>
          <a:xfrm>
            <a:off x="1524000" y="5562600"/>
            <a:ext cx="8763000" cy="1066800"/>
          </a:xfrm>
          <a:prstGeom prst="rect">
            <a:avLst/>
          </a:prstGeom>
          <a:gradFill>
            <a:gsLst>
              <a:gs pos="0">
                <a:srgbClr val="00FF00">
                  <a:alpha val="80784"/>
                </a:srgbClr>
              </a:gs>
              <a:gs pos="50000">
                <a:schemeClr val="lt1"/>
              </a:gs>
              <a:gs pos="100000">
                <a:srgbClr val="00FF00">
                  <a:alpha val="80784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đình cử Kinh lược sứ miền Tây Phan Thanh Giảng đi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 thuyết với Pháp xin chuộc lại 3 tỉnh miền Đông Nam Kì.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uoc do cac cuoc khang chien chong Phap o Nam ki" id="450" name="Google Shape;4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685800"/>
            <a:ext cx="9144000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23"/>
          <p:cNvSpPr/>
          <p:nvPr/>
        </p:nvSpPr>
        <p:spPr>
          <a:xfrm>
            <a:off x="1752600" y="6400800"/>
            <a:ext cx="865378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Lược đồ các cuộc kháng chiến chống Pháp ở Nam Kì (1859-1875)</a:t>
            </a:r>
            <a:endParaRPr/>
          </a:p>
        </p:txBody>
      </p:sp>
      <p:sp>
        <p:nvSpPr>
          <p:cNvPr id="452" name="Google Shape;452;p23">
            <a:hlinkClick action="ppaction://hlinksldjump" r:id="rId4"/>
          </p:cNvPr>
          <p:cNvSpPr/>
          <p:nvPr/>
        </p:nvSpPr>
        <p:spPr>
          <a:xfrm>
            <a:off x="10287000" y="6602413"/>
            <a:ext cx="381000" cy="2555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29813" y="60000"/>
                </a:moveTo>
                <a:lnTo>
                  <a:pt x="90187" y="15000"/>
                </a:lnTo>
                <a:lnTo>
                  <a:pt x="90187" y="105000"/>
                </a:lnTo>
                <a:close/>
              </a:path>
              <a:path extrusionOk="0" fill="darken" h="120000" w="120000">
                <a:moveTo>
                  <a:pt x="29813" y="60000"/>
                </a:moveTo>
                <a:lnTo>
                  <a:pt x="90187" y="15000"/>
                </a:lnTo>
                <a:lnTo>
                  <a:pt x="90187" y="105000"/>
                </a:lnTo>
                <a:close/>
              </a:path>
              <a:path extrusionOk="0" fill="none" h="120000" w="120000">
                <a:moveTo>
                  <a:pt x="29813" y="60000"/>
                </a:moveTo>
                <a:lnTo>
                  <a:pt x="90187" y="15000"/>
                </a:lnTo>
                <a:lnTo>
                  <a:pt x="90187" y="10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3" name="Google Shape;453;p23"/>
          <p:cNvSpPr txBox="1"/>
          <p:nvPr/>
        </p:nvSpPr>
        <p:spPr>
          <a:xfrm>
            <a:off x="1676400" y="14288"/>
            <a:ext cx="86106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b="1" lang="en-US" sz="28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Kháng chiến lan rộng ra ba tỉnh miền Tây Nam Kì</a:t>
            </a:r>
            <a:endParaRPr/>
          </a:p>
        </p:txBody>
      </p:sp>
      <p:sp>
        <p:nvSpPr>
          <p:cNvPr id="454" name="Google Shape;454;p23"/>
          <p:cNvSpPr/>
          <p:nvPr/>
        </p:nvSpPr>
        <p:spPr>
          <a:xfrm>
            <a:off x="5867400" y="1981200"/>
            <a:ext cx="1524000" cy="304800"/>
          </a:xfrm>
          <a:prstGeom prst="wedgeRectCallout">
            <a:avLst>
              <a:gd fmla="val -145000" name="adj1"/>
              <a:gd fmla="val 243750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AN GIANG</a:t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3048000" y="1981200"/>
            <a:ext cx="1524000" cy="304800"/>
          </a:xfrm>
          <a:prstGeom prst="wedgeRectCallout">
            <a:avLst>
              <a:gd fmla="val -30417" name="adj1"/>
              <a:gd fmla="val 331773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HÀ TIÊN</a:t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6781800" y="4419600"/>
            <a:ext cx="1524000" cy="304800"/>
          </a:xfrm>
          <a:prstGeom prst="wedgeRectCallout">
            <a:avLst>
              <a:gd fmla="val -92815" name="adj1"/>
              <a:gd fmla="val -333333" name="adj2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VĨNH LONG</a:t>
            </a:r>
            <a:endParaRPr b="1" sz="1800">
              <a:solidFill>
                <a:srgbClr val="8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"/>
          <p:cNvSpPr txBox="1"/>
          <p:nvPr>
            <p:ph type="ctrTitle"/>
          </p:nvPr>
        </p:nvSpPr>
        <p:spPr>
          <a:xfrm>
            <a:off x="1676400" y="17526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-838200" lvl="0" marL="838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3200">
                <a:solidFill>
                  <a:srgbClr val="FF0000"/>
                </a:solidFill>
              </a:rPr>
              <a:t>II. </a:t>
            </a:r>
            <a:r>
              <a:rPr b="1" lang="en-US" sz="3200" u="sng">
                <a:solidFill>
                  <a:srgbClr val="FF0000"/>
                </a:solidFill>
              </a:rPr>
              <a:t>CUỘC KHÁNG CHIẾN CHỐNG PHÁP TỪ NĂM 1858 ĐẾN NĂM 1873</a:t>
            </a: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1524000" y="2971800"/>
            <a:ext cx="899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838200" lvl="0" marL="838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Kháng chiến ở Đà Nẵng và ba tỉnh miền Đông Nam Kì</a:t>
            </a:r>
            <a:endParaRPr/>
          </a:p>
        </p:txBody>
      </p:sp>
      <p:sp>
        <p:nvSpPr>
          <p:cNvPr id="463" name="Google Shape;463;p24"/>
          <p:cNvSpPr txBox="1"/>
          <p:nvPr/>
        </p:nvSpPr>
        <p:spPr>
          <a:xfrm>
            <a:off x="1676400" y="3581400"/>
            <a:ext cx="8991600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32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Kháng chiến lan rộng ra ba tỉnh miền Tây Nam Kì</a:t>
            </a:r>
            <a:endParaRPr/>
          </a:p>
        </p:txBody>
      </p:sp>
      <p:sp>
        <p:nvSpPr>
          <p:cNvPr id="464" name="Google Shape;464;p24"/>
          <p:cNvSpPr txBox="1"/>
          <p:nvPr/>
        </p:nvSpPr>
        <p:spPr>
          <a:xfrm>
            <a:off x="1916113" y="4525963"/>
            <a:ext cx="3151505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i="1" lang="en-US" sz="32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đình Huế.</a:t>
            </a:r>
            <a:endParaRPr/>
          </a:p>
        </p:txBody>
      </p:sp>
      <p:sp>
        <p:nvSpPr>
          <p:cNvPr id="465" name="Google Shape;465;p24"/>
          <p:cNvSpPr txBox="1"/>
          <p:nvPr/>
        </p:nvSpPr>
        <p:spPr>
          <a:xfrm>
            <a:off x="1916113" y="5135563"/>
            <a:ext cx="8728075" cy="1076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Phong trào kháng chiến của nhân dân 6 tỉnh Nam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200" u="sng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Kỳ</a:t>
            </a: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1752600" y="76200"/>
            <a:ext cx="83820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 37-Bài 24</a:t>
            </a:r>
            <a:r>
              <a:rPr b="1" lang="en-US"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CUỘC KHÁNG CHIẾN CHỐNG THỰC DÂN PHÁP TỪ NĂM 1858 ĐẾN NĂM 1873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>
            <p:ph type="title"/>
          </p:nvPr>
        </p:nvSpPr>
        <p:spPr>
          <a:xfrm>
            <a:off x="1676400" y="76200"/>
            <a:ext cx="8686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 sz="2800">
                <a:solidFill>
                  <a:srgbClr val="FF0000"/>
                </a:solidFill>
              </a:rPr>
              <a:t>2. Kháng chiến lan rộng ra ba tỉnh miền Tây Nam Kì</a:t>
            </a:r>
            <a:endParaRPr/>
          </a:p>
        </p:txBody>
      </p:sp>
      <p:pic>
        <p:nvPicPr>
          <p:cNvPr id="472" name="Google Shape;4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0" y="812800"/>
            <a:ext cx="7010400" cy="60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5"/>
          <p:cNvSpPr/>
          <p:nvPr/>
        </p:nvSpPr>
        <p:spPr>
          <a:xfrm>
            <a:off x="1752600" y="1905000"/>
            <a:ext cx="2971800" cy="685800"/>
          </a:xfrm>
          <a:prstGeom prst="wedgeRectCallout">
            <a:avLst>
              <a:gd fmla="val 92361" name="adj1"/>
              <a:gd fmla="val 213194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Đồng Tháp Mười - Lãnh đạo Võ Duy Dương</a:t>
            </a: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4724400" y="838200"/>
            <a:ext cx="2819400" cy="685800"/>
          </a:xfrm>
          <a:prstGeom prst="wedgeRectCallout">
            <a:avLst>
              <a:gd fmla="val 18356" name="adj1"/>
              <a:gd fmla="val 255556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Tây Ninh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Lãnh đạo Trương Quyền</a:t>
            </a:r>
            <a:endParaRPr/>
          </a:p>
        </p:txBody>
      </p:sp>
      <p:sp>
        <p:nvSpPr>
          <p:cNvPr id="475" name="Google Shape;475;p25"/>
          <p:cNvSpPr/>
          <p:nvPr/>
        </p:nvSpPr>
        <p:spPr>
          <a:xfrm>
            <a:off x="1703388" y="4271963"/>
            <a:ext cx="2286000" cy="1219200"/>
          </a:xfrm>
          <a:prstGeom prst="wedgeRectCallout">
            <a:avLst>
              <a:gd fmla="val 94097" name="adj1"/>
              <a:gd fmla="val -48046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 Hà Tiên, Rạch Giá, Phú Quốc - Lãnh đạo Nguyễn Trung Trực</a:t>
            </a:r>
            <a:endParaRPr/>
          </a:p>
        </p:txBody>
      </p:sp>
      <p:sp>
        <p:nvSpPr>
          <p:cNvPr id="476" name="Google Shape;476;p25"/>
          <p:cNvSpPr/>
          <p:nvPr/>
        </p:nvSpPr>
        <p:spPr>
          <a:xfrm>
            <a:off x="7315200" y="3124200"/>
            <a:ext cx="3124200" cy="685800"/>
          </a:xfrm>
          <a:prstGeom prst="wedgeRectCallout">
            <a:avLst>
              <a:gd fmla="val -48477" name="adj1"/>
              <a:gd fmla="val 78472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 Tân An, Mỹ Tho- Lãnh đạo Nguyễn Hữu Huân</a:t>
            </a:r>
            <a:endParaRPr/>
          </a:p>
        </p:txBody>
      </p:sp>
      <p:sp>
        <p:nvSpPr>
          <p:cNvPr id="477" name="Google Shape;477;p25"/>
          <p:cNvSpPr/>
          <p:nvPr/>
        </p:nvSpPr>
        <p:spPr>
          <a:xfrm>
            <a:off x="6553200" y="5867400"/>
            <a:ext cx="3870325" cy="838200"/>
          </a:xfrm>
          <a:prstGeom prst="wedgeRectCallout">
            <a:avLst>
              <a:gd fmla="val -40074" name="adj1"/>
              <a:gd fmla="val -186741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0000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8" name="Google Shape;478;p25"/>
          <p:cNvSpPr/>
          <p:nvPr/>
        </p:nvSpPr>
        <p:spPr>
          <a:xfrm>
            <a:off x="1676400" y="5867400"/>
            <a:ext cx="3124200" cy="838200"/>
          </a:xfrm>
          <a:prstGeom prst="wedgeRectCallout">
            <a:avLst>
              <a:gd fmla="val 72815" name="adj1"/>
              <a:gd fmla="val -143750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Căn cứ U Minh-  Lãnh đạo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Đỗ Thừa Long, Đỗ Thừa Tự</a:t>
            </a:r>
            <a:endParaRPr/>
          </a:p>
        </p:txBody>
      </p:sp>
      <p:sp>
        <p:nvSpPr>
          <p:cNvPr id="479" name="Google Shape;479;p25"/>
          <p:cNvSpPr/>
          <p:nvPr/>
        </p:nvSpPr>
        <p:spPr>
          <a:xfrm>
            <a:off x="1703388" y="4249738"/>
            <a:ext cx="2278062" cy="1260475"/>
          </a:xfrm>
          <a:prstGeom prst="wedgeRectCallout">
            <a:avLst>
              <a:gd fmla="val 61079" name="adj1"/>
              <a:gd fmla="val -51639" name="adj2"/>
            </a:avLst>
          </a:prstGeom>
          <a:noFill/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5"/>
          <p:cNvSpPr/>
          <p:nvPr/>
        </p:nvSpPr>
        <p:spPr>
          <a:xfrm>
            <a:off x="1712913" y="4248150"/>
            <a:ext cx="2282825" cy="1238250"/>
          </a:xfrm>
          <a:prstGeom prst="wedgeRectCallout">
            <a:avLst>
              <a:gd fmla="val 114949" name="adj1"/>
              <a:gd fmla="val -27949" name="adj2"/>
            </a:avLst>
          </a:prstGeom>
          <a:noFill/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1" name="Google Shape;481;p25"/>
          <p:cNvSpPr/>
          <p:nvPr/>
        </p:nvSpPr>
        <p:spPr>
          <a:xfrm>
            <a:off x="6553200" y="5876925"/>
            <a:ext cx="3860800" cy="838200"/>
          </a:xfrm>
          <a:prstGeom prst="wedgeRectCallout">
            <a:avLst>
              <a:gd fmla="val -52630" name="adj1"/>
              <a:gd fmla="val -221213" name="adj2"/>
            </a:avLst>
          </a:prstGeom>
          <a:solidFill>
            <a:srgbClr val="CCFFFF">
              <a:alpha val="69803"/>
            </a:srgbClr>
          </a:solidFill>
          <a:ln cap="flat" cmpd="sng" w="9525">
            <a:solidFill>
              <a:srgbClr val="4F4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Vùng Bến Tre, Vĩnh Long, Trà Vinh Lãnh đạo Phan Tôn, Phan Liêm</a:t>
            </a:r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5991225" y="3560763"/>
            <a:ext cx="395288" cy="457200"/>
          </a:xfrm>
          <a:prstGeom prst="irregularSeal2">
            <a:avLst/>
          </a:prstGeom>
          <a:solidFill>
            <a:schemeClr val="lt1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3" name="Google Shape;483;p25"/>
          <p:cNvSpPr/>
          <p:nvPr/>
        </p:nvSpPr>
        <p:spPr>
          <a:xfrm>
            <a:off x="6477000" y="2819400"/>
            <a:ext cx="395288" cy="457200"/>
          </a:xfrm>
          <a:prstGeom prst="irregularSeal2">
            <a:avLst/>
          </a:prstGeom>
          <a:solidFill>
            <a:schemeClr val="lt1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4" name="Google Shape;484;p25"/>
          <p:cNvSpPr/>
          <p:nvPr/>
        </p:nvSpPr>
        <p:spPr>
          <a:xfrm>
            <a:off x="4911725" y="4100513"/>
            <a:ext cx="304800" cy="381000"/>
          </a:xfrm>
          <a:prstGeom prst="irregularSeal2">
            <a:avLst/>
          </a:prstGeom>
          <a:solidFill>
            <a:srgbClr val="FF3300"/>
          </a:solidFill>
          <a:ln cap="flat" cmpd="sng" w="1270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5" name="Google Shape;485;p25"/>
          <p:cNvSpPr/>
          <p:nvPr/>
        </p:nvSpPr>
        <p:spPr>
          <a:xfrm rot="-9931264">
            <a:off x="5562600" y="4918075"/>
            <a:ext cx="457200" cy="228600"/>
          </a:xfrm>
          <a:prstGeom prst="triangle">
            <a:avLst>
              <a:gd fmla="val 100000" name="adj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6" name="Google Shape;486;p25"/>
          <p:cNvSpPr/>
          <p:nvPr/>
        </p:nvSpPr>
        <p:spPr>
          <a:xfrm rot="-10414276">
            <a:off x="6934200" y="4572000"/>
            <a:ext cx="457200" cy="228600"/>
          </a:xfrm>
          <a:prstGeom prst="triangle">
            <a:avLst>
              <a:gd fmla="val 100000" name="adj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25"/>
          <p:cNvSpPr/>
          <p:nvPr/>
        </p:nvSpPr>
        <p:spPr>
          <a:xfrm rot="-10414276">
            <a:off x="6400800" y="4267200"/>
            <a:ext cx="457200" cy="228600"/>
          </a:xfrm>
          <a:prstGeom prst="triangle">
            <a:avLst>
              <a:gd fmla="val 100000" name="adj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Google Shape;488;p25"/>
          <p:cNvSpPr/>
          <p:nvPr/>
        </p:nvSpPr>
        <p:spPr>
          <a:xfrm rot="-10414276">
            <a:off x="6996113" y="3983038"/>
            <a:ext cx="457200" cy="228600"/>
          </a:xfrm>
          <a:prstGeom prst="triangle">
            <a:avLst>
              <a:gd fmla="val 100000" name="adj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25"/>
          <p:cNvSpPr/>
          <p:nvPr/>
        </p:nvSpPr>
        <p:spPr>
          <a:xfrm rot="-10414276">
            <a:off x="5486400" y="4343400"/>
            <a:ext cx="457200" cy="228600"/>
          </a:xfrm>
          <a:prstGeom prst="triangle">
            <a:avLst>
              <a:gd fmla="val 100000" name="adj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25"/>
          <p:cNvSpPr/>
          <p:nvPr/>
        </p:nvSpPr>
        <p:spPr>
          <a:xfrm rot="-10414276">
            <a:off x="4238625" y="4017963"/>
            <a:ext cx="457200" cy="228600"/>
          </a:xfrm>
          <a:prstGeom prst="triangle">
            <a:avLst>
              <a:gd fmla="val 100000" name="adj"/>
            </a:avLst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91" name="Google Shape;491;p25"/>
          <p:cNvCxnSpPr/>
          <p:nvPr/>
        </p:nvCxnSpPr>
        <p:spPr>
          <a:xfrm>
            <a:off x="1524000" y="6096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6"/>
          <p:cNvSpPr txBox="1"/>
          <p:nvPr/>
        </p:nvSpPr>
        <p:spPr>
          <a:xfrm>
            <a:off x="2209800" y="914400"/>
            <a:ext cx="7924800" cy="181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 nói của Nguyễn Trung Trực khi bị giặc bắt và đem ra chém ông đã khẳng khái nói: “ Bao giờ người Tây nhổ hết cỏ nước Nam thì mới hết người Nam đánh Tây.”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guyendinhchieu[1]" id="501" name="Google Shape;5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228600"/>
            <a:ext cx="57150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7"/>
          <p:cNvSpPr/>
          <p:nvPr/>
        </p:nvSpPr>
        <p:spPr>
          <a:xfrm>
            <a:off x="3886200" y="4343400"/>
            <a:ext cx="4360863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b="1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Nguyễn Đình Chiểu (1822-1888)</a:t>
            </a:r>
            <a:endParaRPr/>
          </a:p>
        </p:txBody>
      </p:sp>
      <p:sp>
        <p:nvSpPr>
          <p:cNvPr id="503" name="Google Shape;503;p27"/>
          <p:cNvSpPr/>
          <p:nvPr/>
        </p:nvSpPr>
        <p:spPr>
          <a:xfrm>
            <a:off x="3124200" y="4984750"/>
            <a:ext cx="71628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mes New Roman"/>
              <a:buNone/>
            </a:pPr>
            <a:r>
              <a:rPr b="0" i="1" lang="en-US" sz="2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1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Chở bao nhiêu đạo thuyền không khẳm.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0" i="1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Đâm mấy thằng gian bút chẳng tà.</a:t>
            </a:r>
            <a:b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4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(Theo thơ văn Nguyễn Đình Chiểu, NXB Văn học, Hà Nội, 1963)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mes8bd" id="508" name="Google Shape;50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0"/>
            <a:ext cx="8153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0093"/>
              </a:buClr>
              <a:buSzPct val="100000"/>
              <a:buFont typeface="Calibri"/>
              <a:buNone/>
            </a:pPr>
            <a:r>
              <a:rPr b="1" i="1" lang="en-US" sz="4000">
                <a:solidFill>
                  <a:srgbClr val="D60093"/>
                </a:solidFill>
              </a:rPr>
              <a:t>                  </a:t>
            </a:r>
            <a:br>
              <a:rPr b="1" i="1" lang="en-US" sz="4000">
                <a:solidFill>
                  <a:srgbClr val="D60093"/>
                </a:solidFill>
              </a:rPr>
            </a:br>
            <a:r>
              <a:rPr b="1" i="1" lang="en-US" sz="4000">
                <a:solidFill>
                  <a:srgbClr val="D60093"/>
                </a:solidFill>
              </a:rPr>
              <a:t>                   Chạy Tây</a:t>
            </a:r>
            <a:br>
              <a:rPr b="1" i="1" lang="en-US" sz="4000">
                <a:solidFill>
                  <a:srgbClr val="D60093"/>
                </a:solidFill>
              </a:rPr>
            </a:br>
            <a:r>
              <a:rPr b="1" i="1" lang="en-US" sz="4000">
                <a:solidFill>
                  <a:srgbClr val="D60093"/>
                </a:solidFill>
              </a:rPr>
              <a:t>                                </a:t>
            </a:r>
            <a:r>
              <a:rPr b="1" i="1" lang="en-US" sz="2400">
                <a:solidFill>
                  <a:srgbClr val="D60093"/>
                </a:solidFill>
              </a:rPr>
              <a:t>Nguyễn Đình Chiểu</a:t>
            </a:r>
            <a:endParaRPr b="1" i="1" sz="4000">
              <a:solidFill>
                <a:srgbClr val="D60093"/>
              </a:solidFill>
            </a:endParaRPr>
          </a:p>
        </p:txBody>
      </p:sp>
      <p:sp>
        <p:nvSpPr>
          <p:cNvPr id="510" name="Google Shape;510;p28"/>
          <p:cNvSpPr txBox="1"/>
          <p:nvPr>
            <p:ph idx="1" type="body"/>
          </p:nvPr>
        </p:nvSpPr>
        <p:spPr>
          <a:xfrm>
            <a:off x="1981200" y="2332038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Tan chợ vừa nghe tiếng súng Tây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Một bàn cờ thế phút sa tay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Bỏ nhà lũ trẻ lơ xơ chạy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Mất ổ bầy chim dáo dác bay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Bến Nghé của tiền tan bọt nước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Đồng Nai tranh ngói nhuốm màu mây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Hỏi trang dẹp loạn rày đâu vắng 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FF"/>
              </a:buClr>
              <a:buSzPts val="2800"/>
              <a:buNone/>
            </a:pPr>
            <a:r>
              <a:rPr i="1" lang="en-US" sz="2800">
                <a:solidFill>
                  <a:srgbClr val="3333FF"/>
                </a:solidFill>
              </a:rPr>
              <a:t>Nỡ để dân đen mắc nạn này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" name="Google Shape;515;p29"/>
          <p:cNvGraphicFramePr/>
          <p:nvPr/>
        </p:nvGraphicFramePr>
        <p:xfrm>
          <a:off x="18288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{B379CE55-EA8F-4BFD-B216-7A33F7FD6DBC}</a:tableStyleId>
              </a:tblPr>
              <a:tblGrid>
                <a:gridCol w="4267200"/>
                <a:gridCol w="4267200"/>
              </a:tblGrid>
              <a:tr h="5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1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6" name="Google Shape;516;p29"/>
          <p:cNvSpPr txBox="1"/>
          <p:nvPr/>
        </p:nvSpPr>
        <p:spPr>
          <a:xfrm>
            <a:off x="6096000" y="166688"/>
            <a:ext cx="411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dân 6 tỉnh Nam Kỳ</a:t>
            </a:r>
            <a:endParaRPr/>
          </a:p>
        </p:txBody>
      </p:sp>
      <p:sp>
        <p:nvSpPr>
          <p:cNvPr id="517" name="Google Shape;517;p29"/>
          <p:cNvSpPr txBox="1"/>
          <p:nvPr/>
        </p:nvSpPr>
        <p:spPr>
          <a:xfrm>
            <a:off x="2057400" y="749300"/>
            <a:ext cx="3733800" cy="9220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Nhu nhược, hèn nhát, thương lượng, thoả hiệp với Pháp. Đàn áp nhân dân, ngăn trở phong trào kháng chiến.</a:t>
            </a:r>
            <a:endParaRPr/>
          </a:p>
        </p:txBody>
      </p:sp>
      <p:sp>
        <p:nvSpPr>
          <p:cNvPr id="518" name="Google Shape;518;p29"/>
          <p:cNvSpPr txBox="1"/>
          <p:nvPr/>
        </p:nvSpPr>
        <p:spPr>
          <a:xfrm>
            <a:off x="6324600" y="736600"/>
            <a:ext cx="3810000" cy="2030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Kiên quyết chống Pháp ngay từ những ngày đầu( nhiều trung tâm kháng chiến nổ ra, dùng thơ, văn đấu tranh) =&gt; dũng cảm, kiên cường, bất khuất.</a:t>
            </a:r>
            <a:endParaRPr/>
          </a:p>
          <a:p>
            <a:pPr indent="0" lvl="0" marL="0" marR="0" rtl="0" algn="just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18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29"/>
          <p:cNvSpPr txBox="1"/>
          <p:nvPr/>
        </p:nvSpPr>
        <p:spPr>
          <a:xfrm>
            <a:off x="2362200" y="152400"/>
            <a:ext cx="2971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Triều Huế</a:t>
            </a:r>
            <a:endParaRPr/>
          </a:p>
        </p:txBody>
      </p:sp>
      <p:pic>
        <p:nvPicPr>
          <p:cNvPr descr="Phan Thanh Gian Lam Duy Hiep ky voi Phap hiep uoc" id="520" name="Google Shape;52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3048000"/>
            <a:ext cx="4267200" cy="3709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2200" y="3057525"/>
            <a:ext cx="42672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609600" y="0"/>
            <a:ext cx="8229600" cy="4111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1524000" y="5334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Chiến sự ở Đà Nẵng những năm 1858 – 1859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1447800" y="1143000"/>
            <a:ext cx="54864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a)Nguyên nhân Pháp xâm lược Việt Nam</a:t>
            </a:r>
            <a:endParaRPr/>
          </a:p>
        </p:txBody>
      </p:sp>
      <p:sp>
        <p:nvSpPr>
          <p:cNvPr id="139" name="Google Shape;139;p3"/>
          <p:cNvSpPr txBox="1"/>
          <p:nvPr/>
        </p:nvSpPr>
        <p:spPr>
          <a:xfrm>
            <a:off x="1524000" y="3200400"/>
            <a:ext cx="51816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b="1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Trực tiếp</a:t>
            </a:r>
            <a:r>
              <a:rPr b="0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b="1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 cớ bảo vệ đạo Gia-tô</a:t>
            </a:r>
            <a:endParaRPr b="0" i="0" sz="2400" u="none" cap="none" strike="noStrik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1524000" y="3886200"/>
            <a:ext cx="4191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Diễn biến:</a:t>
            </a:r>
            <a:endParaRPr/>
          </a:p>
        </p:txBody>
      </p:sp>
      <p:sp>
        <p:nvSpPr>
          <p:cNvPr id="141" name="Google Shape;141;p3"/>
          <p:cNvSpPr txBox="1"/>
          <p:nvPr/>
        </p:nvSpPr>
        <p:spPr>
          <a:xfrm>
            <a:off x="1600200" y="1676400"/>
            <a:ext cx="10439400" cy="1568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Char char="-"/>
            </a:pPr>
            <a:r>
              <a:rPr b="1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 xa :  +CNTB Pháp phát triển cần nguyên liệu, thị trường.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+Việt Nam có vị trí chiến lược quan trọng,giàu tài nguyên,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chế độ phong kiến suy yếu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" id="526" name="Google Shape;52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6225" y="1373188"/>
            <a:ext cx="19589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27" name="Google Shape;52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3050" y="1190625"/>
            <a:ext cx="1958975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28" name="Google Shape;52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71850" y="1373188"/>
            <a:ext cx="2867025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29" name="Google Shape;529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81200" y="3962400"/>
            <a:ext cx="19589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0" name="Google Shape;530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20875" y="3286125"/>
            <a:ext cx="204787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1" name="Google Shape;531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8413" y="2490788"/>
            <a:ext cx="2432050" cy="2409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2" name="Google Shape;532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96263" y="3962400"/>
            <a:ext cx="2019300" cy="2859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3" name="Google Shape;533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07375" y="3962400"/>
            <a:ext cx="2019300" cy="2149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4" name="Google Shape;534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75625" y="3806825"/>
            <a:ext cx="2019300" cy="1416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5" name="Google Shape;535;p3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50225" y="3108325"/>
            <a:ext cx="2070100" cy="123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6" name="Google Shape;536;p3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81700" y="2471738"/>
            <a:ext cx="2317750" cy="1985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7" name="Google Shape;537;p3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80438" y="1749425"/>
            <a:ext cx="2024062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8" name="Google Shape;538;p3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550275" y="949325"/>
            <a:ext cx="2117725" cy="1116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39" name="Google Shape;539;p3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981700" y="1373188"/>
            <a:ext cx="2749550" cy="136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ver" id="540" name="Google Shape;540;p3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480050" y="1630363"/>
            <a:ext cx="1252538" cy="1338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1"/>
          <p:cNvSpPr txBox="1"/>
          <p:nvPr>
            <p:ph type="title"/>
          </p:nvPr>
        </p:nvSpPr>
        <p:spPr>
          <a:xfrm>
            <a:off x="1600200" y="152400"/>
            <a:ext cx="8943975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None/>
            </a:pPr>
            <a:r>
              <a:rPr b="1" lang="en-US" sz="2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cxnSp>
        <p:nvCxnSpPr>
          <p:cNvPr id="546" name="Google Shape;546;p31"/>
          <p:cNvCxnSpPr/>
          <p:nvPr/>
        </p:nvCxnSpPr>
        <p:spPr>
          <a:xfrm>
            <a:off x="1524000" y="609600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" name="Google Shape;547;p31"/>
          <p:cNvSpPr txBox="1"/>
          <p:nvPr/>
        </p:nvSpPr>
        <p:spPr>
          <a:xfrm>
            <a:off x="4191000" y="90488"/>
            <a:ext cx="5105400" cy="521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CỦNG CỐ</a:t>
            </a:r>
            <a:endParaRPr/>
          </a:p>
        </p:txBody>
      </p:sp>
      <p:sp>
        <p:nvSpPr>
          <p:cNvPr id="548" name="Google Shape;548;p31"/>
          <p:cNvSpPr/>
          <p:nvPr/>
        </p:nvSpPr>
        <p:spPr>
          <a:xfrm>
            <a:off x="1600200" y="6096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1)</a:t>
            </a:r>
            <a:r>
              <a:rPr b="1" lang="en-US" sz="2400" u="none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Nguy</a:t>
            </a:r>
            <a:r>
              <a:rPr b="1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ên nhân Pháp xâm lược nước ta</a:t>
            </a:r>
            <a:endParaRPr/>
          </a:p>
        </p:txBody>
      </p:sp>
      <p:sp>
        <p:nvSpPr>
          <p:cNvPr id="549" name="Google Shape;549;p31"/>
          <p:cNvSpPr txBox="1"/>
          <p:nvPr/>
        </p:nvSpPr>
        <p:spPr>
          <a:xfrm>
            <a:off x="1600200" y="990600"/>
            <a:ext cx="62484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 Nhu cầu tìm kiếm thị trường , nguyên liệu</a:t>
            </a:r>
            <a:endParaRPr/>
          </a:p>
        </p:txBody>
      </p:sp>
      <p:sp>
        <p:nvSpPr>
          <p:cNvPr id="550" name="Google Shape;550;p31"/>
          <p:cNvSpPr txBox="1"/>
          <p:nvPr/>
        </p:nvSpPr>
        <p:spPr>
          <a:xfrm>
            <a:off x="1600200" y="1371600"/>
            <a:ext cx="6858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 Chế độ phong kiến nhà Nguyễn suy yếu</a:t>
            </a:r>
            <a:endParaRPr/>
          </a:p>
        </p:txBody>
      </p:sp>
      <p:sp>
        <p:nvSpPr>
          <p:cNvPr id="551" name="Google Shape;551;p31"/>
          <p:cNvSpPr txBox="1"/>
          <p:nvPr/>
        </p:nvSpPr>
        <p:spPr>
          <a:xfrm>
            <a:off x="1600200" y="1752600"/>
            <a:ext cx="6858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  Bảo vệ đạo GiaTô</a:t>
            </a:r>
            <a:endParaRPr/>
          </a:p>
        </p:txBody>
      </p:sp>
      <p:sp>
        <p:nvSpPr>
          <p:cNvPr id="552" name="Google Shape;552;p31"/>
          <p:cNvSpPr txBox="1"/>
          <p:nvPr/>
        </p:nvSpPr>
        <p:spPr>
          <a:xfrm>
            <a:off x="1600200" y="2209800"/>
            <a:ext cx="6858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  Cả a,b,c</a:t>
            </a:r>
            <a:endParaRPr/>
          </a:p>
        </p:txBody>
      </p:sp>
      <p:sp>
        <p:nvSpPr>
          <p:cNvPr id="553" name="Google Shape;553;p31"/>
          <p:cNvSpPr/>
          <p:nvPr/>
        </p:nvSpPr>
        <p:spPr>
          <a:xfrm>
            <a:off x="304800" y="28956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</a:t>
            </a:r>
            <a:r>
              <a:rPr b="1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Điền dữ kiện vào chỗ trống :</a:t>
            </a:r>
            <a:endParaRPr/>
          </a:p>
        </p:txBody>
      </p:sp>
      <p:sp>
        <p:nvSpPr>
          <p:cNvPr id="554" name="Google Shape;554;p31"/>
          <p:cNvSpPr txBox="1"/>
          <p:nvPr/>
        </p:nvSpPr>
        <p:spPr>
          <a:xfrm>
            <a:off x="2438400" y="3352800"/>
            <a:ext cx="126619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1/9/1858</a:t>
            </a:r>
            <a:endParaRPr/>
          </a:p>
        </p:txBody>
      </p:sp>
      <p:sp>
        <p:nvSpPr>
          <p:cNvPr id="555" name="Google Shape;555;p31"/>
          <p:cNvSpPr txBox="1"/>
          <p:nvPr/>
        </p:nvSpPr>
        <p:spPr>
          <a:xfrm>
            <a:off x="1981200" y="3717925"/>
            <a:ext cx="113538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Đà Nẵng</a:t>
            </a:r>
            <a:endParaRPr/>
          </a:p>
        </p:txBody>
      </p:sp>
      <p:sp>
        <p:nvSpPr>
          <p:cNvPr id="556" name="Google Shape;556;p31"/>
          <p:cNvSpPr txBox="1"/>
          <p:nvPr/>
        </p:nvSpPr>
        <p:spPr>
          <a:xfrm>
            <a:off x="4114800" y="3717925"/>
            <a:ext cx="121285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17/2/1859</a:t>
            </a:r>
            <a:endParaRPr/>
          </a:p>
        </p:txBody>
      </p:sp>
      <p:sp>
        <p:nvSpPr>
          <p:cNvPr id="557" name="Google Shape;557;p31"/>
          <p:cNvSpPr txBox="1"/>
          <p:nvPr/>
        </p:nvSpPr>
        <p:spPr>
          <a:xfrm>
            <a:off x="5434013" y="5105400"/>
            <a:ext cx="291338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Hiệp ước Nhâm Tuất</a:t>
            </a:r>
            <a:endParaRPr/>
          </a:p>
        </p:txBody>
      </p:sp>
      <p:sp>
        <p:nvSpPr>
          <p:cNvPr id="558" name="Google Shape;558;p31"/>
          <p:cNvSpPr/>
          <p:nvPr/>
        </p:nvSpPr>
        <p:spPr>
          <a:xfrm>
            <a:off x="1600200" y="2209800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a1" id="559" name="Google Shape;5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76200"/>
            <a:ext cx="609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a1" id="560" name="Google Shape;56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0" y="0"/>
            <a:ext cx="6096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1"/>
          <p:cNvSpPr txBox="1"/>
          <p:nvPr/>
        </p:nvSpPr>
        <p:spPr>
          <a:xfrm>
            <a:off x="1600200" y="3352800"/>
            <a:ext cx="9067800" cy="2676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-Ngày.................quân Pháp nổ súng xâm lược nước ta đầu tiên ở ....................Ngày ....................quân Pháp đánh chiếm thành Gia Định. Đêm 23 rạng sáng ngày 24/2/1861,quân Pháp tấn công Đại đồn.......................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đó, chiếm ba tỉnh.........................................................................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-Ngày 5/6/1862 triều đình kí.........................................nhân nhượng cho Pháp nhiều quyền lợi </a:t>
            </a:r>
            <a:endParaRPr/>
          </a:p>
        </p:txBody>
      </p:sp>
      <p:sp>
        <p:nvSpPr>
          <p:cNvPr id="562" name="Google Shape;562;p31"/>
          <p:cNvSpPr txBox="1"/>
          <p:nvPr/>
        </p:nvSpPr>
        <p:spPr>
          <a:xfrm>
            <a:off x="2438400" y="4419600"/>
            <a:ext cx="201612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 Hoà</a:t>
            </a:r>
            <a:endParaRPr/>
          </a:p>
        </p:txBody>
      </p:sp>
      <p:sp>
        <p:nvSpPr>
          <p:cNvPr id="563" name="Google Shape;563;p31"/>
          <p:cNvSpPr txBox="1"/>
          <p:nvPr/>
        </p:nvSpPr>
        <p:spPr>
          <a:xfrm>
            <a:off x="4876800" y="4724400"/>
            <a:ext cx="55626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Định Tường ,Biên Hoà và Vĩnh Long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"/>
          <p:cNvSpPr txBox="1"/>
          <p:nvPr/>
        </p:nvSpPr>
        <p:spPr>
          <a:xfrm>
            <a:off x="5943600" y="3276600"/>
            <a:ext cx="4724400" cy="706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sao Pháp chọn Đà Nẵng làm điểm mở đầu cho cuộc xâm lược Việt Nam ?</a:t>
            </a:r>
            <a:endParaRPr/>
          </a:p>
        </p:txBody>
      </p:sp>
      <p:pic>
        <p:nvPicPr>
          <p:cNvPr descr="Hai Cang Ãa Nang "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9800" y="3962400"/>
            <a:ext cx="4495800" cy="2819400"/>
          </a:xfrm>
          <a:prstGeom prst="rect">
            <a:avLst/>
          </a:prstGeom>
          <a:noFill/>
          <a:ln cap="flat" cmpd="sng" w="12700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descr="2_o" id="148" name="Google Shape;148;p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0"/>
            <a:ext cx="4495800" cy="3124200"/>
          </a:xfrm>
          <a:prstGeom prst="rect">
            <a:avLst/>
          </a:prstGeom>
          <a:noFill/>
          <a:ln cap="flat" cmpd="sng" w="9525">
            <a:solidFill>
              <a:srgbClr val="FF6600"/>
            </a:solidFill>
            <a:prstDash val="solid"/>
            <a:miter lim="8000"/>
            <a:headEnd len="sm" w="sm" type="none"/>
            <a:tailEnd len="sm" w="sm" type="none"/>
          </a:ln>
        </p:spPr>
      </p:pic>
      <p:grpSp>
        <p:nvGrpSpPr>
          <p:cNvPr id="149" name="Google Shape;149;p4"/>
          <p:cNvGrpSpPr/>
          <p:nvPr/>
        </p:nvGrpSpPr>
        <p:grpSpPr>
          <a:xfrm>
            <a:off x="1524000" y="0"/>
            <a:ext cx="4478663" cy="6096000"/>
            <a:chOff x="1200" y="0"/>
            <a:chExt cx="3778" cy="4320"/>
          </a:xfrm>
        </p:grpSpPr>
        <p:sp>
          <p:nvSpPr>
            <p:cNvPr id="150" name="Google Shape;150;p4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4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1572" y="48"/>
                <a:ext cx="2328" cy="4163"/>
              </a:xfrm>
              <a:custGeom>
                <a:rect b="b" l="l" r="r" t="t"/>
                <a:pathLst>
                  <a:path extrusionOk="0" h="4163" w="2328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1560" y="54"/>
                <a:ext cx="2328" cy="4163"/>
              </a:xfrm>
              <a:custGeom>
                <a:rect b="b" l="l" r="r" t="t"/>
                <a:pathLst>
                  <a:path extrusionOk="0" h="4163" w="2328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2652" y="150"/>
                <a:ext cx="288" cy="132"/>
              </a:xfrm>
              <a:custGeom>
                <a:rect b="b" l="l" r="r" t="t"/>
                <a:pathLst>
                  <a:path extrusionOk="0" h="132" w="288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cap="flat" cmpd="sng" w="9525">
                <a:solidFill>
                  <a:srgbClr val="E2E2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2524" y="94"/>
                <a:ext cx="429" cy="140"/>
              </a:xfrm>
              <a:custGeom>
                <a:rect b="b" l="l" r="r" t="t"/>
                <a:pathLst>
                  <a:path extrusionOk="0" h="140" w="429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2616" y="144"/>
                <a:ext cx="288" cy="132"/>
              </a:xfrm>
              <a:custGeom>
                <a:rect b="b" l="l" r="r" t="t"/>
                <a:pathLst>
                  <a:path extrusionOk="0" h="132" w="288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cap="flat" cmpd="sng" w="9525">
                <a:solidFill>
                  <a:srgbClr val="E2E2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4"/>
            <p:cNvSpPr/>
            <p:nvPr/>
          </p:nvSpPr>
          <p:spPr>
            <a:xfrm>
              <a:off x="2544" y="660"/>
              <a:ext cx="96" cy="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D092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 txBox="1"/>
            <p:nvPr/>
          </p:nvSpPr>
          <p:spPr>
            <a:xfrm>
              <a:off x="2137" y="600"/>
              <a:ext cx="575" cy="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D092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Hµ Néi</a:t>
              </a:r>
              <a:endParaRPr b="1" sz="1500">
                <a:solidFill>
                  <a:srgbClr val="FD092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6" name="Google Shape;166;p4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4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3217" y="1800"/>
              <a:ext cx="815" cy="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HuÕ</a:t>
              </a:r>
              <a:endParaRPr b="1" sz="16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4"/>
            <p:cNvSpPr txBox="1"/>
            <p:nvPr/>
          </p:nvSpPr>
          <p:spPr>
            <a:xfrm>
              <a:off x="3385" y="1932"/>
              <a:ext cx="815" cy="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3731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§µ N½ng</a:t>
              </a: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4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4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D092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 rot="1042880">
              <a:off x="4523" y="2680"/>
              <a:ext cx="404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4513" y="1194"/>
              <a:ext cx="405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1582" y="3024"/>
              <a:ext cx="1394" cy="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360" y="240"/>
              <a:ext cx="1536" cy="520"/>
            </a:xfrm>
            <a:custGeom>
              <a:rect b="b" l="l" r="r" t="t"/>
              <a:pathLst>
                <a:path extrusionOk="0" h="532" w="1587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 txBox="1"/>
            <p:nvPr/>
          </p:nvSpPr>
          <p:spPr>
            <a:xfrm>
              <a:off x="3264" y="95"/>
              <a:ext cx="1392" cy="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Trung Quèc</a:t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cxnSp>
        <p:nvCxnSpPr>
          <p:cNvPr id="194" name="Google Shape;194;p4"/>
          <p:cNvCxnSpPr/>
          <p:nvPr/>
        </p:nvCxnSpPr>
        <p:spPr>
          <a:xfrm flipH="1" rot="10800000">
            <a:off x="3886200" y="1600200"/>
            <a:ext cx="2667000" cy="1143000"/>
          </a:xfrm>
          <a:prstGeom prst="straightConnector1">
            <a:avLst/>
          </a:prstGeom>
          <a:noFill/>
          <a:ln cap="flat" cmpd="sng" w="38100">
            <a:solidFill>
              <a:srgbClr val="FF33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95" name="Google Shape;195;p4"/>
          <p:cNvCxnSpPr/>
          <p:nvPr/>
        </p:nvCxnSpPr>
        <p:spPr>
          <a:xfrm>
            <a:off x="4114800" y="2895600"/>
            <a:ext cx="2667000" cy="2133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96" name="Google Shape;196;p4"/>
          <p:cNvSpPr txBox="1"/>
          <p:nvPr/>
        </p:nvSpPr>
        <p:spPr>
          <a:xfrm>
            <a:off x="2362200" y="6172200"/>
            <a:ext cx="2667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Lược đồ Việt Nam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"/>
          <p:cNvPicPr preferRelativeResize="0"/>
          <p:nvPr/>
        </p:nvPicPr>
        <p:blipFill rotWithShape="1">
          <a:blip r:embed="rId3">
            <a:alphaModFix/>
          </a:blip>
          <a:srcRect b="0" l="0" r="0" t="5524"/>
          <a:stretch/>
        </p:blipFill>
        <p:spPr>
          <a:xfrm>
            <a:off x="3581400" y="304800"/>
            <a:ext cx="7086600" cy="6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"/>
          <p:cNvSpPr txBox="1"/>
          <p:nvPr/>
        </p:nvSpPr>
        <p:spPr>
          <a:xfrm>
            <a:off x="1524000" y="4953000"/>
            <a:ext cx="19812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 sự ở Đà Nẵng năm 1858</a:t>
            </a:r>
            <a:endParaRPr/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0"/>
            <a:ext cx="48006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 txBox="1"/>
          <p:nvPr/>
        </p:nvSpPr>
        <p:spPr>
          <a:xfrm>
            <a:off x="2133600" y="0"/>
            <a:ext cx="38862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Quân Pháp đổ bộ ở Sơn Trà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/>
          <p:nvPr>
            <p:ph idx="4294967295" type="title"/>
          </p:nvPr>
        </p:nvSpPr>
        <p:spPr>
          <a:xfrm>
            <a:off x="609600" y="46038"/>
            <a:ext cx="8229600" cy="411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210" name="Google Shape;210;p6"/>
          <p:cNvSpPr txBox="1"/>
          <p:nvPr/>
        </p:nvSpPr>
        <p:spPr>
          <a:xfrm>
            <a:off x="1524000" y="4435475"/>
            <a:ext cx="87630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-Sáng</a:t>
            </a: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US" sz="24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1/9/1858</a:t>
            </a: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quân Pháp nổ súng tấn công Đà Nẵng ,quân dân ta anh dũng chống trả.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3200400" y="5562600"/>
            <a:ext cx="70866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 5 tháng quân Pháp chỉ chiếm được bán đảo Sơn Trà</a:t>
            </a:r>
            <a:endParaRPr/>
          </a:p>
        </p:txBody>
      </p:sp>
      <p:sp>
        <p:nvSpPr>
          <p:cNvPr id="212" name="Google Shape;212;p6"/>
          <p:cNvSpPr txBox="1"/>
          <p:nvPr/>
        </p:nvSpPr>
        <p:spPr>
          <a:xfrm>
            <a:off x="1524000" y="2895600"/>
            <a:ext cx="22860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Diễn biến:</a:t>
            </a:r>
            <a:endParaRPr/>
          </a:p>
        </p:txBody>
      </p:sp>
      <p:sp>
        <p:nvSpPr>
          <p:cNvPr id="213" name="Google Shape;213;p6"/>
          <p:cNvSpPr txBox="1"/>
          <p:nvPr/>
        </p:nvSpPr>
        <p:spPr>
          <a:xfrm>
            <a:off x="1524000" y="5562600"/>
            <a:ext cx="17526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Kết quả:</a:t>
            </a:r>
            <a:endParaRPr/>
          </a:p>
        </p:txBody>
      </p:sp>
      <p:sp>
        <p:nvSpPr>
          <p:cNvPr id="214" name="Google Shape;214;p6"/>
          <p:cNvSpPr/>
          <p:nvPr/>
        </p:nvSpPr>
        <p:spPr>
          <a:xfrm>
            <a:off x="1524000" y="381000"/>
            <a:ext cx="640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Chiến sự ở Đà Nẵng những năm 1858 – 1859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1524000" y="838200"/>
            <a:ext cx="54864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a)Nguyên nhân Pháp xâm lược Việt Nam</a:t>
            </a:r>
            <a:endParaRPr/>
          </a:p>
        </p:txBody>
      </p:sp>
      <p:sp>
        <p:nvSpPr>
          <p:cNvPr id="216" name="Google Shape;216;p6"/>
          <p:cNvSpPr txBox="1"/>
          <p:nvPr/>
        </p:nvSpPr>
        <p:spPr>
          <a:xfrm>
            <a:off x="1447800" y="2514600"/>
            <a:ext cx="5181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Trực tiếp : Lấy cớ bảo vệ đạo Gia-tô</a:t>
            </a:r>
            <a:endParaRPr/>
          </a:p>
        </p:txBody>
      </p:sp>
      <p:sp>
        <p:nvSpPr>
          <p:cNvPr id="217" name="Google Shape;217;p6"/>
          <p:cNvSpPr txBox="1"/>
          <p:nvPr/>
        </p:nvSpPr>
        <p:spPr>
          <a:xfrm>
            <a:off x="1600200" y="1295400"/>
            <a:ext cx="99822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1800"/>
              <a:buFont typeface="Times New Roman"/>
              <a:buChar char="-"/>
            </a:pPr>
            <a:r>
              <a:rPr b="1"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Sâu xa :  +CNTB Pháp phát triển cần nguyên liệu, thị trường.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+Việt Nam có vị trí chiến lược quan trọng,giàu tài  nguyên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chế độ phong kiến suy yếu</a:t>
            </a:r>
            <a:endParaRPr/>
          </a:p>
        </p:txBody>
      </p:sp>
      <p:sp>
        <p:nvSpPr>
          <p:cNvPr id="218" name="Google Shape;218;p6"/>
          <p:cNvSpPr txBox="1"/>
          <p:nvPr/>
        </p:nvSpPr>
        <p:spPr>
          <a:xfrm>
            <a:off x="1524000" y="3521075"/>
            <a:ext cx="91440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just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Times New Roman"/>
              <a:buChar char="-"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Chiều ngày 31/8/1858 , 3000 quân Pháp và Tây Ban Nha dàn trận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ở cửa biển Đà Nẵng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7"/>
          <p:cNvGrpSpPr/>
          <p:nvPr/>
        </p:nvGrpSpPr>
        <p:grpSpPr>
          <a:xfrm>
            <a:off x="1524000" y="0"/>
            <a:ext cx="4247008" cy="6096000"/>
            <a:chOff x="1200" y="0"/>
            <a:chExt cx="3778" cy="4320"/>
          </a:xfrm>
        </p:grpSpPr>
        <p:sp>
          <p:nvSpPr>
            <p:cNvPr id="224" name="Google Shape;224;p7"/>
            <p:cNvSpPr/>
            <p:nvPr/>
          </p:nvSpPr>
          <p:spPr>
            <a:xfrm>
              <a:off x="1200" y="0"/>
              <a:ext cx="3696" cy="4320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5" name="Google Shape;225;p7"/>
            <p:cNvGrpSpPr/>
            <p:nvPr/>
          </p:nvGrpSpPr>
          <p:grpSpPr>
            <a:xfrm>
              <a:off x="1560" y="48"/>
              <a:ext cx="2340" cy="4169"/>
              <a:chOff x="1560" y="48"/>
              <a:chExt cx="2340" cy="4169"/>
            </a:xfrm>
          </p:grpSpPr>
          <p:sp>
            <p:nvSpPr>
              <p:cNvPr id="226" name="Google Shape;226;p7"/>
              <p:cNvSpPr/>
              <p:nvPr/>
            </p:nvSpPr>
            <p:spPr>
              <a:xfrm>
                <a:off x="1572" y="48"/>
                <a:ext cx="2328" cy="4163"/>
              </a:xfrm>
              <a:custGeom>
                <a:rect b="b" l="l" r="r" t="t"/>
                <a:pathLst>
                  <a:path extrusionOk="0" h="4163" w="2328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1560" y="54"/>
                <a:ext cx="2328" cy="4163"/>
              </a:xfrm>
              <a:custGeom>
                <a:rect b="b" l="l" r="r" t="t"/>
                <a:pathLst>
                  <a:path extrusionOk="0" h="4163" w="2328">
                    <a:moveTo>
                      <a:pt x="1392" y="138"/>
                    </a:moveTo>
                    <a:cubicBezTo>
                      <a:pt x="1420" y="221"/>
                      <a:pt x="1404" y="135"/>
                      <a:pt x="1368" y="186"/>
                    </a:cubicBezTo>
                    <a:cubicBezTo>
                      <a:pt x="1353" y="207"/>
                      <a:pt x="1344" y="258"/>
                      <a:pt x="1344" y="258"/>
                    </a:cubicBezTo>
                    <a:cubicBezTo>
                      <a:pt x="1348" y="278"/>
                      <a:pt x="1345" y="301"/>
                      <a:pt x="1356" y="318"/>
                    </a:cubicBezTo>
                    <a:cubicBezTo>
                      <a:pt x="1363" y="329"/>
                      <a:pt x="1383" y="321"/>
                      <a:pt x="1392" y="330"/>
                    </a:cubicBezTo>
                    <a:cubicBezTo>
                      <a:pt x="1456" y="394"/>
                      <a:pt x="1344" y="346"/>
                      <a:pt x="1440" y="378"/>
                    </a:cubicBezTo>
                    <a:cubicBezTo>
                      <a:pt x="1491" y="455"/>
                      <a:pt x="1428" y="378"/>
                      <a:pt x="1524" y="426"/>
                    </a:cubicBezTo>
                    <a:cubicBezTo>
                      <a:pt x="1539" y="434"/>
                      <a:pt x="1544" y="456"/>
                      <a:pt x="1560" y="462"/>
                    </a:cubicBezTo>
                    <a:cubicBezTo>
                      <a:pt x="1586" y="473"/>
                      <a:pt x="1616" y="470"/>
                      <a:pt x="1644" y="474"/>
                    </a:cubicBezTo>
                    <a:cubicBezTo>
                      <a:pt x="1692" y="490"/>
                      <a:pt x="1740" y="494"/>
                      <a:pt x="1788" y="510"/>
                    </a:cubicBezTo>
                    <a:cubicBezTo>
                      <a:pt x="1796" y="522"/>
                      <a:pt x="1815" y="532"/>
                      <a:pt x="1812" y="546"/>
                    </a:cubicBezTo>
                    <a:cubicBezTo>
                      <a:pt x="1809" y="558"/>
                      <a:pt x="1788" y="555"/>
                      <a:pt x="1776" y="558"/>
                    </a:cubicBezTo>
                    <a:cubicBezTo>
                      <a:pt x="1736" y="567"/>
                      <a:pt x="1656" y="582"/>
                      <a:pt x="1656" y="582"/>
                    </a:cubicBezTo>
                    <a:cubicBezTo>
                      <a:pt x="1617" y="608"/>
                      <a:pt x="1599" y="640"/>
                      <a:pt x="1560" y="666"/>
                    </a:cubicBezTo>
                    <a:cubicBezTo>
                      <a:pt x="1532" y="662"/>
                      <a:pt x="1502" y="644"/>
                      <a:pt x="1476" y="654"/>
                    </a:cubicBezTo>
                    <a:cubicBezTo>
                      <a:pt x="1461" y="660"/>
                      <a:pt x="1474" y="689"/>
                      <a:pt x="1464" y="702"/>
                    </a:cubicBezTo>
                    <a:cubicBezTo>
                      <a:pt x="1456" y="712"/>
                      <a:pt x="1440" y="710"/>
                      <a:pt x="1428" y="714"/>
                    </a:cubicBezTo>
                    <a:cubicBezTo>
                      <a:pt x="1380" y="786"/>
                      <a:pt x="1389" y="827"/>
                      <a:pt x="1296" y="858"/>
                    </a:cubicBezTo>
                    <a:cubicBezTo>
                      <a:pt x="1284" y="870"/>
                      <a:pt x="1274" y="885"/>
                      <a:pt x="1260" y="894"/>
                    </a:cubicBezTo>
                    <a:cubicBezTo>
                      <a:pt x="1249" y="901"/>
                      <a:pt x="1233" y="897"/>
                      <a:pt x="1224" y="906"/>
                    </a:cubicBezTo>
                    <a:cubicBezTo>
                      <a:pt x="1167" y="963"/>
                      <a:pt x="1153" y="1048"/>
                      <a:pt x="1128" y="1122"/>
                    </a:cubicBezTo>
                    <a:cubicBezTo>
                      <a:pt x="1115" y="1161"/>
                      <a:pt x="1081" y="1191"/>
                      <a:pt x="1068" y="1230"/>
                    </a:cubicBezTo>
                    <a:cubicBezTo>
                      <a:pt x="1086" y="1284"/>
                      <a:pt x="1121" y="1327"/>
                      <a:pt x="1152" y="1374"/>
                    </a:cubicBezTo>
                    <a:cubicBezTo>
                      <a:pt x="1155" y="1379"/>
                      <a:pt x="1224" y="1395"/>
                      <a:pt x="1236" y="1398"/>
                    </a:cubicBezTo>
                    <a:cubicBezTo>
                      <a:pt x="1282" y="1429"/>
                      <a:pt x="1334" y="1439"/>
                      <a:pt x="1380" y="1470"/>
                    </a:cubicBezTo>
                    <a:cubicBezTo>
                      <a:pt x="1340" y="1529"/>
                      <a:pt x="1327" y="1525"/>
                      <a:pt x="1380" y="1578"/>
                    </a:cubicBezTo>
                    <a:cubicBezTo>
                      <a:pt x="1395" y="1637"/>
                      <a:pt x="1392" y="1654"/>
                      <a:pt x="1452" y="1674"/>
                    </a:cubicBezTo>
                    <a:cubicBezTo>
                      <a:pt x="1460" y="1686"/>
                      <a:pt x="1465" y="1701"/>
                      <a:pt x="1476" y="1710"/>
                    </a:cubicBezTo>
                    <a:cubicBezTo>
                      <a:pt x="1486" y="1718"/>
                      <a:pt x="1503" y="1713"/>
                      <a:pt x="1512" y="1722"/>
                    </a:cubicBezTo>
                    <a:cubicBezTo>
                      <a:pt x="1521" y="1731"/>
                      <a:pt x="1518" y="1747"/>
                      <a:pt x="1524" y="1758"/>
                    </a:cubicBezTo>
                    <a:cubicBezTo>
                      <a:pt x="1530" y="1771"/>
                      <a:pt x="1537" y="1785"/>
                      <a:pt x="1548" y="1794"/>
                    </a:cubicBezTo>
                    <a:cubicBezTo>
                      <a:pt x="1558" y="1802"/>
                      <a:pt x="1573" y="1800"/>
                      <a:pt x="1584" y="1806"/>
                    </a:cubicBezTo>
                    <a:cubicBezTo>
                      <a:pt x="1597" y="1812"/>
                      <a:pt x="1608" y="1822"/>
                      <a:pt x="1620" y="1830"/>
                    </a:cubicBezTo>
                    <a:cubicBezTo>
                      <a:pt x="1656" y="1884"/>
                      <a:pt x="1676" y="1889"/>
                      <a:pt x="1740" y="1902"/>
                    </a:cubicBezTo>
                    <a:cubicBezTo>
                      <a:pt x="1752" y="1910"/>
                      <a:pt x="1766" y="1916"/>
                      <a:pt x="1776" y="1926"/>
                    </a:cubicBezTo>
                    <a:cubicBezTo>
                      <a:pt x="1786" y="1936"/>
                      <a:pt x="1789" y="1953"/>
                      <a:pt x="1800" y="1962"/>
                    </a:cubicBezTo>
                    <a:cubicBezTo>
                      <a:pt x="1822" y="1981"/>
                      <a:pt x="1872" y="2010"/>
                      <a:pt x="1872" y="2010"/>
                    </a:cubicBezTo>
                    <a:cubicBezTo>
                      <a:pt x="1900" y="2052"/>
                      <a:pt x="1937" y="2067"/>
                      <a:pt x="1968" y="2106"/>
                    </a:cubicBezTo>
                    <a:cubicBezTo>
                      <a:pt x="2043" y="2203"/>
                      <a:pt x="1982" y="2156"/>
                      <a:pt x="2052" y="2202"/>
                    </a:cubicBezTo>
                    <a:cubicBezTo>
                      <a:pt x="2060" y="2214"/>
                      <a:pt x="2066" y="2228"/>
                      <a:pt x="2076" y="2238"/>
                    </a:cubicBezTo>
                    <a:cubicBezTo>
                      <a:pt x="2086" y="2248"/>
                      <a:pt x="2106" y="2249"/>
                      <a:pt x="2112" y="2262"/>
                    </a:cubicBezTo>
                    <a:cubicBezTo>
                      <a:pt x="2123" y="2288"/>
                      <a:pt x="2114" y="2320"/>
                      <a:pt x="2124" y="2346"/>
                    </a:cubicBezTo>
                    <a:cubicBezTo>
                      <a:pt x="2134" y="2373"/>
                      <a:pt x="2172" y="2418"/>
                      <a:pt x="2172" y="2418"/>
                    </a:cubicBezTo>
                    <a:cubicBezTo>
                      <a:pt x="2198" y="2522"/>
                      <a:pt x="2166" y="2409"/>
                      <a:pt x="2208" y="2514"/>
                    </a:cubicBezTo>
                    <a:cubicBezTo>
                      <a:pt x="2246" y="2609"/>
                      <a:pt x="2275" y="2713"/>
                      <a:pt x="2292" y="2814"/>
                    </a:cubicBezTo>
                    <a:cubicBezTo>
                      <a:pt x="2292" y="2814"/>
                      <a:pt x="2298" y="2839"/>
                      <a:pt x="2304" y="2850"/>
                    </a:cubicBezTo>
                    <a:cubicBezTo>
                      <a:pt x="2310" y="2863"/>
                      <a:pt x="2320" y="2874"/>
                      <a:pt x="2328" y="2886"/>
                    </a:cubicBezTo>
                    <a:cubicBezTo>
                      <a:pt x="2324" y="2902"/>
                      <a:pt x="2326" y="2921"/>
                      <a:pt x="2316" y="2934"/>
                    </a:cubicBezTo>
                    <a:cubicBezTo>
                      <a:pt x="2269" y="2993"/>
                      <a:pt x="2264" y="2868"/>
                      <a:pt x="2292" y="3006"/>
                    </a:cubicBezTo>
                    <a:cubicBezTo>
                      <a:pt x="2235" y="3025"/>
                      <a:pt x="2238" y="3035"/>
                      <a:pt x="2256" y="3090"/>
                    </a:cubicBezTo>
                    <a:cubicBezTo>
                      <a:pt x="2228" y="3174"/>
                      <a:pt x="2224" y="3138"/>
                      <a:pt x="2244" y="3198"/>
                    </a:cubicBezTo>
                    <a:cubicBezTo>
                      <a:pt x="2240" y="3222"/>
                      <a:pt x="2244" y="3249"/>
                      <a:pt x="2232" y="3270"/>
                    </a:cubicBezTo>
                    <a:cubicBezTo>
                      <a:pt x="2226" y="3281"/>
                      <a:pt x="2207" y="3276"/>
                      <a:pt x="2196" y="3282"/>
                    </a:cubicBezTo>
                    <a:cubicBezTo>
                      <a:pt x="2183" y="3288"/>
                      <a:pt x="2172" y="3298"/>
                      <a:pt x="2160" y="3306"/>
                    </a:cubicBezTo>
                    <a:cubicBezTo>
                      <a:pt x="2138" y="3418"/>
                      <a:pt x="2175" y="3329"/>
                      <a:pt x="2076" y="3378"/>
                    </a:cubicBezTo>
                    <a:cubicBezTo>
                      <a:pt x="2063" y="3384"/>
                      <a:pt x="2065" y="3408"/>
                      <a:pt x="2052" y="3414"/>
                    </a:cubicBezTo>
                    <a:cubicBezTo>
                      <a:pt x="2026" y="3425"/>
                      <a:pt x="1996" y="3422"/>
                      <a:pt x="1968" y="3426"/>
                    </a:cubicBezTo>
                    <a:cubicBezTo>
                      <a:pt x="1937" y="3472"/>
                      <a:pt x="1925" y="3480"/>
                      <a:pt x="1872" y="3462"/>
                    </a:cubicBezTo>
                    <a:cubicBezTo>
                      <a:pt x="1860" y="3470"/>
                      <a:pt x="1845" y="3475"/>
                      <a:pt x="1836" y="3486"/>
                    </a:cubicBezTo>
                    <a:cubicBezTo>
                      <a:pt x="1828" y="3496"/>
                      <a:pt x="1834" y="3515"/>
                      <a:pt x="1824" y="3522"/>
                    </a:cubicBezTo>
                    <a:cubicBezTo>
                      <a:pt x="1788" y="3548"/>
                      <a:pt x="1693" y="3553"/>
                      <a:pt x="1656" y="3558"/>
                    </a:cubicBezTo>
                    <a:cubicBezTo>
                      <a:pt x="1620" y="3582"/>
                      <a:pt x="1589" y="3616"/>
                      <a:pt x="1548" y="3630"/>
                    </a:cubicBezTo>
                    <a:cubicBezTo>
                      <a:pt x="1498" y="3647"/>
                      <a:pt x="1523" y="3635"/>
                      <a:pt x="1476" y="3666"/>
                    </a:cubicBezTo>
                    <a:cubicBezTo>
                      <a:pt x="1469" y="3645"/>
                      <a:pt x="1463" y="3587"/>
                      <a:pt x="1416" y="3642"/>
                    </a:cubicBezTo>
                    <a:cubicBezTo>
                      <a:pt x="1372" y="3693"/>
                      <a:pt x="1415" y="3713"/>
                      <a:pt x="1368" y="3750"/>
                    </a:cubicBezTo>
                    <a:cubicBezTo>
                      <a:pt x="1358" y="3758"/>
                      <a:pt x="1344" y="3758"/>
                      <a:pt x="1332" y="3762"/>
                    </a:cubicBezTo>
                    <a:cubicBezTo>
                      <a:pt x="1336" y="3786"/>
                      <a:pt x="1344" y="3810"/>
                      <a:pt x="1344" y="3834"/>
                    </a:cubicBezTo>
                    <a:cubicBezTo>
                      <a:pt x="1344" y="3847"/>
                      <a:pt x="1345" y="3870"/>
                      <a:pt x="1332" y="3870"/>
                    </a:cubicBezTo>
                    <a:cubicBezTo>
                      <a:pt x="1318" y="3870"/>
                      <a:pt x="1319" y="3843"/>
                      <a:pt x="1308" y="3834"/>
                    </a:cubicBezTo>
                    <a:cubicBezTo>
                      <a:pt x="1281" y="3812"/>
                      <a:pt x="1222" y="3809"/>
                      <a:pt x="1188" y="3798"/>
                    </a:cubicBezTo>
                    <a:cubicBezTo>
                      <a:pt x="1192" y="3826"/>
                      <a:pt x="1194" y="3854"/>
                      <a:pt x="1200" y="3882"/>
                    </a:cubicBezTo>
                    <a:cubicBezTo>
                      <a:pt x="1202" y="3894"/>
                      <a:pt x="1217" y="3906"/>
                      <a:pt x="1212" y="3918"/>
                    </a:cubicBezTo>
                    <a:cubicBezTo>
                      <a:pt x="1207" y="3931"/>
                      <a:pt x="1188" y="3934"/>
                      <a:pt x="1176" y="3942"/>
                    </a:cubicBezTo>
                    <a:cubicBezTo>
                      <a:pt x="1115" y="4034"/>
                      <a:pt x="1196" y="3933"/>
                      <a:pt x="996" y="3990"/>
                    </a:cubicBezTo>
                    <a:cubicBezTo>
                      <a:pt x="984" y="3993"/>
                      <a:pt x="990" y="4015"/>
                      <a:pt x="984" y="4026"/>
                    </a:cubicBezTo>
                    <a:cubicBezTo>
                      <a:pt x="962" y="4069"/>
                      <a:pt x="966" y="4060"/>
                      <a:pt x="924" y="4074"/>
                    </a:cubicBezTo>
                    <a:cubicBezTo>
                      <a:pt x="920" y="4086"/>
                      <a:pt x="921" y="4101"/>
                      <a:pt x="912" y="4110"/>
                    </a:cubicBezTo>
                    <a:cubicBezTo>
                      <a:pt x="892" y="4130"/>
                      <a:pt x="840" y="4158"/>
                      <a:pt x="840" y="4158"/>
                    </a:cubicBezTo>
                    <a:cubicBezTo>
                      <a:pt x="808" y="4154"/>
                      <a:pt x="772" y="4163"/>
                      <a:pt x="744" y="4146"/>
                    </a:cubicBezTo>
                    <a:cubicBezTo>
                      <a:pt x="732" y="4139"/>
                      <a:pt x="772" y="4134"/>
                      <a:pt x="780" y="4122"/>
                    </a:cubicBezTo>
                    <a:cubicBezTo>
                      <a:pt x="793" y="4101"/>
                      <a:pt x="804" y="4050"/>
                      <a:pt x="804" y="4050"/>
                    </a:cubicBezTo>
                    <a:cubicBezTo>
                      <a:pt x="808" y="3970"/>
                      <a:pt x="806" y="3889"/>
                      <a:pt x="816" y="3810"/>
                    </a:cubicBezTo>
                    <a:cubicBezTo>
                      <a:pt x="818" y="3796"/>
                      <a:pt x="834" y="3787"/>
                      <a:pt x="840" y="3774"/>
                    </a:cubicBezTo>
                    <a:cubicBezTo>
                      <a:pt x="850" y="3751"/>
                      <a:pt x="864" y="3702"/>
                      <a:pt x="864" y="3702"/>
                    </a:cubicBezTo>
                    <a:cubicBezTo>
                      <a:pt x="852" y="3698"/>
                      <a:pt x="837" y="3699"/>
                      <a:pt x="828" y="3690"/>
                    </a:cubicBezTo>
                    <a:cubicBezTo>
                      <a:pt x="819" y="3681"/>
                      <a:pt x="829" y="3656"/>
                      <a:pt x="816" y="3654"/>
                    </a:cubicBezTo>
                    <a:cubicBezTo>
                      <a:pt x="791" y="3650"/>
                      <a:pt x="744" y="3678"/>
                      <a:pt x="744" y="3678"/>
                    </a:cubicBezTo>
                    <a:cubicBezTo>
                      <a:pt x="728" y="3674"/>
                      <a:pt x="709" y="3676"/>
                      <a:pt x="696" y="3666"/>
                    </a:cubicBezTo>
                    <a:cubicBezTo>
                      <a:pt x="685" y="3657"/>
                      <a:pt x="675" y="3603"/>
                      <a:pt x="696" y="3594"/>
                    </a:cubicBezTo>
                    <a:cubicBezTo>
                      <a:pt x="725" y="3581"/>
                      <a:pt x="760" y="3586"/>
                      <a:pt x="792" y="3582"/>
                    </a:cubicBezTo>
                    <a:cubicBezTo>
                      <a:pt x="848" y="3563"/>
                      <a:pt x="844" y="3533"/>
                      <a:pt x="876" y="3486"/>
                    </a:cubicBezTo>
                    <a:cubicBezTo>
                      <a:pt x="1007" y="3508"/>
                      <a:pt x="1067" y="3523"/>
                      <a:pt x="1236" y="3486"/>
                    </a:cubicBezTo>
                    <a:cubicBezTo>
                      <a:pt x="1252" y="3482"/>
                      <a:pt x="1233" y="3452"/>
                      <a:pt x="1224" y="3438"/>
                    </a:cubicBezTo>
                    <a:cubicBezTo>
                      <a:pt x="1202" y="3405"/>
                      <a:pt x="1116" y="3390"/>
                      <a:pt x="1116" y="3390"/>
                    </a:cubicBezTo>
                    <a:cubicBezTo>
                      <a:pt x="1108" y="3378"/>
                      <a:pt x="1094" y="3368"/>
                      <a:pt x="1092" y="3354"/>
                    </a:cubicBezTo>
                    <a:cubicBezTo>
                      <a:pt x="1084" y="3308"/>
                      <a:pt x="1143" y="3281"/>
                      <a:pt x="1176" y="3270"/>
                    </a:cubicBezTo>
                    <a:cubicBezTo>
                      <a:pt x="1200" y="3274"/>
                      <a:pt x="1282" y="3296"/>
                      <a:pt x="1308" y="3270"/>
                    </a:cubicBezTo>
                    <a:cubicBezTo>
                      <a:pt x="1409" y="3169"/>
                      <a:pt x="1247" y="3234"/>
                      <a:pt x="1356" y="3198"/>
                    </a:cubicBezTo>
                    <a:cubicBezTo>
                      <a:pt x="1424" y="3130"/>
                      <a:pt x="1355" y="3186"/>
                      <a:pt x="1440" y="3150"/>
                    </a:cubicBezTo>
                    <a:cubicBezTo>
                      <a:pt x="1490" y="3129"/>
                      <a:pt x="1532" y="3095"/>
                      <a:pt x="1584" y="3078"/>
                    </a:cubicBezTo>
                    <a:cubicBezTo>
                      <a:pt x="1638" y="3024"/>
                      <a:pt x="1615" y="3058"/>
                      <a:pt x="1644" y="2970"/>
                    </a:cubicBezTo>
                    <a:cubicBezTo>
                      <a:pt x="1648" y="2958"/>
                      <a:pt x="1656" y="2934"/>
                      <a:pt x="1656" y="2934"/>
                    </a:cubicBezTo>
                    <a:cubicBezTo>
                      <a:pt x="1647" y="2889"/>
                      <a:pt x="1633" y="2861"/>
                      <a:pt x="1668" y="2826"/>
                    </a:cubicBezTo>
                    <a:cubicBezTo>
                      <a:pt x="1695" y="2772"/>
                      <a:pt x="1710" y="2754"/>
                      <a:pt x="1692" y="2694"/>
                    </a:cubicBezTo>
                    <a:cubicBezTo>
                      <a:pt x="1667" y="2611"/>
                      <a:pt x="1690" y="2629"/>
                      <a:pt x="1632" y="2610"/>
                    </a:cubicBezTo>
                    <a:cubicBezTo>
                      <a:pt x="1661" y="2523"/>
                      <a:pt x="1609" y="2471"/>
                      <a:pt x="1668" y="2382"/>
                    </a:cubicBezTo>
                    <a:cubicBezTo>
                      <a:pt x="1664" y="2366"/>
                      <a:pt x="1656" y="2350"/>
                      <a:pt x="1656" y="2334"/>
                    </a:cubicBezTo>
                    <a:cubicBezTo>
                      <a:pt x="1656" y="2250"/>
                      <a:pt x="1692" y="2323"/>
                      <a:pt x="1656" y="2226"/>
                    </a:cubicBezTo>
                    <a:cubicBezTo>
                      <a:pt x="1642" y="2188"/>
                      <a:pt x="1610" y="2180"/>
                      <a:pt x="1584" y="2154"/>
                    </a:cubicBezTo>
                    <a:cubicBezTo>
                      <a:pt x="1551" y="2055"/>
                      <a:pt x="1535" y="2086"/>
                      <a:pt x="1644" y="2070"/>
                    </a:cubicBezTo>
                    <a:cubicBezTo>
                      <a:pt x="1640" y="2058"/>
                      <a:pt x="1641" y="2043"/>
                      <a:pt x="1632" y="2034"/>
                    </a:cubicBezTo>
                    <a:cubicBezTo>
                      <a:pt x="1623" y="2025"/>
                      <a:pt x="1607" y="2028"/>
                      <a:pt x="1596" y="2022"/>
                    </a:cubicBezTo>
                    <a:cubicBezTo>
                      <a:pt x="1572" y="2010"/>
                      <a:pt x="1547" y="1999"/>
                      <a:pt x="1524" y="1986"/>
                    </a:cubicBezTo>
                    <a:cubicBezTo>
                      <a:pt x="1499" y="1972"/>
                      <a:pt x="1476" y="1954"/>
                      <a:pt x="1452" y="1938"/>
                    </a:cubicBezTo>
                    <a:cubicBezTo>
                      <a:pt x="1440" y="1930"/>
                      <a:pt x="1416" y="1914"/>
                      <a:pt x="1416" y="1914"/>
                    </a:cubicBezTo>
                    <a:cubicBezTo>
                      <a:pt x="1404" y="1922"/>
                      <a:pt x="1394" y="1941"/>
                      <a:pt x="1380" y="1938"/>
                    </a:cubicBezTo>
                    <a:cubicBezTo>
                      <a:pt x="1368" y="1935"/>
                      <a:pt x="1371" y="1914"/>
                      <a:pt x="1368" y="1902"/>
                    </a:cubicBezTo>
                    <a:cubicBezTo>
                      <a:pt x="1367" y="1899"/>
                      <a:pt x="1348" y="1779"/>
                      <a:pt x="1344" y="1770"/>
                    </a:cubicBezTo>
                    <a:cubicBezTo>
                      <a:pt x="1319" y="1720"/>
                      <a:pt x="1246" y="1701"/>
                      <a:pt x="1200" y="1686"/>
                    </a:cubicBezTo>
                    <a:cubicBezTo>
                      <a:pt x="1188" y="1682"/>
                      <a:pt x="1176" y="1678"/>
                      <a:pt x="1164" y="1674"/>
                    </a:cubicBezTo>
                    <a:cubicBezTo>
                      <a:pt x="1152" y="1670"/>
                      <a:pt x="1128" y="1662"/>
                      <a:pt x="1128" y="1662"/>
                    </a:cubicBezTo>
                    <a:cubicBezTo>
                      <a:pt x="1096" y="1566"/>
                      <a:pt x="1029" y="1488"/>
                      <a:pt x="984" y="1398"/>
                    </a:cubicBezTo>
                    <a:cubicBezTo>
                      <a:pt x="980" y="1410"/>
                      <a:pt x="983" y="1428"/>
                      <a:pt x="972" y="1434"/>
                    </a:cubicBezTo>
                    <a:cubicBezTo>
                      <a:pt x="958" y="1441"/>
                      <a:pt x="906" y="1402"/>
                      <a:pt x="900" y="1398"/>
                    </a:cubicBezTo>
                    <a:cubicBezTo>
                      <a:pt x="896" y="1362"/>
                      <a:pt x="907" y="1321"/>
                      <a:pt x="888" y="1290"/>
                    </a:cubicBezTo>
                    <a:cubicBezTo>
                      <a:pt x="874" y="1269"/>
                      <a:pt x="840" y="1274"/>
                      <a:pt x="816" y="1266"/>
                    </a:cubicBezTo>
                    <a:cubicBezTo>
                      <a:pt x="753" y="1245"/>
                      <a:pt x="791" y="1261"/>
                      <a:pt x="708" y="1206"/>
                    </a:cubicBezTo>
                    <a:cubicBezTo>
                      <a:pt x="687" y="1192"/>
                      <a:pt x="660" y="1190"/>
                      <a:pt x="636" y="1182"/>
                    </a:cubicBezTo>
                    <a:cubicBezTo>
                      <a:pt x="622" y="1177"/>
                      <a:pt x="613" y="1164"/>
                      <a:pt x="600" y="1158"/>
                    </a:cubicBezTo>
                    <a:cubicBezTo>
                      <a:pt x="577" y="1148"/>
                      <a:pt x="528" y="1134"/>
                      <a:pt x="528" y="1134"/>
                    </a:cubicBezTo>
                    <a:cubicBezTo>
                      <a:pt x="524" y="1122"/>
                      <a:pt x="512" y="1110"/>
                      <a:pt x="516" y="1098"/>
                    </a:cubicBezTo>
                    <a:cubicBezTo>
                      <a:pt x="521" y="1083"/>
                      <a:pt x="573" y="1045"/>
                      <a:pt x="588" y="1038"/>
                    </a:cubicBezTo>
                    <a:cubicBezTo>
                      <a:pt x="611" y="1028"/>
                      <a:pt x="660" y="1014"/>
                      <a:pt x="660" y="1014"/>
                    </a:cubicBezTo>
                    <a:cubicBezTo>
                      <a:pt x="692" y="1025"/>
                      <a:pt x="721" y="1041"/>
                      <a:pt x="756" y="1014"/>
                    </a:cubicBezTo>
                    <a:cubicBezTo>
                      <a:pt x="779" y="996"/>
                      <a:pt x="804" y="942"/>
                      <a:pt x="804" y="942"/>
                    </a:cubicBezTo>
                    <a:cubicBezTo>
                      <a:pt x="779" y="842"/>
                      <a:pt x="809" y="941"/>
                      <a:pt x="768" y="858"/>
                    </a:cubicBezTo>
                    <a:cubicBezTo>
                      <a:pt x="762" y="847"/>
                      <a:pt x="767" y="828"/>
                      <a:pt x="756" y="822"/>
                    </a:cubicBezTo>
                    <a:cubicBezTo>
                      <a:pt x="735" y="810"/>
                      <a:pt x="708" y="814"/>
                      <a:pt x="684" y="810"/>
                    </a:cubicBezTo>
                    <a:cubicBezTo>
                      <a:pt x="688" y="798"/>
                      <a:pt x="690" y="785"/>
                      <a:pt x="696" y="774"/>
                    </a:cubicBezTo>
                    <a:cubicBezTo>
                      <a:pt x="702" y="761"/>
                      <a:pt x="729" y="749"/>
                      <a:pt x="720" y="738"/>
                    </a:cubicBezTo>
                    <a:cubicBezTo>
                      <a:pt x="704" y="718"/>
                      <a:pt x="672" y="722"/>
                      <a:pt x="648" y="714"/>
                    </a:cubicBezTo>
                    <a:cubicBezTo>
                      <a:pt x="609" y="701"/>
                      <a:pt x="579" y="679"/>
                      <a:pt x="540" y="666"/>
                    </a:cubicBezTo>
                    <a:cubicBezTo>
                      <a:pt x="528" y="670"/>
                      <a:pt x="515" y="672"/>
                      <a:pt x="504" y="678"/>
                    </a:cubicBezTo>
                    <a:cubicBezTo>
                      <a:pt x="479" y="692"/>
                      <a:pt x="432" y="726"/>
                      <a:pt x="432" y="726"/>
                    </a:cubicBezTo>
                    <a:cubicBezTo>
                      <a:pt x="412" y="722"/>
                      <a:pt x="392" y="718"/>
                      <a:pt x="372" y="714"/>
                    </a:cubicBezTo>
                    <a:cubicBezTo>
                      <a:pt x="348" y="710"/>
                      <a:pt x="320" y="716"/>
                      <a:pt x="300" y="702"/>
                    </a:cubicBezTo>
                    <a:cubicBezTo>
                      <a:pt x="276" y="685"/>
                      <a:pt x="276" y="646"/>
                      <a:pt x="252" y="630"/>
                    </a:cubicBezTo>
                    <a:cubicBezTo>
                      <a:pt x="240" y="622"/>
                      <a:pt x="228" y="614"/>
                      <a:pt x="216" y="606"/>
                    </a:cubicBezTo>
                    <a:cubicBezTo>
                      <a:pt x="197" y="548"/>
                      <a:pt x="241" y="460"/>
                      <a:pt x="192" y="438"/>
                    </a:cubicBezTo>
                    <a:cubicBezTo>
                      <a:pt x="166" y="427"/>
                      <a:pt x="136" y="430"/>
                      <a:pt x="108" y="426"/>
                    </a:cubicBezTo>
                    <a:cubicBezTo>
                      <a:pt x="104" y="414"/>
                      <a:pt x="104" y="400"/>
                      <a:pt x="96" y="390"/>
                    </a:cubicBezTo>
                    <a:cubicBezTo>
                      <a:pt x="87" y="379"/>
                      <a:pt x="71" y="375"/>
                      <a:pt x="60" y="366"/>
                    </a:cubicBezTo>
                    <a:cubicBezTo>
                      <a:pt x="25" y="337"/>
                      <a:pt x="24" y="329"/>
                      <a:pt x="0" y="294"/>
                    </a:cubicBezTo>
                    <a:cubicBezTo>
                      <a:pt x="4" y="274"/>
                      <a:pt x="2" y="252"/>
                      <a:pt x="12" y="234"/>
                    </a:cubicBezTo>
                    <a:cubicBezTo>
                      <a:pt x="19" y="221"/>
                      <a:pt x="40" y="222"/>
                      <a:pt x="48" y="210"/>
                    </a:cubicBezTo>
                    <a:cubicBezTo>
                      <a:pt x="61" y="189"/>
                      <a:pt x="72" y="138"/>
                      <a:pt x="72" y="138"/>
                    </a:cubicBezTo>
                    <a:cubicBezTo>
                      <a:pt x="108" y="150"/>
                      <a:pt x="148" y="153"/>
                      <a:pt x="180" y="174"/>
                    </a:cubicBezTo>
                    <a:cubicBezTo>
                      <a:pt x="192" y="182"/>
                      <a:pt x="203" y="192"/>
                      <a:pt x="216" y="198"/>
                    </a:cubicBezTo>
                    <a:cubicBezTo>
                      <a:pt x="239" y="208"/>
                      <a:pt x="288" y="222"/>
                      <a:pt x="288" y="222"/>
                    </a:cubicBezTo>
                    <a:cubicBezTo>
                      <a:pt x="308" y="218"/>
                      <a:pt x="329" y="217"/>
                      <a:pt x="348" y="210"/>
                    </a:cubicBezTo>
                    <a:cubicBezTo>
                      <a:pt x="421" y="183"/>
                      <a:pt x="343" y="176"/>
                      <a:pt x="432" y="198"/>
                    </a:cubicBezTo>
                    <a:cubicBezTo>
                      <a:pt x="479" y="230"/>
                      <a:pt x="477" y="240"/>
                      <a:pt x="552" y="210"/>
                    </a:cubicBezTo>
                    <a:cubicBezTo>
                      <a:pt x="568" y="204"/>
                      <a:pt x="572" y="179"/>
                      <a:pt x="588" y="174"/>
                    </a:cubicBezTo>
                    <a:cubicBezTo>
                      <a:pt x="626" y="162"/>
                      <a:pt x="668" y="166"/>
                      <a:pt x="708" y="162"/>
                    </a:cubicBezTo>
                    <a:cubicBezTo>
                      <a:pt x="720" y="154"/>
                      <a:pt x="730" y="143"/>
                      <a:pt x="744" y="138"/>
                    </a:cubicBezTo>
                    <a:cubicBezTo>
                      <a:pt x="763" y="131"/>
                      <a:pt x="788" y="139"/>
                      <a:pt x="804" y="126"/>
                    </a:cubicBezTo>
                    <a:cubicBezTo>
                      <a:pt x="914" y="34"/>
                      <a:pt x="727" y="108"/>
                      <a:pt x="852" y="66"/>
                    </a:cubicBezTo>
                    <a:cubicBezTo>
                      <a:pt x="856" y="54"/>
                      <a:pt x="854" y="38"/>
                      <a:pt x="864" y="30"/>
                    </a:cubicBezTo>
                    <a:cubicBezTo>
                      <a:pt x="901" y="0"/>
                      <a:pt x="950" y="31"/>
                      <a:pt x="984" y="42"/>
                    </a:cubicBezTo>
                    <a:cubicBezTo>
                      <a:pt x="996" y="46"/>
                      <a:pt x="1008" y="50"/>
                      <a:pt x="1020" y="54"/>
                    </a:cubicBezTo>
                    <a:cubicBezTo>
                      <a:pt x="1032" y="58"/>
                      <a:pt x="1056" y="66"/>
                      <a:pt x="1056" y="66"/>
                    </a:cubicBezTo>
                    <a:cubicBezTo>
                      <a:pt x="1162" y="172"/>
                      <a:pt x="1009" y="32"/>
                      <a:pt x="1152" y="114"/>
                    </a:cubicBezTo>
                    <a:cubicBezTo>
                      <a:pt x="1218" y="152"/>
                      <a:pt x="1131" y="153"/>
                      <a:pt x="1212" y="162"/>
                    </a:cubicBezTo>
                    <a:cubicBezTo>
                      <a:pt x="1390" y="182"/>
                      <a:pt x="1435" y="131"/>
                      <a:pt x="1380" y="198"/>
                    </a:cubicBezTo>
                  </a:path>
                </a:pathLst>
              </a:custGeom>
              <a:solidFill>
                <a:srgbClr val="F4F45A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2652" y="150"/>
                <a:ext cx="288" cy="132"/>
              </a:xfrm>
              <a:custGeom>
                <a:rect b="b" l="l" r="r" t="t"/>
                <a:pathLst>
                  <a:path extrusionOk="0" h="132" w="288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cap="flat" cmpd="sng" w="9525">
                <a:solidFill>
                  <a:srgbClr val="E2E2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2524" y="94"/>
                <a:ext cx="429" cy="140"/>
              </a:xfrm>
              <a:custGeom>
                <a:rect b="b" l="l" r="r" t="t"/>
                <a:pathLst>
                  <a:path extrusionOk="0" h="140" w="429">
                    <a:moveTo>
                      <a:pt x="104" y="32"/>
                    </a:moveTo>
                    <a:cubicBezTo>
                      <a:pt x="220" y="71"/>
                      <a:pt x="0" y="0"/>
                      <a:pt x="296" y="56"/>
                    </a:cubicBezTo>
                    <a:cubicBezTo>
                      <a:pt x="310" y="59"/>
                      <a:pt x="318" y="76"/>
                      <a:pt x="332" y="80"/>
                    </a:cubicBezTo>
                    <a:cubicBezTo>
                      <a:pt x="359" y="88"/>
                      <a:pt x="388" y="88"/>
                      <a:pt x="416" y="92"/>
                    </a:cubicBezTo>
                    <a:cubicBezTo>
                      <a:pt x="429" y="132"/>
                      <a:pt x="428" y="115"/>
                      <a:pt x="416" y="140"/>
                    </a:cubicBezTo>
                  </a:path>
                </a:pathLst>
              </a:custGeom>
              <a:noFill/>
              <a:ln cap="flat" cmpd="sng" w="381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2616" y="144"/>
                <a:ext cx="288" cy="132"/>
              </a:xfrm>
              <a:custGeom>
                <a:rect b="b" l="l" r="r" t="t"/>
                <a:pathLst>
                  <a:path extrusionOk="0" h="132" w="288">
                    <a:moveTo>
                      <a:pt x="0" y="0"/>
                    </a:moveTo>
                    <a:cubicBezTo>
                      <a:pt x="52" y="4"/>
                      <a:pt x="105" y="2"/>
                      <a:pt x="156" y="12"/>
                    </a:cubicBezTo>
                    <a:cubicBezTo>
                      <a:pt x="170" y="15"/>
                      <a:pt x="178" y="32"/>
                      <a:pt x="192" y="36"/>
                    </a:cubicBezTo>
                    <a:cubicBezTo>
                      <a:pt x="223" y="44"/>
                      <a:pt x="256" y="44"/>
                      <a:pt x="288" y="48"/>
                    </a:cubicBezTo>
                    <a:cubicBezTo>
                      <a:pt x="271" y="100"/>
                      <a:pt x="270" y="114"/>
                      <a:pt x="216" y="132"/>
                    </a:cubicBezTo>
                    <a:cubicBezTo>
                      <a:pt x="128" y="103"/>
                      <a:pt x="169" y="114"/>
                      <a:pt x="96" y="96"/>
                    </a:cubicBezTo>
                    <a:cubicBezTo>
                      <a:pt x="40" y="40"/>
                      <a:pt x="73" y="37"/>
                      <a:pt x="0" y="0"/>
                    </a:cubicBezTo>
                    <a:close/>
                  </a:path>
                </a:pathLst>
              </a:custGeom>
              <a:solidFill>
                <a:srgbClr val="F4F45A"/>
              </a:solidFill>
              <a:ln cap="flat" cmpd="sng" w="9525">
                <a:solidFill>
                  <a:srgbClr val="E2E2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1" name="Google Shape;231;p7"/>
            <p:cNvSpPr/>
            <p:nvPr/>
          </p:nvSpPr>
          <p:spPr>
            <a:xfrm>
              <a:off x="2544" y="660"/>
              <a:ext cx="96" cy="9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D092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2137" y="600"/>
              <a:ext cx="575" cy="3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solidFill>
                    <a:srgbClr val="FD092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Hµ Néi</a:t>
              </a:r>
              <a:endParaRPr b="1" sz="1500">
                <a:solidFill>
                  <a:srgbClr val="FD092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616" y="49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2520" y="348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2364" y="48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1945" y="396"/>
              <a:ext cx="815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2916" y="744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2736" y="828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 txBox="1"/>
            <p:nvPr/>
          </p:nvSpPr>
          <p:spPr>
            <a:xfrm>
              <a:off x="2927" y="720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2244" y="780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2580" y="132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2593" y="1296"/>
              <a:ext cx="814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1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3217" y="1800"/>
              <a:ext cx="815" cy="2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HuÕ</a:t>
              </a:r>
              <a:endParaRPr b="1" sz="1600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48" y="204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 txBox="1"/>
            <p:nvPr/>
          </p:nvSpPr>
          <p:spPr>
            <a:xfrm>
              <a:off x="3385" y="1932"/>
              <a:ext cx="814" cy="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37313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§µ N½ng</a:t>
              </a: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3720" y="258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7"/>
            <p:cNvSpPr txBox="1"/>
            <p:nvPr/>
          </p:nvSpPr>
          <p:spPr>
            <a:xfrm>
              <a:off x="3756" y="2472"/>
              <a:ext cx="814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3744" y="303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3815" y="2952"/>
              <a:ext cx="818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3456" y="3120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 txBox="1"/>
            <p:nvPr/>
          </p:nvSpPr>
          <p:spPr>
            <a:xfrm>
              <a:off x="3479" y="3108"/>
              <a:ext cx="817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2976" y="3480"/>
              <a:ext cx="98" cy="9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3108" y="3396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3122" y="3312"/>
              <a:ext cx="814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3000" y="3480"/>
              <a:ext cx="1248" cy="2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400">
                <a:solidFill>
                  <a:srgbClr val="FD092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616" y="373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 txBox="1"/>
            <p:nvPr/>
          </p:nvSpPr>
          <p:spPr>
            <a:xfrm>
              <a:off x="2472" y="3588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024" y="3984"/>
              <a:ext cx="52" cy="48"/>
            </a:xfrm>
            <a:prstGeom prst="ellipse">
              <a:avLst/>
            </a:prstGeom>
            <a:solidFill>
              <a:srgbClr val="F4F45A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 txBox="1"/>
            <p:nvPr/>
          </p:nvSpPr>
          <p:spPr>
            <a:xfrm rot="1042880">
              <a:off x="4523" y="2680"/>
              <a:ext cx="404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4513" y="1194"/>
              <a:ext cx="405" cy="4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5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62" name="Google Shape;262;p7"/>
            <p:cNvSpPr txBox="1"/>
            <p:nvPr/>
          </p:nvSpPr>
          <p:spPr>
            <a:xfrm>
              <a:off x="1583" y="3024"/>
              <a:ext cx="1393" cy="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1345" y="1872"/>
              <a:ext cx="1391" cy="2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3360" y="240"/>
              <a:ext cx="1536" cy="520"/>
            </a:xfrm>
            <a:custGeom>
              <a:rect b="b" l="l" r="r" t="t"/>
              <a:pathLst>
                <a:path extrusionOk="0" h="532" w="1587">
                  <a:moveTo>
                    <a:pt x="0" y="372"/>
                  </a:moveTo>
                  <a:cubicBezTo>
                    <a:pt x="16" y="368"/>
                    <a:pt x="34" y="369"/>
                    <a:pt x="48" y="360"/>
                  </a:cubicBezTo>
                  <a:cubicBezTo>
                    <a:pt x="100" y="326"/>
                    <a:pt x="40" y="318"/>
                    <a:pt x="108" y="300"/>
                  </a:cubicBezTo>
                  <a:cubicBezTo>
                    <a:pt x="139" y="292"/>
                    <a:pt x="172" y="292"/>
                    <a:pt x="204" y="288"/>
                  </a:cubicBezTo>
                  <a:cubicBezTo>
                    <a:pt x="216" y="284"/>
                    <a:pt x="229" y="282"/>
                    <a:pt x="240" y="276"/>
                  </a:cubicBezTo>
                  <a:cubicBezTo>
                    <a:pt x="253" y="270"/>
                    <a:pt x="262" y="253"/>
                    <a:pt x="276" y="252"/>
                  </a:cubicBezTo>
                  <a:cubicBezTo>
                    <a:pt x="304" y="249"/>
                    <a:pt x="332" y="260"/>
                    <a:pt x="360" y="264"/>
                  </a:cubicBezTo>
                  <a:cubicBezTo>
                    <a:pt x="429" y="310"/>
                    <a:pt x="360" y="276"/>
                    <a:pt x="468" y="276"/>
                  </a:cubicBezTo>
                  <a:cubicBezTo>
                    <a:pt x="492" y="276"/>
                    <a:pt x="516" y="284"/>
                    <a:pt x="540" y="288"/>
                  </a:cubicBezTo>
                  <a:cubicBezTo>
                    <a:pt x="567" y="369"/>
                    <a:pt x="548" y="405"/>
                    <a:pt x="624" y="456"/>
                  </a:cubicBezTo>
                  <a:cubicBezTo>
                    <a:pt x="652" y="498"/>
                    <a:pt x="672" y="512"/>
                    <a:pt x="720" y="528"/>
                  </a:cubicBezTo>
                  <a:cubicBezTo>
                    <a:pt x="772" y="524"/>
                    <a:pt x="827" y="532"/>
                    <a:pt x="876" y="516"/>
                  </a:cubicBezTo>
                  <a:cubicBezTo>
                    <a:pt x="893" y="510"/>
                    <a:pt x="898" y="486"/>
                    <a:pt x="900" y="468"/>
                  </a:cubicBezTo>
                  <a:cubicBezTo>
                    <a:pt x="907" y="407"/>
                    <a:pt x="858" y="353"/>
                    <a:pt x="840" y="300"/>
                  </a:cubicBezTo>
                  <a:cubicBezTo>
                    <a:pt x="844" y="276"/>
                    <a:pt x="835" y="245"/>
                    <a:pt x="852" y="228"/>
                  </a:cubicBezTo>
                  <a:cubicBezTo>
                    <a:pt x="864" y="216"/>
                    <a:pt x="884" y="236"/>
                    <a:pt x="900" y="240"/>
                  </a:cubicBezTo>
                  <a:cubicBezTo>
                    <a:pt x="920" y="244"/>
                    <a:pt x="940" y="248"/>
                    <a:pt x="960" y="252"/>
                  </a:cubicBezTo>
                  <a:cubicBezTo>
                    <a:pt x="982" y="250"/>
                    <a:pt x="1080" y="244"/>
                    <a:pt x="1116" y="228"/>
                  </a:cubicBezTo>
                  <a:cubicBezTo>
                    <a:pt x="1153" y="212"/>
                    <a:pt x="1200" y="188"/>
                    <a:pt x="1236" y="168"/>
                  </a:cubicBezTo>
                  <a:cubicBezTo>
                    <a:pt x="1261" y="154"/>
                    <a:pt x="1279" y="122"/>
                    <a:pt x="1308" y="120"/>
                  </a:cubicBezTo>
                  <a:cubicBezTo>
                    <a:pt x="1360" y="116"/>
                    <a:pt x="1412" y="112"/>
                    <a:pt x="1464" y="108"/>
                  </a:cubicBezTo>
                  <a:cubicBezTo>
                    <a:pt x="1587" y="10"/>
                    <a:pt x="1584" y="63"/>
                    <a:pt x="1584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3264" y="95"/>
              <a:ext cx="1392" cy="4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Trung Quèc</a:t>
              </a:r>
              <a:endParaRPr b="1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2748" y="612"/>
              <a:ext cx="48" cy="48"/>
            </a:xfrm>
            <a:prstGeom prst="ellipse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2761" y="576"/>
              <a:ext cx="816" cy="1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F37313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68" name="Google Shape;268;p7"/>
          <p:cNvSpPr txBox="1"/>
          <p:nvPr/>
        </p:nvSpPr>
        <p:spPr>
          <a:xfrm>
            <a:off x="2362200" y="6172200"/>
            <a:ext cx="2528888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Lược đồ Việt Nam</a:t>
            </a:r>
            <a:endParaRPr/>
          </a:p>
        </p:txBody>
      </p:sp>
      <p:sp>
        <p:nvSpPr>
          <p:cNvPr id="269" name="Google Shape;269;p7"/>
          <p:cNvSpPr/>
          <p:nvPr/>
        </p:nvSpPr>
        <p:spPr>
          <a:xfrm>
            <a:off x="5943600" y="76200"/>
            <a:ext cx="4724400" cy="2057400"/>
          </a:xfrm>
          <a:prstGeom prst="wedgeRoundRectCallout">
            <a:avLst>
              <a:gd fmla="val -97986" name="adj1"/>
              <a:gd fmla="val 184801" name="adj2"/>
              <a:gd fmla="val 16667" name="adj3"/>
            </a:avLst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7"/>
          <p:cNvSpPr txBox="1"/>
          <p:nvPr/>
        </p:nvSpPr>
        <p:spPr>
          <a:xfrm>
            <a:off x="6400800" y="412750"/>
            <a:ext cx="35814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sao Pháp chọn Gia Định là nơi tiến công tiếp theo ?</a:t>
            </a:r>
            <a:endParaRPr/>
          </a:p>
        </p:txBody>
      </p:sp>
      <p:sp>
        <p:nvSpPr>
          <p:cNvPr id="271" name="Google Shape;271;p7"/>
          <p:cNvSpPr txBox="1"/>
          <p:nvPr/>
        </p:nvSpPr>
        <p:spPr>
          <a:xfrm>
            <a:off x="3567113" y="4724400"/>
            <a:ext cx="2528887" cy="583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 Định</a:t>
            </a:r>
            <a:endParaRPr/>
          </a:p>
        </p:txBody>
      </p:sp>
      <p:sp>
        <p:nvSpPr>
          <p:cNvPr id="272" name="Google Shape;272;p7"/>
          <p:cNvSpPr/>
          <p:nvPr/>
        </p:nvSpPr>
        <p:spPr>
          <a:xfrm>
            <a:off x="1524000" y="4864100"/>
            <a:ext cx="1143000" cy="330200"/>
          </a:xfrm>
          <a:custGeom>
            <a:rect b="b" l="l" r="r" t="t"/>
            <a:pathLst>
              <a:path extrusionOk="0" h="208" w="720">
                <a:moveTo>
                  <a:pt x="720" y="152"/>
                </a:moveTo>
                <a:cubicBezTo>
                  <a:pt x="608" y="124"/>
                  <a:pt x="496" y="96"/>
                  <a:pt x="480" y="104"/>
                </a:cubicBezTo>
                <a:cubicBezTo>
                  <a:pt x="464" y="112"/>
                  <a:pt x="648" y="192"/>
                  <a:pt x="624" y="200"/>
                </a:cubicBezTo>
                <a:cubicBezTo>
                  <a:pt x="600" y="208"/>
                  <a:pt x="408" y="176"/>
                  <a:pt x="336" y="152"/>
                </a:cubicBezTo>
                <a:cubicBezTo>
                  <a:pt x="264" y="128"/>
                  <a:pt x="240" y="80"/>
                  <a:pt x="192" y="56"/>
                </a:cubicBezTo>
                <a:cubicBezTo>
                  <a:pt x="144" y="32"/>
                  <a:pt x="80" y="16"/>
                  <a:pt x="48" y="8"/>
                </a:cubicBezTo>
                <a:cubicBezTo>
                  <a:pt x="16" y="0"/>
                  <a:pt x="8" y="4"/>
                  <a:pt x="0" y="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1511300" y="3175000"/>
            <a:ext cx="2222500" cy="419100"/>
          </a:xfrm>
          <a:custGeom>
            <a:rect b="b" l="l" r="r" t="t"/>
            <a:pathLst>
              <a:path extrusionOk="0" h="264" w="1400">
                <a:moveTo>
                  <a:pt x="1400" y="112"/>
                </a:moveTo>
                <a:cubicBezTo>
                  <a:pt x="1368" y="72"/>
                  <a:pt x="1336" y="32"/>
                  <a:pt x="1304" y="16"/>
                </a:cubicBezTo>
                <a:cubicBezTo>
                  <a:pt x="1272" y="0"/>
                  <a:pt x="1248" y="8"/>
                  <a:pt x="1208" y="16"/>
                </a:cubicBezTo>
                <a:cubicBezTo>
                  <a:pt x="1168" y="24"/>
                  <a:pt x="1120" y="56"/>
                  <a:pt x="1064" y="64"/>
                </a:cubicBezTo>
                <a:cubicBezTo>
                  <a:pt x="1008" y="72"/>
                  <a:pt x="936" y="72"/>
                  <a:pt x="872" y="64"/>
                </a:cubicBezTo>
                <a:cubicBezTo>
                  <a:pt x="808" y="56"/>
                  <a:pt x="744" y="24"/>
                  <a:pt x="680" y="16"/>
                </a:cubicBezTo>
                <a:cubicBezTo>
                  <a:pt x="616" y="8"/>
                  <a:pt x="544" y="0"/>
                  <a:pt x="488" y="16"/>
                </a:cubicBezTo>
                <a:cubicBezTo>
                  <a:pt x="432" y="32"/>
                  <a:pt x="400" y="88"/>
                  <a:pt x="344" y="112"/>
                </a:cubicBezTo>
                <a:cubicBezTo>
                  <a:pt x="288" y="136"/>
                  <a:pt x="200" y="152"/>
                  <a:pt x="152" y="160"/>
                </a:cubicBezTo>
                <a:cubicBezTo>
                  <a:pt x="104" y="168"/>
                  <a:pt x="80" y="144"/>
                  <a:pt x="56" y="160"/>
                </a:cubicBezTo>
                <a:cubicBezTo>
                  <a:pt x="32" y="176"/>
                  <a:pt x="16" y="248"/>
                  <a:pt x="8" y="256"/>
                </a:cubicBezTo>
                <a:cubicBezTo>
                  <a:pt x="0" y="264"/>
                  <a:pt x="8" y="216"/>
                  <a:pt x="8" y="20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7"/>
          <p:cNvSpPr txBox="1"/>
          <p:nvPr/>
        </p:nvSpPr>
        <p:spPr>
          <a:xfrm>
            <a:off x="1676400" y="3733800"/>
            <a:ext cx="2528888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Miên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8"/>
          <p:cNvPicPr preferRelativeResize="0"/>
          <p:nvPr/>
        </p:nvPicPr>
        <p:blipFill rotWithShape="1">
          <a:blip r:embed="rId3">
            <a:alphaModFix/>
          </a:blip>
          <a:srcRect b="21153" l="0" r="0" t="0"/>
          <a:stretch/>
        </p:blipFill>
        <p:spPr>
          <a:xfrm>
            <a:off x="1524000" y="914400"/>
            <a:ext cx="4545013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8"/>
          <p:cNvSpPr txBox="1"/>
          <p:nvPr>
            <p:ph type="title"/>
          </p:nvPr>
        </p:nvSpPr>
        <p:spPr>
          <a:xfrm>
            <a:off x="1905000" y="-304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281" name="Google Shape;281;p8"/>
          <p:cNvSpPr txBox="1"/>
          <p:nvPr>
            <p:ph idx="1" type="body"/>
          </p:nvPr>
        </p:nvSpPr>
        <p:spPr>
          <a:xfrm>
            <a:off x="6248400" y="45720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Times New Roman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Chiến sự ở Gia định năm 1859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2" name="Google Shape;282;p8"/>
          <p:cNvCxnSpPr/>
          <p:nvPr/>
        </p:nvCxnSpPr>
        <p:spPr>
          <a:xfrm>
            <a:off x="6172200" y="533400"/>
            <a:ext cx="0" cy="63246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3" name="Google Shape;283;p8"/>
          <p:cNvSpPr txBox="1"/>
          <p:nvPr/>
        </p:nvSpPr>
        <p:spPr>
          <a:xfrm>
            <a:off x="6248400" y="1936750"/>
            <a:ext cx="42672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Ngày 17/2/1859, quân Pháp tấn công thành Gia Định,quân triều đình rút chạy</a:t>
            </a:r>
            <a:endParaRPr/>
          </a:p>
        </p:txBody>
      </p:sp>
      <p:sp>
        <p:nvSpPr>
          <p:cNvPr id="284" name="Google Shape;284;p8"/>
          <p:cNvSpPr/>
          <p:nvPr/>
        </p:nvSpPr>
        <p:spPr>
          <a:xfrm rot="-2796663">
            <a:off x="5199063" y="1998663"/>
            <a:ext cx="255587" cy="319087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 rot="-2796663">
            <a:off x="2347913" y="1990725"/>
            <a:ext cx="231775" cy="204788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 txBox="1"/>
          <p:nvPr/>
        </p:nvSpPr>
        <p:spPr>
          <a:xfrm>
            <a:off x="6248400" y="838200"/>
            <a:ext cx="42672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-Tháng 2, quân Pháp kéo vào  Gia Định</a:t>
            </a:r>
            <a:endParaRPr/>
          </a:p>
        </p:txBody>
      </p:sp>
      <p:pic>
        <p:nvPicPr>
          <p:cNvPr id="287" name="Google Shape;287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914400"/>
            <a:ext cx="45720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8"/>
          <p:cNvSpPr txBox="1"/>
          <p:nvPr/>
        </p:nvSpPr>
        <p:spPr>
          <a:xfrm>
            <a:off x="1524000" y="5334000"/>
            <a:ext cx="5181600" cy="398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Quân Pháp tấn công thành Gia Định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"/>
          <p:cNvSpPr txBox="1"/>
          <p:nvPr>
            <p:ph type="title"/>
          </p:nvPr>
        </p:nvSpPr>
        <p:spPr>
          <a:xfrm>
            <a:off x="1981200" y="0"/>
            <a:ext cx="8458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THỰC DÂN PHÁP XÂM LƯỢC VIỆT NAM</a:t>
            </a:r>
            <a:endParaRPr/>
          </a:p>
        </p:txBody>
      </p:sp>
      <p:sp>
        <p:nvSpPr>
          <p:cNvPr id="294" name="Google Shape;294;p9"/>
          <p:cNvSpPr txBox="1"/>
          <p:nvPr>
            <p:ph idx="1" type="body"/>
          </p:nvPr>
        </p:nvSpPr>
        <p:spPr>
          <a:xfrm>
            <a:off x="6172200" y="685800"/>
            <a:ext cx="6477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0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 typeface="Times New Roman"/>
              <a:buNone/>
            </a:pPr>
            <a:r>
              <a:rPr b="1" lang="en-US" sz="24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Chiến sự ở Gia định năm 1859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b="1" sz="2400" u="sng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1752600" y="4800600"/>
            <a:ext cx="4038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Times New Roman"/>
              <a:buNone/>
            </a:pPr>
            <a:r>
              <a:rPr b="1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Khi Ph</a:t>
            </a:r>
            <a:r>
              <a:rPr b="1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áp đánh chiếm Gia Định nhân dân phản ứng như thế nào </a:t>
            </a:r>
            <a:r>
              <a:rPr b="1" lang="en-US" sz="24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/>
          </a:p>
        </p:txBody>
      </p:sp>
      <p:sp>
        <p:nvSpPr>
          <p:cNvPr id="296" name="Google Shape;296;p9"/>
          <p:cNvSpPr/>
          <p:nvPr/>
        </p:nvSpPr>
        <p:spPr>
          <a:xfrm>
            <a:off x="6248400" y="4908550"/>
            <a:ext cx="41910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Nhân dân tự động đứng  lên đánh giặc khiến chúng khốn đốn</a:t>
            </a:r>
            <a:endParaRPr/>
          </a:p>
        </p:txBody>
      </p:sp>
      <p:sp>
        <p:nvSpPr>
          <p:cNvPr id="297" name="Google Shape;297;p9"/>
          <p:cNvSpPr txBox="1"/>
          <p:nvPr/>
        </p:nvSpPr>
        <p:spPr>
          <a:xfrm>
            <a:off x="6248400" y="2546350"/>
            <a:ext cx="4267200" cy="119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Ngày </a:t>
            </a:r>
            <a:r>
              <a:rPr b="1" lang="en-US" sz="2400" u="sng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17/2/1859</a:t>
            </a: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quân Pháp tấn công thành Gia Định,quân triều đình rút chạy</a:t>
            </a:r>
            <a:endParaRPr/>
          </a:p>
        </p:txBody>
      </p:sp>
      <p:sp>
        <p:nvSpPr>
          <p:cNvPr id="298" name="Google Shape;298;p9"/>
          <p:cNvSpPr txBox="1"/>
          <p:nvPr/>
        </p:nvSpPr>
        <p:spPr>
          <a:xfrm>
            <a:off x="6248400" y="1311275"/>
            <a:ext cx="426720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-Tháng 2, quân Pháp kéo vào  Gia Định</a:t>
            </a:r>
            <a:endParaRPr/>
          </a:p>
        </p:txBody>
      </p:sp>
      <p:cxnSp>
        <p:nvCxnSpPr>
          <p:cNvPr id="299" name="Google Shape;299;p9"/>
          <p:cNvCxnSpPr/>
          <p:nvPr/>
        </p:nvCxnSpPr>
        <p:spPr>
          <a:xfrm>
            <a:off x="6096000" y="533400"/>
            <a:ext cx="0" cy="6096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00" name="Google Shape;300;p9"/>
          <p:cNvPicPr preferRelativeResize="0"/>
          <p:nvPr/>
        </p:nvPicPr>
        <p:blipFill rotWithShape="1">
          <a:blip r:embed="rId3">
            <a:alphaModFix/>
          </a:blip>
          <a:srcRect b="21153" l="0" r="0" t="0"/>
          <a:stretch/>
        </p:blipFill>
        <p:spPr>
          <a:xfrm>
            <a:off x="1524000" y="838200"/>
            <a:ext cx="454501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9"/>
          <p:cNvSpPr/>
          <p:nvPr/>
        </p:nvSpPr>
        <p:spPr>
          <a:xfrm rot="-2796663">
            <a:off x="5199063" y="1873250"/>
            <a:ext cx="255587" cy="319088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2796663">
            <a:off x="2295525" y="1917700"/>
            <a:ext cx="231775" cy="204788"/>
          </a:xfrm>
          <a:prstGeom prst="rect">
            <a:avLst/>
          </a:prstGeom>
          <a:solidFill>
            <a:srgbClr val="FF3300"/>
          </a:solidFill>
          <a:ln cap="flat" cmpd="sng" w="9525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2019-12-28T15:16:00Z</dcterms:created>
  <dc:creator>HP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1033-11.2.0.9085</vt:lpwstr>
  </property>
</Properties>
</file>