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0" r:id="rId3"/>
    <p:sldId id="267" r:id="rId4"/>
    <p:sldId id="269" r:id="rId5"/>
    <p:sldId id="303" r:id="rId6"/>
    <p:sldId id="270" r:id="rId7"/>
    <p:sldId id="306" r:id="rId8"/>
    <p:sldId id="307" r:id="rId9"/>
    <p:sldId id="308" r:id="rId10"/>
    <p:sldId id="358" r:id="rId11"/>
    <p:sldId id="305" r:id="rId12"/>
    <p:sldId id="359" r:id="rId13"/>
    <p:sldId id="360" r:id="rId14"/>
    <p:sldId id="271" r:id="rId15"/>
    <p:sldId id="355" r:id="rId16"/>
    <p:sldId id="354" r:id="rId17"/>
    <p:sldId id="357" r:id="rId18"/>
    <p:sldId id="272" r:id="rId19"/>
    <p:sldId id="277" r:id="rId20"/>
    <p:sldId id="294" r:id="rId21"/>
    <p:sldId id="295" r:id="rId22"/>
    <p:sldId id="296" r:id="rId23"/>
    <p:sldId id="298" r:id="rId24"/>
    <p:sldId id="29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1E019D-3DF1-35CF-C227-FE6ACB8A0B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2E0A7-F0A5-BA33-6EDE-F82D689BDD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8129-8572-4798-95F8-02B0F79EA6A0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E9549-ACC8-E99D-7C8A-991F227A4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821ED-6DE3-05FE-0C62-F07DDAB700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D9E8A-0FB3-4EE3-A377-F46A3DE10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7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A6BC9C-C9D7-D7C9-4DA8-7ED5A53C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E759-ADB3-52EF-B658-8203AA11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86DC0-B60E-D6F7-85CA-64BEE31E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DC43C-C9FD-3B1B-BB62-943DB2D9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25065-852F-E49A-A15A-E362E706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-37331"/>
            <a:ext cx="12192000" cy="6895331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486900" y="44183"/>
            <a:ext cx="21811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tx1"/>
                </a:solidFill>
              </a:rPr>
              <a:t>Lesson 1.2: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467979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tx1"/>
                </a:solidFill>
              </a:rPr>
              <a:t>Unit 5: Science and technology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chemeClr val="tx1"/>
                </a:solidFill>
                <a:effectLst/>
              </a:rPr>
              <a:t>Tiếng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Anh</a:t>
            </a:r>
            <a:r>
              <a:rPr lang="en-US" sz="1600" baseline="0">
                <a:solidFill>
                  <a:schemeClr val="tx1"/>
                </a:solidFill>
                <a:effectLst/>
              </a:rPr>
              <a:t> 8 </a:t>
            </a:r>
            <a:r>
              <a:rPr lang="en-US" sz="1600" baseline="0" dirty="0" err="1">
                <a:solidFill>
                  <a:schemeClr val="tx1"/>
                </a:solidFill>
                <a:effectLst/>
              </a:rPr>
              <a:t>i</a:t>
            </a:r>
            <a:r>
              <a:rPr lang="en-US" sz="1600" baseline="0" dirty="0">
                <a:solidFill>
                  <a:schemeClr val="tx1"/>
                </a:solidFill>
                <a:effectLst/>
              </a:rPr>
              <a:t>-Learn Smart World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chemeClr val="tx1"/>
                </a:solidFill>
                <a:effectLst/>
              </a:rPr>
              <a:t>DTP Education Solutions 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61" r:id="rId13"/>
    <p:sldLayoutId id="2147483668" r:id="rId14"/>
    <p:sldLayoutId id="2147483669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2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D7CF1A-5217-23E2-32FE-B3252A91A94B}"/>
              </a:ext>
            </a:extLst>
          </p:cNvPr>
          <p:cNvSpPr txBox="1"/>
          <p:nvPr/>
        </p:nvSpPr>
        <p:spPr>
          <a:xfrm>
            <a:off x="5768162" y="3191463"/>
            <a:ext cx="622004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5: Science and Technology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1.2: Grammar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Pages 45 &amp; 46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C31D96-A800-8B98-9683-275FF4CAF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357" y="583391"/>
            <a:ext cx="6710384" cy="39844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6FC15-D53F-5AD6-40C6-E0715B5B49A4}"/>
              </a:ext>
            </a:extLst>
          </p:cNvPr>
          <p:cNvSpPr/>
          <p:nvPr/>
        </p:nvSpPr>
        <p:spPr>
          <a:xfrm>
            <a:off x="126391" y="4697662"/>
            <a:ext cx="836868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can we use </a:t>
            </a:r>
            <a:r>
              <a:rPr lang="en-US" sz="3600" b="1" i="1" dirty="0">
                <a:solidFill>
                  <a:srgbClr val="0070C0"/>
                </a:solidFill>
              </a:rPr>
              <a:t>Yes/ No questions </a:t>
            </a:r>
            <a:r>
              <a:rPr lang="en-US" sz="3600" i="1" dirty="0">
                <a:solidFill>
                  <a:srgbClr val="0070C0"/>
                </a:solidFill>
              </a:rPr>
              <a:t>for?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9F2B741-CFD6-439B-5B3F-5AF928B75673}"/>
              </a:ext>
            </a:extLst>
          </p:cNvPr>
          <p:cNvSpPr/>
          <p:nvPr/>
        </p:nvSpPr>
        <p:spPr>
          <a:xfrm>
            <a:off x="5535561" y="1209964"/>
            <a:ext cx="6282532" cy="11497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7640C-1D39-2CF4-2C84-1F83A7965B09}"/>
              </a:ext>
            </a:extLst>
          </p:cNvPr>
          <p:cNvSpPr/>
          <p:nvPr/>
        </p:nvSpPr>
        <p:spPr>
          <a:xfrm>
            <a:off x="373907" y="1656668"/>
            <a:ext cx="456915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Read the box and answer the question below.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24ED7-415B-0CDC-1123-19DD09F6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535"/>
            <a:ext cx="490606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57918D-8DC2-5D9A-5F2D-4794F2CD1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060" y="941439"/>
            <a:ext cx="5887272" cy="37247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BC068-1467-17D4-D4E1-3DA1E9556532}"/>
              </a:ext>
            </a:extLst>
          </p:cNvPr>
          <p:cNvSpPr/>
          <p:nvPr/>
        </p:nvSpPr>
        <p:spPr>
          <a:xfrm>
            <a:off x="277091" y="1934964"/>
            <a:ext cx="5302073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- Read the sentences and underline the question words and answers.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- Focus on the position of auxiliary verbs and subjects.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C1A69A-C9F6-D086-3FF8-E64A0FB81208}"/>
              </a:ext>
            </a:extLst>
          </p:cNvPr>
          <p:cNvCxnSpPr>
            <a:cxnSpLocks/>
          </p:cNvCxnSpPr>
          <p:nvPr/>
        </p:nvCxnSpPr>
        <p:spPr>
          <a:xfrm>
            <a:off x="6606610" y="2647007"/>
            <a:ext cx="11519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E785B89-14A8-FB49-50AE-D8955075A448}"/>
              </a:ext>
            </a:extLst>
          </p:cNvPr>
          <p:cNvCxnSpPr>
            <a:cxnSpLocks/>
          </p:cNvCxnSpPr>
          <p:nvPr/>
        </p:nvCxnSpPr>
        <p:spPr>
          <a:xfrm>
            <a:off x="6526693" y="1811919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58AE7C-B23C-80D1-D47F-27F2151A06FE}"/>
              </a:ext>
            </a:extLst>
          </p:cNvPr>
          <p:cNvCxnSpPr>
            <a:cxnSpLocks/>
          </p:cNvCxnSpPr>
          <p:nvPr/>
        </p:nvCxnSpPr>
        <p:spPr>
          <a:xfrm>
            <a:off x="7190003" y="2984487"/>
            <a:ext cx="50218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F4816E-288B-C76D-3AF5-FA802600A656}"/>
              </a:ext>
            </a:extLst>
          </p:cNvPr>
          <p:cNvCxnSpPr>
            <a:cxnSpLocks/>
          </p:cNvCxnSpPr>
          <p:nvPr/>
        </p:nvCxnSpPr>
        <p:spPr>
          <a:xfrm>
            <a:off x="8272669" y="2171737"/>
            <a:ext cx="146436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B3F3CF-4842-7F23-B150-ABE012A77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8" y="588965"/>
            <a:ext cx="5058481" cy="70494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479C-8ABD-D0E2-1819-05F7610D96E6}"/>
              </a:ext>
            </a:extLst>
          </p:cNvPr>
          <p:cNvCxnSpPr>
            <a:cxnSpLocks/>
          </p:cNvCxnSpPr>
          <p:nvPr/>
        </p:nvCxnSpPr>
        <p:spPr>
          <a:xfrm>
            <a:off x="6529303" y="3362825"/>
            <a:ext cx="11519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424070-0A91-5E03-32B2-F751530BCFCC}"/>
              </a:ext>
            </a:extLst>
          </p:cNvPr>
          <p:cNvCxnSpPr>
            <a:cxnSpLocks/>
          </p:cNvCxnSpPr>
          <p:nvPr/>
        </p:nvCxnSpPr>
        <p:spPr>
          <a:xfrm>
            <a:off x="6599778" y="4048656"/>
            <a:ext cx="115193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CD41CC-4765-FDBA-F1AF-1D3F69E5C836}"/>
              </a:ext>
            </a:extLst>
          </p:cNvPr>
          <p:cNvCxnSpPr>
            <a:cxnSpLocks/>
          </p:cNvCxnSpPr>
          <p:nvPr/>
        </p:nvCxnSpPr>
        <p:spPr>
          <a:xfrm>
            <a:off x="7751713" y="3681882"/>
            <a:ext cx="95817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819B7C-44A3-3ADF-24E6-75313A69FD4D}"/>
              </a:ext>
            </a:extLst>
          </p:cNvPr>
          <p:cNvCxnSpPr>
            <a:cxnSpLocks/>
          </p:cNvCxnSpPr>
          <p:nvPr/>
        </p:nvCxnSpPr>
        <p:spPr>
          <a:xfrm>
            <a:off x="7441093" y="4425409"/>
            <a:ext cx="1268798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7199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8C12AE-95AC-1ECC-667B-C455C4555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894" y="651796"/>
            <a:ext cx="6897063" cy="46393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3BC068-1467-17D4-D4E1-3DA1E9556532}"/>
              </a:ext>
            </a:extLst>
          </p:cNvPr>
          <p:cNvSpPr/>
          <p:nvPr/>
        </p:nvSpPr>
        <p:spPr>
          <a:xfrm>
            <a:off x="559437" y="1934964"/>
            <a:ext cx="5019727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- Read the sentences and underline the bold words.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- Focus on the </a:t>
            </a:r>
            <a:r>
              <a:rPr lang="en-US" sz="3200" b="1" dirty="0">
                <a:solidFill>
                  <a:srgbClr val="0070C0"/>
                </a:solidFill>
              </a:rPr>
              <a:t>beginning words</a:t>
            </a:r>
            <a:r>
              <a:rPr lang="en-US" sz="3200" b="1" dirty="0">
                <a:solidFill>
                  <a:srgbClr val="C00000"/>
                </a:solidFill>
              </a:rPr>
              <a:t> and answers: Yes/No.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C1A69A-C9F6-D086-3FF8-E64A0FB81208}"/>
              </a:ext>
            </a:extLst>
          </p:cNvPr>
          <p:cNvCxnSpPr>
            <a:cxnSpLocks/>
          </p:cNvCxnSpPr>
          <p:nvPr/>
        </p:nvCxnSpPr>
        <p:spPr>
          <a:xfrm>
            <a:off x="5987773" y="2212898"/>
            <a:ext cx="49615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FB3F3CF-4842-7F23-B150-ABE012A77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8" y="588965"/>
            <a:ext cx="5058481" cy="7049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4F6E4E-C3DD-EF57-0B76-CA23062CC4D8}"/>
              </a:ext>
            </a:extLst>
          </p:cNvPr>
          <p:cNvCxnSpPr>
            <a:cxnSpLocks/>
          </p:cNvCxnSpPr>
          <p:nvPr/>
        </p:nvCxnSpPr>
        <p:spPr>
          <a:xfrm>
            <a:off x="5921814" y="1524789"/>
            <a:ext cx="41433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19E925-0271-BC30-BB8D-4026E525538E}"/>
              </a:ext>
            </a:extLst>
          </p:cNvPr>
          <p:cNvCxnSpPr>
            <a:cxnSpLocks/>
          </p:cNvCxnSpPr>
          <p:nvPr/>
        </p:nvCxnSpPr>
        <p:spPr>
          <a:xfrm>
            <a:off x="5921814" y="3046163"/>
            <a:ext cx="49615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F60DA-C4B5-A238-21B5-2D90B32BBC45}"/>
              </a:ext>
            </a:extLst>
          </p:cNvPr>
          <p:cNvCxnSpPr>
            <a:cxnSpLocks/>
          </p:cNvCxnSpPr>
          <p:nvPr/>
        </p:nvCxnSpPr>
        <p:spPr>
          <a:xfrm>
            <a:off x="5921814" y="3778462"/>
            <a:ext cx="20982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E7C4433-C2FF-4D96-DC65-B0532C447113}"/>
              </a:ext>
            </a:extLst>
          </p:cNvPr>
          <p:cNvCxnSpPr>
            <a:cxnSpLocks/>
          </p:cNvCxnSpPr>
          <p:nvPr/>
        </p:nvCxnSpPr>
        <p:spPr>
          <a:xfrm>
            <a:off x="5983154" y="4618971"/>
            <a:ext cx="4348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849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D0CF51-C5D0-032F-E004-73F0310FD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41323"/>
              </p:ext>
            </p:extLst>
          </p:nvPr>
        </p:nvGraphicFramePr>
        <p:xfrm>
          <a:off x="926378" y="1696693"/>
          <a:ext cx="10083369" cy="366078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826059">
                  <a:extLst>
                    <a:ext uri="{9D8B030D-6E8A-4147-A177-3AD203B41FA5}">
                      <a16:colId xmlns:a16="http://schemas.microsoft.com/office/drawing/2014/main" val="3670629084"/>
                    </a:ext>
                  </a:extLst>
                </a:gridCol>
                <a:gridCol w="5615709">
                  <a:extLst>
                    <a:ext uri="{9D8B030D-6E8A-4147-A177-3AD203B41FA5}">
                      <a16:colId xmlns:a16="http://schemas.microsoft.com/office/drawing/2014/main" val="2813580615"/>
                    </a:ext>
                  </a:extLst>
                </a:gridCol>
                <a:gridCol w="2641601">
                  <a:extLst>
                    <a:ext uri="{9D8B030D-6E8A-4147-A177-3AD203B41FA5}">
                      <a16:colId xmlns:a16="http://schemas.microsoft.com/office/drawing/2014/main" val="4117266327"/>
                    </a:ext>
                  </a:extLst>
                </a:gridCol>
              </a:tblGrid>
              <a:tr h="429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00" dirty="0">
                          <a:effectLst/>
                          <a:latin typeface="+mn-lt"/>
                        </a:rPr>
                        <a:t>Question Type</a:t>
                      </a:r>
                      <a:endParaRPr lang="en-US" sz="2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00">
                          <a:effectLst/>
                          <a:latin typeface="+mn-lt"/>
                        </a:rPr>
                        <a:t>Formation</a:t>
                      </a:r>
                      <a:endParaRPr lang="en-US" sz="2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00">
                          <a:effectLst/>
                          <a:latin typeface="+mn-lt"/>
                        </a:rPr>
                        <a:t>Example</a:t>
                      </a:r>
                      <a:endParaRPr lang="en-US" sz="26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02572"/>
                  </a:ext>
                </a:extLst>
              </a:tr>
              <a:tr h="1257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00" dirty="0">
                          <a:effectLst/>
                          <a:latin typeface="+mn-lt"/>
                        </a:rPr>
                        <a:t>Yes/No</a:t>
                      </a:r>
                      <a:endParaRPr lang="en-US" sz="2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i="1" kern="100" dirty="0">
                          <a:effectLst/>
                          <a:latin typeface="+mn-lt"/>
                        </a:rPr>
                        <a:t>Auxiliary verb </a:t>
                      </a:r>
                      <a:r>
                        <a:rPr lang="en-US" sz="2600" kern="100" dirty="0">
                          <a:effectLst/>
                          <a:latin typeface="+mn-lt"/>
                        </a:rPr>
                        <a:t>+ Subject + Main Verb?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i="1" kern="100" dirty="0">
                          <a:effectLst/>
                          <a:latin typeface="+mn-lt"/>
                        </a:rPr>
                        <a:t>(Do/Does/Did/Is/Are/Am/Was/Were)</a:t>
                      </a:r>
                      <a:endParaRPr lang="en-US" sz="2600" b="1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 your phone have a camera?</a:t>
                      </a:r>
                      <a:endParaRPr lang="en-US" sz="2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019509"/>
                  </a:ext>
                </a:extLst>
              </a:tr>
              <a:tr h="1536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kern="100" dirty="0" err="1">
                          <a:effectLst/>
                          <a:latin typeface="+mn-lt"/>
                        </a:rPr>
                        <a:t>Wh</a:t>
                      </a:r>
                      <a:r>
                        <a:rPr lang="en-US" sz="2600" kern="100" dirty="0">
                          <a:effectLst/>
                          <a:latin typeface="+mn-lt"/>
                        </a:rPr>
                        <a:t>-</a:t>
                      </a:r>
                      <a:endParaRPr lang="en-US" sz="2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i="1" u="none" kern="100" dirty="0">
                          <a:effectLst/>
                          <a:latin typeface="+mn-lt"/>
                        </a:rPr>
                        <a:t>Question word </a:t>
                      </a:r>
                      <a:r>
                        <a:rPr lang="en-US" sz="2600" kern="100" dirty="0">
                          <a:effectLst/>
                          <a:latin typeface="+mn-lt"/>
                        </a:rPr>
                        <a:t>+ Auxiliary Verb + Subject + Main Verb?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b="1" i="1" kern="100" dirty="0">
                          <a:effectLst/>
                          <a:latin typeface="+mn-lt"/>
                        </a:rPr>
                        <a:t>(Who/What/When/Where/Why/How)</a:t>
                      </a:r>
                      <a:endParaRPr lang="en-US" sz="2600" b="1" i="1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6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do you charge your smartwatch?</a:t>
                      </a:r>
                      <a:endParaRPr lang="en-US" sz="2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1983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1B1401B-4EE2-C491-E6B4-FA16EB0DEEB5}"/>
              </a:ext>
            </a:extLst>
          </p:cNvPr>
          <p:cNvSpPr/>
          <p:nvPr/>
        </p:nvSpPr>
        <p:spPr>
          <a:xfrm>
            <a:off x="2020976" y="660339"/>
            <a:ext cx="7659329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Yes/No question vs. </a:t>
            </a:r>
            <a:r>
              <a:rPr lang="en-US" sz="3200" b="1" dirty="0" err="1">
                <a:solidFill>
                  <a:srgbClr val="FF0000"/>
                </a:solidFill>
              </a:rPr>
              <a:t>Wh</a:t>
            </a:r>
            <a:r>
              <a:rPr lang="en-US" sz="3200" b="1" dirty="0">
                <a:solidFill>
                  <a:srgbClr val="FF0000"/>
                </a:solidFill>
              </a:rPr>
              <a:t>- question</a:t>
            </a:r>
          </a:p>
        </p:txBody>
      </p:sp>
    </p:spTree>
    <p:extLst>
      <p:ext uri="{BB962C8B-B14F-4D97-AF65-F5344CB8AC3E}">
        <p14:creationId xmlns:p14="http://schemas.microsoft.com/office/powerpoint/2010/main" val="1472141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r="2154"/>
          <a:stretch/>
        </p:blipFill>
        <p:spPr>
          <a:xfrm>
            <a:off x="0" y="0"/>
            <a:ext cx="97209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8E2BFED-8911-2EDD-CF8B-12079F43B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209800"/>
            <a:ext cx="12192000" cy="2438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402A9-D462-BBF7-DD75-291F0E11E86F}"/>
              </a:ext>
            </a:extLst>
          </p:cNvPr>
          <p:cNvSpPr txBox="1"/>
          <p:nvPr/>
        </p:nvSpPr>
        <p:spPr>
          <a:xfrm>
            <a:off x="248161" y="2558230"/>
            <a:ext cx="132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 Are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8EC7BA-A1A4-EF49-5A7C-37F2AF98773D}"/>
              </a:ext>
            </a:extLst>
          </p:cNvPr>
          <p:cNvCxnSpPr>
            <a:cxnSpLocks/>
          </p:cNvCxnSpPr>
          <p:nvPr/>
        </p:nvCxnSpPr>
        <p:spPr>
          <a:xfrm>
            <a:off x="10716007" y="3215765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E72ABD-4742-5FEA-D4E4-ECFBCBAEC647}"/>
              </a:ext>
            </a:extLst>
          </p:cNvPr>
          <p:cNvSpPr txBox="1"/>
          <p:nvPr/>
        </p:nvSpPr>
        <p:spPr>
          <a:xfrm>
            <a:off x="6264547" y="2527451"/>
            <a:ext cx="100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aren’t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9230F-AEE4-95FA-BF10-19A370AC517A}"/>
              </a:ext>
            </a:extLst>
          </p:cNvPr>
          <p:cNvCxnSpPr>
            <a:cxnSpLocks/>
          </p:cNvCxnSpPr>
          <p:nvPr/>
        </p:nvCxnSpPr>
        <p:spPr>
          <a:xfrm>
            <a:off x="10824162" y="3881828"/>
            <a:ext cx="93464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241C40-DCC1-096C-1545-C5438C819C60}"/>
              </a:ext>
            </a:extLst>
          </p:cNvPr>
          <p:cNvSpPr txBox="1"/>
          <p:nvPr/>
        </p:nvSpPr>
        <p:spPr>
          <a:xfrm>
            <a:off x="172875" y="2989116"/>
            <a:ext cx="147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How much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B5E652-C182-FAA3-DF4E-2EFF34D1A0C3}"/>
              </a:ext>
            </a:extLst>
          </p:cNvPr>
          <p:cNvCxnSpPr>
            <a:cxnSpLocks/>
          </p:cNvCxnSpPr>
          <p:nvPr/>
        </p:nvCxnSpPr>
        <p:spPr>
          <a:xfrm>
            <a:off x="10716007" y="4207488"/>
            <a:ext cx="9144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023304-4B72-B8D5-0413-6B0FB8265486}"/>
              </a:ext>
            </a:extLst>
          </p:cNvPr>
          <p:cNvSpPr txBox="1"/>
          <p:nvPr/>
        </p:nvSpPr>
        <p:spPr>
          <a:xfrm>
            <a:off x="323446" y="3399101"/>
            <a:ext cx="132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374369-FC22-CD3C-40C5-1234F3F376F2}"/>
              </a:ext>
            </a:extLst>
          </p:cNvPr>
          <p:cNvCxnSpPr>
            <a:cxnSpLocks/>
          </p:cNvCxnSpPr>
          <p:nvPr/>
        </p:nvCxnSpPr>
        <p:spPr>
          <a:xfrm>
            <a:off x="10824162" y="2880415"/>
            <a:ext cx="67958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35C62C4-7F29-359F-66AB-1122C3E92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783" y="595726"/>
            <a:ext cx="12183493" cy="7119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C28F78-7D07-CD39-0586-1A4A17DB3526}"/>
              </a:ext>
            </a:extLst>
          </p:cNvPr>
          <p:cNvSpPr txBox="1"/>
          <p:nvPr/>
        </p:nvSpPr>
        <p:spPr>
          <a:xfrm>
            <a:off x="6001162" y="3356992"/>
            <a:ext cx="1002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isn’t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724EC-122C-CD47-6B16-75A5E5BEC254}"/>
              </a:ext>
            </a:extLst>
          </p:cNvPr>
          <p:cNvSpPr txBox="1"/>
          <p:nvPr/>
        </p:nvSpPr>
        <p:spPr>
          <a:xfrm>
            <a:off x="172875" y="4170770"/>
            <a:ext cx="132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</a:rPr>
              <a:t>How long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44BB88-7A93-55F7-86C9-38D2EE791A3C}"/>
              </a:ext>
            </a:extLst>
          </p:cNvPr>
          <p:cNvSpPr txBox="1"/>
          <p:nvPr/>
        </p:nvSpPr>
        <p:spPr>
          <a:xfrm>
            <a:off x="273865" y="3768433"/>
            <a:ext cx="1328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What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A68C22-51FC-719C-4227-3A94851A2972}"/>
              </a:ext>
            </a:extLst>
          </p:cNvPr>
          <p:cNvCxnSpPr>
            <a:cxnSpLocks/>
          </p:cNvCxnSpPr>
          <p:nvPr/>
        </p:nvCxnSpPr>
        <p:spPr>
          <a:xfrm>
            <a:off x="10844403" y="3515649"/>
            <a:ext cx="78600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70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881E3A-564C-14A7-0811-77E2C0426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05" y="1035695"/>
            <a:ext cx="11274918" cy="553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8BDBD-F505-F884-0B80-C6C764865EFB}"/>
              </a:ext>
            </a:extLst>
          </p:cNvPr>
          <p:cNvSpPr txBox="1"/>
          <p:nvPr/>
        </p:nvSpPr>
        <p:spPr>
          <a:xfrm>
            <a:off x="618041" y="2359945"/>
            <a:ext cx="372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What is its screen size?                                  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343AA-1853-93BC-B0F2-6947D6788FA2}"/>
              </a:ext>
            </a:extLst>
          </p:cNvPr>
          <p:cNvSpPr txBox="1"/>
          <p:nvPr/>
        </p:nvSpPr>
        <p:spPr>
          <a:xfrm>
            <a:off x="697630" y="3244554"/>
            <a:ext cx="335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Is its camera good?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31EA3D-54A7-2CFD-6007-8B018B3B8D2C}"/>
              </a:ext>
            </a:extLst>
          </p:cNvPr>
          <p:cNvSpPr txBox="1"/>
          <p:nvPr/>
        </p:nvSpPr>
        <p:spPr>
          <a:xfrm>
            <a:off x="618041" y="4144349"/>
            <a:ext cx="6003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Is this laptop good for playing games?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A33E0-F914-C380-40E3-F47664DEC48F}"/>
              </a:ext>
            </a:extLst>
          </p:cNvPr>
          <p:cNvSpPr txBox="1"/>
          <p:nvPr/>
        </p:nvSpPr>
        <p:spPr>
          <a:xfrm>
            <a:off x="697631" y="5057751"/>
            <a:ext cx="4337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MyriadPro-Regular"/>
              </a:rPr>
              <a:t>How much is this laptop?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4EEF5-5FAD-706F-4D97-5ABC6C408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408" y="440091"/>
            <a:ext cx="6773220" cy="552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CBE954-9FFA-9C74-583B-2838F8EFE4BE}"/>
              </a:ext>
            </a:extLst>
          </p:cNvPr>
          <p:cNvSpPr txBox="1"/>
          <p:nvPr/>
        </p:nvSpPr>
        <p:spPr>
          <a:xfrm>
            <a:off x="7426879" y="2344060"/>
            <a:ext cx="372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It’s 11 inches.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46D4F9-C42B-F742-5E2F-DF11AB9234C0}"/>
              </a:ext>
            </a:extLst>
          </p:cNvPr>
          <p:cNvSpPr txBox="1"/>
          <p:nvPr/>
        </p:nvSpPr>
        <p:spPr>
          <a:xfrm>
            <a:off x="7426879" y="3241516"/>
            <a:ext cx="182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No, it isn't.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3D6B13-A147-B56E-D2B7-2EBB439F6B58}"/>
              </a:ext>
            </a:extLst>
          </p:cNvPr>
          <p:cNvSpPr txBox="1"/>
          <p:nvPr/>
        </p:nvSpPr>
        <p:spPr>
          <a:xfrm>
            <a:off x="7489294" y="4159755"/>
            <a:ext cx="182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Yes, it is.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A65F44-1487-6C63-EE05-6321C2DBF376}"/>
              </a:ext>
            </a:extLst>
          </p:cNvPr>
          <p:cNvSpPr txBox="1"/>
          <p:nvPr/>
        </p:nvSpPr>
        <p:spPr>
          <a:xfrm>
            <a:off x="7465510" y="5068377"/>
            <a:ext cx="2699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It’s 820 dollars.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C118C-764D-3CEA-8487-F80C82B5A121}"/>
              </a:ext>
            </a:extLst>
          </p:cNvPr>
          <p:cNvSpPr txBox="1"/>
          <p:nvPr/>
        </p:nvSpPr>
        <p:spPr>
          <a:xfrm>
            <a:off x="697631" y="5928704"/>
            <a:ext cx="6003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MyriadPro-Regular"/>
              </a:rPr>
              <a:t>What do you want to use it for?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9ED4BC-7508-D4FB-292F-882BC5FD6D36}"/>
              </a:ext>
            </a:extLst>
          </p:cNvPr>
          <p:cNvSpPr txBox="1"/>
          <p:nvPr/>
        </p:nvSpPr>
        <p:spPr>
          <a:xfrm>
            <a:off x="7426879" y="5929565"/>
            <a:ext cx="425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MyriadPro-Regular"/>
              </a:rPr>
              <a:t>I want to use it for drawing.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7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3" grpId="0"/>
      <p:bldP spid="14" grpId="0"/>
      <p:bldP spid="2" grpId="0"/>
      <p:bldP spid="3" grpId="0"/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E1BB1F-BD9C-86DC-4543-514326844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75" y="1159398"/>
            <a:ext cx="11677036" cy="51607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829" y="513067"/>
            <a:ext cx="1916723" cy="646331"/>
          </a:xfrm>
          <a:prstGeom prst="rect">
            <a:avLst/>
          </a:prstGeo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 page 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958E7-A8EF-645F-A6F6-01A0B634AE76}"/>
              </a:ext>
            </a:extLst>
          </p:cNvPr>
          <p:cNvSpPr txBox="1"/>
          <p:nvPr/>
        </p:nvSpPr>
        <p:spPr>
          <a:xfrm>
            <a:off x="1169190" y="2744239"/>
            <a:ext cx="53704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How much do you plan to spend?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4CCF93-FFC2-AD26-552C-2B26E644CB5E}"/>
              </a:ext>
            </a:extLst>
          </p:cNvPr>
          <p:cNvSpPr txBox="1"/>
          <p:nvPr/>
        </p:nvSpPr>
        <p:spPr>
          <a:xfrm>
            <a:off x="7558538" y="2744239"/>
            <a:ext cx="44823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(I plan to spend) 1,200 dollars.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298A8-6A7D-D93E-6FBE-14EC2BC845C3}"/>
              </a:ext>
            </a:extLst>
          </p:cNvPr>
          <p:cNvSpPr txBox="1"/>
          <p:nvPr/>
        </p:nvSpPr>
        <p:spPr>
          <a:xfrm>
            <a:off x="1169189" y="3613819"/>
            <a:ext cx="30405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 Is this laptop light?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A06308-50F3-B82B-A1E1-2F248648D24F}"/>
              </a:ext>
            </a:extLst>
          </p:cNvPr>
          <p:cNvSpPr txBox="1"/>
          <p:nvPr/>
        </p:nvSpPr>
        <p:spPr>
          <a:xfrm>
            <a:off x="8106930" y="3654417"/>
            <a:ext cx="17616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No, it isn't.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BEC274-1D22-A37A-6510-1BD78008D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332" y="503135"/>
            <a:ext cx="6785341" cy="666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2019D0-2B59-0652-2F0E-1773BA07F924}"/>
              </a:ext>
            </a:extLst>
          </p:cNvPr>
          <p:cNvSpPr txBox="1"/>
          <p:nvPr/>
        </p:nvSpPr>
        <p:spPr>
          <a:xfrm>
            <a:off x="1060080" y="4573061"/>
            <a:ext cx="62119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Do/Can you use your tablet to play games?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9388A-C9B8-6DF4-906B-9B080B015C51}"/>
              </a:ext>
            </a:extLst>
          </p:cNvPr>
          <p:cNvSpPr txBox="1"/>
          <p:nvPr/>
        </p:nvSpPr>
        <p:spPr>
          <a:xfrm>
            <a:off x="8106931" y="4554663"/>
            <a:ext cx="2210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Yes, I do/can.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20084C-C94C-2F09-3884-FF80764102BA}"/>
              </a:ext>
            </a:extLst>
          </p:cNvPr>
          <p:cNvSpPr txBox="1"/>
          <p:nvPr/>
        </p:nvSpPr>
        <p:spPr>
          <a:xfrm>
            <a:off x="1169189" y="5483239"/>
            <a:ext cx="6211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Which phone is good for taking photos?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383593-4277-272D-4E08-36E53CDC1CCE}"/>
              </a:ext>
            </a:extLst>
          </p:cNvPr>
          <p:cNvSpPr txBox="1"/>
          <p:nvPr/>
        </p:nvSpPr>
        <p:spPr>
          <a:xfrm>
            <a:off x="8186489" y="5430337"/>
            <a:ext cx="349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C00000"/>
                </a:solidFill>
              </a:rPr>
              <a:t>The XTR 293 (is good for taking photos).</a:t>
            </a:r>
          </a:p>
        </p:txBody>
      </p:sp>
    </p:spTree>
    <p:extLst>
      <p:ext uri="{BB962C8B-B14F-4D97-AF65-F5344CB8AC3E}">
        <p14:creationId xmlns:p14="http://schemas.microsoft.com/office/powerpoint/2010/main" val="11066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8" grpId="0"/>
      <p:bldP spid="10" grpId="0"/>
      <p:bldP spid="1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r="3318"/>
          <a:stretch/>
        </p:blipFill>
        <p:spPr>
          <a:xfrm>
            <a:off x="0" y="0"/>
            <a:ext cx="94596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932" y="3642856"/>
            <a:ext cx="375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3989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44" y="3352339"/>
            <a:ext cx="11018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5" y="749983"/>
            <a:ext cx="2841765" cy="18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C21FD45-E39B-B636-0DCD-AA40B0CA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19387"/>
              </p:ext>
            </p:extLst>
          </p:nvPr>
        </p:nvGraphicFramePr>
        <p:xfrm>
          <a:off x="739867" y="2714922"/>
          <a:ext cx="10176689" cy="923329"/>
        </p:xfrm>
        <a:graphic>
          <a:graphicData uri="http://schemas.openxmlformats.org/drawingml/2006/table">
            <a:tbl>
              <a:tblPr/>
              <a:tblGrid>
                <a:gridCol w="10176689">
                  <a:extLst>
                    <a:ext uri="{9D8B030D-6E8A-4147-A177-3AD203B41FA5}">
                      <a16:colId xmlns:a16="http://schemas.microsoft.com/office/drawing/2014/main" val="1177815697"/>
                    </a:ext>
                  </a:extLst>
                </a:gridCol>
              </a:tblGrid>
              <a:tr h="923329">
                <a:tc>
                  <a:txBody>
                    <a:bodyPr/>
                    <a:lstStyle/>
                    <a:p>
                      <a:r>
                        <a:rPr lang="en-US" sz="3600" b="1" i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Ask and answer about two devices your friend has.</a:t>
                      </a:r>
                      <a:endParaRPr lang="en-US" sz="4800" b="1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120831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2B481E22-A9FF-D514-CE86-325C685DB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36814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A96B01-A15F-6095-2C53-7AB09981A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561" y="3967325"/>
            <a:ext cx="7595537" cy="20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981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074249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074249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074249" y="426876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092909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092909" y="615816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0586" y="616384"/>
            <a:ext cx="658046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</a:rPr>
              <a:t>Ask 3 friends these questions</a:t>
            </a: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C05330-9348-A803-5C50-70673C9276FF}"/>
              </a:ext>
            </a:extLst>
          </p:cNvPr>
          <p:cNvSpPr txBox="1"/>
          <p:nvPr/>
        </p:nvSpPr>
        <p:spPr>
          <a:xfrm>
            <a:off x="910587" y="1262715"/>
            <a:ext cx="10857860" cy="4780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own a smartphone?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 the screen big?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you often listen to music on your phone?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Can you add more storage to your smart phone? 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What kind of phone do you have?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What do you want to use your smart phone/ tablet for?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Which app do you </a:t>
            </a:r>
            <a:r>
              <a:rPr lang="en-US" sz="3200" i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often use on </a:t>
            </a: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your phone?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3200" i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How many apps do you have on your phone?</a:t>
            </a:r>
            <a:endParaRPr lang="en-US" sz="32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296" y="1720840"/>
            <a:ext cx="12348388" cy="27084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i="1" dirty="0">
                <a:solidFill>
                  <a:srgbClr val="0070C0"/>
                </a:solidFill>
              </a:rPr>
              <a:t>Grammar: 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Using </a:t>
            </a:r>
            <a:r>
              <a:rPr lang="en-US" sz="3400" b="1" i="1" dirty="0" err="1">
                <a:solidFill>
                  <a:srgbClr val="0070C0"/>
                </a:solidFill>
              </a:rPr>
              <a:t>Wh</a:t>
            </a:r>
            <a:r>
              <a:rPr lang="en-US" sz="3400" b="1" i="1" dirty="0">
                <a:solidFill>
                  <a:srgbClr val="0070C0"/>
                </a:solidFill>
              </a:rPr>
              <a:t>-questions</a:t>
            </a:r>
            <a:r>
              <a:rPr lang="en-US" sz="3400" i="1" dirty="0">
                <a:solidFill>
                  <a:srgbClr val="0070C0"/>
                </a:solidFill>
              </a:rPr>
              <a:t> to ask for detailed information about things, people and </a:t>
            </a:r>
            <a:r>
              <a:rPr lang="en-US" sz="3400" b="1" i="1" dirty="0">
                <a:solidFill>
                  <a:srgbClr val="0070C0"/>
                </a:solidFill>
              </a:rPr>
              <a:t>Yes/No questions </a:t>
            </a:r>
            <a:r>
              <a:rPr lang="en-US" sz="3400" i="1" dirty="0">
                <a:solidFill>
                  <a:srgbClr val="0070C0"/>
                </a:solidFill>
              </a:rPr>
              <a:t>to ask about specific things.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3400" i="1" dirty="0">
                <a:solidFill>
                  <a:srgbClr val="0070C0"/>
                </a:solidFill>
              </a:rPr>
              <a:t>Talking about two devices your friend has.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81573" cy="34317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100" dirty="0">
                <a:solidFill>
                  <a:srgbClr val="0070C0"/>
                </a:solidFill>
              </a:rPr>
              <a:t>- Make four sentences using </a:t>
            </a:r>
            <a:r>
              <a:rPr lang="en-US" sz="3100" dirty="0" err="1">
                <a:solidFill>
                  <a:srgbClr val="0070C0"/>
                </a:solidFill>
              </a:rPr>
              <a:t>Wh</a:t>
            </a:r>
            <a:r>
              <a:rPr lang="en-US" sz="3100" dirty="0">
                <a:solidFill>
                  <a:srgbClr val="0070C0"/>
                </a:solidFill>
              </a:rPr>
              <a:t>-questions and Yes/No questions.</a:t>
            </a:r>
          </a:p>
          <a:p>
            <a:r>
              <a:rPr lang="en-US" sz="3100" dirty="0">
                <a:solidFill>
                  <a:srgbClr val="0070C0"/>
                </a:solidFill>
              </a:rPr>
              <a:t>- Do the exercises in WB: Grammar (page 27).</a:t>
            </a:r>
          </a:p>
          <a:p>
            <a:r>
              <a:rPr lang="en-US" sz="3100" dirty="0">
                <a:solidFill>
                  <a:srgbClr val="0070C0"/>
                </a:solidFill>
              </a:rPr>
              <a:t>- Complete the grammar notes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Notebook (page 40).</a:t>
            </a:r>
          </a:p>
          <a:p>
            <a:r>
              <a:rPr lang="en-US" sz="3100" dirty="0">
                <a:solidFill>
                  <a:srgbClr val="0070C0"/>
                </a:solidFill>
              </a:rPr>
              <a:t>- Play consolidation games in </a:t>
            </a:r>
            <a:r>
              <a:rPr lang="en-US" sz="3100" dirty="0" err="1">
                <a:solidFill>
                  <a:srgbClr val="0070C0"/>
                </a:solidFill>
              </a:rPr>
              <a:t>Tiếng</a:t>
            </a:r>
            <a:r>
              <a:rPr lang="en-US" sz="3100" dirty="0">
                <a:solidFill>
                  <a:srgbClr val="0070C0"/>
                </a:solidFill>
              </a:rPr>
              <a:t> Anh 8 </a:t>
            </a:r>
            <a:r>
              <a:rPr lang="en-US" sz="3100" dirty="0" err="1">
                <a:solidFill>
                  <a:srgbClr val="0070C0"/>
                </a:solidFill>
              </a:rPr>
              <a:t>i</a:t>
            </a:r>
            <a:r>
              <a:rPr lang="en-US" sz="3100" dirty="0">
                <a:solidFill>
                  <a:srgbClr val="0070C0"/>
                </a:solidFill>
              </a:rPr>
              <a:t>-Learn Smart World DHA App on </a:t>
            </a:r>
            <a:r>
              <a:rPr lang="en-US" sz="3100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100" dirty="0">
                <a:solidFill>
                  <a:srgbClr val="0070C0"/>
                </a:solidFill>
              </a:rPr>
              <a:t> </a:t>
            </a:r>
          </a:p>
          <a:p>
            <a:r>
              <a:rPr lang="en-US" sz="3100" dirty="0">
                <a:solidFill>
                  <a:srgbClr val="0070C0"/>
                </a:solidFill>
              </a:rPr>
              <a:t>- Prepare: Lesson 1 – Pronunciation and Speaking (pages 45 &amp; 46 – SB).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0" y="367542"/>
            <a:ext cx="5976258" cy="6151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6258" y="1231016"/>
            <a:ext cx="663395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400" dirty="0">
                <a:solidFill>
                  <a:srgbClr val="0070C0"/>
                </a:solidFill>
              </a:rPr>
              <a:t>- to practice and use </a:t>
            </a:r>
            <a:r>
              <a:rPr lang="en-US" sz="3400" i="1" dirty="0" err="1">
                <a:solidFill>
                  <a:srgbClr val="0070C0"/>
                </a:solidFill>
              </a:rPr>
              <a:t>Wh</a:t>
            </a:r>
            <a:r>
              <a:rPr lang="en-US" sz="3400" i="1" dirty="0">
                <a:solidFill>
                  <a:srgbClr val="0070C0"/>
                </a:solidFill>
              </a:rPr>
              <a:t>-questions </a:t>
            </a:r>
            <a:r>
              <a:rPr lang="en-US" sz="3400" dirty="0">
                <a:solidFill>
                  <a:srgbClr val="0070C0"/>
                </a:solidFill>
              </a:rPr>
              <a:t>and </a:t>
            </a:r>
            <a:r>
              <a:rPr lang="en-US" sz="3400" i="1" dirty="0">
                <a:solidFill>
                  <a:srgbClr val="0070C0"/>
                </a:solidFill>
              </a:rPr>
              <a:t>Yes/No questions </a:t>
            </a:r>
            <a:r>
              <a:rPr lang="en-US" sz="3400" dirty="0">
                <a:solidFill>
                  <a:srgbClr val="0070C0"/>
                </a:solidFill>
              </a:rPr>
              <a:t>correctly.</a:t>
            </a:r>
            <a:endParaRPr lang="en-US" sz="3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87DA13-E3FE-E1D9-5921-FE3E1F580339}"/>
              </a:ext>
            </a:extLst>
          </p:cNvPr>
          <p:cNvSpPr/>
          <p:nvPr/>
        </p:nvSpPr>
        <p:spPr>
          <a:xfrm>
            <a:off x="0" y="515880"/>
            <a:ext cx="1993888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Crossword puzzle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F1E23-CE84-FDEF-F029-46E879B6A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41"/>
          <a:stretch/>
        </p:blipFill>
        <p:spPr>
          <a:xfrm>
            <a:off x="2177918" y="584890"/>
            <a:ext cx="10014082" cy="5065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D19F8-4801-89AC-9BC6-AD331C7BE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8" y="1469987"/>
            <a:ext cx="6721673" cy="2394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8A11A-763A-BFAC-EE11-569E71357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080"/>
          <a:stretch/>
        </p:blipFill>
        <p:spPr bwMode="auto">
          <a:xfrm>
            <a:off x="49628" y="3864297"/>
            <a:ext cx="6771301" cy="2026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hlinkClick r:id="" action="ppaction://noaction" highlightClick="1">
              <a:snd r:embed="rId5" name="ARROW 001.wav"/>
            </a:hlinkClick>
            <a:extLst>
              <a:ext uri="{FF2B5EF4-FFF2-40B4-BE49-F238E27FC236}">
                <a16:creationId xmlns:a16="http://schemas.microsoft.com/office/drawing/2014/main" id="{5CDA81F3-7EB1-2D40-81F5-5A0075E73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27295" y="515880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A1019C-8B5E-F1D7-8002-A58A5CE0FD94}"/>
              </a:ext>
            </a:extLst>
          </p:cNvPr>
          <p:cNvSpPr txBox="1"/>
          <p:nvPr/>
        </p:nvSpPr>
        <p:spPr>
          <a:xfrm>
            <a:off x="9756332" y="1717854"/>
            <a:ext cx="4701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s</a:t>
            </a:r>
          </a:p>
          <a:p>
            <a:r>
              <a:rPr lang="en-US" sz="3000" dirty="0">
                <a:solidFill>
                  <a:srgbClr val="C00000"/>
                </a:solidFill>
              </a:rPr>
              <a:t>t</a:t>
            </a:r>
          </a:p>
          <a:p>
            <a:r>
              <a:rPr lang="en-US" sz="3000" dirty="0">
                <a:solidFill>
                  <a:srgbClr val="C00000"/>
                </a:solidFill>
              </a:rPr>
              <a:t>o</a:t>
            </a:r>
          </a:p>
          <a:p>
            <a:r>
              <a:rPr lang="en-US" sz="3000" dirty="0">
                <a:solidFill>
                  <a:srgbClr val="C00000"/>
                </a:solidFill>
              </a:rPr>
              <a:t>r</a:t>
            </a:r>
          </a:p>
          <a:p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9D49B0-6B46-EAFD-9E32-66E45964AB74}"/>
              </a:ext>
            </a:extLst>
          </p:cNvPr>
          <p:cNvSpPr txBox="1"/>
          <p:nvPr/>
        </p:nvSpPr>
        <p:spPr>
          <a:xfrm>
            <a:off x="11200643" y="1264081"/>
            <a:ext cx="47010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</a:rPr>
              <a:t>w</a:t>
            </a:r>
          </a:p>
          <a:p>
            <a:r>
              <a:rPr lang="en-US" sz="3100" dirty="0">
                <a:solidFill>
                  <a:srgbClr val="C00000"/>
                </a:solidFill>
              </a:rPr>
              <a:t>e</a:t>
            </a:r>
          </a:p>
          <a:p>
            <a:r>
              <a:rPr lang="en-US" sz="3100" dirty="0" err="1">
                <a:solidFill>
                  <a:srgbClr val="C00000"/>
                </a:solidFill>
              </a:rPr>
              <a:t>i</a:t>
            </a:r>
            <a:endParaRPr lang="en-US" sz="3100" dirty="0">
              <a:solidFill>
                <a:srgbClr val="C00000"/>
              </a:solidFill>
            </a:endParaRPr>
          </a:p>
          <a:p>
            <a:r>
              <a:rPr lang="en-US" sz="3100" dirty="0">
                <a:solidFill>
                  <a:srgbClr val="C00000"/>
                </a:solidFill>
              </a:rPr>
              <a:t>g</a:t>
            </a:r>
          </a:p>
          <a:p>
            <a:r>
              <a:rPr lang="en-US" sz="3100" dirty="0">
                <a:solidFill>
                  <a:srgbClr val="C00000"/>
                </a:solidFill>
              </a:rPr>
              <a:t>h</a:t>
            </a:r>
          </a:p>
          <a:p>
            <a:r>
              <a:rPr lang="en-US" sz="31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F8603D-D3EC-AD5F-F931-62B2B9AD7B66}"/>
              </a:ext>
            </a:extLst>
          </p:cNvPr>
          <p:cNvSpPr txBox="1"/>
          <p:nvPr/>
        </p:nvSpPr>
        <p:spPr>
          <a:xfrm>
            <a:off x="7184959" y="2187410"/>
            <a:ext cx="3247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t    a   b    l      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05296C-FD95-08B1-AFD6-D5493DA142D4}"/>
              </a:ext>
            </a:extLst>
          </p:cNvPr>
          <p:cNvSpPr txBox="1"/>
          <p:nvPr/>
        </p:nvSpPr>
        <p:spPr>
          <a:xfrm>
            <a:off x="8183046" y="3664738"/>
            <a:ext cx="3959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g	 g	   b   y         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578DA5-BC4D-CFA7-FAC5-F97D9D956D2A}"/>
              </a:ext>
            </a:extLst>
          </p:cNvPr>
          <p:cNvSpPr txBox="1"/>
          <p:nvPr/>
        </p:nvSpPr>
        <p:spPr>
          <a:xfrm>
            <a:off x="8178364" y="4614592"/>
            <a:ext cx="3133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s	 r	   e   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CFEBA4-E1BC-96C4-88CE-9C4E0581817D}"/>
              </a:ext>
            </a:extLst>
          </p:cNvPr>
          <p:cNvSpPr txBox="1"/>
          <p:nvPr/>
        </p:nvSpPr>
        <p:spPr>
          <a:xfrm>
            <a:off x="9745306" y="3681168"/>
            <a:ext cx="470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a</a:t>
            </a:r>
          </a:p>
          <a:p>
            <a:r>
              <a:rPr lang="en-US" sz="3000" dirty="0">
                <a:solidFill>
                  <a:srgbClr val="C00000"/>
                </a:solidFill>
              </a:rPr>
              <a:t>g</a:t>
            </a:r>
          </a:p>
          <a:p>
            <a:r>
              <a:rPr lang="en-US" sz="3000" dirty="0">
                <a:solidFill>
                  <a:srgbClr val="C0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9021008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0" y="0"/>
            <a:ext cx="972094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6A004A-BDFD-831E-14A2-06733DEB4A80}"/>
              </a:ext>
            </a:extLst>
          </p:cNvPr>
          <p:cNvSpPr/>
          <p:nvPr/>
        </p:nvSpPr>
        <p:spPr>
          <a:xfrm>
            <a:off x="248594" y="1796051"/>
            <a:ext cx="40186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70C0"/>
                </a:solidFill>
              </a:rPr>
              <a:t>Who are they?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70C0"/>
                </a:solidFill>
              </a:rPr>
              <a:t>Where are they?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70C0"/>
                </a:solidFill>
              </a:rPr>
              <a:t>Are they a customer and a seller?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70C0"/>
                </a:solidFill>
              </a:rPr>
              <a:t>What are they talking about?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C53782-1DC6-B5C8-99FE-F92934D4E03D}"/>
              </a:ext>
            </a:extLst>
          </p:cNvPr>
          <p:cNvSpPr/>
          <p:nvPr/>
        </p:nvSpPr>
        <p:spPr>
          <a:xfrm>
            <a:off x="248595" y="526513"/>
            <a:ext cx="4095965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Look at the picture and fill in the blanks.</a:t>
            </a:r>
          </a:p>
        </p:txBody>
      </p:sp>
      <p:pic>
        <p:nvPicPr>
          <p:cNvPr id="2" name="Picture 1">
            <a:hlinkClick r:id="" action="ppaction://noaction" highlightClick="1">
              <a:snd r:embed="rId2" name="ARROW 001.wav"/>
            </a:hlinkClick>
            <a:extLst>
              <a:ext uri="{FF2B5EF4-FFF2-40B4-BE49-F238E27FC236}">
                <a16:creationId xmlns:a16="http://schemas.microsoft.com/office/drawing/2014/main" id="{41C0E631-3870-E6B4-5D32-62EE2E6CF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5590" y="5061397"/>
            <a:ext cx="1201974" cy="120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BA8CD-1468-6A4A-3740-02B99D170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674" y="466311"/>
            <a:ext cx="7354326" cy="5925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20E8F6-B633-E00B-FA5F-E6828C947964}"/>
              </a:ext>
            </a:extLst>
          </p:cNvPr>
          <p:cNvSpPr txBox="1"/>
          <p:nvPr/>
        </p:nvSpPr>
        <p:spPr>
          <a:xfrm>
            <a:off x="5002197" y="2118584"/>
            <a:ext cx="2411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Is the laptop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CD3C98-1D60-A363-1D17-868DFC1C99C6}"/>
              </a:ext>
            </a:extLst>
          </p:cNvPr>
          <p:cNvSpPr txBox="1"/>
          <p:nvPr/>
        </p:nvSpPr>
        <p:spPr>
          <a:xfrm>
            <a:off x="9532081" y="3152000"/>
            <a:ext cx="2411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Yes          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B5B77-0ED3-4088-E0C3-D1983E3A9C64}"/>
              </a:ext>
            </a:extLst>
          </p:cNvPr>
          <p:cNvSpPr txBox="1"/>
          <p:nvPr/>
        </p:nvSpPr>
        <p:spPr>
          <a:xfrm>
            <a:off x="5085772" y="3352532"/>
            <a:ext cx="2411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How much</a:t>
            </a:r>
          </a:p>
        </p:txBody>
      </p:sp>
    </p:spTree>
    <p:extLst>
      <p:ext uri="{BB962C8B-B14F-4D97-AF65-F5344CB8AC3E}">
        <p14:creationId xmlns:p14="http://schemas.microsoft.com/office/powerpoint/2010/main" val="17597445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A6FDC-3DA1-BE66-F27E-630F9010C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05" y="552071"/>
            <a:ext cx="7992590" cy="504895"/>
          </a:xfrm>
          <a:prstGeom prst="rect">
            <a:avLst/>
          </a:prstGeom>
        </p:spPr>
      </p:pic>
      <p:pic>
        <p:nvPicPr>
          <p:cNvPr id="4" name="CD1 TRACK 52">
            <a:hlinkClick r:id="" action="ppaction://media"/>
            <a:extLst>
              <a:ext uri="{FF2B5EF4-FFF2-40B4-BE49-F238E27FC236}">
                <a16:creationId xmlns:a16="http://schemas.microsoft.com/office/drawing/2014/main" id="{E023E3F6-CBE6-5979-60D1-21F79C5E2F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3548" y="552071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B9365-F4C6-A718-D33A-6CB6C04B2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1586" y="1056966"/>
            <a:ext cx="6558118" cy="535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879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7EFA88-DFD8-A56E-C412-90AE8D6F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146" y="569793"/>
            <a:ext cx="7451854" cy="30390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96FC15-D53F-5AD6-40C6-E0715B5B49A4}"/>
              </a:ext>
            </a:extLst>
          </p:cNvPr>
          <p:cNvSpPr/>
          <p:nvPr/>
        </p:nvSpPr>
        <p:spPr>
          <a:xfrm>
            <a:off x="47733" y="4009404"/>
            <a:ext cx="7664438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can we use </a:t>
            </a:r>
            <a:r>
              <a:rPr lang="en-US" sz="3600" b="1" i="1" dirty="0" err="1">
                <a:solidFill>
                  <a:srgbClr val="0070C0"/>
                </a:solidFill>
              </a:rPr>
              <a:t>Wh</a:t>
            </a:r>
            <a:r>
              <a:rPr lang="en-US" sz="3600" b="1" i="1" dirty="0">
                <a:solidFill>
                  <a:srgbClr val="0070C0"/>
                </a:solidFill>
              </a:rPr>
              <a:t>-questions </a:t>
            </a:r>
            <a:r>
              <a:rPr lang="en-US" sz="3600" i="1" dirty="0">
                <a:solidFill>
                  <a:srgbClr val="0070C0"/>
                </a:solidFill>
              </a:rPr>
              <a:t>for?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9F2B741-CFD6-439B-5B3F-5AF928B75673}"/>
              </a:ext>
            </a:extLst>
          </p:cNvPr>
          <p:cNvSpPr/>
          <p:nvPr/>
        </p:nvSpPr>
        <p:spPr>
          <a:xfrm>
            <a:off x="5107709" y="1209964"/>
            <a:ext cx="6710384" cy="9514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A7640C-1D39-2CF4-2C84-1F83A7965B09}"/>
              </a:ext>
            </a:extLst>
          </p:cNvPr>
          <p:cNvSpPr/>
          <p:nvPr/>
        </p:nvSpPr>
        <p:spPr>
          <a:xfrm>
            <a:off x="373907" y="1656668"/>
            <a:ext cx="4569154" cy="10772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Read the box and answer the question below.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C24ED7-415B-0CDC-1123-19DD09F6A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4535"/>
            <a:ext cx="490606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4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586</Words>
  <Application>Microsoft Office PowerPoint</Application>
  <PresentationFormat>Widescreen</PresentationFormat>
  <Paragraphs>115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Rieu Phan Van</cp:lastModifiedBy>
  <cp:revision>41</cp:revision>
  <dcterms:created xsi:type="dcterms:W3CDTF">2023-02-01T04:45:54Z</dcterms:created>
  <dcterms:modified xsi:type="dcterms:W3CDTF">2023-04-09T15:50:12Z</dcterms:modified>
</cp:coreProperties>
</file>