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2" r:id="rId3"/>
  </p:sldMasterIdLst>
  <p:notesMasterIdLst>
    <p:notesMasterId r:id="rId27"/>
  </p:notesMasterIdLst>
  <p:sldIdLst>
    <p:sldId id="379" r:id="rId4"/>
    <p:sldId id="257" r:id="rId5"/>
    <p:sldId id="380" r:id="rId6"/>
    <p:sldId id="258" r:id="rId7"/>
    <p:sldId id="381" r:id="rId8"/>
    <p:sldId id="366" r:id="rId9"/>
    <p:sldId id="263" r:id="rId10"/>
    <p:sldId id="382" r:id="rId11"/>
    <p:sldId id="391" r:id="rId12"/>
    <p:sldId id="388" r:id="rId13"/>
    <p:sldId id="367" r:id="rId14"/>
    <p:sldId id="390" r:id="rId15"/>
    <p:sldId id="376" r:id="rId16"/>
    <p:sldId id="374" r:id="rId17"/>
    <p:sldId id="370" r:id="rId18"/>
    <p:sldId id="372" r:id="rId19"/>
    <p:sldId id="393" r:id="rId20"/>
    <p:sldId id="373" r:id="rId21"/>
    <p:sldId id="394" r:id="rId22"/>
    <p:sldId id="395" r:id="rId23"/>
    <p:sldId id="273" r:id="rId24"/>
    <p:sldId id="383" r:id="rId25"/>
    <p:sldId id="3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7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683C4-E33B-440D-BFC6-6CB3FA9B00C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0CAA4-73BA-46EB-A658-C30FA7518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3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bốc</a:t>
            </a:r>
            <a:r>
              <a:rPr lang="en-US" baseline="0" dirty="0"/>
              <a:t> </a:t>
            </a:r>
            <a:r>
              <a:rPr lang="en-US" baseline="0" dirty="0" err="1"/>
              <a:t>thăm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(3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?3) =&gt;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5’,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qua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trạm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 =&gt;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dện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19AB7-AA8A-44EE-A564-2A9113FE44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074EAC-310E-4909-8CC6-0F2B41A7B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1EAA02-8940-4142-BEB3-7B122C44C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FE4178-7283-4D73-95EC-FC09E95CD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A3232B-6818-4917-B969-C10152A5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078C16-9568-449C-A59A-16B525FC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4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D35618-044F-4FE2-B7CC-8876BB4A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C96BA3-E9A1-4BE4-9AF5-3E9BDE734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16997E-D6E6-4E95-941D-A9334F93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3D6142-959B-42B4-AA55-BC1B6ABC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1040C2-7652-4C4B-B268-7DFA97A0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17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9001C-170C-43CC-A514-1443255F2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1F52FD-EB20-45AB-AF89-A7D4A528A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5167A5-7D8F-41B6-82DB-7649D5D5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B65A04-20BD-499E-85CB-36EF893B0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78DFA6-31B6-4311-AC86-8404ADEDF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8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44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18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06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82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08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55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5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6EF0D-78EC-4684-A247-7DD3A5BC8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916B61-EB0A-4C57-9DA2-0E214CFA6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7EFDC-E281-4DA8-BA30-84C774484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480CA4-7678-43BE-A542-D72EE15B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6E177-CCF8-4BA3-968E-8285FDDE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3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37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20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83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48207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39858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2759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4491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15914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839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C5116-80A2-4BD0-A476-383B52697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708587-3FBF-4823-ADAD-0BE9EA9C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1236EB-4FBA-44FA-B4AE-3C96ED3B0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E54052-C61C-4559-9799-1EF6D49C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D7CA5A-43D3-4B3C-B97C-794BE8F2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91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414245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9155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682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636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3433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1539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59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134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75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12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0E2CA-A327-4B7C-9D48-CEB59F3C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6E94D8-8923-432A-899E-2DAA5E155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597081-1698-4F89-89B5-0C081B4B1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BDFE90-2823-4094-8632-193D08134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FE3166-38A0-4AA2-95FB-E1776757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711154-43A7-4556-A60F-348DC3BB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26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1347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1866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1925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1698626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0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9624D0-A0AF-448F-9B33-988E45D6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EF9819-CFF2-46F7-852B-01D71664F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9E9D35-1064-4F58-AEFC-445080E68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39026E4-6134-4395-BF83-1036620FC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F1F18E3-4AA9-499F-80CF-6A2B41942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B6ECE9D-D2FC-4ADE-B8A9-96E5721AF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E8D13E9-486A-4C45-8F68-D14B49D2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9A4487-B2DC-4842-9ACE-78B77480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0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10A97E-D498-49DB-9C89-EA7447F79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0C466F-66B6-4586-8AB1-F767BEE03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C56F57-7876-452B-B36F-8DCC9826B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ECAC84A-B5B4-4B3C-9204-A849A1FB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5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FA695D7-A921-43AA-8FAC-72FB2B95B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5CB0A9E-6513-4059-AF19-AB3AF9BC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7C2B52-B6BB-4FFA-AC0F-9E42015BA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1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558E0-654C-4B2C-B750-F2374C8A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C8A76D-8A12-440F-BD85-93D9200F6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E23E92-1FE0-45D8-91F8-78B5BB9CF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A8E2E6-CE4E-4665-A41A-773AD167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D4BFC2-F170-4191-8D7A-0DAFCA66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C0CD79-7C22-4C68-9CD8-24D96C4B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5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000797-0D2C-449A-8037-ED4671F4F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93F42D-5E8D-4406-BE97-40DD08F16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DC593B-8C79-4AA7-B285-DE6F9F48C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F85965-97C4-4B83-B162-5A819906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F3DBD1-56F5-48A4-9C3B-CED5B921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AC275C-E00A-4EEF-B1F5-3BF7364EE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1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D66DA31-D895-48B1-8B5E-916BA2E0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11D258-DE69-407D-BCE4-6D9FE0D43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C491B2-48A1-4684-BBE4-CEF42577F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6BC5B0-B375-4376-9F81-BBEFDEBE5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1C39E0-5187-4873-B8D5-48C2D982C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3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7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992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jpg"/><Relationship Id="rId4" Type="http://schemas.openxmlformats.org/officeDocument/2006/relationships/image" Target="../media/image43.png"/><Relationship Id="rId9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41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33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41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5.jpg"/><Relationship Id="rId7" Type="http://schemas.openxmlformats.org/officeDocument/2006/relationships/image" Target="../media/image62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gif"/><Relationship Id="rId3" Type="http://schemas.openxmlformats.org/officeDocument/2006/relationships/image" Target="../media/image9.jpeg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13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2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64.jp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2.gif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19" Type="http://schemas.openxmlformats.org/officeDocument/2006/relationships/audio" Target="../media/audio1.wav"/><Relationship Id="rId4" Type="http://schemas.openxmlformats.org/officeDocument/2006/relationships/image" Target="../media/image17.PNG"/><Relationship Id="rId9" Type="http://schemas.openxmlformats.org/officeDocument/2006/relationships/slide" Target="slide2.xml"/><Relationship Id="rId1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2.gif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19" Type="http://schemas.openxmlformats.org/officeDocument/2006/relationships/audio" Target="../media/audio1.wav"/><Relationship Id="rId4" Type="http://schemas.openxmlformats.org/officeDocument/2006/relationships/image" Target="../media/image17.PNG"/><Relationship Id="rId9" Type="http://schemas.openxmlformats.org/officeDocument/2006/relationships/slide" Target="slide2.xml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2.xml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Flowchart: Summing Junction 4">
            <a:hlinkClick r:id="rId8" action="ppaction://hlinksldjump"/>
            <a:extLst>
              <a:ext uri="{FF2B5EF4-FFF2-40B4-BE49-F238E27FC236}">
                <a16:creationId xmlns:a16="http://schemas.microsoft.com/office/drawing/2014/main" xmlns="" id="{7CE0DEE4-25A2-41FD-9CF7-84B5A14CAB02}"/>
              </a:ext>
            </a:extLst>
          </p:cNvPr>
          <p:cNvSpPr/>
          <p:nvPr/>
        </p:nvSpPr>
        <p:spPr>
          <a:xfrm>
            <a:off x="10152185" y="6114928"/>
            <a:ext cx="1895572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85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95E0C8-DE70-4898-9FB3-959AE48F6DDC}"/>
              </a:ext>
            </a:extLst>
          </p:cNvPr>
          <p:cNvSpPr txBox="1"/>
          <p:nvPr/>
        </p:nvSpPr>
        <p:spPr>
          <a:xfrm>
            <a:off x="2617096" y="624271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18" descr="Cau hoi">
            <a:extLst>
              <a:ext uri="{FF2B5EF4-FFF2-40B4-BE49-F238E27FC236}">
                <a16:creationId xmlns:a16="http://schemas.microsoft.com/office/drawing/2014/main" xmlns="" id="{DD4F8019-7D39-4B6D-BA3C-2F66F824C3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45" y="957346"/>
            <a:ext cx="877090" cy="88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9195C5-4EDF-4B0A-A3B1-BB6C05C9A925}"/>
              </a:ext>
            </a:extLst>
          </p:cNvPr>
          <p:cNvSpPr txBox="1"/>
          <p:nvPr/>
        </p:nvSpPr>
        <p:spPr>
          <a:xfrm>
            <a:off x="1117172" y="1174835"/>
            <a:ext cx="7420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1A5AE441-5B08-4CF8-945E-23E9AFAB4A09}"/>
              </a:ext>
            </a:extLst>
          </p:cNvPr>
          <p:cNvSpPr/>
          <p:nvPr/>
        </p:nvSpPr>
        <p:spPr>
          <a:xfrm>
            <a:off x="4382345" y="3083170"/>
            <a:ext cx="5814646" cy="2942492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7D4479-7CC5-4B3E-BD7C-85205CB84971}"/>
              </a:ext>
            </a:extLst>
          </p:cNvPr>
          <p:cNvSpPr txBox="1"/>
          <p:nvPr/>
        </p:nvSpPr>
        <p:spPr>
          <a:xfrm>
            <a:off x="5380891" y="3738808"/>
            <a:ext cx="43140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F9C65A-1B15-4DB3-B583-0EFCFD219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766" y="1210727"/>
            <a:ext cx="1557850" cy="2343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987D41-B56A-440D-9F9D-B4C863B0F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435" y="1220252"/>
            <a:ext cx="1504950" cy="2310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0E966EF-29A2-4F0C-A31A-158B4A13A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2918" y="1210727"/>
            <a:ext cx="1399082" cy="2247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6640B70-B418-49FE-801A-8F4553C16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336" y="1220252"/>
            <a:ext cx="1686890" cy="2333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EC51496-A18F-4261-8C76-CC9D228B734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5" y="3718777"/>
            <a:ext cx="3086100" cy="25638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540ECA1-AE21-46AE-976B-CA754FB5855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76" y="3669901"/>
            <a:ext cx="3086101" cy="25638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6429B36-665C-418D-8501-35A66435B8C3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3718777"/>
            <a:ext cx="3086100" cy="25638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B94B494-1BE4-4796-A083-B138E21C2FB8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89" y="3718777"/>
            <a:ext cx="2719612" cy="25149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A4C1991-394E-4374-9F11-F41CB5D349EE}"/>
              </a:ext>
            </a:extLst>
          </p:cNvPr>
          <p:cNvSpPr txBox="1"/>
          <p:nvPr/>
        </p:nvSpPr>
        <p:spPr>
          <a:xfrm>
            <a:off x="673058" y="6380946"/>
            <a:ext cx="24736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40B7250-12B6-4038-A1C4-24BCB3363268}"/>
              </a:ext>
            </a:extLst>
          </p:cNvPr>
          <p:cNvSpPr txBox="1"/>
          <p:nvPr/>
        </p:nvSpPr>
        <p:spPr>
          <a:xfrm>
            <a:off x="3764358" y="6380946"/>
            <a:ext cx="24736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BƯỚM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742B57B-DA02-450B-84FA-4AEF624A53F5}"/>
              </a:ext>
            </a:extLst>
          </p:cNvPr>
          <p:cNvSpPr txBox="1"/>
          <p:nvPr/>
        </p:nvSpPr>
        <p:spPr>
          <a:xfrm>
            <a:off x="6672622" y="6341427"/>
            <a:ext cx="24736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VỒNG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E966AD8-C5F1-4C92-8F16-A84695FDB2A4}"/>
              </a:ext>
            </a:extLst>
          </p:cNvPr>
          <p:cNvSpPr txBox="1"/>
          <p:nvPr/>
        </p:nvSpPr>
        <p:spPr>
          <a:xfrm>
            <a:off x="9712724" y="6323020"/>
            <a:ext cx="24736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CÔNG</a:t>
            </a:r>
          </a:p>
        </p:txBody>
      </p:sp>
    </p:spTree>
    <p:extLst>
      <p:ext uri="{BB962C8B-B14F-4D97-AF65-F5344CB8AC3E}">
        <p14:creationId xmlns:p14="http://schemas.microsoft.com/office/powerpoint/2010/main" val="112952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8" grpId="0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55381" y="250875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02308" y="272682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6657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thế giới tự nhiên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ECDFB5-E4BF-4657-B85F-FE6A03E0744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5" y="1518584"/>
            <a:ext cx="3276625" cy="2410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C278787-C779-41AC-A902-61D358E135E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62" y="1518584"/>
            <a:ext cx="3086100" cy="2410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36D5BA4-668B-4DCA-A61F-D56AF073EE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60" y="1518584"/>
            <a:ext cx="2938971" cy="24109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4DED486-A323-42D5-AB47-D6DAB014151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2" y="4081254"/>
            <a:ext cx="3462409" cy="2410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420B06D-6126-4FEF-AA3B-D62F7D10FA8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62" y="4081254"/>
            <a:ext cx="3238218" cy="2410918"/>
          </a:xfrm>
          <a:prstGeom prst="rect">
            <a:avLst/>
          </a:prstGeom>
        </p:spPr>
      </p:pic>
      <p:pic>
        <p:nvPicPr>
          <p:cNvPr id="16" name="Picture 18" descr="Cau hoi">
            <a:extLst>
              <a:ext uri="{FF2B5EF4-FFF2-40B4-BE49-F238E27FC236}">
                <a16:creationId xmlns:a16="http://schemas.microsoft.com/office/drawing/2014/main" xmlns="" id="{6C4A535D-C943-4061-9C00-3871E18D1A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13" y="4115604"/>
            <a:ext cx="877090" cy="88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6FDAC74-01F0-4092-AF70-48368F037910}"/>
              </a:ext>
            </a:extLst>
          </p:cNvPr>
          <p:cNvSpPr/>
          <p:nvPr/>
        </p:nvSpPr>
        <p:spPr>
          <a:xfrm>
            <a:off x="7326851" y="5314534"/>
            <a:ext cx="4671478" cy="87681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tự nhiên có ý nghĩa gì?</a:t>
            </a:r>
            <a:r>
              <a:rPr lang="nl-NL" sz="25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5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773291-91D6-47DB-8D8B-D73F207CE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925B0A-458A-4DC8-941A-90455687C675}"/>
              </a:ext>
            </a:extLst>
          </p:cNvPr>
          <p:cNvSpPr txBox="1"/>
          <p:nvPr/>
        </p:nvSpPr>
        <p:spPr>
          <a:xfrm>
            <a:off x="2842599" y="132061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A9488C-1ADF-4DFA-ADDF-76E7F4F60561}"/>
              </a:ext>
            </a:extLst>
          </p:cNvPr>
          <p:cNvSpPr txBox="1"/>
          <p:nvPr/>
        </p:nvSpPr>
        <p:spPr>
          <a:xfrm>
            <a:off x="642937" y="995364"/>
            <a:ext cx="6657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thế giới tự nhiên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6816F54-7424-4DF3-98A9-316123D3E951}"/>
              </a:ext>
            </a:extLst>
          </p:cNvPr>
          <p:cNvSpPr/>
          <p:nvPr/>
        </p:nvSpPr>
        <p:spPr>
          <a:xfrm rot="5400000">
            <a:off x="9462631" y="2842600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28E248-C31C-4B56-80A5-264A892F601C}"/>
              </a:ext>
            </a:extLst>
          </p:cNvPr>
          <p:cNvSpPr txBox="1"/>
          <p:nvPr/>
        </p:nvSpPr>
        <p:spPr>
          <a:xfrm rot="5400000">
            <a:off x="9627651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C4EF98-766E-488A-AAC8-276A7D4E6224}"/>
              </a:ext>
            </a:extLst>
          </p:cNvPr>
          <p:cNvSpPr txBox="1"/>
          <p:nvPr/>
        </p:nvSpPr>
        <p:spPr>
          <a:xfrm>
            <a:off x="785446" y="1899138"/>
            <a:ext cx="88040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395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Powerpoint đẹp, Hình nền Powerpoint Cám ơn đơn giản sáng trong HD">
            <a:extLst>
              <a:ext uri="{FF2B5EF4-FFF2-40B4-BE49-F238E27FC236}">
                <a16:creationId xmlns:a16="http://schemas.microsoft.com/office/drawing/2014/main" xmlns="" id="{6E844386-2E5E-4282-950B-2B478D18E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74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đẹp cho Powerpoint đa dạng chủ đề cho thuyết trình slide">
            <a:extLst>
              <a:ext uri="{FF2B5EF4-FFF2-40B4-BE49-F238E27FC236}">
                <a16:creationId xmlns:a16="http://schemas.microsoft.com/office/drawing/2014/main" xmlns="" id="{9D900584-6A1F-43D1-9541-04850640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157538" cy="384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9BE31D-24D3-4747-9560-3C29E8A4F4E7}"/>
              </a:ext>
            </a:extLst>
          </p:cNvPr>
          <p:cNvSpPr txBox="1"/>
          <p:nvPr/>
        </p:nvSpPr>
        <p:spPr>
          <a:xfrm>
            <a:off x="1000126" y="3620865"/>
            <a:ext cx="85439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thảo luận theo </a:t>
            </a:r>
            <a:r>
              <a:rPr lang="nl-NL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cặp đôi</a:t>
            </a:r>
            <a:r>
              <a:rPr lang="nl-NL" sz="28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 3 phút tìm thêm VD về các hình ảnh đối xứng trong thế giới tự nhiên.</a:t>
            </a:r>
            <a:endParaRPr lang="en-US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729145"/>
            <a:ext cx="9172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C12B36-702C-4EBB-9A51-59F1BA3DC5F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0" y="1386163"/>
            <a:ext cx="2969446" cy="2172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A39A77-0FD7-4E9A-AE26-4280038244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21" y="1341456"/>
            <a:ext cx="2674925" cy="2199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620F294-F5C1-4979-A6AB-1415EB60906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134" y="1341456"/>
            <a:ext cx="2796591" cy="2172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C78C33D-2A47-45C5-B34A-4454474BD96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2" y="4001517"/>
            <a:ext cx="4193460" cy="2172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B44A53-70D5-44A3-A009-C9E257C0E7C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90" y="4078276"/>
            <a:ext cx="4244224" cy="2167591"/>
          </a:xfrm>
          <a:prstGeom prst="rect">
            <a:avLst/>
          </a:prstGeom>
        </p:spPr>
      </p:pic>
      <p:pic>
        <p:nvPicPr>
          <p:cNvPr id="15" name="Picture 18" descr="Cau hoi">
            <a:extLst>
              <a:ext uri="{FF2B5EF4-FFF2-40B4-BE49-F238E27FC236}">
                <a16:creationId xmlns:a16="http://schemas.microsoft.com/office/drawing/2014/main" xmlns="" id="{7A4EE450-8B7E-43AF-B3D0-08D16DC49E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84" y="6245867"/>
            <a:ext cx="686257" cy="6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2F0060-EF6B-429A-8450-CC2858E01A41}"/>
              </a:ext>
            </a:extLst>
          </p:cNvPr>
          <p:cNvSpPr txBox="1"/>
          <p:nvPr/>
        </p:nvSpPr>
        <p:spPr>
          <a:xfrm>
            <a:off x="533125" y="6332662"/>
            <a:ext cx="891425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Thảo luận nhóm nêu hiểu biết của các em về các địa danh trên</a:t>
            </a:r>
            <a:endParaRPr lang="en-US" sz="2500" b="1" i="1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8333" y="3620600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1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22451" y="6245867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5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91001" y="6145197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4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34562" y="3556810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6011" y="3592647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2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8" descr="Cau hoi">
            <a:extLst>
              <a:ext uri="{FF2B5EF4-FFF2-40B4-BE49-F238E27FC236}">
                <a16:creationId xmlns:a16="http://schemas.microsoft.com/office/drawing/2014/main" xmlns="" id="{42E22932-F3ED-4A18-9C3D-2754C02072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136" y="1424836"/>
            <a:ext cx="686257" cy="6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BF054F-6397-44F5-8C2B-75551AAAC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38" y="1309448"/>
            <a:ext cx="1300344" cy="17195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662097-28A6-40F5-A7D0-CF5A7205BCE4}"/>
              </a:ext>
            </a:extLst>
          </p:cNvPr>
          <p:cNvSpPr txBox="1"/>
          <p:nvPr/>
        </p:nvSpPr>
        <p:spPr>
          <a:xfrm>
            <a:off x="2030027" y="1594610"/>
            <a:ext cx="9674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biết đây là địa danh nào, nêu hiểu biết về các địa danh </a:t>
            </a:r>
            <a:r>
              <a:rPr lang="nl-NL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nl-NL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9172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C12B36-702C-4EBB-9A51-59F1BA3DC5F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8" y="1485638"/>
            <a:ext cx="4285258" cy="3910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A39A77-0FD7-4E9A-AE26-42800382442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26" y="1458622"/>
            <a:ext cx="4539707" cy="3910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2C3140-32A1-4115-987B-0D5E969774E5}"/>
              </a:ext>
            </a:extLst>
          </p:cNvPr>
          <p:cNvSpPr txBox="1"/>
          <p:nvPr/>
        </p:nvSpPr>
        <p:spPr>
          <a:xfrm>
            <a:off x="1268780" y="5396305"/>
            <a:ext cx="52817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solidFill>
                  <a:srgbClr val="0070C0"/>
                </a:solidFill>
                <a:latin typeface="+mj-lt"/>
              </a:rPr>
              <a:t>Nhà hát lớn tại Hà Nội</a:t>
            </a:r>
          </a:p>
          <a:p>
            <a:r>
              <a:rPr lang="vi-VN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năm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1901 </a:t>
            </a:r>
          </a:p>
          <a:p>
            <a:r>
              <a:rPr lang="en-US" sz="2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AD95B8-5A2E-4B24-ABFB-B23927C55BE1}"/>
              </a:ext>
            </a:extLst>
          </p:cNvPr>
          <p:cNvSpPr txBox="1"/>
          <p:nvPr/>
        </p:nvSpPr>
        <p:spPr>
          <a:xfrm>
            <a:off x="5233989" y="5342273"/>
            <a:ext cx="621824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solidFill>
                  <a:srgbClr val="0070C0"/>
                </a:solidFill>
                <a:latin typeface="+mj-lt"/>
              </a:rPr>
              <a:t>Cổng chính phía Nam của Hoàng Thành Huế</a:t>
            </a:r>
            <a:endParaRPr lang="en-US" sz="2500" dirty="0">
              <a:solidFill>
                <a:srgbClr val="0070C0"/>
              </a:solidFill>
              <a:latin typeface="+mj-lt"/>
            </a:endParaRPr>
          </a:p>
          <a:p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"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1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3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3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..."</a:t>
            </a:r>
          </a:p>
          <a:p>
            <a:endParaRPr lang="en-US" sz="25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059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9172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2800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4F2C3140-32A1-4115-987B-0D5E969774E5}"/>
                  </a:ext>
                </a:extLst>
              </p:cNvPr>
              <p:cNvSpPr txBox="1"/>
              <p:nvPr/>
            </p:nvSpPr>
            <p:spPr>
              <a:xfrm>
                <a:off x="749616" y="5557437"/>
                <a:ext cx="4586288" cy="1279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vi-VN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Độc</a:t>
                </a:r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endParaRPr lang="en-US" sz="25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 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Hoàn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thành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năm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1966</a:t>
                </a:r>
              </a:p>
              <a:p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  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Diện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tích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120.000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5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500" i="1" dirty="0">
                  <a:solidFill>
                    <a:srgbClr val="00B0F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2C3140-32A1-4115-987B-0D5E96977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616" y="5557437"/>
                <a:ext cx="4586288" cy="1279389"/>
              </a:xfrm>
              <a:prstGeom prst="rect">
                <a:avLst/>
              </a:prstGeom>
              <a:blipFill>
                <a:blip r:embed="rId2"/>
                <a:stretch>
                  <a:fillRect t="-4286" b="-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D9AD95B8-5A2E-4B24-ABFB-B23927C55BE1}"/>
                  </a:ext>
                </a:extLst>
              </p:cNvPr>
              <p:cNvSpPr txBox="1"/>
              <p:nvPr/>
            </p:nvSpPr>
            <p:spPr>
              <a:xfrm>
                <a:off x="8167675" y="5555804"/>
                <a:ext cx="4384371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Chợ</a:t>
                </a:r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Bến</a:t>
                </a:r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endParaRPr lang="en-US" sz="25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Khởi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dựng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1912</a:t>
                </a:r>
              </a:p>
              <a:p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13.056</a:t>
                </a:r>
                <a:r>
                  <a:rPr lang="en-US" sz="2500" i="1" dirty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500" b="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500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AD95B8-5A2E-4B24-ABFB-B23927C55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675" y="5555804"/>
                <a:ext cx="4384371" cy="1246495"/>
              </a:xfrm>
              <a:prstGeom prst="rect">
                <a:avLst/>
              </a:prstGeom>
              <a:blipFill>
                <a:blip r:embed="rId3"/>
                <a:stretch>
                  <a:fillRect l="-2364" t="-3902"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30D053-5955-4342-8791-A4D0D88B503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6" y="1570354"/>
            <a:ext cx="3608071" cy="3858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2CFDF-765E-42A5-B14E-4B7A8D98A3A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56" y="1570354"/>
            <a:ext cx="3408907" cy="3858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131852-D5D6-4F8E-BF93-CD781AC71F2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83" y="1570354"/>
            <a:ext cx="3164101" cy="38588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15FDBFD-0157-4BBA-A5F9-D724D8753B44}"/>
              </a:ext>
            </a:extLst>
          </p:cNvPr>
          <p:cNvSpPr txBox="1"/>
          <p:nvPr/>
        </p:nvSpPr>
        <p:spPr>
          <a:xfrm>
            <a:off x="4357687" y="5557437"/>
            <a:ext cx="458628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endParaRPr 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3900m</a:t>
            </a:r>
          </a:p>
        </p:txBody>
      </p:sp>
    </p:spTree>
    <p:extLst>
      <p:ext uri="{BB962C8B-B14F-4D97-AF65-F5344CB8AC3E}">
        <p14:creationId xmlns:p14="http://schemas.microsoft.com/office/powerpoint/2010/main" val="301723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60+ hình nền màu trắng đẹp sử dụng cho thiết kế trình chiếu">
            <a:extLst>
              <a:ext uri="{FF2B5EF4-FFF2-40B4-BE49-F238E27FC236}">
                <a16:creationId xmlns:a16="http://schemas.microsoft.com/office/drawing/2014/main" xmlns="" id="{AC4C3785-22C2-489B-8FD4-B405FF41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1489023" y="102812"/>
            <a:ext cx="99129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100600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30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30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3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3000" u="sng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E449B4-1213-4D61-A93C-6913EC6E525B}"/>
              </a:ext>
            </a:extLst>
          </p:cNvPr>
          <p:cNvSpPr txBox="1"/>
          <p:nvPr/>
        </p:nvSpPr>
        <p:spPr>
          <a:xfrm>
            <a:off x="642937" y="1810972"/>
            <a:ext cx="100600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AFE69D-60A0-4A78-9AC5-6D785BA92AC1}"/>
              </a:ext>
            </a:extLst>
          </p:cNvPr>
          <p:cNvSpPr txBox="1"/>
          <p:nvPr/>
        </p:nvSpPr>
        <p:spPr>
          <a:xfrm>
            <a:off x="1000573" y="1772165"/>
            <a:ext cx="110373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Bố cục đối xứng thường được sử dụng trong nghệ thuật, kiến trúc </a:t>
            </a:r>
          </a:p>
          <a:p>
            <a:r>
              <a:rPr lang="nl-NL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đảm bảo nguyên tắc cân bằng.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2F0060-EF6B-429A-8450-CC2858E01A41}"/>
              </a:ext>
            </a:extLst>
          </p:cNvPr>
          <p:cNvSpPr txBox="1"/>
          <p:nvPr/>
        </p:nvSpPr>
        <p:spPr>
          <a:xfrm>
            <a:off x="853223" y="3073779"/>
            <a:ext cx="63365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kiến trúc có ý nghĩa gì?</a:t>
            </a:r>
            <a:endParaRPr lang="en-US" sz="25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13520" y="800910"/>
            <a:ext cx="9172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D0230A0-2423-4AF9-89B8-45F0545258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0" y="1382506"/>
            <a:ext cx="3030106" cy="24608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40D5E1F-4954-4044-B4D7-07AF1CC48CF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7732" r="13128" b="18041"/>
          <a:stretch/>
        </p:blipFill>
        <p:spPr bwMode="auto">
          <a:xfrm>
            <a:off x="3996986" y="1407315"/>
            <a:ext cx="3089614" cy="24360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EB08A1B-3B7C-4D47-8E85-AA1677805B0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04" y="1407315"/>
            <a:ext cx="2809659" cy="24360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64781A4-7DDC-4D91-9EB1-A9431C522A0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3" y="3934967"/>
            <a:ext cx="3086943" cy="21889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1A5F1C-02F2-440B-80AF-3829A236145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58" y="3934967"/>
            <a:ext cx="2973270" cy="22009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092F4F-4C80-4DCC-BBB8-39B9BF4B3FC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63" y="3934967"/>
            <a:ext cx="3295433" cy="2200989"/>
          </a:xfrm>
          <a:prstGeom prst="rect">
            <a:avLst/>
          </a:prstGeom>
        </p:spPr>
      </p:pic>
      <p:pic>
        <p:nvPicPr>
          <p:cNvPr id="23" name="Picture 18" descr="Cau hoi">
            <a:extLst>
              <a:ext uri="{FF2B5EF4-FFF2-40B4-BE49-F238E27FC236}">
                <a16:creationId xmlns:a16="http://schemas.microsoft.com/office/drawing/2014/main" xmlns="" id="{4B2E3219-2AD8-4489-810B-F568C314B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2"/>
            <a:ext cx="686257" cy="6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EEE7AAC-6FA1-4F79-9134-22680857AB7E}"/>
              </a:ext>
            </a:extLst>
          </p:cNvPr>
          <p:cNvSpPr/>
          <p:nvPr/>
        </p:nvSpPr>
        <p:spPr>
          <a:xfrm>
            <a:off x="630279" y="6227676"/>
            <a:ext cx="7943171" cy="5232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thiết kế, công nghệ có ý nghĩa gì?</a:t>
            </a:r>
            <a:r>
              <a:rPr lang="nl-NL" sz="25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5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5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60+ hình nền màu trắng đẹp sử dụng cho thiết kế trình chiếu">
            <a:extLst>
              <a:ext uri="{FF2B5EF4-FFF2-40B4-BE49-F238E27FC236}">
                <a16:creationId xmlns:a16="http://schemas.microsoft.com/office/drawing/2014/main" xmlns="" id="{AC4C3785-22C2-489B-8FD4-B405FF41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1489023" y="102812"/>
            <a:ext cx="99129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100600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30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30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3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3000" u="sng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E449B4-1213-4D61-A93C-6913EC6E525B}"/>
              </a:ext>
            </a:extLst>
          </p:cNvPr>
          <p:cNvSpPr txBox="1"/>
          <p:nvPr/>
        </p:nvSpPr>
        <p:spPr>
          <a:xfrm>
            <a:off x="642937" y="1810972"/>
            <a:ext cx="1006004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móc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ổn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bền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vững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AFE69D-60A0-4A78-9AC5-6D785BA92AC1}"/>
              </a:ext>
            </a:extLst>
          </p:cNvPr>
          <p:cNvSpPr txBox="1"/>
          <p:nvPr/>
        </p:nvSpPr>
        <p:spPr>
          <a:xfrm>
            <a:off x="1000573" y="1772165"/>
            <a:ext cx="110373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Bố cục đối xứng thường được sử dụng trong nghệ thuật, kiến trúc </a:t>
            </a:r>
          </a:p>
          <a:p>
            <a:r>
              <a:rPr lang="nl-NL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đảm bảo nguyên tắc cân bằng.</a:t>
            </a:r>
            <a:endParaRPr lang="en-US" sz="3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01" y="3893713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" y="3463567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09" y="3701353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84" y="3414642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333" y="3812948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08" y="34290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76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58" y="42753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346464FD-9DD1-40DF-A3F7-230FB7417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12169" r="-1" b="12168"/>
          <a:stretch/>
        </p:blipFill>
        <p:spPr>
          <a:xfrm>
            <a:off x="2743200" y="10428"/>
            <a:ext cx="9448800" cy="68475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2B537502-5E4D-4031-B938-0198B0D9BA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7382" r="20120" b="2"/>
          <a:stretch/>
        </p:blipFill>
        <p:spPr>
          <a:xfrm>
            <a:off x="-142836" y="1796315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E389C3D8-0815-4EA5-951A-585C461842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41" y="1865054"/>
            <a:ext cx="3103563" cy="3103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5A5D5B-4B51-49F2-BD40-C22F6ABF5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772" y="17806"/>
            <a:ext cx="2700762" cy="1847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B205D3-438A-4DD5-A8A1-D6585679D49B}"/>
              </a:ext>
            </a:extLst>
          </p:cNvPr>
          <p:cNvSpPr txBox="1"/>
          <p:nvPr/>
        </p:nvSpPr>
        <p:spPr>
          <a:xfrm>
            <a:off x="3975453" y="2010781"/>
            <a:ext cx="91548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 trưởng đại diện bốc thăm câu hỏi. Sau đó</a:t>
            </a:r>
          </a:p>
          <a:p>
            <a:r>
              <a:rPr lang="nl-NL" sz="3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thảo luận nhóm thực hiện nhiệm vụ trong 2 phút.</a:t>
            </a:r>
            <a:endParaRPr lang="en-US" sz="3000" b="1" i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4713F4E-6922-4EDA-A312-85AFEFFD69DE}"/>
              </a:ext>
            </a:extLst>
          </p:cNvPr>
          <p:cNvSpPr txBox="1"/>
          <p:nvPr/>
        </p:nvSpPr>
        <p:spPr>
          <a:xfrm>
            <a:off x="0" y="685800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1: Tìm hiểu thêm về tính đối xứng trong tự nhiên.</a:t>
            </a:r>
          </a:p>
          <a:p>
            <a:r>
              <a:rPr lang="nl-NL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2: </a:t>
            </a:r>
            <a:r>
              <a:rPr lang="nl-NL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thêm về tính đối xứng trong nghệ thuật, trang trí.</a:t>
            </a:r>
          </a:p>
          <a:p>
            <a:r>
              <a:rPr lang="nl-NL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3: </a:t>
            </a:r>
            <a:r>
              <a:rPr lang="nl-NL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thêm về tính đối xứng trong thiết kế, công nghệ.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5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xmlns="" id="{D146431E-3C47-486A-8D54-B68BEEAA1C45}"/>
              </a:ext>
            </a:extLst>
          </p:cNvPr>
          <p:cNvSpPr/>
          <p:nvPr/>
        </p:nvSpPr>
        <p:spPr>
          <a:xfrm>
            <a:off x="1799641" y="1095350"/>
            <a:ext cx="3200400" cy="3200400"/>
          </a:xfrm>
          <a:prstGeom prst="ellipse">
            <a:avLst/>
          </a:prstGeom>
          <a:solidFill>
            <a:srgbClr val="76ABD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D0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DF9E995-934C-46A5-9752-67ABD00F71D3}"/>
              </a:ext>
            </a:extLst>
          </p:cNvPr>
          <p:cNvSpPr/>
          <p:nvPr/>
        </p:nvSpPr>
        <p:spPr>
          <a:xfrm>
            <a:off x="3383344" y="1081024"/>
            <a:ext cx="452438" cy="41910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C1FEE967-C312-4780-A4CC-51937D19164A}"/>
              </a:ext>
            </a:extLst>
          </p:cNvPr>
          <p:cNvSpPr/>
          <p:nvPr/>
        </p:nvSpPr>
        <p:spPr>
          <a:xfrm>
            <a:off x="3857602" y="1245472"/>
            <a:ext cx="452437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E6E30D3-5E47-443E-B5E9-586C366F5968}"/>
              </a:ext>
            </a:extLst>
          </p:cNvPr>
          <p:cNvSpPr/>
          <p:nvPr/>
        </p:nvSpPr>
        <p:spPr>
          <a:xfrm>
            <a:off x="4265437" y="1585020"/>
            <a:ext cx="452437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497C59FA-E59F-41BF-A76F-152F805323F8}"/>
              </a:ext>
            </a:extLst>
          </p:cNvPr>
          <p:cNvSpPr/>
          <p:nvPr/>
        </p:nvSpPr>
        <p:spPr>
          <a:xfrm>
            <a:off x="4595423" y="2486000"/>
            <a:ext cx="452438" cy="41910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AB5E806A-5DCA-4A00-BEFC-C466CB4687EC}"/>
              </a:ext>
            </a:extLst>
          </p:cNvPr>
          <p:cNvSpPr/>
          <p:nvPr/>
        </p:nvSpPr>
        <p:spPr>
          <a:xfrm>
            <a:off x="4552159" y="1983086"/>
            <a:ext cx="452438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67733507-8145-48CB-98A0-B475F87345DA}"/>
              </a:ext>
            </a:extLst>
          </p:cNvPr>
          <p:cNvSpPr/>
          <p:nvPr/>
        </p:nvSpPr>
        <p:spPr>
          <a:xfrm>
            <a:off x="4547877" y="2968727"/>
            <a:ext cx="452438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D0566FE3-FD7A-40A0-A523-AAD544C1A363}"/>
              </a:ext>
            </a:extLst>
          </p:cNvPr>
          <p:cNvSpPr/>
          <p:nvPr/>
        </p:nvSpPr>
        <p:spPr>
          <a:xfrm>
            <a:off x="4340979" y="3436510"/>
            <a:ext cx="450850" cy="417512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C06DDFF5-33D7-44C5-AE9F-83B7F94B0CBE}"/>
              </a:ext>
            </a:extLst>
          </p:cNvPr>
          <p:cNvSpPr/>
          <p:nvPr/>
        </p:nvSpPr>
        <p:spPr>
          <a:xfrm>
            <a:off x="3947281" y="3795249"/>
            <a:ext cx="452437" cy="417512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6CEA8BA3-D2D3-47CC-BE09-CBDE4BEBFD9B}"/>
              </a:ext>
            </a:extLst>
          </p:cNvPr>
          <p:cNvSpPr/>
          <p:nvPr/>
        </p:nvSpPr>
        <p:spPr>
          <a:xfrm>
            <a:off x="3289512" y="3950399"/>
            <a:ext cx="593725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294" name="TextBox 1">
            <a:extLst>
              <a:ext uri="{FF2B5EF4-FFF2-40B4-BE49-F238E27FC236}">
                <a16:creationId xmlns:a16="http://schemas.microsoft.com/office/drawing/2014/main" xmlns="" id="{DDB5FCD3-DC78-4118-B02C-C89A3745E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609" y="84586"/>
            <a:ext cx="5681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 ĐỒ NHÓM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98CB9305-52CF-4D69-8F2C-60C310129A76}"/>
              </a:ext>
            </a:extLst>
          </p:cNvPr>
          <p:cNvSpPr/>
          <p:nvPr/>
        </p:nvSpPr>
        <p:spPr>
          <a:xfrm>
            <a:off x="2655366" y="3946775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7F0DB325-5C11-41D9-83FE-E3E99FE59B11}"/>
              </a:ext>
            </a:extLst>
          </p:cNvPr>
          <p:cNvSpPr/>
          <p:nvPr/>
        </p:nvSpPr>
        <p:spPr>
          <a:xfrm>
            <a:off x="2119359" y="3643190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8BCF2EE0-AA28-477D-B7A1-E1B35A15D845}"/>
              </a:ext>
            </a:extLst>
          </p:cNvPr>
          <p:cNvSpPr/>
          <p:nvPr/>
        </p:nvSpPr>
        <p:spPr>
          <a:xfrm>
            <a:off x="1825076" y="3216991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6608D7F7-EE87-49CD-9154-FE5B36CF24E7}"/>
              </a:ext>
            </a:extLst>
          </p:cNvPr>
          <p:cNvSpPr/>
          <p:nvPr/>
        </p:nvSpPr>
        <p:spPr>
          <a:xfrm>
            <a:off x="1735871" y="2741340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7BF3E42C-1080-4EE6-B486-A67B4C591EDD}"/>
              </a:ext>
            </a:extLst>
          </p:cNvPr>
          <p:cNvSpPr/>
          <p:nvPr/>
        </p:nvSpPr>
        <p:spPr>
          <a:xfrm>
            <a:off x="1744852" y="2260353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8628EB47-9948-45FA-9C90-ADC92381C46F}"/>
              </a:ext>
            </a:extLst>
          </p:cNvPr>
          <p:cNvSpPr/>
          <p:nvPr/>
        </p:nvSpPr>
        <p:spPr>
          <a:xfrm>
            <a:off x="2242723" y="1354100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BF4D84F7-9881-4BF6-8BA2-1EFA20CF9A5C}"/>
              </a:ext>
            </a:extLst>
          </p:cNvPr>
          <p:cNvSpPr/>
          <p:nvPr/>
        </p:nvSpPr>
        <p:spPr>
          <a:xfrm>
            <a:off x="1881023" y="1755696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49A8AA84-27E9-49D3-85F3-B4B7EF3C7D8B}"/>
              </a:ext>
            </a:extLst>
          </p:cNvPr>
          <p:cNvSpPr/>
          <p:nvPr/>
        </p:nvSpPr>
        <p:spPr>
          <a:xfrm>
            <a:off x="2756010" y="1077516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6BDB8FA6-1FAE-4295-ACBD-B7A2B06F4B85}"/>
              </a:ext>
            </a:extLst>
          </p:cNvPr>
          <p:cNvSpPr/>
          <p:nvPr/>
        </p:nvSpPr>
        <p:spPr>
          <a:xfrm>
            <a:off x="7198613" y="1139641"/>
            <a:ext cx="3200400" cy="3200400"/>
          </a:xfrm>
          <a:prstGeom prst="ellipse">
            <a:avLst/>
          </a:prstGeom>
          <a:solidFill>
            <a:srgbClr val="FF757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D0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CE5F10AE-08AE-4DCD-AE4C-25834310A76F}"/>
              </a:ext>
            </a:extLst>
          </p:cNvPr>
          <p:cNvSpPr/>
          <p:nvPr/>
        </p:nvSpPr>
        <p:spPr>
          <a:xfrm>
            <a:off x="8782042" y="1066567"/>
            <a:ext cx="452438" cy="419100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741E8DEF-11AB-4ED6-94E0-23C6D93B0991}"/>
              </a:ext>
            </a:extLst>
          </p:cNvPr>
          <p:cNvSpPr/>
          <p:nvPr/>
        </p:nvSpPr>
        <p:spPr>
          <a:xfrm>
            <a:off x="9256300" y="1231015"/>
            <a:ext cx="452437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74652CE6-4F07-47DE-8275-87D068A65EED}"/>
              </a:ext>
            </a:extLst>
          </p:cNvPr>
          <p:cNvSpPr/>
          <p:nvPr/>
        </p:nvSpPr>
        <p:spPr>
          <a:xfrm>
            <a:off x="9664135" y="1570563"/>
            <a:ext cx="452437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CF8936DA-63B0-4639-BD0D-859E83BE5A29}"/>
              </a:ext>
            </a:extLst>
          </p:cNvPr>
          <p:cNvSpPr/>
          <p:nvPr/>
        </p:nvSpPr>
        <p:spPr>
          <a:xfrm>
            <a:off x="9994121" y="2471543"/>
            <a:ext cx="452438" cy="419100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D45E6AB3-7DE6-4450-92BA-FC05E214AC4C}"/>
              </a:ext>
            </a:extLst>
          </p:cNvPr>
          <p:cNvSpPr/>
          <p:nvPr/>
        </p:nvSpPr>
        <p:spPr>
          <a:xfrm>
            <a:off x="9950857" y="1968629"/>
            <a:ext cx="452438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9B0E1AB0-C6C2-4EE6-BBFB-176B737D904B}"/>
              </a:ext>
            </a:extLst>
          </p:cNvPr>
          <p:cNvSpPr/>
          <p:nvPr/>
        </p:nvSpPr>
        <p:spPr>
          <a:xfrm>
            <a:off x="9946575" y="2954270"/>
            <a:ext cx="452438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F7840DCA-34E1-484F-85A7-23616E46E8E4}"/>
              </a:ext>
            </a:extLst>
          </p:cNvPr>
          <p:cNvSpPr/>
          <p:nvPr/>
        </p:nvSpPr>
        <p:spPr>
          <a:xfrm>
            <a:off x="9739677" y="3422053"/>
            <a:ext cx="450850" cy="417512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D3ED2D23-53BF-42D6-B0A8-371D9E0A70B3}"/>
              </a:ext>
            </a:extLst>
          </p:cNvPr>
          <p:cNvSpPr/>
          <p:nvPr/>
        </p:nvSpPr>
        <p:spPr>
          <a:xfrm>
            <a:off x="9345979" y="3780792"/>
            <a:ext cx="452437" cy="417512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B2D7CA45-DB6D-4778-89BF-12F305D453D1}"/>
              </a:ext>
            </a:extLst>
          </p:cNvPr>
          <p:cNvSpPr/>
          <p:nvPr/>
        </p:nvSpPr>
        <p:spPr>
          <a:xfrm>
            <a:off x="8688210" y="3935942"/>
            <a:ext cx="593725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A4593395-666F-49A2-BCF1-FC232CFD2AD0}"/>
              </a:ext>
            </a:extLst>
          </p:cNvPr>
          <p:cNvSpPr/>
          <p:nvPr/>
        </p:nvSpPr>
        <p:spPr>
          <a:xfrm>
            <a:off x="8054064" y="3932318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55C92E89-1647-4CBB-B505-2BF1B7FF2D5E}"/>
              </a:ext>
            </a:extLst>
          </p:cNvPr>
          <p:cNvSpPr/>
          <p:nvPr/>
        </p:nvSpPr>
        <p:spPr>
          <a:xfrm>
            <a:off x="7518057" y="3628733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B176F74B-5E7D-4F10-9722-4AED69763802}"/>
              </a:ext>
            </a:extLst>
          </p:cNvPr>
          <p:cNvSpPr/>
          <p:nvPr/>
        </p:nvSpPr>
        <p:spPr>
          <a:xfrm>
            <a:off x="7223774" y="3202534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B696D3CE-C3FE-42D4-8CBB-1CE48988D6B6}"/>
              </a:ext>
            </a:extLst>
          </p:cNvPr>
          <p:cNvSpPr/>
          <p:nvPr/>
        </p:nvSpPr>
        <p:spPr>
          <a:xfrm>
            <a:off x="7134569" y="2726883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1BDEBD7A-F1DF-44F3-BEF6-6684FC91BF76}"/>
              </a:ext>
            </a:extLst>
          </p:cNvPr>
          <p:cNvSpPr/>
          <p:nvPr/>
        </p:nvSpPr>
        <p:spPr>
          <a:xfrm>
            <a:off x="7143550" y="2245896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E215FD70-9F67-49C5-A20C-702F7398FD67}"/>
              </a:ext>
            </a:extLst>
          </p:cNvPr>
          <p:cNvSpPr/>
          <p:nvPr/>
        </p:nvSpPr>
        <p:spPr>
          <a:xfrm>
            <a:off x="7641421" y="1339643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7B83B2A5-E45E-406B-80ED-45CD706F9656}"/>
              </a:ext>
            </a:extLst>
          </p:cNvPr>
          <p:cNvSpPr/>
          <p:nvPr/>
        </p:nvSpPr>
        <p:spPr>
          <a:xfrm>
            <a:off x="7279721" y="1741239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C46E4FE0-E245-426B-997E-419A9DD4398A}"/>
              </a:ext>
            </a:extLst>
          </p:cNvPr>
          <p:cNvSpPr/>
          <p:nvPr/>
        </p:nvSpPr>
        <p:spPr>
          <a:xfrm>
            <a:off x="8154708" y="1063059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xmlns="" id="{D0CE50CF-D951-4B48-806A-CBDB91EB79D2}"/>
              </a:ext>
            </a:extLst>
          </p:cNvPr>
          <p:cNvSpPr/>
          <p:nvPr/>
        </p:nvSpPr>
        <p:spPr>
          <a:xfrm>
            <a:off x="4497744" y="3589703"/>
            <a:ext cx="3200400" cy="3200400"/>
          </a:xfrm>
          <a:prstGeom prst="ellipse">
            <a:avLst/>
          </a:prstGeom>
          <a:solidFill>
            <a:srgbClr val="80F8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D0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xmlns="" id="{E838F2D5-861C-4156-BAC1-7AC2C363F3FB}"/>
              </a:ext>
            </a:extLst>
          </p:cNvPr>
          <p:cNvSpPr/>
          <p:nvPr/>
        </p:nvSpPr>
        <p:spPr>
          <a:xfrm>
            <a:off x="6081173" y="3516629"/>
            <a:ext cx="452438" cy="4191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xmlns="" id="{ED1A5FF8-F8EF-4B3F-B22C-5AAA22BA7394}"/>
              </a:ext>
            </a:extLst>
          </p:cNvPr>
          <p:cNvSpPr/>
          <p:nvPr/>
        </p:nvSpPr>
        <p:spPr>
          <a:xfrm>
            <a:off x="6555431" y="3681077"/>
            <a:ext cx="452437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xmlns="" id="{59659B2A-ECFF-4F89-97F9-EC98C7FE45C0}"/>
              </a:ext>
            </a:extLst>
          </p:cNvPr>
          <p:cNvSpPr/>
          <p:nvPr/>
        </p:nvSpPr>
        <p:spPr>
          <a:xfrm>
            <a:off x="6963266" y="4020625"/>
            <a:ext cx="452437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xmlns="" id="{D6E2DEFE-3803-49F0-BD9C-BBB189750699}"/>
              </a:ext>
            </a:extLst>
          </p:cNvPr>
          <p:cNvSpPr/>
          <p:nvPr/>
        </p:nvSpPr>
        <p:spPr>
          <a:xfrm>
            <a:off x="7293252" y="4921605"/>
            <a:ext cx="452438" cy="4191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xmlns="" id="{F485EB11-2D6D-40B8-B3C8-B966E9D04713}"/>
              </a:ext>
            </a:extLst>
          </p:cNvPr>
          <p:cNvSpPr/>
          <p:nvPr/>
        </p:nvSpPr>
        <p:spPr>
          <a:xfrm>
            <a:off x="7249988" y="4418691"/>
            <a:ext cx="452438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xmlns="" id="{0C73CD0A-8311-4BCF-894B-01D4979FBC20}"/>
              </a:ext>
            </a:extLst>
          </p:cNvPr>
          <p:cNvSpPr/>
          <p:nvPr/>
        </p:nvSpPr>
        <p:spPr>
          <a:xfrm>
            <a:off x="7245706" y="5404332"/>
            <a:ext cx="452438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xmlns="" id="{20EEAD69-C62D-455A-8094-0F1C34522CFD}"/>
              </a:ext>
            </a:extLst>
          </p:cNvPr>
          <p:cNvSpPr/>
          <p:nvPr/>
        </p:nvSpPr>
        <p:spPr>
          <a:xfrm>
            <a:off x="7038808" y="5872115"/>
            <a:ext cx="450850" cy="41751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xmlns="" id="{C9567741-9432-4A18-94EB-6B3BF9A67FFC}"/>
              </a:ext>
            </a:extLst>
          </p:cNvPr>
          <p:cNvSpPr/>
          <p:nvPr/>
        </p:nvSpPr>
        <p:spPr>
          <a:xfrm>
            <a:off x="6645110" y="6230854"/>
            <a:ext cx="452437" cy="41751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xmlns="" id="{5149A6DC-6473-440C-A2BE-9FA7646BD261}"/>
              </a:ext>
            </a:extLst>
          </p:cNvPr>
          <p:cNvSpPr/>
          <p:nvPr/>
        </p:nvSpPr>
        <p:spPr>
          <a:xfrm>
            <a:off x="5987341" y="6386004"/>
            <a:ext cx="593725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xmlns="" id="{D57598EF-E54B-4983-8CC9-6DE18EB8D3D5}"/>
              </a:ext>
            </a:extLst>
          </p:cNvPr>
          <p:cNvSpPr/>
          <p:nvPr/>
        </p:nvSpPr>
        <p:spPr>
          <a:xfrm>
            <a:off x="5353195" y="6382380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xmlns="" id="{DE5C7A13-BD78-414C-9727-83E2215D446C}"/>
              </a:ext>
            </a:extLst>
          </p:cNvPr>
          <p:cNvSpPr/>
          <p:nvPr/>
        </p:nvSpPr>
        <p:spPr>
          <a:xfrm>
            <a:off x="4817188" y="6078795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xmlns="" id="{E6D9645A-41BF-422B-89A0-B9EFBE72BD6B}"/>
              </a:ext>
            </a:extLst>
          </p:cNvPr>
          <p:cNvSpPr/>
          <p:nvPr/>
        </p:nvSpPr>
        <p:spPr>
          <a:xfrm>
            <a:off x="4522905" y="5652596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xmlns="" id="{E4676CA2-C155-465C-B526-ED77C796AE51}"/>
              </a:ext>
            </a:extLst>
          </p:cNvPr>
          <p:cNvSpPr/>
          <p:nvPr/>
        </p:nvSpPr>
        <p:spPr>
          <a:xfrm>
            <a:off x="4433700" y="5176945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xmlns="" id="{FB042C97-2009-44F2-847E-465F304E7113}"/>
              </a:ext>
            </a:extLst>
          </p:cNvPr>
          <p:cNvSpPr/>
          <p:nvPr/>
        </p:nvSpPr>
        <p:spPr>
          <a:xfrm>
            <a:off x="4442681" y="4695958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FD1C2C08-B09B-437F-B961-ADBC5ECE4A75}"/>
              </a:ext>
            </a:extLst>
          </p:cNvPr>
          <p:cNvSpPr/>
          <p:nvPr/>
        </p:nvSpPr>
        <p:spPr>
          <a:xfrm>
            <a:off x="4940552" y="3789705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xmlns="" id="{AC87B184-CF7A-452B-9562-3B02DA4E8B4F}"/>
              </a:ext>
            </a:extLst>
          </p:cNvPr>
          <p:cNvSpPr/>
          <p:nvPr/>
        </p:nvSpPr>
        <p:spPr>
          <a:xfrm>
            <a:off x="4578852" y="4191301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xmlns="" id="{0026398A-5A23-4A19-B5A2-57AD60A8D8DA}"/>
              </a:ext>
            </a:extLst>
          </p:cNvPr>
          <p:cNvSpPr/>
          <p:nvPr/>
        </p:nvSpPr>
        <p:spPr>
          <a:xfrm>
            <a:off x="5453839" y="3513121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64" name="Picture 6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30" y="1409386"/>
            <a:ext cx="1965506" cy="19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194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D6C9AF-26E5-46AE-A506-1EF5DF0AA664}"/>
              </a:ext>
            </a:extLst>
          </p:cNvPr>
          <p:cNvSpPr txBox="1"/>
          <p:nvPr/>
        </p:nvSpPr>
        <p:spPr>
          <a:xfrm>
            <a:off x="3217737" y="91142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17B21CC-FEC0-4EA0-850D-510D9AFC6735}"/>
              </a:ext>
            </a:extLst>
          </p:cNvPr>
          <p:cNvSpPr/>
          <p:nvPr/>
        </p:nvSpPr>
        <p:spPr>
          <a:xfrm rot="5400000">
            <a:off x="9506485" y="2572286"/>
            <a:ext cx="4800600" cy="5704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D0A62D-F09B-4AF3-865C-0185EE1C59E0}"/>
              </a:ext>
            </a:extLst>
          </p:cNvPr>
          <p:cNvSpPr txBox="1"/>
          <p:nvPr/>
        </p:nvSpPr>
        <p:spPr>
          <a:xfrm rot="5400000">
            <a:off x="9689841" y="285619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  <a:latin typeface="+mj-lt"/>
              </a:rPr>
              <a:t>HOẠT ĐỘNG 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LUYỆN TẬP, VẬN DỤNG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4008EE7-26C2-4430-8900-3E023F31A540}"/>
              </a:ext>
            </a:extLst>
          </p:cNvPr>
          <p:cNvSpPr/>
          <p:nvPr/>
        </p:nvSpPr>
        <p:spPr>
          <a:xfrm>
            <a:off x="23478" y="735686"/>
            <a:ext cx="2617803" cy="88296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7C0F51-9208-4FF9-A703-6F706C75ABE6}"/>
              </a:ext>
            </a:extLst>
          </p:cNvPr>
          <p:cNvSpPr txBox="1"/>
          <p:nvPr/>
        </p:nvSpPr>
        <p:spPr>
          <a:xfrm>
            <a:off x="23478" y="938642"/>
            <a:ext cx="27889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SGK tr 116.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60F060E-B936-41D5-92AE-59D64947B4D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" y="1774510"/>
            <a:ext cx="3819860" cy="22713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4E629C8-2CF1-4BBF-90E3-FAE03373565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08" y="1700997"/>
            <a:ext cx="3819860" cy="23449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A221FA6-8580-4DCE-A6A9-CBE0DC899F0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8" y="4201759"/>
            <a:ext cx="3737592" cy="22713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98F4E37-44FB-4BDC-88CD-12B27AE2B79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12" y="1700996"/>
            <a:ext cx="3719310" cy="4772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7A5BE7C-40CD-46F7-870A-21B620D6B78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36" y="4201759"/>
            <a:ext cx="3725831" cy="22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948816-F905-41A4-90C6-FBF3CC3D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22"/>
            <a:ext cx="12192000" cy="6845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8E6D23-DCFD-4FD6-9AB8-FC6E475AE816}"/>
              </a:ext>
            </a:extLst>
          </p:cNvPr>
          <p:cNvSpPr txBox="1"/>
          <p:nvPr/>
        </p:nvSpPr>
        <p:spPr>
          <a:xfrm>
            <a:off x="694218" y="1428331"/>
            <a:ext cx="11216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15C7A6-8134-4DC1-84F2-716D8C75B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885" y="1342237"/>
            <a:ext cx="348072" cy="382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85C0B0-7FB3-49CE-89A5-0BBC57BE0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962" y="2317619"/>
            <a:ext cx="348071" cy="382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A893EE-898A-4803-865D-54BF0DF8A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605" y="3203172"/>
            <a:ext cx="348071" cy="38259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xmlns="" id="{184DF9B8-06BB-4769-8353-CA7DB4241939}"/>
              </a:ext>
            </a:extLst>
          </p:cNvPr>
          <p:cNvSpPr/>
          <p:nvPr/>
        </p:nvSpPr>
        <p:spPr>
          <a:xfrm>
            <a:off x="2415986" y="238240"/>
            <a:ext cx="7360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5400" b="1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22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may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56175" y="224799"/>
            <a:ext cx="976376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u="sng" dirty="0">
                <a:solidFill>
                  <a:srgbClr val="FF0000"/>
                </a:solidFill>
                <a:latin typeface="+mj-lt"/>
              </a:rPr>
              <a:t>Câu hỏi 1: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Cho 3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dụ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về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hình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trục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đối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xứng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thực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tiễn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?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DB3160-E253-4245-8A14-DCC973CE9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79495" y="1369180"/>
            <a:ext cx="2787111" cy="2166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7C3FF0-2310-4C02-A2BC-80D522ACD7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3999" y="1433213"/>
            <a:ext cx="2912069" cy="2166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D5A0DBE-C583-4726-A283-B497C9746CB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66606" y="1480936"/>
            <a:ext cx="2378645" cy="211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17604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u="sng" dirty="0">
                <a:solidFill>
                  <a:srgbClr val="FF0000"/>
                </a:solidFill>
                <a:latin typeface="+mj-lt"/>
              </a:rPr>
              <a:t>Câu hỏi 2: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Cho 3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dụ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về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hình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tâm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đối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xứng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                 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thực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tiễn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?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34493E-FAC4-48C6-A436-CB3715D014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48767" y="1493618"/>
            <a:ext cx="2799456" cy="22904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212127-1231-4C13-8D0C-A37F383755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6482" y="1459619"/>
            <a:ext cx="2860842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8BAEB5-E1D4-4EC5-A225-955072A41B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8177" y="1580789"/>
            <a:ext cx="3140244" cy="22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212596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u="sng" dirty="0">
                <a:solidFill>
                  <a:srgbClr val="FF0000"/>
                </a:solidFill>
              </a:rPr>
              <a:t>Câu hỏi 3: 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nào sau đây vừa có trục đối xứng, </a:t>
            </a:r>
          </a:p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vừa có tâm đối xứng</a:t>
            </a:r>
          </a:p>
          <a:p>
            <a:endParaRPr lang="vi-VN" sz="3200" b="1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endParaRPr lang="vi-VN" sz="32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48509" y="392224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310387" y="6069429"/>
            <a:ext cx="1094385" cy="39582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6540444" y="5178035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94" y="537503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7142" y="491071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CD33915-81A0-4E79-AC18-3B77ADA721D3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16" y="998730"/>
            <a:ext cx="10905684" cy="2660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DDF46D-CF91-40E1-8428-BDE9E866CB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77" y="1602671"/>
            <a:ext cx="4441905" cy="5122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869C3E-4D0F-489B-996D-2E0EAB5F847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28" y="1602670"/>
            <a:ext cx="3472406" cy="5122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9E1E54-D5B5-4BA5-9245-FBFF626C6DB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7732" r="13128" b="18041"/>
          <a:stretch/>
        </p:blipFill>
        <p:spPr bwMode="auto">
          <a:xfrm>
            <a:off x="7893934" y="1602669"/>
            <a:ext cx="4298066" cy="51222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B5987D-208A-4269-AD03-AC0F9D060524}"/>
              </a:ext>
            </a:extLst>
          </p:cNvPr>
          <p:cNvSpPr txBox="1"/>
          <p:nvPr/>
        </p:nvSpPr>
        <p:spPr>
          <a:xfrm>
            <a:off x="2617096" y="624271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( 2 TIẾT)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4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D808BCA-E3B8-49E0-8FE9-EA6BA13367F6}"/>
              </a:ext>
            </a:extLst>
          </p:cNvPr>
          <p:cNvSpPr/>
          <p:nvPr/>
        </p:nvSpPr>
        <p:spPr>
          <a:xfrm>
            <a:off x="3474505" y="2154861"/>
            <a:ext cx="7805415" cy="122554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 sz="2800">
              <a:latin typeface="+mj-lt"/>
              <a:ea typeface="汉仪黑荔枝体简" panose="00020600040101010101" pitchFamily="18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04F0017-87D1-44E5-8AAF-972ED0D804F5}"/>
              </a:ext>
            </a:extLst>
          </p:cNvPr>
          <p:cNvSpPr/>
          <p:nvPr/>
        </p:nvSpPr>
        <p:spPr>
          <a:xfrm>
            <a:off x="4588394" y="1835229"/>
            <a:ext cx="4689352" cy="46365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vi-VN" altLang="zh-CN" sz="2800" dirty="0">
                <a:latin typeface="+mj-lt"/>
                <a:ea typeface="汉仪黑荔枝体简" panose="00020600040101010101" pitchFamily="18" charset="-122"/>
              </a:rPr>
              <a:t>TIẾT 1</a:t>
            </a:r>
            <a:endParaRPr lang="zh-CN" altLang="en-US" sz="2800" dirty="0">
              <a:latin typeface="+mj-lt"/>
              <a:ea typeface="汉仪黑荔枝体简" panose="00020600040101010101" pitchFamily="18" charset="-122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AC9150FF-7391-4BE2-A493-278177C47D74}"/>
              </a:ext>
            </a:extLst>
          </p:cNvPr>
          <p:cNvSpPr txBox="1"/>
          <p:nvPr/>
        </p:nvSpPr>
        <p:spPr>
          <a:xfrm>
            <a:off x="3721479" y="2138958"/>
            <a:ext cx="7805415" cy="1815401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thế giới tự nhiên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nghệ thuật, kiến trúc và công nghệ</a:t>
            </a:r>
            <a:r>
              <a:rPr lang="nl-NL" b="1" dirty="0"/>
              <a:t>.</a:t>
            </a:r>
            <a:endParaRPr lang="en-US" dirty="0"/>
          </a:p>
          <a:p>
            <a:pPr>
              <a:lnSpc>
                <a:spcPct val="150000"/>
              </a:lnSpc>
            </a:pPr>
            <a:endParaRPr lang="zh-CN" altLang="en-US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51F443A-E58B-4B49-A38D-0010F2C56366}"/>
              </a:ext>
            </a:extLst>
          </p:cNvPr>
          <p:cNvSpPr/>
          <p:nvPr/>
        </p:nvSpPr>
        <p:spPr>
          <a:xfrm>
            <a:off x="3656208" y="3806739"/>
            <a:ext cx="7805415" cy="122554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 sz="2800">
              <a:latin typeface="+mj-lt"/>
              <a:ea typeface="汉仪黑荔枝体简" panose="00020600040101010101" pitchFamily="18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EA9A7CB-CE7E-4C4B-825E-4F1C0BA7DE19}"/>
              </a:ext>
            </a:extLst>
          </p:cNvPr>
          <p:cNvSpPr/>
          <p:nvPr/>
        </p:nvSpPr>
        <p:spPr>
          <a:xfrm>
            <a:off x="4588394" y="3683048"/>
            <a:ext cx="4689352" cy="46365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vi-VN" altLang="zh-CN" sz="2800" dirty="0">
                <a:latin typeface="+mj-lt"/>
                <a:ea typeface="汉仪黑荔枝体简" panose="00020600040101010101" pitchFamily="18" charset="-122"/>
              </a:rPr>
              <a:t>TIẾT 2</a:t>
            </a:r>
            <a:endParaRPr lang="zh-CN" altLang="en-US" sz="2800" dirty="0">
              <a:latin typeface="+mj-lt"/>
              <a:ea typeface="汉仪黑荔枝体简" panose="00020600040101010101" pitchFamily="18" charset="-122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D27ABB95-CFCD-48AB-A6F1-38B6E6D411B7}"/>
              </a:ext>
            </a:extLst>
          </p:cNvPr>
          <p:cNvSpPr txBox="1"/>
          <p:nvPr/>
        </p:nvSpPr>
        <p:spPr>
          <a:xfrm>
            <a:off x="3798701" y="4105679"/>
            <a:ext cx="6861278" cy="1248964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altLang="zh-CN" sz="2500" dirty="0">
                <a:latin typeface="+mj-lt"/>
                <a:ea typeface="汉仪黑荔枝体简" panose="00020600040101010101" pitchFamily="18" charset="-122"/>
                <a:cs typeface="全字库正楷体" panose="02010604000101010101" pitchFamily="2" charset="-122"/>
              </a:rPr>
              <a:t>Luyện tập </a:t>
            </a:r>
            <a:endParaRPr lang="en-US" altLang="zh-CN" sz="2500" dirty="0">
              <a:latin typeface="+mj-lt"/>
              <a:ea typeface="汉仪黑荔枝体简" panose="00020600040101010101" pitchFamily="18" charset="-122"/>
              <a:cs typeface="全字库正楷体" panose="02010604000101010101" pitchFamily="2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sz="2800" dirty="0">
              <a:latin typeface="+mj-lt"/>
              <a:ea typeface="汉仪黑荔枝体简" panose="00020600040101010101" pitchFamily="18" charset="-122"/>
              <a:cs typeface="全字库正楷体" panose="0201060400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2716D16-93CD-4E2E-91B8-38E80DDFA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9011" y="1835229"/>
            <a:ext cx="4390431" cy="41465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62E14A-A3DD-402D-8470-4091B1749CE4}"/>
              </a:ext>
            </a:extLst>
          </p:cNvPr>
          <p:cNvSpPr txBox="1"/>
          <p:nvPr/>
        </p:nvSpPr>
        <p:spPr>
          <a:xfrm>
            <a:off x="3474505" y="406474"/>
            <a:ext cx="75798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( 2 TIẾT)</a:t>
            </a:r>
            <a:r>
              <a:rPr lang="nl-NL" sz="2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2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820"/>
                                </p:stCondLst>
                                <p:childTnLst>
                                  <p:par>
                                    <p:cTn id="2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32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/>
          <p:bldP spid="9" grpId="1"/>
          <p:bldP spid="10" grpId="0" animBg="1"/>
          <p:bldP spid="11" grpId="0" animBg="1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2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820"/>
                                </p:stCondLst>
                                <p:childTnLst>
                                  <p:par>
                                    <p:cTn id="2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32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/>
          <p:bldP spid="9" grpId="1"/>
          <p:bldP spid="10" grpId="0" animBg="1"/>
          <p:bldP spid="11" grpId="0" animBg="1"/>
          <p:bldP spid="12" grpId="0"/>
          <p:bldP spid="12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59EDA3-FA30-4E67-A057-81019ACF0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21EA6A-BC79-423A-8FAE-5FF5F3CFD800}"/>
              </a:ext>
            </a:extLst>
          </p:cNvPr>
          <p:cNvSpPr txBox="1"/>
          <p:nvPr/>
        </p:nvSpPr>
        <p:spPr>
          <a:xfrm>
            <a:off x="2151879" y="530176"/>
            <a:ext cx="85628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</a:rPr>
              <a:t>CHƯƠNG III: HÌNH HỌC TRỰC QUAN</a:t>
            </a:r>
            <a:endParaRPr lang="en-US" sz="3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078006-051D-404F-BBFF-81050B6E5A42}"/>
              </a:ext>
            </a:extLst>
          </p:cNvPr>
          <p:cNvSpPr txBox="1"/>
          <p:nvPr/>
        </p:nvSpPr>
        <p:spPr>
          <a:xfrm>
            <a:off x="2838105" y="2095131"/>
            <a:ext cx="757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§7: </a:t>
            </a:r>
            <a:r>
              <a:rPr lang="nl-NL" sz="3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 XỨNG TRONG THỰC TIỄN </a:t>
            </a:r>
            <a:endParaRPr lang="vi-VN" sz="33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3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nl-NL" sz="33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33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33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3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E86FE4-89CA-413D-8F71-E121EBF96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2350" y="1481374"/>
            <a:ext cx="880161" cy="843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4E479A-396F-4C26-B1E9-5F0437A60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16" y="1555926"/>
            <a:ext cx="777978" cy="7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60+ hình nền màu trắng đẹp sử dụng cho thiết kế trình chiếu">
            <a:extLst>
              <a:ext uri="{FF2B5EF4-FFF2-40B4-BE49-F238E27FC236}">
                <a16:creationId xmlns:a16="http://schemas.microsoft.com/office/drawing/2014/main" xmlns="" id="{2044FBAE-F394-4B28-B664-1E64F79F4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2A72A9-018B-4835-95DE-1A24CEF97BC7}"/>
              </a:ext>
            </a:extLst>
          </p:cNvPr>
          <p:cNvSpPr txBox="1"/>
          <p:nvPr/>
        </p:nvSpPr>
        <p:spPr>
          <a:xfrm>
            <a:off x="2617096" y="624271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FB09BD9-3613-4230-9CB7-737620C3CE39}"/>
              </a:ext>
            </a:extLst>
          </p:cNvPr>
          <p:cNvSpPr/>
          <p:nvPr/>
        </p:nvSpPr>
        <p:spPr>
          <a:xfrm>
            <a:off x="978442" y="1484285"/>
            <a:ext cx="2699672" cy="168261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7389EF-25E1-41E9-BB73-BE85C27F668A}"/>
              </a:ext>
            </a:extLst>
          </p:cNvPr>
          <p:cNvSpPr txBox="1"/>
          <p:nvPr/>
        </p:nvSpPr>
        <p:spPr>
          <a:xfrm>
            <a:off x="1128632" y="1931003"/>
            <a:ext cx="25494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ĐỐI XỨNG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15FEC90-62CC-451B-A5E7-9C3853CE2E1E}"/>
              </a:ext>
            </a:extLst>
          </p:cNvPr>
          <p:cNvSpPr/>
          <p:nvPr/>
        </p:nvSpPr>
        <p:spPr>
          <a:xfrm>
            <a:off x="9305911" y="1308941"/>
            <a:ext cx="2659053" cy="171743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04389C-1A08-4D35-BC7E-780F783F9BDB}"/>
              </a:ext>
            </a:extLst>
          </p:cNvPr>
          <p:cNvSpPr txBox="1"/>
          <p:nvPr/>
        </p:nvSpPr>
        <p:spPr>
          <a:xfrm>
            <a:off x="9411418" y="1903859"/>
            <a:ext cx="29307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 ĐỐI XỨNG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40A1C8-E0EF-45AF-9740-2468A12941AC}"/>
              </a:ext>
            </a:extLst>
          </p:cNvPr>
          <p:cNvSpPr txBox="1"/>
          <p:nvPr/>
        </p:nvSpPr>
        <p:spPr>
          <a:xfrm>
            <a:off x="417774" y="4547123"/>
            <a:ext cx="11079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</a:t>
            </a:r>
            <a:r>
              <a:rPr lang="nl-NL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là sự giống nhau của một hình qua đường trục</a:t>
            </a:r>
          </a:p>
          <a:p>
            <a:r>
              <a:rPr lang="nl-NL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3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</a:t>
            </a:r>
            <a:r>
              <a:rPr lang="nl-NL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 qua tâm, tạo nên sự cân bằng.</a:t>
            </a:r>
            <a:endParaRPr lang="en-US" sz="3000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CC8732-4BA8-4FC1-8F5C-F50188F5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869" y="1484286"/>
            <a:ext cx="3080675" cy="255161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A742805-C851-42D3-B190-019691CE6DE5}"/>
              </a:ext>
            </a:extLst>
          </p:cNvPr>
          <p:cNvSpPr/>
          <p:nvPr/>
        </p:nvSpPr>
        <p:spPr>
          <a:xfrm>
            <a:off x="3745529" y="2348230"/>
            <a:ext cx="697958" cy="6060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A0A07CED-356B-461D-82C7-38599EA11686}"/>
              </a:ext>
            </a:extLst>
          </p:cNvPr>
          <p:cNvSpPr/>
          <p:nvPr/>
        </p:nvSpPr>
        <p:spPr>
          <a:xfrm>
            <a:off x="4510902" y="2771820"/>
            <a:ext cx="368174" cy="3649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D972BC0-74D9-43CA-BA7F-6D858C7B9A9D}"/>
              </a:ext>
            </a:extLst>
          </p:cNvPr>
          <p:cNvSpPr/>
          <p:nvPr/>
        </p:nvSpPr>
        <p:spPr>
          <a:xfrm>
            <a:off x="8740398" y="2348229"/>
            <a:ext cx="697958" cy="6060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B53DF4B-57D8-4D41-9DB6-CB998709437C}"/>
              </a:ext>
            </a:extLst>
          </p:cNvPr>
          <p:cNvSpPr/>
          <p:nvPr/>
        </p:nvSpPr>
        <p:spPr>
          <a:xfrm>
            <a:off x="8241730" y="2749083"/>
            <a:ext cx="368174" cy="3649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E72CA3-C624-48DD-961E-A7521942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073" y="4284754"/>
            <a:ext cx="573520" cy="6304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3630EBB-EE9C-43F7-994D-D002511DE5FA}"/>
              </a:ext>
            </a:extLst>
          </p:cNvPr>
          <p:cNvSpPr txBox="1"/>
          <p:nvPr/>
        </p:nvSpPr>
        <p:spPr>
          <a:xfrm>
            <a:off x="642937" y="995364"/>
            <a:ext cx="6657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thế giới tự nhiên</a:t>
            </a:r>
            <a:endParaRPr lang="en-US" sz="28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5" grpId="0" animBg="1"/>
      <p:bldP spid="16" grpId="0" animBg="1"/>
      <p:bldP spid="17" grpId="0" animBg="1"/>
      <p:bldP spid="18" grpId="0" animBg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1013</TotalTime>
  <Words>1128</Words>
  <PresentationFormat>Widescreen</PresentationFormat>
  <Paragraphs>166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Comic Sans MS</vt:lpstr>
      <vt:lpstr>Franklin Gothic Book</vt:lpstr>
      <vt:lpstr>Tahoma</vt:lpstr>
      <vt:lpstr>Times New Roman</vt:lpstr>
      <vt:lpstr>Wingdings</vt:lpstr>
      <vt:lpstr>全字库正楷体</vt:lpstr>
      <vt:lpstr>汉仪黑荔枝体简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2021-08-15T14:55:25Z</dcterms:created>
  <dcterms:modified xsi:type="dcterms:W3CDTF">2021-08-18T16:31:36Z</dcterms:modified>
</cp:coreProperties>
</file>