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95" r:id="rId3"/>
    <p:sldId id="257" r:id="rId4"/>
    <p:sldId id="260" r:id="rId5"/>
    <p:sldId id="291" r:id="rId6"/>
    <p:sldId id="288" r:id="rId7"/>
    <p:sldId id="289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273" r:id="rId16"/>
    <p:sldId id="293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66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1" d="100"/>
          <a:sy n="71" d="100"/>
        </p:scale>
        <p:origin x="816" y="72"/>
      </p:cViewPr>
      <p:guideLst>
        <p:guide orient="horz" pos="21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6AD14-726E-4857-84FD-0426B87981A6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95282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9.emf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44.wmf"/><Relationship Id="rId2" Type="http://schemas.openxmlformats.org/officeDocument/2006/relationships/audio" Target="NULL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w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image" Target="../media/image23.wmf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9159" y="3858494"/>
            <a:ext cx="8534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00"/>
            <a:ext cx="9144000" cy="480482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52680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8 </a:t>
            </a:r>
          </a:p>
          <a:p>
            <a:pPr algn="ctr" eaLnBrk="1" hangingPunct="1"/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Hoài Nam</a:t>
            </a: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hythm Of The Rain - Cascad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1159" y="13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Text Box 15"/>
          <p:cNvSpPr txBox="1"/>
          <p:nvPr/>
        </p:nvSpPr>
        <p:spPr>
          <a:xfrm>
            <a:off x="177799" y="425450"/>
            <a:ext cx="42695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2. HÖ qu¶ cña ®Þnh lÝ Ta-lÐt.</a:t>
            </a:r>
          </a:p>
        </p:txBody>
      </p:sp>
      <p:sp>
        <p:nvSpPr>
          <p:cNvPr id="9221" name="Text Box 22"/>
          <p:cNvSpPr txBox="1"/>
          <p:nvPr/>
        </p:nvSpPr>
        <p:spPr>
          <a:xfrm>
            <a:off x="685800" y="2978150"/>
            <a:ext cx="34290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200" dirty="0">
              <a:latin typeface=".VnTime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6" y="924927"/>
            <a:ext cx="9132458" cy="1585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24" y="2671857"/>
            <a:ext cx="2180952" cy="1514286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706650"/>
            <a:ext cx="3937000" cy="250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"/>
          <a:stretch>
            <a:fillRect/>
          </a:stretch>
        </p:blipFill>
        <p:spPr bwMode="auto">
          <a:xfrm>
            <a:off x="4622800" y="2671857"/>
            <a:ext cx="4216400" cy="25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456" y="5301036"/>
            <a:ext cx="10141526" cy="8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40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Text Box 5"/>
          <p:cNvSpPr txBox="1"/>
          <p:nvPr/>
        </p:nvSpPr>
        <p:spPr>
          <a:xfrm>
            <a:off x="282575" y="3957422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 Định lý Ta-lét đảo:</a:t>
            </a:r>
            <a:endParaRPr b="1">
              <a:latin typeface="Tahoma" panose="020B0604030504040204" pitchFamily="34" charset="0"/>
            </a:endParaRPr>
          </a:p>
        </p:txBody>
      </p:sp>
      <p:sp>
        <p:nvSpPr>
          <p:cNvPr id="158727" name="Text Box 7"/>
          <p:cNvSpPr txBox="1"/>
          <p:nvPr/>
        </p:nvSpPr>
        <p:spPr>
          <a:xfrm>
            <a:off x="244475" y="2777115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1, Định lý Ta-lét:</a:t>
            </a:r>
            <a:endParaRPr sz="2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2307" name="Object 12306"/>
          <p:cNvGraphicFramePr/>
          <p:nvPr>
            <p:extLst/>
          </p:nvPr>
        </p:nvGraphicFramePr>
        <p:xfrm>
          <a:off x="651379" y="3447762"/>
          <a:ext cx="16621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r:id="rId3" imgW="964565" imgH="190500" progId="Equation.DSMT4">
                  <p:embed/>
                </p:oleObj>
              </mc:Choice>
              <mc:Fallback>
                <p:oleObj r:id="rId3" imgW="964565" imgH="190500" progId="Equation.DSMT4">
                  <p:embed/>
                  <p:pic>
                    <p:nvPicPr>
                      <p:cNvPr id="12307" name="Object 123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379" y="3447762"/>
                        <a:ext cx="1662113" cy="339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12307"/>
          <p:cNvGraphicFramePr/>
          <p:nvPr>
            <p:extLst/>
          </p:nvPr>
        </p:nvGraphicFramePr>
        <p:xfrm>
          <a:off x="651379" y="4440093"/>
          <a:ext cx="172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r:id="rId5" imgW="926465" imgH="393700" progId="Equation.DSMT4">
                  <p:embed/>
                </p:oleObj>
              </mc:Choice>
              <mc:Fallback>
                <p:oleObj r:id="rId5" imgW="926465" imgH="393700" progId="Equation.DSMT4">
                  <p:embed/>
                  <p:pic>
                    <p:nvPicPr>
                      <p:cNvPr id="12308" name="Object 123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379" y="4440093"/>
                        <a:ext cx="17272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/>
          <p:nvPr/>
        </p:nvSpPr>
        <p:spPr>
          <a:xfrm>
            <a:off x="282575" y="5202238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3, Hệ quả:</a:t>
            </a:r>
            <a:endParaRPr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2310" name="Object 12309"/>
          <p:cNvGraphicFramePr/>
          <p:nvPr>
            <p:extLst/>
          </p:nvPr>
        </p:nvGraphicFramePr>
        <p:xfrm>
          <a:off x="614363" y="5838825"/>
          <a:ext cx="15890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7" imgW="850680" imgH="177480" progId="Equation.DSMT4">
                  <p:embed/>
                </p:oleObj>
              </mc:Choice>
              <mc:Fallback>
                <p:oleObj name="Equation" r:id="rId7" imgW="850680" imgH="177480" progId="Equation.DSMT4">
                  <p:embed/>
                  <p:pic>
                    <p:nvPicPr>
                      <p:cNvPr id="12310" name="Object 1230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363" y="5838825"/>
                        <a:ext cx="1589087" cy="344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Rectangle 3077"/>
          <p:cNvSpPr>
            <a:spLocks noTextEdit="1"/>
          </p:cNvSpPr>
          <p:nvPr/>
        </p:nvSpPr>
        <p:spPr>
          <a:xfrm>
            <a:off x="2133600" y="95250"/>
            <a:ext cx="4648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 smtClean="0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Tóm tắt</a:t>
            </a:r>
            <a:endParaRPr lang="en-US" sz="3600" b="1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4" name="Text Box 12313"/>
          <p:cNvSpPr txBox="1"/>
          <p:nvPr/>
        </p:nvSpPr>
        <p:spPr>
          <a:xfrm>
            <a:off x="2438400" y="274320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graphicFrame>
        <p:nvGraphicFramePr>
          <p:cNvPr id="12330" name="Object 12329"/>
          <p:cNvGraphicFramePr/>
          <p:nvPr>
            <p:extLst/>
          </p:nvPr>
        </p:nvGraphicFramePr>
        <p:xfrm>
          <a:off x="2378578" y="3313403"/>
          <a:ext cx="3869821" cy="677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9" imgW="2677160" imgH="405765" progId="Equation.DSMT4">
                  <p:embed/>
                </p:oleObj>
              </mc:Choice>
              <mc:Fallback>
                <p:oleObj name="Equation" r:id="rId9" imgW="2677160" imgH="405765" progId="Equation.DSMT4">
                  <p:embed/>
                  <p:pic>
                    <p:nvPicPr>
                      <p:cNvPr id="12330" name="Object 123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78578" y="3313403"/>
                        <a:ext cx="3869821" cy="6773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1" name="Object 12330"/>
          <p:cNvGraphicFramePr/>
          <p:nvPr>
            <p:extLst/>
          </p:nvPr>
        </p:nvGraphicFramePr>
        <p:xfrm>
          <a:off x="2535165" y="4692578"/>
          <a:ext cx="12906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r:id="rId11" imgW="748665" imgH="190500" progId="Equation.DSMT4">
                  <p:embed/>
                </p:oleObj>
              </mc:Choice>
              <mc:Fallback>
                <p:oleObj r:id="rId11" imgW="748665" imgH="190500" progId="Equation.DSMT4">
                  <p:embed/>
                  <p:pic>
                    <p:nvPicPr>
                      <p:cNvPr id="12331" name="Object 1233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35165" y="4692578"/>
                        <a:ext cx="1290637" cy="339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2" name="Object 12331"/>
          <p:cNvGraphicFramePr/>
          <p:nvPr>
            <p:extLst/>
          </p:nvPr>
        </p:nvGraphicFramePr>
        <p:xfrm>
          <a:off x="2431256" y="5635625"/>
          <a:ext cx="228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13" imgW="1180465" imgH="393700" progId="Equation.DSMT4">
                  <p:embed/>
                </p:oleObj>
              </mc:Choice>
              <mc:Fallback>
                <p:oleObj r:id="rId13" imgW="1180465" imgH="393700" progId="Equation.DSMT4">
                  <p:embed/>
                  <p:pic>
                    <p:nvPicPr>
                      <p:cNvPr id="12332" name="Object 1233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1256" y="5635625"/>
                        <a:ext cx="22860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587681"/>
            <a:ext cx="3937000" cy="250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00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  <p:bldP spid="15872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2" name="Text Box 54"/>
          <p:cNvSpPr txBox="1"/>
          <p:nvPr/>
        </p:nvSpPr>
        <p:spPr>
          <a:xfrm>
            <a:off x="-23556" y="590347"/>
            <a:ext cx="84867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.VnTime" panose="020B7200000000000000" pitchFamily="34" charset="0"/>
              </a:rPr>
              <a:t>Vi du: T</a:t>
            </a:r>
            <a:r>
              <a:rPr lang="en-US" altLang="en-US" sz="2800" smtClean="0">
                <a:solidFill>
                  <a:srgbClr val="FF0000"/>
                </a:solidFill>
                <a:latin typeface=".VnTime" panose="020B7200000000000000" pitchFamily="34" charset="0"/>
              </a:rPr>
              <a:t>Ýnh 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®é dµi x cña cña ®o¹n th¼ng 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trong </a:t>
            </a:r>
            <a:endParaRPr lang="en-US" altLang="en-US" sz="28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7223" name="Group 55"/>
          <p:cNvGrpSpPr/>
          <p:nvPr/>
        </p:nvGrpSpPr>
        <p:grpSpPr>
          <a:xfrm>
            <a:off x="-58828" y="1053446"/>
            <a:ext cx="3081338" cy="2095500"/>
            <a:chOff x="1300" y="1422"/>
            <a:chExt cx="2204" cy="1490"/>
          </a:xfrm>
        </p:grpSpPr>
        <p:sp>
          <p:nvSpPr>
            <p:cNvPr id="12335" name="Line 56"/>
            <p:cNvSpPr/>
            <p:nvPr/>
          </p:nvSpPr>
          <p:spPr>
            <a:xfrm>
              <a:off x="1450" y="2670"/>
              <a:ext cx="1872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6" name="Line 57"/>
            <p:cNvSpPr/>
            <p:nvPr/>
          </p:nvSpPr>
          <p:spPr>
            <a:xfrm flipV="1">
              <a:off x="1450" y="1662"/>
              <a:ext cx="528" cy="100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7" name="Line 58"/>
            <p:cNvSpPr/>
            <p:nvPr/>
          </p:nvSpPr>
          <p:spPr>
            <a:xfrm>
              <a:off x="1978" y="1662"/>
              <a:ext cx="1344" cy="100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8" name="Line 59"/>
            <p:cNvSpPr/>
            <p:nvPr/>
          </p:nvSpPr>
          <p:spPr>
            <a:xfrm>
              <a:off x="1772" y="2060"/>
              <a:ext cx="7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9" name="Text Box 60"/>
            <p:cNvSpPr txBox="1"/>
            <p:nvPr/>
          </p:nvSpPr>
          <p:spPr>
            <a:xfrm>
              <a:off x="1882" y="1422"/>
              <a:ext cx="288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2340" name="Text Box 61"/>
            <p:cNvSpPr txBox="1"/>
            <p:nvPr/>
          </p:nvSpPr>
          <p:spPr>
            <a:xfrm>
              <a:off x="1300" y="2628"/>
              <a:ext cx="288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2341" name="Text Box 62"/>
            <p:cNvSpPr txBox="1"/>
            <p:nvPr/>
          </p:nvSpPr>
          <p:spPr>
            <a:xfrm>
              <a:off x="3216" y="2630"/>
              <a:ext cx="288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2342" name="Text Box 63"/>
            <p:cNvSpPr txBox="1"/>
            <p:nvPr/>
          </p:nvSpPr>
          <p:spPr>
            <a:xfrm>
              <a:off x="2498" y="1854"/>
              <a:ext cx="288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2343" name="Text Box 64"/>
            <p:cNvSpPr txBox="1"/>
            <p:nvPr/>
          </p:nvSpPr>
          <p:spPr>
            <a:xfrm>
              <a:off x="1534" y="1882"/>
              <a:ext cx="28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2344" name="Text Box 65"/>
            <p:cNvSpPr txBox="1"/>
            <p:nvPr/>
          </p:nvSpPr>
          <p:spPr>
            <a:xfrm>
              <a:off x="1728" y="1680"/>
              <a:ext cx="28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2345" name="Text Box 66"/>
            <p:cNvSpPr txBox="1"/>
            <p:nvPr/>
          </p:nvSpPr>
          <p:spPr>
            <a:xfrm>
              <a:off x="1436" y="2189"/>
              <a:ext cx="28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2346" name="Text Box 67"/>
            <p:cNvSpPr txBox="1"/>
            <p:nvPr/>
          </p:nvSpPr>
          <p:spPr>
            <a:xfrm>
              <a:off x="1931" y="1846"/>
              <a:ext cx="28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FF3300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12347" name="Text Box 68"/>
            <p:cNvSpPr txBox="1"/>
            <p:nvPr/>
          </p:nvSpPr>
          <p:spPr>
            <a:xfrm>
              <a:off x="2026" y="2458"/>
              <a:ext cx="384" cy="2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6,5</a:t>
              </a:r>
            </a:p>
          </p:txBody>
        </p:sp>
      </p:grpSp>
      <p:grpSp>
        <p:nvGrpSpPr>
          <p:cNvPr id="7237" name="Group 69"/>
          <p:cNvGrpSpPr/>
          <p:nvPr/>
        </p:nvGrpSpPr>
        <p:grpSpPr>
          <a:xfrm>
            <a:off x="6511214" y="959787"/>
            <a:ext cx="2620962" cy="2361493"/>
            <a:chOff x="4023" y="1295"/>
            <a:chExt cx="1651" cy="1658"/>
          </a:xfrm>
        </p:grpSpPr>
        <p:grpSp>
          <p:nvGrpSpPr>
            <p:cNvPr id="12316" name="Group 70"/>
            <p:cNvGrpSpPr/>
            <p:nvPr/>
          </p:nvGrpSpPr>
          <p:grpSpPr>
            <a:xfrm>
              <a:off x="4184" y="1529"/>
              <a:ext cx="1289" cy="1193"/>
              <a:chOff x="2448" y="1344"/>
              <a:chExt cx="1536" cy="1392"/>
            </a:xfrm>
          </p:grpSpPr>
          <p:sp>
            <p:nvSpPr>
              <p:cNvPr id="12328" name="Line 71"/>
              <p:cNvSpPr/>
              <p:nvPr/>
            </p:nvSpPr>
            <p:spPr>
              <a:xfrm>
                <a:off x="2448" y="2736"/>
                <a:ext cx="1536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9" name="Line 72"/>
              <p:cNvSpPr/>
              <p:nvPr/>
            </p:nvSpPr>
            <p:spPr>
              <a:xfrm>
                <a:off x="2750" y="1350"/>
                <a:ext cx="816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30" name="Line 73"/>
              <p:cNvSpPr/>
              <p:nvPr/>
            </p:nvSpPr>
            <p:spPr>
              <a:xfrm flipH="1">
                <a:off x="3162" y="1344"/>
                <a:ext cx="6" cy="1392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31" name="Line 74"/>
              <p:cNvSpPr/>
              <p:nvPr/>
            </p:nvSpPr>
            <p:spPr>
              <a:xfrm>
                <a:off x="2736" y="1344"/>
                <a:ext cx="1248" cy="1392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32" name="Line 75"/>
              <p:cNvSpPr/>
              <p:nvPr/>
            </p:nvSpPr>
            <p:spPr>
              <a:xfrm flipH="1">
                <a:off x="2448" y="1344"/>
                <a:ext cx="1104" cy="1392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33" name="Rectangle 76"/>
              <p:cNvSpPr/>
              <p:nvPr/>
            </p:nvSpPr>
            <p:spPr>
              <a:xfrm>
                <a:off x="3114" y="135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12334" name="Rectangle 77"/>
              <p:cNvSpPr/>
              <p:nvPr/>
            </p:nvSpPr>
            <p:spPr>
              <a:xfrm>
                <a:off x="3114" y="268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sp>
          <p:nvSpPr>
            <p:cNvPr id="12317" name="Text Box 78"/>
            <p:cNvSpPr txBox="1"/>
            <p:nvPr/>
          </p:nvSpPr>
          <p:spPr>
            <a:xfrm>
              <a:off x="4237" y="1338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2318" name="Text Box 79"/>
            <p:cNvSpPr txBox="1"/>
            <p:nvPr/>
          </p:nvSpPr>
          <p:spPr>
            <a:xfrm>
              <a:off x="5098" y="1364"/>
              <a:ext cx="20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2319" name="Text Box 80"/>
            <p:cNvSpPr txBox="1"/>
            <p:nvPr/>
          </p:nvSpPr>
          <p:spPr>
            <a:xfrm>
              <a:off x="4798" y="1840"/>
              <a:ext cx="20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12320" name="Text Box 81"/>
            <p:cNvSpPr txBox="1"/>
            <p:nvPr/>
          </p:nvSpPr>
          <p:spPr>
            <a:xfrm>
              <a:off x="4023" y="2669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2321" name="Text Box 82"/>
            <p:cNvSpPr txBox="1"/>
            <p:nvPr/>
          </p:nvSpPr>
          <p:spPr>
            <a:xfrm>
              <a:off x="4685" y="2704"/>
              <a:ext cx="20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12322" name="Text Box 83"/>
            <p:cNvSpPr txBox="1"/>
            <p:nvPr/>
          </p:nvSpPr>
          <p:spPr>
            <a:xfrm>
              <a:off x="5473" y="2681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2323" name="Text Box 84"/>
            <p:cNvSpPr txBox="1"/>
            <p:nvPr/>
          </p:nvSpPr>
          <p:spPr>
            <a:xfrm>
              <a:off x="4649" y="1328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2324" name="Text Box 85"/>
            <p:cNvSpPr txBox="1"/>
            <p:nvPr/>
          </p:nvSpPr>
          <p:spPr>
            <a:xfrm>
              <a:off x="4829" y="2228"/>
              <a:ext cx="200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200" b="1" dirty="0">
                  <a:solidFill>
                    <a:srgbClr val="FF3300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12325" name="Text Box 86"/>
            <p:cNvSpPr txBox="1"/>
            <p:nvPr/>
          </p:nvSpPr>
          <p:spPr>
            <a:xfrm>
              <a:off x="4306" y="2471"/>
              <a:ext cx="46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  3,5</a:t>
              </a:r>
            </a:p>
          </p:txBody>
        </p:sp>
        <p:sp>
          <p:nvSpPr>
            <p:cNvPr id="12326" name="Text Box 87"/>
            <p:cNvSpPr txBox="1"/>
            <p:nvPr/>
          </p:nvSpPr>
          <p:spPr>
            <a:xfrm>
              <a:off x="4777" y="1582"/>
              <a:ext cx="20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2327" name="Text Box 88"/>
            <p:cNvSpPr txBox="1"/>
            <p:nvPr/>
          </p:nvSpPr>
          <p:spPr>
            <a:xfrm>
              <a:off x="4852" y="1295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7257" name="Group 89"/>
          <p:cNvGrpSpPr/>
          <p:nvPr/>
        </p:nvGrpSpPr>
        <p:grpSpPr>
          <a:xfrm>
            <a:off x="3206287" y="967577"/>
            <a:ext cx="3008313" cy="2319338"/>
            <a:chOff x="2372" y="1328"/>
            <a:chExt cx="1511" cy="1461"/>
          </a:xfrm>
        </p:grpSpPr>
        <p:sp>
          <p:nvSpPr>
            <p:cNvPr id="12300" name="Text Box 90"/>
            <p:cNvSpPr txBox="1"/>
            <p:nvPr/>
          </p:nvSpPr>
          <p:spPr>
            <a:xfrm>
              <a:off x="2749" y="1328"/>
              <a:ext cx="21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grpSp>
          <p:nvGrpSpPr>
            <p:cNvPr id="12301" name="Group 91"/>
            <p:cNvGrpSpPr/>
            <p:nvPr/>
          </p:nvGrpSpPr>
          <p:grpSpPr>
            <a:xfrm>
              <a:off x="2372" y="1363"/>
              <a:ext cx="1511" cy="1426"/>
              <a:chOff x="2372" y="1363"/>
              <a:chExt cx="1511" cy="1426"/>
            </a:xfrm>
          </p:grpSpPr>
          <p:sp>
            <p:nvSpPr>
              <p:cNvPr id="12302" name="Text Box 92"/>
              <p:cNvSpPr txBox="1"/>
              <p:nvPr/>
            </p:nvSpPr>
            <p:spPr>
              <a:xfrm>
                <a:off x="3767" y="2417"/>
                <a:ext cx="11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endPara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2303" name="Text Box 93"/>
              <p:cNvSpPr txBox="1"/>
              <p:nvPr/>
            </p:nvSpPr>
            <p:spPr>
              <a:xfrm>
                <a:off x="2380" y="1363"/>
                <a:ext cx="2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  <p:sp>
            <p:nvSpPr>
              <p:cNvPr id="12304" name="Line 94"/>
              <p:cNvSpPr/>
              <p:nvPr/>
            </p:nvSpPr>
            <p:spPr>
              <a:xfrm>
                <a:off x="2607" y="1556"/>
                <a:ext cx="483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5" name="Line 95"/>
              <p:cNvSpPr/>
              <p:nvPr/>
            </p:nvSpPr>
            <p:spPr>
              <a:xfrm>
                <a:off x="2607" y="1559"/>
                <a:ext cx="1221" cy="995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6" name="Line 96"/>
              <p:cNvSpPr/>
              <p:nvPr/>
            </p:nvSpPr>
            <p:spPr>
              <a:xfrm flipH="1">
                <a:off x="2470" y="1940"/>
                <a:ext cx="384" cy="614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7" name="Line 97"/>
              <p:cNvSpPr/>
              <p:nvPr/>
            </p:nvSpPr>
            <p:spPr>
              <a:xfrm>
                <a:off x="2470" y="2554"/>
                <a:ext cx="1348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8" name="Line 98"/>
              <p:cNvSpPr/>
              <p:nvPr/>
            </p:nvSpPr>
            <p:spPr>
              <a:xfrm flipH="1">
                <a:off x="2856" y="1556"/>
                <a:ext cx="233" cy="384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09" name="Text Box 99"/>
              <p:cNvSpPr txBox="1"/>
              <p:nvPr/>
            </p:nvSpPr>
            <p:spPr>
              <a:xfrm>
                <a:off x="2702" y="1725"/>
                <a:ext cx="155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12310" name="Text Box 100"/>
              <p:cNvSpPr txBox="1"/>
              <p:nvPr/>
            </p:nvSpPr>
            <p:spPr>
              <a:xfrm>
                <a:off x="2372" y="2534"/>
                <a:ext cx="198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P</a:t>
                </a:r>
              </a:p>
            </p:txBody>
          </p:sp>
          <p:sp>
            <p:nvSpPr>
              <p:cNvPr id="12311" name="Text Box 101"/>
              <p:cNvSpPr txBox="1"/>
              <p:nvPr/>
            </p:nvSpPr>
            <p:spPr>
              <a:xfrm>
                <a:off x="3084" y="1421"/>
                <a:ext cx="21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N</a:t>
                </a:r>
              </a:p>
            </p:txBody>
          </p:sp>
          <p:sp>
            <p:nvSpPr>
              <p:cNvPr id="12312" name="Text Box 102"/>
              <p:cNvSpPr txBox="1"/>
              <p:nvPr/>
            </p:nvSpPr>
            <p:spPr>
              <a:xfrm>
                <a:off x="2938" y="1626"/>
                <a:ext cx="218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2</a:t>
                </a:r>
              </a:p>
            </p:txBody>
          </p:sp>
          <p:sp>
            <p:nvSpPr>
              <p:cNvPr id="12313" name="Text Box 103"/>
              <p:cNvSpPr txBox="1"/>
              <p:nvPr/>
            </p:nvSpPr>
            <p:spPr>
              <a:xfrm>
                <a:off x="3043" y="2365"/>
                <a:ext cx="21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5,2  </a:t>
                </a: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    </a:t>
                </a:r>
              </a:p>
            </p:txBody>
          </p:sp>
          <p:sp>
            <p:nvSpPr>
              <p:cNvPr id="12314" name="Text Box 104"/>
              <p:cNvSpPr txBox="1"/>
              <p:nvPr/>
            </p:nvSpPr>
            <p:spPr>
              <a:xfrm>
                <a:off x="2513" y="2069"/>
                <a:ext cx="220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200" b="1" dirty="0">
                    <a:solidFill>
                      <a:srgbClr val="FF3300"/>
                    </a:solidFill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12315" name="Text Box 105"/>
              <p:cNvSpPr txBox="1"/>
              <p:nvPr/>
            </p:nvSpPr>
            <p:spPr>
              <a:xfrm>
                <a:off x="3693" y="2520"/>
                <a:ext cx="188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200" dirty="0">
                    <a:solidFill>
                      <a:srgbClr val="008000"/>
                    </a:solidFill>
                    <a:latin typeface=".VnTime" panose="020B7200000000000000" pitchFamily="34" charset="0"/>
                  </a:rPr>
                  <a:t>Q</a:t>
                </a:r>
              </a:p>
            </p:txBody>
          </p:sp>
        </p:grpSp>
      </p:grpSp>
      <p:sp>
        <p:nvSpPr>
          <p:cNvPr id="7274" name="Text Box 106"/>
          <p:cNvSpPr txBox="1"/>
          <p:nvPr/>
        </p:nvSpPr>
        <p:spPr>
          <a:xfrm>
            <a:off x="588498" y="3100367"/>
            <a:ext cx="1647825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dirty="0">
                <a:solidFill>
                  <a:srgbClr val="0033CC"/>
                </a:solidFill>
                <a:latin typeface=".VnTime" panose="020B7200000000000000" pitchFamily="34" charset="0"/>
              </a:rPr>
              <a:t>a) DE// BC</a:t>
            </a:r>
          </a:p>
        </p:txBody>
      </p:sp>
      <p:sp>
        <p:nvSpPr>
          <p:cNvPr id="7275" name="Text Box 107"/>
          <p:cNvSpPr txBox="1"/>
          <p:nvPr/>
        </p:nvSpPr>
        <p:spPr>
          <a:xfrm>
            <a:off x="3908792" y="3076453"/>
            <a:ext cx="1636713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dirty="0">
                <a:solidFill>
                  <a:srgbClr val="0033CC"/>
                </a:solidFill>
                <a:latin typeface=".VnTime" panose="020B7200000000000000" pitchFamily="34" charset="0"/>
              </a:rPr>
              <a:t>b) MN// PQ</a:t>
            </a:r>
          </a:p>
        </p:txBody>
      </p:sp>
      <p:sp>
        <p:nvSpPr>
          <p:cNvPr id="7276" name="Text Box 108"/>
          <p:cNvSpPr txBox="1"/>
          <p:nvPr/>
        </p:nvSpPr>
        <p:spPr>
          <a:xfrm>
            <a:off x="7553526" y="3227276"/>
            <a:ext cx="455613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dirty="0">
                <a:solidFill>
                  <a:srgbClr val="0033CC"/>
                </a:solidFill>
                <a:latin typeface=".VnTime" panose="020B7200000000000000" pitchFamily="34" charset="0"/>
              </a:rPr>
              <a:t>c)</a:t>
            </a:r>
          </a:p>
        </p:txBody>
      </p:sp>
      <p:graphicFrame>
        <p:nvGraphicFramePr>
          <p:cNvPr id="7277" name="Object 109"/>
          <p:cNvGraphicFramePr>
            <a:graphicFrameLocks noChangeAspect="1"/>
          </p:cNvGraphicFramePr>
          <p:nvPr>
            <p:extLst/>
          </p:nvPr>
        </p:nvGraphicFramePr>
        <p:xfrm>
          <a:off x="690055" y="4204418"/>
          <a:ext cx="5241343" cy="2603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1180800" imgH="1244520" progId="Equation.DSMT4">
                  <p:embed/>
                </p:oleObj>
              </mc:Choice>
              <mc:Fallback>
                <p:oleObj name="Equation" r:id="rId3" imgW="1180800" imgH="1244520" progId="Equation.DSMT4">
                  <p:embed/>
                  <p:pic>
                    <p:nvPicPr>
                      <p:cNvPr id="7277" name="Object 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055" y="4204418"/>
                        <a:ext cx="5241343" cy="260314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8" name="Text Box 110"/>
          <p:cNvSpPr txBox="1"/>
          <p:nvPr/>
        </p:nvSpPr>
        <p:spPr>
          <a:xfrm>
            <a:off x="405611" y="3560149"/>
            <a:ext cx="68659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dirty="0">
                <a:latin typeface=".VnTime" panose="020B7200000000000000" pitchFamily="34" charset="0"/>
              </a:rPr>
              <a:t>a</a:t>
            </a:r>
            <a:r>
              <a:rPr lang="en-US" altLang="en-US" sz="2400">
                <a:latin typeface=".VnTime" panose="020B7200000000000000" pitchFamily="34" charset="0"/>
              </a:rPr>
              <a:t>)</a:t>
            </a:r>
            <a:r>
              <a:rPr lang="en-US" altLang="en-US" sz="2400" b="1">
                <a:latin typeface=".VnTime" panose="020B7200000000000000" pitchFamily="34" charset="0"/>
              </a:rPr>
              <a:t> </a:t>
            </a:r>
            <a:r>
              <a:rPr lang="en-US" sz="2400">
                <a:cs typeface="Times New Roman" panose="02020603050405020304" pitchFamily="18" charset="0"/>
              </a:rPr>
              <a:t>Xét </a:t>
            </a:r>
            <a:r>
              <a:rPr lang="en-US" sz="2400" smtClean="0">
                <a:cs typeface="Times New Roman" panose="02020603050405020304" pitchFamily="18" charset="0"/>
              </a:rPr>
              <a:t>ΔABC </a:t>
            </a:r>
            <a:r>
              <a:rPr lang="en-US" sz="2400">
                <a:cs typeface="Times New Roman" panose="02020603050405020304" pitchFamily="18" charset="0"/>
              </a:rPr>
              <a:t>có </a:t>
            </a:r>
            <a:r>
              <a:rPr lang="en-US" sz="2400" smtClean="0">
                <a:cs typeface="Times New Roman" panose="02020603050405020304" pitchFamily="18" charset="0"/>
              </a:rPr>
              <a:t>DE// BC </a:t>
            </a:r>
            <a:r>
              <a:rPr lang="en-US" sz="2400">
                <a:cs typeface="Times New Roman" panose="02020603050405020304" pitchFamily="18" charset="0"/>
              </a:rPr>
              <a:t>, theo định lí Ta-lét </a:t>
            </a:r>
            <a:r>
              <a:rPr lang="en-US" sz="2800" smtClean="0">
                <a:latin typeface="Arial" panose="020B0604020202020204" pitchFamily="34" charset="0"/>
              </a:rPr>
              <a:t>               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61" name="Rectangle 3077"/>
          <p:cNvSpPr>
            <a:spLocks noTextEdit="1"/>
          </p:cNvSpPr>
          <p:nvPr/>
        </p:nvSpPr>
        <p:spPr>
          <a:xfrm>
            <a:off x="2133599" y="252818"/>
            <a:ext cx="4717339" cy="3567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34"/>
              </a:avLst>
            </a:prstTxWarp>
            <a:normAutofit fontScale="55000" lnSpcReduction="20000"/>
          </a:bodyPr>
          <a:lstStyle/>
          <a:p>
            <a:pPr algn="ctr"/>
            <a:r>
              <a:rPr lang="en-US" sz="3600" b="1" smtClean="0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3600" b="1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3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2" grpId="0"/>
      <p:bldP spid="7274" grpId="0"/>
      <p:bldP spid="7275" grpId="0"/>
      <p:bldP spid="7275" grpId="1"/>
      <p:bldP spid="7276" grpId="0"/>
      <p:bldP spid="7276" grpId="1"/>
      <p:bldP spid="72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9" name="Group 9"/>
          <p:cNvGrpSpPr/>
          <p:nvPr/>
        </p:nvGrpSpPr>
        <p:grpSpPr>
          <a:xfrm>
            <a:off x="0" y="520699"/>
            <a:ext cx="3516313" cy="2527301"/>
            <a:chOff x="2372" y="1328"/>
            <a:chExt cx="1511" cy="1461"/>
          </a:xfrm>
        </p:grpSpPr>
        <p:sp>
          <p:nvSpPr>
            <p:cNvPr id="13340" name="Text Box 10"/>
            <p:cNvSpPr txBox="1"/>
            <p:nvPr/>
          </p:nvSpPr>
          <p:spPr>
            <a:xfrm>
              <a:off x="2749" y="1328"/>
              <a:ext cx="218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grpSp>
          <p:nvGrpSpPr>
            <p:cNvPr id="13341" name="Group 11"/>
            <p:cNvGrpSpPr/>
            <p:nvPr/>
          </p:nvGrpSpPr>
          <p:grpSpPr>
            <a:xfrm>
              <a:off x="2372" y="1363"/>
              <a:ext cx="1511" cy="1426"/>
              <a:chOff x="2372" y="1363"/>
              <a:chExt cx="1511" cy="1426"/>
            </a:xfrm>
          </p:grpSpPr>
          <p:sp>
            <p:nvSpPr>
              <p:cNvPr id="13342" name="Text Box 12"/>
              <p:cNvSpPr txBox="1"/>
              <p:nvPr/>
            </p:nvSpPr>
            <p:spPr>
              <a:xfrm>
                <a:off x="3767" y="2417"/>
                <a:ext cx="11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endPara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3343" name="Text Box 13"/>
              <p:cNvSpPr txBox="1"/>
              <p:nvPr/>
            </p:nvSpPr>
            <p:spPr>
              <a:xfrm>
                <a:off x="2380" y="1363"/>
                <a:ext cx="2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  <p:sp>
            <p:nvSpPr>
              <p:cNvPr id="13344" name="Line 14"/>
              <p:cNvSpPr/>
              <p:nvPr/>
            </p:nvSpPr>
            <p:spPr>
              <a:xfrm>
                <a:off x="2607" y="1556"/>
                <a:ext cx="483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5" name="Line 15"/>
              <p:cNvSpPr/>
              <p:nvPr/>
            </p:nvSpPr>
            <p:spPr>
              <a:xfrm>
                <a:off x="2607" y="1559"/>
                <a:ext cx="1221" cy="995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6" name="Line 16"/>
              <p:cNvSpPr/>
              <p:nvPr/>
            </p:nvSpPr>
            <p:spPr>
              <a:xfrm flipH="1">
                <a:off x="2470" y="1940"/>
                <a:ext cx="384" cy="614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7" name="Line 17"/>
              <p:cNvSpPr/>
              <p:nvPr/>
            </p:nvSpPr>
            <p:spPr>
              <a:xfrm>
                <a:off x="2470" y="2554"/>
                <a:ext cx="1348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8" name="Line 18"/>
              <p:cNvSpPr/>
              <p:nvPr/>
            </p:nvSpPr>
            <p:spPr>
              <a:xfrm flipH="1">
                <a:off x="2856" y="1556"/>
                <a:ext cx="233" cy="384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9" name="Text Box 19"/>
              <p:cNvSpPr txBox="1"/>
              <p:nvPr/>
            </p:nvSpPr>
            <p:spPr>
              <a:xfrm>
                <a:off x="2702" y="1725"/>
                <a:ext cx="155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13350" name="Text Box 20"/>
              <p:cNvSpPr txBox="1"/>
              <p:nvPr/>
            </p:nvSpPr>
            <p:spPr>
              <a:xfrm>
                <a:off x="2372" y="2534"/>
                <a:ext cx="198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P</a:t>
                </a:r>
              </a:p>
            </p:txBody>
          </p:sp>
          <p:sp>
            <p:nvSpPr>
              <p:cNvPr id="13351" name="Text Box 21"/>
              <p:cNvSpPr txBox="1"/>
              <p:nvPr/>
            </p:nvSpPr>
            <p:spPr>
              <a:xfrm>
                <a:off x="3084" y="1421"/>
                <a:ext cx="21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N</a:t>
                </a:r>
              </a:p>
            </p:txBody>
          </p:sp>
          <p:sp>
            <p:nvSpPr>
              <p:cNvPr id="13352" name="Text Box 22"/>
              <p:cNvSpPr txBox="1"/>
              <p:nvPr/>
            </p:nvSpPr>
            <p:spPr>
              <a:xfrm>
                <a:off x="2938" y="1626"/>
                <a:ext cx="218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2</a:t>
                </a:r>
              </a:p>
            </p:txBody>
          </p:sp>
          <p:sp>
            <p:nvSpPr>
              <p:cNvPr id="13353" name="Text Box 23"/>
              <p:cNvSpPr txBox="1"/>
              <p:nvPr/>
            </p:nvSpPr>
            <p:spPr>
              <a:xfrm>
                <a:off x="3043" y="2365"/>
                <a:ext cx="21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latin typeface=".VnTime" panose="020B7200000000000000" pitchFamily="34" charset="0"/>
                  </a:rPr>
                  <a:t>5,2</a:t>
                </a:r>
              </a:p>
            </p:txBody>
          </p:sp>
          <p:sp>
            <p:nvSpPr>
              <p:cNvPr id="13354" name="Text Box 24"/>
              <p:cNvSpPr txBox="1"/>
              <p:nvPr/>
            </p:nvSpPr>
            <p:spPr>
              <a:xfrm>
                <a:off x="2513" y="2069"/>
                <a:ext cx="220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200" b="1" dirty="0">
                    <a:solidFill>
                      <a:srgbClr val="FF3300"/>
                    </a:solidFill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13355" name="Text Box 25"/>
              <p:cNvSpPr txBox="1"/>
              <p:nvPr/>
            </p:nvSpPr>
            <p:spPr>
              <a:xfrm>
                <a:off x="3693" y="2520"/>
                <a:ext cx="188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200" dirty="0">
                    <a:solidFill>
                      <a:srgbClr val="008000"/>
                    </a:solidFill>
                    <a:latin typeface=".VnTime" panose="020B7200000000000000" pitchFamily="34" charset="0"/>
                  </a:rPr>
                  <a:t>Q</a:t>
                </a:r>
              </a:p>
            </p:txBody>
          </p:sp>
        </p:grpSp>
      </p:grpSp>
      <p:graphicFrame>
        <p:nvGraphicFramePr>
          <p:cNvPr id="15386" name="Object 26"/>
          <p:cNvGraphicFramePr>
            <a:graphicFrameLocks noChangeAspect="1"/>
          </p:cNvGraphicFramePr>
          <p:nvPr>
            <p:extLst/>
          </p:nvPr>
        </p:nvGraphicFramePr>
        <p:xfrm>
          <a:off x="3677336" y="664398"/>
          <a:ext cx="4512284" cy="250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3" imgW="1269720" imgH="1269720" progId="Equation.DSMT4">
                  <p:embed/>
                </p:oleObj>
              </mc:Choice>
              <mc:Fallback>
                <p:oleObj name="Equation" r:id="rId3" imgW="1269720" imgH="1269720" progId="Equation.DSMT4">
                  <p:embed/>
                  <p:pic>
                    <p:nvPicPr>
                      <p:cNvPr id="15386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7336" y="664398"/>
                        <a:ext cx="4512284" cy="2501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87" name="Group 27"/>
          <p:cNvGrpSpPr/>
          <p:nvPr/>
        </p:nvGrpSpPr>
        <p:grpSpPr>
          <a:xfrm>
            <a:off x="260340" y="3815082"/>
            <a:ext cx="2620962" cy="2632075"/>
            <a:chOff x="4023" y="1295"/>
            <a:chExt cx="1651" cy="1658"/>
          </a:xfrm>
        </p:grpSpPr>
        <p:grpSp>
          <p:nvGrpSpPr>
            <p:cNvPr id="13321" name="Group 28"/>
            <p:cNvGrpSpPr/>
            <p:nvPr/>
          </p:nvGrpSpPr>
          <p:grpSpPr>
            <a:xfrm>
              <a:off x="4184" y="1529"/>
              <a:ext cx="1289" cy="1193"/>
              <a:chOff x="2448" y="1344"/>
              <a:chExt cx="1536" cy="1392"/>
            </a:xfrm>
          </p:grpSpPr>
          <p:sp>
            <p:nvSpPr>
              <p:cNvPr id="13333" name="Line 29"/>
              <p:cNvSpPr/>
              <p:nvPr/>
            </p:nvSpPr>
            <p:spPr>
              <a:xfrm>
                <a:off x="2448" y="2736"/>
                <a:ext cx="1536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34" name="Line 30"/>
              <p:cNvSpPr/>
              <p:nvPr/>
            </p:nvSpPr>
            <p:spPr>
              <a:xfrm>
                <a:off x="2750" y="1350"/>
                <a:ext cx="816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35" name="Line 31"/>
              <p:cNvSpPr/>
              <p:nvPr/>
            </p:nvSpPr>
            <p:spPr>
              <a:xfrm flipH="1">
                <a:off x="3162" y="1344"/>
                <a:ext cx="6" cy="1392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36" name="Line 32"/>
              <p:cNvSpPr/>
              <p:nvPr/>
            </p:nvSpPr>
            <p:spPr>
              <a:xfrm>
                <a:off x="2736" y="1344"/>
                <a:ext cx="1248" cy="1392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37" name="Line 33"/>
              <p:cNvSpPr/>
              <p:nvPr/>
            </p:nvSpPr>
            <p:spPr>
              <a:xfrm flipH="1">
                <a:off x="2448" y="1344"/>
                <a:ext cx="1104" cy="1392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38" name="Rectangle 34"/>
              <p:cNvSpPr/>
              <p:nvPr/>
            </p:nvSpPr>
            <p:spPr>
              <a:xfrm>
                <a:off x="3114" y="135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13339" name="Rectangle 35"/>
              <p:cNvSpPr/>
              <p:nvPr/>
            </p:nvSpPr>
            <p:spPr>
              <a:xfrm>
                <a:off x="3114" y="268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 i="0" u="none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sp>
          <p:nvSpPr>
            <p:cNvPr id="13322" name="Text Box 36"/>
            <p:cNvSpPr txBox="1"/>
            <p:nvPr/>
          </p:nvSpPr>
          <p:spPr>
            <a:xfrm>
              <a:off x="4237" y="1338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3323" name="Text Box 37"/>
            <p:cNvSpPr txBox="1"/>
            <p:nvPr/>
          </p:nvSpPr>
          <p:spPr>
            <a:xfrm>
              <a:off x="5098" y="1364"/>
              <a:ext cx="20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3324" name="Text Box 38"/>
            <p:cNvSpPr txBox="1"/>
            <p:nvPr/>
          </p:nvSpPr>
          <p:spPr>
            <a:xfrm>
              <a:off x="4798" y="1840"/>
              <a:ext cx="20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13325" name="Text Box 39"/>
            <p:cNvSpPr txBox="1"/>
            <p:nvPr/>
          </p:nvSpPr>
          <p:spPr>
            <a:xfrm>
              <a:off x="4023" y="2669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3326" name="Text Box 40"/>
            <p:cNvSpPr txBox="1"/>
            <p:nvPr/>
          </p:nvSpPr>
          <p:spPr>
            <a:xfrm>
              <a:off x="4685" y="2704"/>
              <a:ext cx="202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13327" name="Text Box 41"/>
            <p:cNvSpPr txBox="1"/>
            <p:nvPr/>
          </p:nvSpPr>
          <p:spPr>
            <a:xfrm>
              <a:off x="5473" y="2681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3328" name="Text Box 42"/>
            <p:cNvSpPr txBox="1"/>
            <p:nvPr/>
          </p:nvSpPr>
          <p:spPr>
            <a:xfrm>
              <a:off x="4649" y="1328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3329" name="Text Box 43"/>
            <p:cNvSpPr txBox="1"/>
            <p:nvPr/>
          </p:nvSpPr>
          <p:spPr>
            <a:xfrm>
              <a:off x="4829" y="2228"/>
              <a:ext cx="200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200" b="1" dirty="0">
                  <a:solidFill>
                    <a:srgbClr val="FF3300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13330" name="Text Box 44"/>
            <p:cNvSpPr txBox="1"/>
            <p:nvPr/>
          </p:nvSpPr>
          <p:spPr>
            <a:xfrm>
              <a:off x="4306" y="2471"/>
              <a:ext cx="46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3,5</a:t>
              </a:r>
            </a:p>
          </p:txBody>
        </p:sp>
        <p:sp>
          <p:nvSpPr>
            <p:cNvPr id="13331" name="Text Box 45"/>
            <p:cNvSpPr txBox="1"/>
            <p:nvPr/>
          </p:nvSpPr>
          <p:spPr>
            <a:xfrm>
              <a:off x="4777" y="1582"/>
              <a:ext cx="200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6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3332" name="Text Box 46"/>
            <p:cNvSpPr txBox="1"/>
            <p:nvPr/>
          </p:nvSpPr>
          <p:spPr>
            <a:xfrm>
              <a:off x="4852" y="1295"/>
              <a:ext cx="20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15407" name="Object 47"/>
          <p:cNvGraphicFramePr>
            <a:graphicFrameLocks noChangeAspect="1"/>
          </p:cNvGraphicFramePr>
          <p:nvPr>
            <p:extLst/>
          </p:nvPr>
        </p:nvGraphicFramePr>
        <p:xfrm>
          <a:off x="3653030" y="3932528"/>
          <a:ext cx="5188527" cy="263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5" imgW="1244520" imgH="1244520" progId="Equation.DSMT4">
                  <p:embed/>
                </p:oleObj>
              </mc:Choice>
              <mc:Fallback>
                <p:oleObj name="Equation" r:id="rId5" imgW="1244520" imgH="1244520" progId="Equation.DSMT4">
                  <p:embed/>
                  <p:pic>
                    <p:nvPicPr>
                      <p:cNvPr id="15407" name="Object 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3030" y="3932528"/>
                        <a:ext cx="5188527" cy="2631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Text Box 48"/>
          <p:cNvSpPr txBox="1"/>
          <p:nvPr/>
        </p:nvSpPr>
        <p:spPr>
          <a:xfrm>
            <a:off x="2478857" y="170517"/>
            <a:ext cx="69167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dirty="0">
                <a:latin typeface=".VnTime" panose="020B7200000000000000" pitchFamily="34" charset="0"/>
              </a:rPr>
              <a:t>b</a:t>
            </a:r>
            <a:r>
              <a:rPr lang="en-US" altLang="en-US" sz="2400">
                <a:latin typeface=".VnTime" panose="020B7200000000000000" pitchFamily="34" charset="0"/>
              </a:rPr>
              <a:t>)</a:t>
            </a:r>
            <a:r>
              <a:rPr lang="en-US" altLang="en-US" sz="2400" b="1">
                <a:latin typeface=".VnTime" panose="020B7200000000000000" pitchFamily="34" charset="0"/>
              </a:rPr>
              <a:t> </a:t>
            </a:r>
            <a:r>
              <a:rPr lang="en-US" sz="2400">
                <a:cs typeface="Times New Roman" panose="02020603050405020304" pitchFamily="18" charset="0"/>
              </a:rPr>
              <a:t>Xét ΔDEF có MN// </a:t>
            </a:r>
            <a:r>
              <a:rPr lang="en-US" sz="2400" smtClean="0">
                <a:cs typeface="Times New Roman" panose="02020603050405020304" pitchFamily="18" charset="0"/>
              </a:rPr>
              <a:t>PQ </a:t>
            </a:r>
            <a:r>
              <a:rPr lang="en-US" sz="2400">
                <a:cs typeface="Times New Roman" panose="02020603050405020304" pitchFamily="18" charset="0"/>
              </a:rPr>
              <a:t>, theo định lí </a:t>
            </a:r>
            <a:r>
              <a:rPr lang="en-US" sz="2400" smtClean="0">
                <a:cs typeface="Times New Roman" panose="02020603050405020304" pitchFamily="18" charset="0"/>
              </a:rPr>
              <a:t>Ta-lét</a:t>
            </a:r>
            <a:r>
              <a:rPr lang="en-US" sz="2800" smtClean="0">
                <a:latin typeface="Arial" panose="020B0604020202020204" pitchFamily="34" charset="0"/>
              </a:rPr>
              <a:t>            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15409" name="Text Box 49"/>
          <p:cNvSpPr txBox="1"/>
          <p:nvPr/>
        </p:nvSpPr>
        <p:spPr>
          <a:xfrm>
            <a:off x="3019921" y="3601603"/>
            <a:ext cx="45799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.VnTime" panose="020B7200000000000000" pitchFamily="34" charset="0"/>
              </a:rPr>
              <a:t>Theo hÖ qu¶ cña ®Þnh lÝ </a:t>
            </a:r>
            <a:r>
              <a:rPr lang="en-US" altLang="en-US" sz="2400">
                <a:latin typeface=".VnTime" panose="020B7200000000000000" pitchFamily="34" charset="0"/>
              </a:rPr>
              <a:t>Ta-lÐt </a:t>
            </a:r>
            <a:endParaRPr lang="en-US" altLang="en-US" sz="2400" dirty="0">
              <a:latin typeface=".VnTime" panose="020B7200000000000000" pitchFamily="34" charset="0"/>
            </a:endParaRPr>
          </a:p>
        </p:txBody>
      </p:sp>
      <p:graphicFrame>
        <p:nvGraphicFramePr>
          <p:cNvPr id="15410" name="Object 50"/>
          <p:cNvGraphicFramePr>
            <a:graphicFrameLocks noChangeAspect="1"/>
          </p:cNvGraphicFramePr>
          <p:nvPr>
            <p:extLst/>
          </p:nvPr>
        </p:nvGraphicFramePr>
        <p:xfrm>
          <a:off x="2478857" y="3183370"/>
          <a:ext cx="6362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7" imgW="2222280" imgH="203040" progId="Equation.DSMT4">
                  <p:embed/>
                </p:oleObj>
              </mc:Choice>
              <mc:Fallback>
                <p:oleObj name="Equation" r:id="rId7" imgW="2222280" imgH="203040" progId="Equation.DSMT4">
                  <p:embed/>
                  <p:pic>
                    <p:nvPicPr>
                      <p:cNvPr id="15410" name="Object 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8857" y="3183370"/>
                        <a:ext cx="6362700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4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8" grpId="0"/>
      <p:bldP spid="154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90830" y="74295"/>
            <a:ext cx="85725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Text Box 9"/>
          <p:cNvSpPr txBox="1"/>
          <p:nvPr/>
        </p:nvSpPr>
        <p:spPr>
          <a:xfrm>
            <a:off x="457200" y="475773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WordArt 9" descr="Narrow vertical"/>
          <p:cNvSpPr>
            <a:spLocks noTextEdit="1"/>
          </p:cNvSpPr>
          <p:nvPr/>
        </p:nvSpPr>
        <p:spPr>
          <a:xfrm>
            <a:off x="6705600" y="2000250"/>
            <a:ext cx="1223963" cy="8270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VNI-Revue" charset="0"/>
              <a:ea typeface="VNI-Revue" charset="0"/>
            </a:endParaRPr>
          </a:p>
        </p:txBody>
      </p:sp>
      <p:sp>
        <p:nvSpPr>
          <p:cNvPr id="14342" name="Rectangle 35"/>
          <p:cNvSpPr/>
          <p:nvPr/>
        </p:nvSpPr>
        <p:spPr>
          <a:xfrm>
            <a:off x="1928813" y="214313"/>
            <a:ext cx="5143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206149" y="1215499"/>
            <a:ext cx="511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</a:t>
            </a:r>
            <a:r>
              <a:rPr lang="vi-VN" alt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7200" y="2200593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định lí Ta - lét, 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định lí Ta - lét </a:t>
            </a: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quả của định lí Ta - lét</a:t>
            </a:r>
          </a:p>
          <a:p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/>
          <p:nvPr/>
        </p:nvSpPr>
        <p:spPr>
          <a:xfrm>
            <a:off x="2819400" y="1219200"/>
            <a:ext cx="5867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273050" lvl="0" indent="-273050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Ta-lét được xem là một trong những nhà hình học đầu tiên của Hi Lạp.</a:t>
            </a:r>
          </a:p>
          <a:p>
            <a:pPr marL="273050" lvl="0" indent="-273050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Ông sinh vào khoảng năm 624 và mất vào khoảng năm 547 trước Công nguyên, tại thành phố Mi-lê giàu có nhất thời cổ Hi Lạp, nằm trên bờ biển Địa Trung Hải ấp áp và thơ mộng.</a:t>
            </a:r>
          </a:p>
          <a:p>
            <a:pPr marL="273050" lvl="0" indent="-273050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Ta-lét đã đo được chiều cao của một kim tự tháp Ai Cập bằng một phương pháp rất đơn giản (nhờ áp dụng tính chất của tam giác đồng dạng)</a:t>
            </a:r>
          </a:p>
        </p:txBody>
      </p:sp>
      <p:pic>
        <p:nvPicPr>
          <p:cNvPr id="142340" name="Picture 4" descr="tha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1857375" cy="232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85344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chemeClr val="tx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0"/>
          <a:ext cx="857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6" imgW="88784" imgH="190252" progId="Equation.DSMT4">
                  <p:embed/>
                </p:oleObj>
              </mc:Choice>
              <mc:Fallback>
                <p:oleObj name="Equation" r:id="rId6" imgW="88784" imgH="19025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Rhythm Of The Rain - Casca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24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0" y="228601"/>
            <a:ext cx="644236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81200" y="3733800"/>
            <a:ext cx="13182600" cy="7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10600" cy="831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9296400" cy="551517"/>
          </a:xfrm>
          <a:prstGeom prst="rect">
            <a:avLst/>
          </a:prstGeom>
        </p:spPr>
      </p:pic>
      <p:pic>
        <p:nvPicPr>
          <p:cNvPr id="4" name="Picture 3" descr="p_2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048000"/>
            <a:ext cx="1219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p_2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362200"/>
            <a:ext cx="1981200" cy="41052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31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076"/>
          <p:cNvSpPr txBox="1"/>
          <p:nvPr/>
        </p:nvSpPr>
        <p:spPr>
          <a:xfrm>
            <a:off x="228600" y="3469996"/>
            <a:ext cx="670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i="1" dirty="0">
                <a:latin typeface="Times New Roman" panose="02020603050405020304" pitchFamily="18" charset="0"/>
              </a:rPr>
              <a:t>Cho AB = 3cm, CD = 5cm;           </a:t>
            </a:r>
            <a:r>
              <a:rPr sz="3200" i="1">
                <a:latin typeface="Times New Roman" panose="02020603050405020304" pitchFamily="18" charset="0"/>
              </a:rPr>
              <a:t>= </a:t>
            </a:r>
            <a:endParaRPr sz="3200" i="1" dirty="0">
              <a:latin typeface="Times New Roman" panose="02020603050405020304" pitchFamily="18" charset="0"/>
            </a:endParaRPr>
          </a:p>
        </p:txBody>
      </p:sp>
      <p:sp>
        <p:nvSpPr>
          <p:cNvPr id="3078" name="Text Box 3077"/>
          <p:cNvSpPr txBox="1"/>
          <p:nvPr/>
        </p:nvSpPr>
        <p:spPr>
          <a:xfrm>
            <a:off x="800100" y="4447427"/>
            <a:ext cx="6019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i="1" dirty="0">
                <a:latin typeface="Times New Roman" panose="02020603050405020304" pitchFamily="18" charset="0"/>
              </a:rPr>
              <a:t>EF = 4dm, MN = 7dm;           </a:t>
            </a:r>
            <a:r>
              <a:rPr sz="3200" i="1">
                <a:latin typeface="Times New Roman" panose="02020603050405020304" pitchFamily="18" charset="0"/>
              </a:rPr>
              <a:t>= </a:t>
            </a:r>
            <a:endParaRPr sz="3200" i="1" dirty="0">
              <a:latin typeface="Times New Roman" panose="02020603050405020304" pitchFamily="18" charset="0"/>
            </a:endParaRPr>
          </a:p>
        </p:txBody>
      </p:sp>
      <p:sp>
        <p:nvSpPr>
          <p:cNvPr id="3079" name="Text Box 3078"/>
          <p:cNvSpPr txBox="1"/>
          <p:nvPr/>
        </p:nvSpPr>
        <p:spPr>
          <a:xfrm>
            <a:off x="5040086" y="3160077"/>
            <a:ext cx="69886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i="1" dirty="0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080" name="Text Box 3079"/>
          <p:cNvSpPr txBox="1"/>
          <p:nvPr/>
        </p:nvSpPr>
        <p:spPr>
          <a:xfrm>
            <a:off x="4991100" y="3723129"/>
            <a:ext cx="99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i="1" dirty="0"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3081" name="Straight Connector 3080"/>
          <p:cNvSpPr/>
          <p:nvPr/>
        </p:nvSpPr>
        <p:spPr>
          <a:xfrm>
            <a:off x="5053149" y="3759715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2" name="Text Box 3081"/>
          <p:cNvSpPr txBox="1"/>
          <p:nvPr/>
        </p:nvSpPr>
        <p:spPr>
          <a:xfrm>
            <a:off x="4991100" y="4182098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i="1" dirty="0">
                <a:latin typeface="Times New Roman" panose="02020603050405020304" pitchFamily="18" charset="0"/>
              </a:rPr>
              <a:t>EF</a:t>
            </a:r>
          </a:p>
        </p:txBody>
      </p:sp>
      <p:sp>
        <p:nvSpPr>
          <p:cNvPr id="3083" name="Text Box 3082"/>
          <p:cNvSpPr txBox="1"/>
          <p:nvPr/>
        </p:nvSpPr>
        <p:spPr>
          <a:xfrm>
            <a:off x="4953000" y="4737145"/>
            <a:ext cx="990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i="1" dirty="0">
                <a:latin typeface="Times New Roman" panose="02020603050405020304" pitchFamily="18" charset="0"/>
              </a:rPr>
              <a:t>MN</a:t>
            </a:r>
          </a:p>
        </p:txBody>
      </p:sp>
      <p:sp>
        <p:nvSpPr>
          <p:cNvPr id="3084" name="Straight Connector 3083"/>
          <p:cNvSpPr/>
          <p:nvPr/>
        </p:nvSpPr>
        <p:spPr>
          <a:xfrm>
            <a:off x="4991100" y="4761774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Box 10"/>
          <p:cNvSpPr txBox="1"/>
          <p:nvPr/>
        </p:nvSpPr>
        <p:spPr>
          <a:xfrm>
            <a:off x="406853" y="364128"/>
            <a:ext cx="533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1) Tỉ số của 2 đoạn thẳng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 Box 2051"/>
          <p:cNvSpPr txBox="1"/>
          <p:nvPr/>
        </p:nvSpPr>
        <p:spPr>
          <a:xfrm>
            <a:off x="228600" y="1033179"/>
            <a:ext cx="7924800" cy="2893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smtClean="0">
                <a:solidFill>
                  <a:srgbClr val="FF0000"/>
                </a:solidFill>
              </a:rPr>
              <a:t>Tỉ số</a:t>
            </a:r>
            <a:r>
              <a:rPr sz="4000" i="1" smtClean="0">
                <a:solidFill>
                  <a:srgbClr val="FF0000"/>
                </a:solidFill>
              </a:rPr>
              <a:t> </a:t>
            </a:r>
            <a:r>
              <a:rPr lang="en-US" sz="4000" i="1" smtClean="0">
                <a:solidFill>
                  <a:srgbClr val="FF0000"/>
                </a:solidFill>
              </a:rPr>
              <a:t>hai đoạn thẳng là</a:t>
            </a:r>
            <a:r>
              <a:rPr sz="4000" i="1" smtClean="0">
                <a:solidFill>
                  <a:srgbClr val="FF0000"/>
                </a:solidFill>
              </a:rPr>
              <a:t> </a:t>
            </a:r>
            <a:r>
              <a:rPr sz="4000" i="1" dirty="0">
                <a:solidFill>
                  <a:srgbClr val="FF0000"/>
                </a:solidFill>
              </a:rPr>
              <a:t>tỉ </a:t>
            </a:r>
            <a:r>
              <a:rPr sz="4000" i="1">
                <a:solidFill>
                  <a:srgbClr val="FF0000"/>
                </a:solidFill>
              </a:rPr>
              <a:t>số </a:t>
            </a:r>
            <a:r>
              <a:rPr lang="en-US" sz="4000" i="1" smtClean="0">
                <a:solidFill>
                  <a:srgbClr val="FF0000"/>
                </a:solidFill>
              </a:rPr>
              <a:t>độ dài của chúng theo cụng đơn vị đo</a:t>
            </a:r>
          </a:p>
          <a:p>
            <a:pPr>
              <a:spcBef>
                <a:spcPct val="50000"/>
              </a:spcBef>
            </a:pPr>
            <a:r>
              <a:rPr lang="en-US" sz="4000" i="1" smtClean="0"/>
              <a:t>Ví dụ:</a:t>
            </a:r>
          </a:p>
          <a:p>
            <a:pPr>
              <a:spcBef>
                <a:spcPct val="50000"/>
              </a:spcBef>
            </a:pP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3081"/>
          <p:cNvSpPr txBox="1"/>
          <p:nvPr/>
        </p:nvSpPr>
        <p:spPr>
          <a:xfrm>
            <a:off x="6102531" y="4759866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smtClean="0">
                <a:latin typeface="Times New Roman" panose="02020603050405020304" pitchFamily="18" charset="0"/>
              </a:rPr>
              <a:t> 7</a:t>
            </a:r>
            <a:endParaRPr sz="3200" i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3081"/>
          <p:cNvSpPr txBox="1"/>
          <p:nvPr/>
        </p:nvSpPr>
        <p:spPr>
          <a:xfrm>
            <a:off x="6096000" y="4175091"/>
            <a:ext cx="12573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smtClean="0">
                <a:latin typeface="Times New Roman" panose="02020603050405020304" pitchFamily="18" charset="0"/>
              </a:rPr>
              <a:t> 4</a:t>
            </a:r>
            <a:endParaRPr sz="3200" i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3081"/>
          <p:cNvSpPr txBox="1"/>
          <p:nvPr/>
        </p:nvSpPr>
        <p:spPr>
          <a:xfrm>
            <a:off x="6305619" y="3694317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smtClean="0">
                <a:latin typeface="Times New Roman" panose="02020603050405020304" pitchFamily="18" charset="0"/>
              </a:rPr>
              <a:t>5</a:t>
            </a:r>
            <a:endParaRPr sz="3200" i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3081"/>
          <p:cNvSpPr txBox="1"/>
          <p:nvPr/>
        </p:nvSpPr>
        <p:spPr>
          <a:xfrm>
            <a:off x="6233024" y="3203781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smtClean="0"/>
              <a:t> 3</a:t>
            </a:r>
            <a:endParaRPr sz="3200" i="1" dirty="0">
              <a:latin typeface="Times New Roman" panose="02020603050405020304" pitchFamily="18" charset="0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6174990" y="4737145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Straight Connector 19"/>
          <p:cNvSpPr/>
          <p:nvPr/>
        </p:nvSpPr>
        <p:spPr>
          <a:xfrm>
            <a:off x="6220641" y="3759715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2" grpId="0"/>
      <p:bldP spid="3083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09800" y="2205990"/>
            <a:ext cx="1381125" cy="152400"/>
            <a:chOff x="1050" y="2112"/>
            <a:chExt cx="870" cy="96"/>
          </a:xfrm>
        </p:grpSpPr>
        <p:sp>
          <p:nvSpPr>
            <p:cNvPr id="6149" name="Line 5"/>
            <p:cNvSpPr/>
            <p:nvPr/>
          </p:nvSpPr>
          <p:spPr>
            <a:xfrm>
              <a:off x="1050" y="2160"/>
              <a:ext cx="87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0" name="Line 6"/>
            <p:cNvSpPr/>
            <p:nvPr/>
          </p:nvSpPr>
          <p:spPr>
            <a:xfrm>
              <a:off x="1050" y="211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1" name="Line 7"/>
            <p:cNvSpPr/>
            <p:nvPr/>
          </p:nvSpPr>
          <p:spPr>
            <a:xfrm>
              <a:off x="1482" y="211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2" name="Line 8"/>
            <p:cNvSpPr/>
            <p:nvPr/>
          </p:nvSpPr>
          <p:spPr>
            <a:xfrm>
              <a:off x="1914" y="211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9"/>
          <p:cNvGrpSpPr/>
          <p:nvPr/>
        </p:nvGrpSpPr>
        <p:grpSpPr>
          <a:xfrm>
            <a:off x="2209800" y="2547665"/>
            <a:ext cx="2066925" cy="152400"/>
            <a:chOff x="1050" y="2592"/>
            <a:chExt cx="1302" cy="96"/>
          </a:xfrm>
        </p:grpSpPr>
        <p:sp>
          <p:nvSpPr>
            <p:cNvPr id="6154" name="Line 10"/>
            <p:cNvSpPr/>
            <p:nvPr/>
          </p:nvSpPr>
          <p:spPr>
            <a:xfrm>
              <a:off x="1050" y="2640"/>
              <a:ext cx="130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5" name="Line 11"/>
            <p:cNvSpPr/>
            <p:nvPr/>
          </p:nvSpPr>
          <p:spPr>
            <a:xfrm>
              <a:off x="1050" y="259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6" name="Line 12"/>
            <p:cNvSpPr/>
            <p:nvPr/>
          </p:nvSpPr>
          <p:spPr>
            <a:xfrm>
              <a:off x="1482" y="259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7" name="Line 13"/>
            <p:cNvSpPr/>
            <p:nvPr/>
          </p:nvSpPr>
          <p:spPr>
            <a:xfrm>
              <a:off x="1914" y="259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8" name="Line 14"/>
            <p:cNvSpPr/>
            <p:nvPr/>
          </p:nvSpPr>
          <p:spPr>
            <a:xfrm>
              <a:off x="2346" y="259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9887" name="Text Box 15"/>
          <p:cNvSpPr txBox="1"/>
          <p:nvPr/>
        </p:nvSpPr>
        <p:spPr>
          <a:xfrm>
            <a:off x="1828800" y="2005626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9888" name="Text Box 16"/>
          <p:cNvSpPr txBox="1"/>
          <p:nvPr/>
        </p:nvSpPr>
        <p:spPr>
          <a:xfrm>
            <a:off x="3636917" y="2005626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9889" name="Text Box 17"/>
          <p:cNvSpPr txBox="1"/>
          <p:nvPr/>
        </p:nvSpPr>
        <p:spPr>
          <a:xfrm>
            <a:off x="1752600" y="2420814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9890" name="Text Box 18"/>
          <p:cNvSpPr txBox="1"/>
          <p:nvPr/>
        </p:nvSpPr>
        <p:spPr>
          <a:xfrm>
            <a:off x="4344556" y="23622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2209800" y="2954110"/>
            <a:ext cx="2743200" cy="152400"/>
            <a:chOff x="1056" y="3080"/>
            <a:chExt cx="1728" cy="96"/>
          </a:xfrm>
        </p:grpSpPr>
        <p:sp>
          <p:nvSpPr>
            <p:cNvPr id="6164" name="Line 20"/>
            <p:cNvSpPr/>
            <p:nvPr/>
          </p:nvSpPr>
          <p:spPr>
            <a:xfrm>
              <a:off x="2778" y="3080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5" name="Line 21"/>
            <p:cNvSpPr/>
            <p:nvPr/>
          </p:nvSpPr>
          <p:spPr>
            <a:xfrm>
              <a:off x="1056" y="3128"/>
              <a:ext cx="17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6" name="Line 22"/>
            <p:cNvSpPr/>
            <p:nvPr/>
          </p:nvSpPr>
          <p:spPr>
            <a:xfrm>
              <a:off x="1056" y="3080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7" name="Line 23"/>
            <p:cNvSpPr/>
            <p:nvPr/>
          </p:nvSpPr>
          <p:spPr>
            <a:xfrm>
              <a:off x="1488" y="3080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8" name="Line 24"/>
            <p:cNvSpPr/>
            <p:nvPr/>
          </p:nvSpPr>
          <p:spPr>
            <a:xfrm>
              <a:off x="1920" y="3080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9" name="Line 25"/>
            <p:cNvSpPr/>
            <p:nvPr/>
          </p:nvSpPr>
          <p:spPr>
            <a:xfrm>
              <a:off x="2352" y="3080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26"/>
          <p:cNvGrpSpPr/>
          <p:nvPr/>
        </p:nvGrpSpPr>
        <p:grpSpPr>
          <a:xfrm>
            <a:off x="2209800" y="3352800"/>
            <a:ext cx="4114800" cy="152400"/>
            <a:chOff x="1056" y="3552"/>
            <a:chExt cx="2592" cy="96"/>
          </a:xfrm>
        </p:grpSpPr>
        <p:sp>
          <p:nvSpPr>
            <p:cNvPr id="6171" name="Line 27"/>
            <p:cNvSpPr/>
            <p:nvPr/>
          </p:nvSpPr>
          <p:spPr>
            <a:xfrm>
              <a:off x="3210" y="355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2" name="Line 28"/>
            <p:cNvSpPr/>
            <p:nvPr/>
          </p:nvSpPr>
          <p:spPr>
            <a:xfrm>
              <a:off x="2778" y="355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3" name="Line 29"/>
            <p:cNvSpPr/>
            <p:nvPr/>
          </p:nvSpPr>
          <p:spPr>
            <a:xfrm>
              <a:off x="1056" y="3600"/>
              <a:ext cx="25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4" name="Line 30"/>
            <p:cNvSpPr/>
            <p:nvPr/>
          </p:nvSpPr>
          <p:spPr>
            <a:xfrm>
              <a:off x="1056" y="355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5" name="Line 31"/>
            <p:cNvSpPr/>
            <p:nvPr/>
          </p:nvSpPr>
          <p:spPr>
            <a:xfrm>
              <a:off x="1488" y="355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6" name="Line 32"/>
            <p:cNvSpPr/>
            <p:nvPr/>
          </p:nvSpPr>
          <p:spPr>
            <a:xfrm>
              <a:off x="1920" y="355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7" name="Line 33"/>
            <p:cNvSpPr/>
            <p:nvPr/>
          </p:nvSpPr>
          <p:spPr>
            <a:xfrm>
              <a:off x="2352" y="355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8" name="Line 34"/>
            <p:cNvSpPr/>
            <p:nvPr/>
          </p:nvSpPr>
          <p:spPr>
            <a:xfrm>
              <a:off x="3642" y="3552"/>
              <a:ext cx="0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9907" name="Text Box 35"/>
          <p:cNvSpPr txBox="1"/>
          <p:nvPr/>
        </p:nvSpPr>
        <p:spPr>
          <a:xfrm>
            <a:off x="1724025" y="27432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A</a:t>
            </a:r>
            <a:r>
              <a:rPr sz="2400" baseline="30000" dirty="0">
                <a:latin typeface="Times New Roman" panose="02020603050405020304" pitchFamily="18" charset="0"/>
              </a:rPr>
              <a:t>/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79908" name="Text Box 36"/>
          <p:cNvSpPr txBox="1"/>
          <p:nvPr/>
        </p:nvSpPr>
        <p:spPr>
          <a:xfrm>
            <a:off x="5057775" y="27481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B</a:t>
            </a:r>
            <a:r>
              <a:rPr sz="2400" baseline="30000" dirty="0">
                <a:latin typeface="Times New Roman" panose="02020603050405020304" pitchFamily="18" charset="0"/>
              </a:rPr>
              <a:t>/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79909" name="Text Box 37"/>
          <p:cNvSpPr txBox="1"/>
          <p:nvPr/>
        </p:nvSpPr>
        <p:spPr>
          <a:xfrm>
            <a:off x="1728788" y="3179617"/>
            <a:ext cx="552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C</a:t>
            </a:r>
            <a:r>
              <a:rPr sz="2400" baseline="30000" dirty="0">
                <a:latin typeface="Times New Roman" panose="02020603050405020304" pitchFamily="18" charset="0"/>
              </a:rPr>
              <a:t>/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79910" name="Text Box 38"/>
          <p:cNvSpPr txBox="1"/>
          <p:nvPr/>
        </p:nvSpPr>
        <p:spPr>
          <a:xfrm>
            <a:off x="6406514" y="32004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D</a:t>
            </a:r>
            <a:r>
              <a:rPr sz="2400" baseline="30000" dirty="0">
                <a:latin typeface="Times New Roman" panose="02020603050405020304" pitchFamily="18" charset="0"/>
              </a:rPr>
              <a:t>/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" y="118256"/>
            <a:ext cx="533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2) đoạn thẳng tỉ lệ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465" y="3800036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 có:</a:t>
            </a:r>
            <a:endParaRPr lang="en-US"/>
          </a:p>
        </p:txBody>
      </p:sp>
      <p:sp>
        <p:nvSpPr>
          <p:cNvPr id="48" name="Text Box 6193"/>
          <p:cNvSpPr txBox="1"/>
          <p:nvPr/>
        </p:nvSpPr>
        <p:spPr>
          <a:xfrm>
            <a:off x="1638743" y="3597829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i="1" dirty="0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49" name="Text Box 6194"/>
          <p:cNvSpPr txBox="1"/>
          <p:nvPr/>
        </p:nvSpPr>
        <p:spPr>
          <a:xfrm>
            <a:off x="1582885" y="4063636"/>
            <a:ext cx="685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i="1" dirty="0"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50" name="Straight Connector 49"/>
          <p:cNvSpPr/>
          <p:nvPr/>
        </p:nvSpPr>
        <p:spPr>
          <a:xfrm>
            <a:off x="1638743" y="4055029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TextBox 6"/>
          <p:cNvSpPr txBox="1"/>
          <p:nvPr/>
        </p:nvSpPr>
        <p:spPr>
          <a:xfrm>
            <a:off x="297180" y="739928"/>
            <a:ext cx="8465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- Hai đoạn thẳng này được gọi là tỉ lệ với hai đoạn thẳng kia nếu tỉ số của hai đoạn này bằng tỉ số hai đoạn kia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Text Box 15"/>
          <p:cNvSpPr txBox="1"/>
          <p:nvPr/>
        </p:nvSpPr>
        <p:spPr>
          <a:xfrm>
            <a:off x="1824038" y="2005626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6" name="Text Box 15"/>
          <p:cNvSpPr txBox="1"/>
          <p:nvPr/>
        </p:nvSpPr>
        <p:spPr>
          <a:xfrm>
            <a:off x="304800" y="1600200"/>
            <a:ext cx="38817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smtClean="0"/>
              <a:t>Ví dụ: cho các đoạn thẳng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57" name="Text Box 6193"/>
          <p:cNvSpPr txBox="1"/>
          <p:nvPr/>
        </p:nvSpPr>
        <p:spPr>
          <a:xfrm>
            <a:off x="2605802" y="3583511"/>
            <a:ext cx="790575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/>
              <a:t> 2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58" name="Text Box 6194"/>
          <p:cNvSpPr txBox="1"/>
          <p:nvPr/>
        </p:nvSpPr>
        <p:spPr>
          <a:xfrm>
            <a:off x="2549945" y="4049318"/>
            <a:ext cx="711518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>
                <a:latin typeface="Times New Roman" panose="02020603050405020304" pitchFamily="18" charset="0"/>
              </a:rPr>
              <a:t>  3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59" name="Straight Connector 58"/>
          <p:cNvSpPr/>
          <p:nvPr/>
        </p:nvSpPr>
        <p:spPr>
          <a:xfrm flipV="1">
            <a:off x="2672477" y="4049403"/>
            <a:ext cx="412534" cy="437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2" name="Text Box 15"/>
          <p:cNvSpPr txBox="1"/>
          <p:nvPr/>
        </p:nvSpPr>
        <p:spPr>
          <a:xfrm>
            <a:off x="2236573" y="3778829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=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73" name="Text Box 6193"/>
          <p:cNvSpPr txBox="1"/>
          <p:nvPr/>
        </p:nvSpPr>
        <p:spPr>
          <a:xfrm>
            <a:off x="1529717" y="4563942"/>
            <a:ext cx="8710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i="1" smtClean="0">
                <a:latin typeface="Times New Roman" panose="02020603050405020304" pitchFamily="18" charset="0"/>
              </a:rPr>
              <a:t>A</a:t>
            </a:r>
            <a:r>
              <a:rPr lang="en-US" i="1" smtClean="0">
                <a:latin typeface="Times New Roman" panose="02020603050405020304" pitchFamily="18" charset="0"/>
              </a:rPr>
              <a:t>'</a:t>
            </a:r>
            <a:r>
              <a:rPr i="1" smtClean="0">
                <a:latin typeface="Times New Roman" panose="02020603050405020304" pitchFamily="18" charset="0"/>
              </a:rPr>
              <a:t>B</a:t>
            </a:r>
            <a:r>
              <a:rPr lang="en-US" i="1" smtClean="0">
                <a:latin typeface="Times New Roman" panose="02020603050405020304" pitchFamily="18" charset="0"/>
              </a:rPr>
              <a:t>'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74" name="Text Box 6194"/>
          <p:cNvSpPr txBox="1"/>
          <p:nvPr/>
        </p:nvSpPr>
        <p:spPr>
          <a:xfrm>
            <a:off x="1524000" y="5029200"/>
            <a:ext cx="8627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i="1" smtClean="0">
                <a:latin typeface="Times New Roman" panose="02020603050405020304" pitchFamily="18" charset="0"/>
              </a:rPr>
              <a:t>C</a:t>
            </a:r>
            <a:r>
              <a:rPr lang="en-US" i="1" smtClean="0">
                <a:latin typeface="Times New Roman" panose="02020603050405020304" pitchFamily="18" charset="0"/>
              </a:rPr>
              <a:t>'</a:t>
            </a:r>
            <a:r>
              <a:rPr i="1" smtClean="0">
                <a:latin typeface="Times New Roman" panose="02020603050405020304" pitchFamily="18" charset="0"/>
              </a:rPr>
              <a:t>D</a:t>
            </a:r>
            <a:r>
              <a:rPr lang="en-US" i="1" smtClean="0">
                <a:latin typeface="Times New Roman" panose="02020603050405020304" pitchFamily="18" charset="0"/>
              </a:rPr>
              <a:t>'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75" name="Straight Connector 74"/>
          <p:cNvSpPr/>
          <p:nvPr/>
        </p:nvSpPr>
        <p:spPr>
          <a:xfrm>
            <a:off x="1638743" y="5021142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" name="Text Box 6193"/>
          <p:cNvSpPr txBox="1"/>
          <p:nvPr/>
        </p:nvSpPr>
        <p:spPr>
          <a:xfrm>
            <a:off x="2605802" y="4549624"/>
            <a:ext cx="790575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/>
              <a:t> 4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77" name="Text Box 6194"/>
          <p:cNvSpPr txBox="1"/>
          <p:nvPr/>
        </p:nvSpPr>
        <p:spPr>
          <a:xfrm>
            <a:off x="2472248" y="4989529"/>
            <a:ext cx="711518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>
                <a:latin typeface="Times New Roman" panose="02020603050405020304" pitchFamily="18" charset="0"/>
              </a:rPr>
              <a:t>  6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78" name="Straight Connector 77"/>
          <p:cNvSpPr/>
          <p:nvPr/>
        </p:nvSpPr>
        <p:spPr>
          <a:xfrm>
            <a:off x="2566613" y="5006823"/>
            <a:ext cx="473224" cy="860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" name="Text Box 15"/>
          <p:cNvSpPr txBox="1"/>
          <p:nvPr/>
        </p:nvSpPr>
        <p:spPr>
          <a:xfrm>
            <a:off x="2236573" y="4744942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=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83" name="Text Box 6193"/>
          <p:cNvSpPr txBox="1"/>
          <p:nvPr/>
        </p:nvSpPr>
        <p:spPr>
          <a:xfrm>
            <a:off x="4337549" y="4077786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i="1" dirty="0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84" name="Text Box 6194"/>
          <p:cNvSpPr txBox="1"/>
          <p:nvPr/>
        </p:nvSpPr>
        <p:spPr>
          <a:xfrm>
            <a:off x="4281691" y="4543593"/>
            <a:ext cx="685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i="1" dirty="0"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85" name="Straight Connector 84"/>
          <p:cNvSpPr/>
          <p:nvPr/>
        </p:nvSpPr>
        <p:spPr>
          <a:xfrm>
            <a:off x="4337549" y="4534986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6" name="Text Box 6193"/>
          <p:cNvSpPr txBox="1"/>
          <p:nvPr/>
        </p:nvSpPr>
        <p:spPr>
          <a:xfrm>
            <a:off x="5304608" y="4063468"/>
            <a:ext cx="124859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/>
              <a:t> A’B’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87" name="Text Box 6194"/>
          <p:cNvSpPr txBox="1"/>
          <p:nvPr/>
        </p:nvSpPr>
        <p:spPr>
          <a:xfrm>
            <a:off x="5248750" y="4529275"/>
            <a:ext cx="130444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>
                <a:latin typeface="Times New Roman" panose="02020603050405020304" pitchFamily="18" charset="0"/>
              </a:rPr>
              <a:t>  C’D’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88" name="Straight Connector 87"/>
          <p:cNvSpPr/>
          <p:nvPr/>
        </p:nvSpPr>
        <p:spPr>
          <a:xfrm>
            <a:off x="5539740" y="4559857"/>
            <a:ext cx="63246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9" name="Text Box 15"/>
          <p:cNvSpPr txBox="1"/>
          <p:nvPr/>
        </p:nvSpPr>
        <p:spPr>
          <a:xfrm>
            <a:off x="4935379" y="4258786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=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90" name="Text Box 6193"/>
          <p:cNvSpPr txBox="1"/>
          <p:nvPr/>
        </p:nvSpPr>
        <p:spPr>
          <a:xfrm>
            <a:off x="3410664" y="4594865"/>
            <a:ext cx="790575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/>
              <a:t> 2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91" name="Text Box 6194"/>
          <p:cNvSpPr txBox="1"/>
          <p:nvPr/>
        </p:nvSpPr>
        <p:spPr>
          <a:xfrm>
            <a:off x="3281158" y="5061928"/>
            <a:ext cx="711518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smtClean="0">
                <a:latin typeface="Times New Roman" panose="02020603050405020304" pitchFamily="18" charset="0"/>
              </a:rPr>
              <a:t>  3</a:t>
            </a:r>
            <a:endParaRPr i="1" dirty="0">
              <a:latin typeface="Times New Roman" panose="02020603050405020304" pitchFamily="18" charset="0"/>
            </a:endParaRPr>
          </a:p>
        </p:txBody>
      </p:sp>
      <p:sp>
        <p:nvSpPr>
          <p:cNvPr id="92" name="Straight Connector 91"/>
          <p:cNvSpPr/>
          <p:nvPr/>
        </p:nvSpPr>
        <p:spPr>
          <a:xfrm>
            <a:off x="3449034" y="5043177"/>
            <a:ext cx="473224" cy="860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93" name="Text Box 15"/>
          <p:cNvSpPr txBox="1"/>
          <p:nvPr/>
        </p:nvSpPr>
        <p:spPr>
          <a:xfrm>
            <a:off x="3039257" y="4778223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=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94" name="Text Box 15"/>
          <p:cNvSpPr txBox="1"/>
          <p:nvPr/>
        </p:nvSpPr>
        <p:spPr>
          <a:xfrm>
            <a:off x="3817960" y="4287742"/>
            <a:ext cx="590277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smtClean="0"/>
              <a:t>=&gt;</a:t>
            </a:r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552969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=&gt;Hai </a:t>
            </a:r>
            <a:r>
              <a:rPr lang="en-US" sz="2400">
                <a:solidFill>
                  <a:srgbClr val="C00000"/>
                </a:solidFill>
              </a:rPr>
              <a:t>đoạn thẳng </a:t>
            </a:r>
            <a:r>
              <a:rPr lang="en-US" sz="2400" smtClean="0">
                <a:solidFill>
                  <a:srgbClr val="C00000"/>
                </a:solidFill>
              </a:rPr>
              <a:t>AB và CD </a:t>
            </a:r>
            <a:r>
              <a:rPr lang="en-US" sz="2400">
                <a:solidFill>
                  <a:srgbClr val="C00000"/>
                </a:solidFill>
              </a:rPr>
              <a:t>tỉ lệ với hai đoạn </a:t>
            </a:r>
            <a:r>
              <a:rPr lang="en-US" sz="2400" smtClean="0">
                <a:solidFill>
                  <a:srgbClr val="C00000"/>
                </a:solidFill>
              </a:rPr>
              <a:t>thẳng A’B’ và C’D’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/>
      <p:bldP spid="79888" grpId="0"/>
      <p:bldP spid="79889" grpId="0"/>
      <p:bldP spid="79890" grpId="0"/>
      <p:bldP spid="79907" grpId="0"/>
      <p:bldP spid="79908" grpId="0"/>
      <p:bldP spid="79909" grpId="0"/>
      <p:bldP spid="79910" grpId="0"/>
      <p:bldP spid="46" grpId="0"/>
      <p:bldP spid="6" grpId="0"/>
      <p:bldP spid="48" grpId="0"/>
      <p:bldP spid="49" grpId="0"/>
      <p:bldP spid="7" grpId="0"/>
      <p:bldP spid="55" grpId="0"/>
      <p:bldP spid="56" grpId="0"/>
      <p:bldP spid="57" grpId="0"/>
      <p:bldP spid="58" grpId="0"/>
      <p:bldP spid="72" grpId="0"/>
      <p:bldP spid="73" grpId="0"/>
      <p:bldP spid="74" grpId="0"/>
      <p:bldP spid="76" grpId="0"/>
      <p:bldP spid="77" grpId="0"/>
      <p:bldP spid="79" grpId="0"/>
      <p:bldP spid="83" grpId="0"/>
      <p:bldP spid="84" grpId="0"/>
      <p:bldP spid="86" grpId="0"/>
      <p:bldP spid="87" grpId="0"/>
      <p:bldP spid="89" grpId="0"/>
      <p:bldP spid="90" grpId="0"/>
      <p:bldP spid="91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2514600"/>
            <a:ext cx="10058400" cy="2998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9067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49" y="376215"/>
            <a:ext cx="4920451" cy="25256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Text Box 2052"/>
          <p:cNvSpPr txBox="1"/>
          <p:nvPr/>
        </p:nvSpPr>
        <p:spPr>
          <a:xfrm>
            <a:off x="3517946" y="2369821"/>
            <a:ext cx="21336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anose="020B0604020202020204" pitchFamily="34" charset="0"/>
              </a:rPr>
              <a:t>MN // EF</a:t>
            </a:r>
          </a:p>
        </p:txBody>
      </p:sp>
      <p:sp>
        <p:nvSpPr>
          <p:cNvPr id="2054" name="Text Box 2053"/>
          <p:cNvSpPr txBox="1"/>
          <p:nvPr/>
        </p:nvSpPr>
        <p:spPr>
          <a:xfrm>
            <a:off x="46746" y="36829"/>
            <a:ext cx="64008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Ví dụ: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Tính độ dài x trong hình 4</a:t>
            </a:r>
            <a:endParaRPr 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6" name="Text Box 2055"/>
          <p:cNvSpPr txBox="1"/>
          <p:nvPr/>
        </p:nvSpPr>
        <p:spPr>
          <a:xfrm>
            <a:off x="228600" y="2249099"/>
            <a:ext cx="6959600" cy="264687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cs typeface="Times New Roman" panose="02020603050405020304" pitchFamily="18" charset="0"/>
              </a:rPr>
              <a:t>Giải</a:t>
            </a:r>
            <a:endParaRPr lang="en-US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cs typeface="Times New Roman" panose="02020603050405020304" pitchFamily="18" charset="0"/>
              </a:rPr>
              <a:t>Xét ΔDEF có MN</a:t>
            </a:r>
            <a:r>
              <a:rPr lang="en-US">
                <a:cs typeface="Times New Roman" panose="02020603050405020304" pitchFamily="18" charset="0"/>
              </a:rPr>
              <a:t>// EF , theo định lí Ta-lét </a:t>
            </a:r>
            <a:endParaRPr 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latin typeface="Arial" panose="020B0604020202020204" pitchFamily="34" charset="0"/>
              </a:rPr>
              <a:t>                  </a:t>
            </a:r>
          </a:p>
          <a:p>
            <a:pPr>
              <a:spcBef>
                <a:spcPct val="50000"/>
              </a:spcBef>
            </a:pPr>
            <a:endParaRPr lang="en-US" sz="3200" b="1">
              <a:latin typeface="Arial" panose="020B0604020202020204" pitchFamily="34" charset="0"/>
            </a:endParaRPr>
          </a:p>
        </p:txBody>
      </p:sp>
      <p:graphicFrame>
        <p:nvGraphicFramePr>
          <p:cNvPr id="2057" name="Object 2056"/>
          <p:cNvGraphicFramePr/>
          <p:nvPr>
            <p:extLst>
              <p:ext uri="{D42A27DB-BD31-4B8C-83A1-F6EECF244321}">
                <p14:modId xmlns:p14="http://schemas.microsoft.com/office/powerpoint/2010/main" val="455476615"/>
              </p:ext>
            </p:extLst>
          </p:nvPr>
        </p:nvGraphicFramePr>
        <p:xfrm>
          <a:off x="560920" y="3424498"/>
          <a:ext cx="2324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4" imgW="952200" imgH="393480" progId="Equation.DSMT4">
                  <p:embed/>
                </p:oleObj>
              </mc:Choice>
              <mc:Fallback>
                <p:oleObj name="Equation" r:id="rId4" imgW="952200" imgH="39348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920" y="3424498"/>
                        <a:ext cx="2324100" cy="977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Content Placeholder 20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06976608"/>
              </p:ext>
            </p:extLst>
          </p:nvPr>
        </p:nvGraphicFramePr>
        <p:xfrm>
          <a:off x="1061249" y="4372663"/>
          <a:ext cx="16002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r:id="rId6" imgW="520700" imgH="393700" progId="Equation.DSMT4">
                  <p:embed/>
                </p:oleObj>
              </mc:Choice>
              <mc:Fallback>
                <p:oleObj r:id="rId6" imgW="520700" imgH="3937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1249" y="4372663"/>
                        <a:ext cx="1600200" cy="10969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2058"/>
          <p:cNvGraphicFramePr/>
          <p:nvPr>
            <p:extLst>
              <p:ext uri="{D42A27DB-BD31-4B8C-83A1-F6EECF244321}">
                <p14:modId xmlns:p14="http://schemas.microsoft.com/office/powerpoint/2010/main" val="242871377"/>
              </p:ext>
            </p:extLst>
          </p:nvPr>
        </p:nvGraphicFramePr>
        <p:xfrm>
          <a:off x="1085892" y="5480780"/>
          <a:ext cx="2819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r:id="rId8" imgW="1040765" imgH="393700" progId="Equation.DSMT4">
                  <p:embed/>
                </p:oleObj>
              </mc:Choice>
              <mc:Fallback>
                <p:oleObj r:id="rId8" imgW="1040765" imgH="393700" progId="Equation.DSMT4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5892" y="5480780"/>
                        <a:ext cx="2819400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2059"/>
          <p:cNvSpPr txBox="1"/>
          <p:nvPr/>
        </p:nvSpPr>
        <p:spPr>
          <a:xfrm>
            <a:off x="456111" y="5838761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.VnTime" panose="020B7200000000000000" pitchFamily="34" charset="0"/>
              </a:rPr>
              <a:t>=&gt;</a:t>
            </a:r>
            <a:endParaRPr lang="en-US" sz="3200">
              <a:latin typeface=".VnTime" panose="020B7200000000000000" pitchFamily="34" charset="0"/>
            </a:endParaRPr>
          </a:p>
        </p:txBody>
      </p:sp>
      <p:sp>
        <p:nvSpPr>
          <p:cNvPr id="2061" name="Rectangles 2060"/>
          <p:cNvSpPr/>
          <p:nvPr/>
        </p:nvSpPr>
        <p:spPr>
          <a:xfrm>
            <a:off x="413549" y="4676971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</a:rPr>
              <a:t>=&gt;</a:t>
            </a:r>
            <a:endParaRPr 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6" grpId="0"/>
      <p:bldP spid="2060" grpId="0"/>
      <p:bldP spid="20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1267"/>
          <p:cNvSpPr txBox="1"/>
          <p:nvPr/>
        </p:nvSpPr>
        <p:spPr>
          <a:xfrm>
            <a:off x="1208484" y="377372"/>
            <a:ext cx="6919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err="1">
                <a:solidFill>
                  <a:srgbClr val="FF0000"/>
                </a:solidFill>
                <a:latin typeface=".VnTime" panose="020B7200000000000000" pitchFamily="34" charset="0"/>
              </a:rPr>
              <a:t>TÝnh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.VnTime" panose="020B7200000000000000" pitchFamily="34" charset="0"/>
              </a:rPr>
              <a:t>c¸c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 ®é </a:t>
            </a:r>
            <a:r>
              <a:rPr lang="en-US" sz="3200" err="1">
                <a:solidFill>
                  <a:srgbClr val="FF0000"/>
                </a:solidFill>
                <a:latin typeface=".VnTime" panose="020B7200000000000000" pitchFamily="34" charset="0"/>
              </a:rPr>
              <a:t>dµi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 x vµ y </a:t>
            </a:r>
            <a:r>
              <a:rPr lang="en-US" sz="3200" err="1">
                <a:solidFill>
                  <a:srgbClr val="FF0000"/>
                </a:solidFill>
                <a:latin typeface=".VnTime" panose="020B7200000000000000" pitchFamily="34" charset="0"/>
              </a:rPr>
              <a:t>trong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hình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.VnTime" panose="020B7200000000000000" pitchFamily="34" charset="0"/>
              </a:rPr>
              <a:t>sau</a:t>
            </a:r>
            <a:r>
              <a:rPr lang="en-US" sz="320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</a:p>
        </p:txBody>
      </p:sp>
      <p:pic>
        <p:nvPicPr>
          <p:cNvPr id="11269" name="Picture 112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974272"/>
            <a:ext cx="4260863" cy="30033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12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20700"/>
            <a:ext cx="2743200" cy="367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s 11270"/>
          <p:cNvSpPr/>
          <p:nvPr/>
        </p:nvSpPr>
        <p:spPr>
          <a:xfrm>
            <a:off x="0" y="393414"/>
            <a:ext cx="1185862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mtClean="0">
                <a:latin typeface=".VnTime" panose="020B7200000000000000" pitchFamily="34" charset="0"/>
              </a:rPr>
              <a:t>Vi dụ:</a:t>
            </a: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10245" name="Straight Connector 11271"/>
          <p:cNvSpPr/>
          <p:nvPr/>
        </p:nvSpPr>
        <p:spPr>
          <a:xfrm>
            <a:off x="4584700" y="1066800"/>
            <a:ext cx="0" cy="5791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74" name="Text Box 11273"/>
          <p:cNvSpPr txBox="1"/>
          <p:nvPr/>
        </p:nvSpPr>
        <p:spPr>
          <a:xfrm>
            <a:off x="190500" y="3987800"/>
            <a:ext cx="43815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Times New Roman" panose="02020603050405020304" pitchFamily="18" charset="0"/>
              </a:rPr>
              <a:t>Xét </a:t>
            </a:r>
            <a:r>
              <a:rPr lang="en-US" sz="2000" b="1" smtClean="0">
                <a:cs typeface="Times New Roman" panose="02020603050405020304" pitchFamily="18" charset="0"/>
              </a:rPr>
              <a:t>ΔABC có </a:t>
            </a:r>
            <a:r>
              <a:rPr lang="en-US" sz="2000" b="1" smtClean="0">
                <a:latin typeface=".VnTime" panose="020B7200000000000000" pitchFamily="34" charset="0"/>
              </a:rPr>
              <a:t>DE</a:t>
            </a:r>
            <a:r>
              <a:rPr lang="en-US" sz="2000" b="1">
                <a:latin typeface=".VnTime" panose="020B7200000000000000" pitchFamily="34" charset="0"/>
              </a:rPr>
              <a:t>// </a:t>
            </a:r>
            <a:r>
              <a:rPr lang="en-US" sz="2000" b="1" err="1">
                <a:latin typeface=".VnTime" panose="020B7200000000000000" pitchFamily="34" charset="0"/>
              </a:rPr>
              <a:t>BC</a:t>
            </a:r>
            <a:r>
              <a:rPr lang="en-US" sz="2000" b="1" smtClean="0">
                <a:latin typeface=".VnTime" panose="020B7200000000000000" pitchFamily="34" charset="0"/>
              </a:rPr>
              <a:t>, theo </a:t>
            </a:r>
            <a:r>
              <a:rPr lang="en-US" sz="2000" b="1">
                <a:latin typeface=".VnTime" panose="020B7200000000000000" pitchFamily="34" charset="0"/>
              </a:rPr>
              <a:t>®</a:t>
            </a:r>
            <a:r>
              <a:rPr lang="en-US" sz="2000" b="1" err="1">
                <a:latin typeface=".VnTime" panose="020B7200000000000000" pitchFamily="34" charset="0"/>
              </a:rPr>
              <a:t>Þnh</a:t>
            </a:r>
            <a:r>
              <a:rPr lang="en-US" sz="2000" b="1">
                <a:latin typeface=".VnTime" panose="020B7200000000000000" pitchFamily="34" charset="0"/>
              </a:rPr>
              <a:t> </a:t>
            </a:r>
            <a:r>
              <a:rPr lang="en-US" sz="2000" b="1" err="1">
                <a:latin typeface=".VnTime" panose="020B7200000000000000" pitchFamily="34" charset="0"/>
              </a:rPr>
              <a:t>lÝ</a:t>
            </a:r>
            <a:r>
              <a:rPr lang="en-US" sz="2000" b="1">
                <a:latin typeface=".VnTime" panose="020B7200000000000000" pitchFamily="34" charset="0"/>
              </a:rPr>
              <a:t> Ta</a:t>
            </a:r>
            <a:r>
              <a:rPr lang="en-US" sz="2000" b="1" err="1">
                <a:latin typeface=".VnTime" panose="020B7200000000000000" pitchFamily="34" charset="0"/>
              </a:rPr>
              <a:t>lÐt</a:t>
            </a:r>
            <a:r>
              <a:rPr lang="en-US" sz="2000" b="1">
                <a:latin typeface=".VnTime" panose="020B7200000000000000" pitchFamily="34" charset="0"/>
              </a:rPr>
              <a:t> </a:t>
            </a:r>
          </a:p>
        </p:txBody>
      </p:sp>
      <p:graphicFrame>
        <p:nvGraphicFramePr>
          <p:cNvPr id="10247" name="Content Placeholder 11274"/>
          <p:cNvGraphicFramePr>
            <a:graphicFrameLocks noGrp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r:id="rId5" imgW="114300" imgH="215265" progId="Equation.3">
                  <p:embed/>
                </p:oleObj>
              </mc:Choice>
              <mc:Fallback>
                <p:oleObj r:id="rId5" imgW="114300" imgH="215265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9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Content Placeholder 1128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6092207"/>
              </p:ext>
            </p:extLst>
          </p:nvPr>
        </p:nvGraphicFramePr>
        <p:xfrm>
          <a:off x="381000" y="4371026"/>
          <a:ext cx="1654968" cy="69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Equation" r:id="rId7" imgW="876240" imgH="393480" progId="Equation.DSMT4">
                  <p:embed/>
                </p:oleObj>
              </mc:Choice>
              <mc:Fallback>
                <p:oleObj name="Equation" r:id="rId7" imgW="876240" imgH="393480" progId="Equation.DSMT4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4371026"/>
                        <a:ext cx="1654968" cy="69586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11285"/>
          <p:cNvGraphicFramePr/>
          <p:nvPr>
            <p:extLst>
              <p:ext uri="{D42A27DB-BD31-4B8C-83A1-F6EECF244321}">
                <p14:modId xmlns:p14="http://schemas.microsoft.com/office/powerpoint/2010/main" val="3734447139"/>
              </p:ext>
            </p:extLst>
          </p:nvPr>
        </p:nvGraphicFramePr>
        <p:xfrm>
          <a:off x="768350" y="5029200"/>
          <a:ext cx="1219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r:id="rId9" imgW="571500" imgH="431800" progId="Equation.3">
                  <p:embed/>
                </p:oleObj>
              </mc:Choice>
              <mc:Fallback>
                <p:oleObj r:id="rId9" imgW="571500" imgH="4318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350" y="5029200"/>
                        <a:ext cx="1219200" cy="90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11286"/>
          <p:cNvGraphicFramePr/>
          <p:nvPr>
            <p:extLst>
              <p:ext uri="{D42A27DB-BD31-4B8C-83A1-F6EECF244321}">
                <p14:modId xmlns:p14="http://schemas.microsoft.com/office/powerpoint/2010/main" val="911358279"/>
              </p:ext>
            </p:extLst>
          </p:nvPr>
        </p:nvGraphicFramePr>
        <p:xfrm>
          <a:off x="228600" y="5930900"/>
          <a:ext cx="1905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r:id="rId11" imgW="850265" imgH="431800" progId="Equation.3">
                  <p:embed/>
                </p:oleObj>
              </mc:Choice>
              <mc:Fallback>
                <p:oleObj r:id="rId11" imgW="850265" imgH="4318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5930900"/>
                        <a:ext cx="1905000" cy="1003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11287"/>
          <p:cNvGraphicFramePr/>
          <p:nvPr>
            <p:extLst>
              <p:ext uri="{D42A27DB-BD31-4B8C-83A1-F6EECF244321}">
                <p14:modId xmlns:p14="http://schemas.microsoft.com/office/powerpoint/2010/main" val="151780205"/>
              </p:ext>
            </p:extLst>
          </p:nvPr>
        </p:nvGraphicFramePr>
        <p:xfrm>
          <a:off x="2191113" y="6163718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r:id="rId13" imgW="431800" imgH="228600" progId="Equation.3">
                  <p:embed/>
                </p:oleObj>
              </mc:Choice>
              <mc:Fallback>
                <p:oleObj r:id="rId13" imgW="431800" imgH="2286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91113" y="6163718"/>
                        <a:ext cx="10668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1" name="Text Box 11290"/>
          <p:cNvSpPr txBox="1"/>
          <p:nvPr/>
        </p:nvSpPr>
        <p:spPr>
          <a:xfrm>
            <a:off x="209551" y="5356880"/>
            <a:ext cx="9906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Arial" panose="020B0604020202020204" pitchFamily="34" charset="0"/>
              </a:rPr>
              <a:t>=&gt;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1303" name="Group 11302"/>
          <p:cNvGrpSpPr/>
          <p:nvPr/>
        </p:nvGrpSpPr>
        <p:grpSpPr>
          <a:xfrm>
            <a:off x="5029200" y="3962403"/>
            <a:ext cx="4038600" cy="708026"/>
            <a:chOff x="3192" y="2592"/>
            <a:chExt cx="2544" cy="446"/>
          </a:xfrm>
        </p:grpSpPr>
        <p:graphicFrame>
          <p:nvGraphicFramePr>
            <p:cNvPr id="10254" name="Content Placeholder 11292"/>
            <p:cNvGraphicFramePr>
              <a:graphicFrameLocks noGrp="1"/>
            </p:cNvGraphicFramePr>
            <p:nvPr>
              <p:ph sz="quarter" idx="4294967295"/>
            </p:nvPr>
          </p:nvGraphicFramePr>
          <p:xfrm>
            <a:off x="4200" y="2608"/>
            <a:ext cx="24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5" r:id="rId15" imgW="152400" imgH="165100" progId="Equation.3">
                    <p:embed/>
                  </p:oleObj>
                </mc:Choice>
                <mc:Fallback>
                  <p:oleObj r:id="rId15" imgW="152400" imgH="165100" progId="Equation.3">
                    <p:embed/>
                    <p:pic>
                      <p:nvPicPr>
                        <p:cNvPr id="0" name="Picture 312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200" y="2608"/>
                          <a:ext cx="240" cy="192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Text Box 11291"/>
            <p:cNvSpPr txBox="1"/>
            <p:nvPr/>
          </p:nvSpPr>
          <p:spPr>
            <a:xfrm>
              <a:off x="3192" y="2592"/>
              <a:ext cx="2544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cs typeface="Times New Roman" panose="02020603050405020304" pitchFamily="18" charset="0"/>
                </a:rPr>
                <a:t>Xét ΔABC có </a:t>
              </a:r>
              <a:r>
                <a:rPr lang="en-US" sz="2000" b="1" smtClean="0">
                  <a:latin typeface=".VnTime" panose="020B7200000000000000" pitchFamily="34" charset="0"/>
                </a:rPr>
                <a:t>DE// BA (cïng </a:t>
              </a:r>
              <a:r>
                <a:rPr lang="en-US" sz="2000" b="1" smtClean="0">
                  <a:cs typeface="Times New Roman" panose="02020603050405020304" pitchFamily="18" charset="0"/>
                </a:rPr>
                <a:t>vuông góc </a:t>
              </a:r>
              <a:r>
                <a:rPr lang="en-US" sz="2000" b="1" smtClean="0">
                  <a:latin typeface=".VnTime" panose="020B7200000000000000" pitchFamily="34" charset="0"/>
                </a:rPr>
                <a:t>AC</a:t>
              </a:r>
              <a:r>
                <a:rPr lang="en-US" sz="2000" b="1">
                  <a:latin typeface=".VnTime" panose="020B7200000000000000" pitchFamily="34" charset="0"/>
                </a:rPr>
                <a:t>) Theo ®</a:t>
              </a:r>
              <a:r>
                <a:rPr lang="en-US" sz="2000" b="1" err="1">
                  <a:latin typeface=".VnTime" panose="020B7200000000000000" pitchFamily="34" charset="0"/>
                </a:rPr>
                <a:t>Þnh</a:t>
              </a:r>
              <a:r>
                <a:rPr lang="en-US" sz="2000" b="1">
                  <a:latin typeface=".VnTime" panose="020B7200000000000000" pitchFamily="34" charset="0"/>
                </a:rPr>
                <a:t> </a:t>
              </a:r>
              <a:r>
                <a:rPr lang="en-US" sz="2000" b="1" err="1">
                  <a:latin typeface=".VnTime" panose="020B7200000000000000" pitchFamily="34" charset="0"/>
                </a:rPr>
                <a:t>lÝ</a:t>
              </a:r>
              <a:r>
                <a:rPr lang="en-US" sz="2000" b="1">
                  <a:latin typeface=".VnTime" panose="020B7200000000000000" pitchFamily="34" charset="0"/>
                </a:rPr>
                <a:t> Ta</a:t>
              </a:r>
              <a:r>
                <a:rPr lang="en-US" sz="2000" b="1" err="1">
                  <a:latin typeface=".VnTime" panose="020B7200000000000000" pitchFamily="34" charset="0"/>
                </a:rPr>
                <a:t>lÐt</a:t>
              </a:r>
              <a:r>
                <a:rPr lang="en-US" sz="2000" b="1">
                  <a:latin typeface=".VnTime" panose="020B7200000000000000" pitchFamily="34" charset="0"/>
                </a:rPr>
                <a:t> </a:t>
              </a:r>
            </a:p>
          </p:txBody>
        </p:sp>
      </p:grpSp>
      <p:graphicFrame>
        <p:nvGraphicFramePr>
          <p:cNvPr id="11297" name="Content Placeholder 1129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63848841"/>
              </p:ext>
            </p:extLst>
          </p:nvPr>
        </p:nvGraphicFramePr>
        <p:xfrm>
          <a:off x="5080000" y="4567239"/>
          <a:ext cx="1549400" cy="74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Equation" r:id="rId17" imgW="863280" imgH="393480" progId="Equation.DSMT4">
                  <p:embed/>
                </p:oleObj>
              </mc:Choice>
              <mc:Fallback>
                <p:oleObj name="Equation" r:id="rId17" imgW="863280" imgH="393480" progId="Equation.DSMT4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80000" y="4567239"/>
                        <a:ext cx="1549400" cy="746121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1" name="Object 11300"/>
          <p:cNvGraphicFramePr/>
          <p:nvPr>
            <p:extLst>
              <p:ext uri="{D42A27DB-BD31-4B8C-83A1-F6EECF244321}">
                <p14:modId xmlns:p14="http://schemas.microsoft.com/office/powerpoint/2010/main" val="4213203720"/>
              </p:ext>
            </p:extLst>
          </p:nvPr>
        </p:nvGraphicFramePr>
        <p:xfrm>
          <a:off x="5140325" y="6110291"/>
          <a:ext cx="1717675" cy="74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r:id="rId19" imgW="786765" imgH="393700" progId="Equation.3">
                  <p:embed/>
                </p:oleObj>
              </mc:Choice>
              <mc:Fallback>
                <p:oleObj r:id="rId19" imgW="786765" imgH="3937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40325" y="6110291"/>
                        <a:ext cx="1717675" cy="7437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2" name="Object 11301"/>
          <p:cNvGraphicFramePr/>
          <p:nvPr>
            <p:extLst>
              <p:ext uri="{D42A27DB-BD31-4B8C-83A1-F6EECF244321}">
                <p14:modId xmlns:p14="http://schemas.microsoft.com/office/powerpoint/2010/main" val="1099012337"/>
              </p:ext>
            </p:extLst>
          </p:nvPr>
        </p:nvGraphicFramePr>
        <p:xfrm>
          <a:off x="6916965" y="6301515"/>
          <a:ext cx="1007835" cy="36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Equation" r:id="rId21" imgW="342900" imgH="203200" progId="Equation.DSMT4">
                  <p:embed/>
                </p:oleObj>
              </mc:Choice>
              <mc:Fallback>
                <p:oleObj name="Equation" r:id="rId21" imgW="342900" imgH="203200" progId="Equation.DSMT4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916965" y="6301515"/>
                        <a:ext cx="1007835" cy="3612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05" name="Group 11304"/>
          <p:cNvGrpSpPr/>
          <p:nvPr/>
        </p:nvGrpSpPr>
        <p:grpSpPr>
          <a:xfrm>
            <a:off x="5000625" y="5267329"/>
            <a:ext cx="1781175" cy="842963"/>
            <a:chOff x="2968" y="3318"/>
            <a:chExt cx="1122" cy="531"/>
          </a:xfrm>
        </p:grpSpPr>
        <p:graphicFrame>
          <p:nvGraphicFramePr>
            <p:cNvPr id="10260" name="Object 11299"/>
            <p:cNvGraphicFramePr/>
            <p:nvPr>
              <p:extLst>
                <p:ext uri="{D42A27DB-BD31-4B8C-83A1-F6EECF244321}">
                  <p14:modId xmlns:p14="http://schemas.microsoft.com/office/powerpoint/2010/main" val="4125419244"/>
                </p:ext>
              </p:extLst>
            </p:nvPr>
          </p:nvGraphicFramePr>
          <p:xfrm>
            <a:off x="3270" y="3318"/>
            <a:ext cx="820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" r:id="rId23" imgW="711200" imgH="419100" progId="Equation.3">
                    <p:embed/>
                  </p:oleObj>
                </mc:Choice>
                <mc:Fallback>
                  <p:oleObj r:id="rId23" imgW="711200" imgH="419100" progId="Equation.3">
                    <p:embed/>
                    <p:pic>
                      <p:nvPicPr>
                        <p:cNvPr id="0" name="Picture 310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270" y="3318"/>
                          <a:ext cx="820" cy="5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1" name="Text Box 11303"/>
            <p:cNvSpPr txBox="1"/>
            <p:nvPr/>
          </p:nvSpPr>
          <p:spPr>
            <a:xfrm>
              <a:off x="2968" y="3365"/>
              <a:ext cx="4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>
                  <a:latin typeface="Arial" panose="020B0604020202020204" pitchFamily="34" charset="0"/>
                </a:rPr>
                <a:t>=&gt;</a:t>
              </a: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Equation" r:id="rId25" imgW="152268" imgH="164957" progId="Equation.DSMT4">
                  <p:embed/>
                </p:oleObj>
              </mc:Choice>
              <mc:Fallback>
                <p:oleObj name="Equation" r:id="rId25" imgW="152268" imgH="164957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 bldLvl="0" animBg="1"/>
      <p:bldP spid="11274" grpId="0"/>
      <p:bldP spid="11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35843"/>
          <p:cNvSpPr txBox="1"/>
          <p:nvPr/>
        </p:nvSpPr>
        <p:spPr>
          <a:xfrm>
            <a:off x="304800" y="1295400"/>
            <a:ext cx="914400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Hướng dẫn học sinh tự học </a:t>
            </a:r>
            <a:r>
              <a:rPr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ở </a:t>
            </a:r>
            <a:r>
              <a:rPr sz="36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nhà</a:t>
            </a:r>
            <a:endParaRPr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Nhớ các nội dung:</a:t>
            </a:r>
          </a:p>
          <a:p>
            <a:pPr marL="342900" indent="-342900">
              <a:spcBef>
                <a:spcPct val="50000"/>
              </a:spcBef>
              <a:buChar char="-"/>
            </a:pPr>
            <a:r>
              <a:rPr dirty="0">
                <a:latin typeface="Times New Roman" panose="02020603050405020304" pitchFamily="18" charset="0"/>
              </a:rPr>
              <a:t>Định nghĩa tỉ số của hai đoạn thẳng</a:t>
            </a:r>
            <a:r>
              <a:rPr>
                <a:latin typeface="Times New Roman" panose="02020603050405020304" pitchFamily="18" charset="0"/>
              </a:rPr>
              <a:t>, </a:t>
            </a:r>
            <a:endParaRPr lang="en-US" smtClean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Char char="-"/>
            </a:pPr>
            <a:r>
              <a:rPr lang="en-US"/>
              <a:t>H</a:t>
            </a:r>
            <a:r>
              <a:rPr smtClean="0">
                <a:latin typeface="Times New Roman" panose="02020603050405020304" pitchFamily="18" charset="0"/>
              </a:rPr>
              <a:t>ai </a:t>
            </a:r>
            <a:r>
              <a:rPr dirty="0">
                <a:latin typeface="Times New Roman" panose="02020603050405020304" pitchFamily="18" charset="0"/>
              </a:rPr>
              <a:t>đoạn thẳng </a:t>
            </a:r>
            <a:r>
              <a:rPr>
                <a:latin typeface="Times New Roman" panose="02020603050405020304" pitchFamily="18" charset="0"/>
              </a:rPr>
              <a:t>tỉ </a:t>
            </a:r>
            <a:r>
              <a:rPr smtClean="0">
                <a:latin typeface="Times New Roman" panose="02020603050405020304" pitchFamily="18" charset="0"/>
              </a:rPr>
              <a:t>lệ</a:t>
            </a:r>
            <a:r>
              <a:rPr lang="en-US" smtClean="0">
                <a:latin typeface="Times New Roman" panose="02020603050405020304" pitchFamily="18" charset="0"/>
              </a:rPr>
              <a:t>,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Char char="-"/>
            </a:pPr>
            <a:r>
              <a:rPr dirty="0">
                <a:latin typeface="Times New Roman" panose="02020603050405020304" pitchFamily="18" charset="0"/>
              </a:rPr>
              <a:t>Định lý </a:t>
            </a:r>
            <a:r>
              <a:rPr>
                <a:latin typeface="Times New Roman" panose="02020603050405020304" pitchFamily="18" charset="0"/>
              </a:rPr>
              <a:t>ta </a:t>
            </a:r>
            <a:r>
              <a:rPr smtClean="0">
                <a:latin typeface="Times New Roman" panose="02020603050405020304" pitchFamily="18" charset="0"/>
              </a:rPr>
              <a:t>lét</a:t>
            </a:r>
            <a:r>
              <a:rPr lang="en-US" smtClean="0">
                <a:latin typeface="Times New Roman" panose="02020603050405020304" pitchFamily="18" charset="0"/>
              </a:rPr>
              <a:t> (thuận)</a:t>
            </a:r>
            <a:endParaRPr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2. Làm các bài </a:t>
            </a:r>
            <a:r>
              <a:rPr>
                <a:latin typeface="Times New Roman" panose="02020603050405020304" pitchFamily="18" charset="0"/>
              </a:rPr>
              <a:t>tập </a:t>
            </a:r>
            <a:r>
              <a:rPr smtClean="0">
                <a:latin typeface="Times New Roman" panose="02020603050405020304" pitchFamily="18" charset="0"/>
              </a:rPr>
              <a:t>5 </a:t>
            </a:r>
            <a:r>
              <a:rPr dirty="0">
                <a:latin typeface="Times New Roman" panose="02020603050405020304" pitchFamily="18" charset="0"/>
              </a:rPr>
              <a:t>trong </a:t>
            </a:r>
            <a:r>
              <a:rPr>
                <a:latin typeface="Times New Roman" panose="02020603050405020304" pitchFamily="18" charset="0"/>
              </a:rPr>
              <a:t>SGK </a:t>
            </a:r>
            <a:r>
              <a:rPr smtClean="0">
                <a:latin typeface="Times New Roman" panose="02020603050405020304" pitchFamily="18" charset="0"/>
              </a:rPr>
              <a:t>trang</a:t>
            </a:r>
            <a:r>
              <a:rPr lang="en-US" smtClean="0">
                <a:latin typeface="Times New Roman" panose="02020603050405020304" pitchFamily="18" charset="0"/>
              </a:rPr>
              <a:t> </a:t>
            </a:r>
            <a:r>
              <a:rPr smtClean="0">
                <a:latin typeface="Times New Roman" panose="02020603050405020304" pitchFamily="18" charset="0"/>
              </a:rPr>
              <a:t>59</a:t>
            </a:r>
            <a:r>
              <a:rPr dirty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1" name="Text Box 89"/>
          <p:cNvSpPr txBox="1"/>
          <p:nvPr/>
        </p:nvSpPr>
        <p:spPr>
          <a:xfrm>
            <a:off x="135083" y="772180"/>
            <a:ext cx="3810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1. </a:t>
            </a:r>
            <a:r>
              <a:rPr lang="vi-VN" alt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Đ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Þnh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lÝ </a:t>
            </a:r>
            <a:r>
              <a:rPr lang="en-US" altLang="en-US" sz="2800" b="1" smtClean="0">
                <a:solidFill>
                  <a:srgbClr val="0000FF"/>
                </a:solidFill>
                <a:latin typeface=".VnTime" panose="020B7200000000000000" pitchFamily="34" charset="0"/>
              </a:rPr>
              <a:t>Talet (®¶o)</a:t>
            </a:r>
            <a:endParaRPr lang="en-US" altLang="en-US" sz="28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7744" y="203633"/>
            <a:ext cx="880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  Bài </a:t>
            </a: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ĐỊNH LÍ ĐẢO VÀ HỆ QUẢ CỦA ĐỊNH LÍ TA-LÉT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405"/>
            <a:ext cx="10210800" cy="2991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20" y="1235461"/>
            <a:ext cx="9393382" cy="14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1" grpId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599</Words>
  <Application>Microsoft Office PowerPoint</Application>
  <PresentationFormat>On-screen Show (4:3)</PresentationFormat>
  <Paragraphs>142</Paragraphs>
  <Slides>16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Arial</vt:lpstr>
      <vt:lpstr>Calibri</vt:lpstr>
      <vt:lpstr>Tahoma</vt:lpstr>
      <vt:lpstr>Times New Roman</vt:lpstr>
      <vt:lpstr>VNI-Revue</vt:lpstr>
      <vt:lpstr>Default Design</vt:lpstr>
      <vt:lpstr>Equation</vt:lpstr>
      <vt:lpstr>MathType 6.0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COMPUTER</cp:lastModifiedBy>
  <cp:revision>69</cp:revision>
  <dcterms:created xsi:type="dcterms:W3CDTF">2016-01-16T13:27:00Z</dcterms:created>
  <dcterms:modified xsi:type="dcterms:W3CDTF">2020-04-07T09:50:46Z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