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75" r:id="rId3"/>
    <p:sldId id="268" r:id="rId4"/>
    <p:sldId id="276" r:id="rId5"/>
    <p:sldId id="277" r:id="rId6"/>
    <p:sldId id="291" r:id="rId7"/>
    <p:sldId id="293" r:id="rId8"/>
    <p:sldId id="295" r:id="rId9"/>
    <p:sldId id="296" r:id="rId10"/>
    <p:sldId id="297" r:id="rId11"/>
    <p:sldId id="298" r:id="rId12"/>
    <p:sldId id="278" r:id="rId13"/>
    <p:sldId id="299" r:id="rId14"/>
    <p:sldId id="306" r:id="rId15"/>
    <p:sldId id="386" r:id="rId16"/>
    <p:sldId id="392" r:id="rId17"/>
    <p:sldId id="387" r:id="rId18"/>
    <p:sldId id="389" r:id="rId19"/>
    <p:sldId id="390" r:id="rId20"/>
    <p:sldId id="391" r:id="rId21"/>
    <p:sldId id="388" r:id="rId22"/>
    <p:sldId id="393" r:id="rId23"/>
    <p:sldId id="398" r:id="rId24"/>
    <p:sldId id="399" r:id="rId25"/>
    <p:sldId id="400" r:id="rId26"/>
    <p:sldId id="394" r:id="rId27"/>
    <p:sldId id="395" r:id="rId28"/>
    <p:sldId id="396" r:id="rId29"/>
    <p:sldId id="397" r:id="rId30"/>
    <p:sldId id="401" r:id="rId31"/>
    <p:sldId id="405" r:id="rId32"/>
    <p:sldId id="403" r:id="rId33"/>
    <p:sldId id="406" r:id="rId34"/>
    <p:sldId id="407" r:id="rId35"/>
    <p:sldId id="402" r:id="rId36"/>
    <p:sldId id="410" r:id="rId37"/>
    <p:sldId id="408" r:id="rId38"/>
    <p:sldId id="409" r:id="rId39"/>
    <p:sldId id="285" r:id="rId40"/>
    <p:sldId id="411" r:id="rId41"/>
    <p:sldId id="286" r:id="rId42"/>
    <p:sldId id="287" r:id="rId43"/>
    <p:sldId id="288" r:id="rId44"/>
    <p:sldId id="28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4336"/>
    <a:srgbClr val="B1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>
        <p:scale>
          <a:sx n="17" d="100"/>
          <a:sy n="17" d="100"/>
        </p:scale>
        <p:origin x="381" y="11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A2C567B-AAD0-67E9-9AEF-76E92A4404AB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5091DFA-A5E4-5352-09F5-50864C98266F}"/>
              </a:ext>
            </a:extLst>
          </p:cNvPr>
          <p:cNvSpPr txBox="1"/>
          <p:nvPr userDrawn="1"/>
        </p:nvSpPr>
        <p:spPr>
          <a:xfrm>
            <a:off x="11543019" y="-1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9933EEE-1F0A-B2C4-990A-C3BB7F916CB4}"/>
              </a:ext>
            </a:extLst>
          </p:cNvPr>
          <p:cNvSpPr txBox="1"/>
          <p:nvPr userDrawn="1"/>
        </p:nvSpPr>
        <p:spPr>
          <a:xfrm>
            <a:off x="11543019" y="-1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A15701-A5A7-49BC-9449-C5C23784A3A1}"/>
              </a:ext>
            </a:extLst>
          </p:cNvPr>
          <p:cNvSpPr/>
          <p:nvPr/>
        </p:nvSpPr>
        <p:spPr>
          <a:xfrm>
            <a:off x="5566047" y="204223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London Was Great!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5g: CLIL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98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3321CB-C4DC-4E66-B07E-BFF37D88A570}"/>
              </a:ext>
            </a:extLst>
          </p:cNvPr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3BD86E5-B0F2-4D0F-B0C9-EF81548B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69" y="549457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96D9D-1BA9-464C-BB7F-C59E576544AD}"/>
              </a:ext>
            </a:extLst>
          </p:cNvPr>
          <p:cNvSpPr txBox="1"/>
          <p:nvPr/>
        </p:nvSpPr>
        <p:spPr>
          <a:xfrm>
            <a:off x="1095071" y="2909637"/>
            <a:ext cx="7148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 Which of those landmarks do you know? How do you know about them?</a:t>
            </a:r>
          </a:p>
          <a:p>
            <a:pPr marL="342900" indent="-342900">
              <a:buAutoNum type="arabicPeriod"/>
            </a:pPr>
            <a:r>
              <a:rPr lang="en-US" sz="3200" dirty="0"/>
              <a:t> Which landmark are you interested in?</a:t>
            </a:r>
          </a:p>
        </p:txBody>
      </p:sp>
    </p:spTree>
    <p:extLst>
      <p:ext uri="{BB962C8B-B14F-4D97-AF65-F5344CB8AC3E}">
        <p14:creationId xmlns:p14="http://schemas.microsoft.com/office/powerpoint/2010/main" val="2575014852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D3AF16-1A77-4530-9235-8C495F556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31" y="1945400"/>
            <a:ext cx="2129620" cy="2401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569BE-82FD-4988-8667-E142AF225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30" y="4206712"/>
            <a:ext cx="2390389" cy="201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F8C2D-92C2-4A55-9D36-371C313FF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872" y="2003639"/>
            <a:ext cx="2274016" cy="1937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5A72A-1062-4B4B-9B53-A7B03D04D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872" y="3955743"/>
            <a:ext cx="2145918" cy="222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47242-E364-4F88-A93C-993E263CC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488" y="1793924"/>
            <a:ext cx="2187331" cy="2198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D0620-F119-465D-BA18-367FB76A9C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3746" y="3861728"/>
            <a:ext cx="2187331" cy="2126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64E77-DDFA-47DF-8111-9AAB263C4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0459" y="1988384"/>
            <a:ext cx="2366085" cy="2010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AFEC2-91A3-417C-9081-590575D9D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0365" y="3935249"/>
            <a:ext cx="2297749" cy="20910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B47362-63A6-4830-B28C-3F8FFDC3AC85}"/>
              </a:ext>
            </a:extLst>
          </p:cNvPr>
          <p:cNvSpPr/>
          <p:nvPr/>
        </p:nvSpPr>
        <p:spPr>
          <a:xfrm>
            <a:off x="820088" y="674255"/>
            <a:ext cx="3419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Listen and repeat</a:t>
            </a:r>
          </a:p>
        </p:txBody>
      </p:sp>
      <p:pic>
        <p:nvPicPr>
          <p:cNvPr id="2" name="CD3-11">
            <a:hlinkClick r:id="" action="ppaction://media"/>
            <a:extLst>
              <a:ext uri="{FF2B5EF4-FFF2-40B4-BE49-F238E27FC236}">
                <a16:creationId xmlns:a16="http://schemas.microsoft.com/office/drawing/2014/main" id="{007BAE63-8767-43F4-BCA6-FC366B42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47267" y="565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12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7" y="-5043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8824" y="71125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hero, in memory of, tomb, connect, fog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fog">
            <a:hlinkClick r:id="" action="ppaction://media"/>
            <a:extLst>
              <a:ext uri="{FF2B5EF4-FFF2-40B4-BE49-F238E27FC236}">
                <a16:creationId xmlns:a16="http://schemas.microsoft.com/office/drawing/2014/main" id="{8E8D5526-23B3-4966-88B3-FD89CEF2D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79958" y="541711"/>
            <a:ext cx="609600" cy="609600"/>
          </a:xfrm>
          <a:prstGeom prst="rect">
            <a:avLst/>
          </a:prstGeom>
        </p:spPr>
      </p:pic>
      <p:pic>
        <p:nvPicPr>
          <p:cNvPr id="19" name="connect">
            <a:hlinkClick r:id="" action="ppaction://media"/>
            <a:extLst>
              <a:ext uri="{FF2B5EF4-FFF2-40B4-BE49-F238E27FC236}">
                <a16:creationId xmlns:a16="http://schemas.microsoft.com/office/drawing/2014/main" id="{9F3B0343-DB31-4012-9196-1133D49F8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77263" y="575102"/>
            <a:ext cx="609600" cy="609600"/>
          </a:xfrm>
          <a:prstGeom prst="rect">
            <a:avLst/>
          </a:prstGeom>
        </p:spPr>
      </p:pic>
      <p:pic>
        <p:nvPicPr>
          <p:cNvPr id="18" name="tomb">
            <a:hlinkClick r:id="" action="ppaction://media"/>
            <a:extLst>
              <a:ext uri="{FF2B5EF4-FFF2-40B4-BE49-F238E27FC236}">
                <a16:creationId xmlns:a16="http://schemas.microsoft.com/office/drawing/2014/main" id="{83A238F6-24BB-473C-BA18-2CE44181E2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4758" y="493251"/>
            <a:ext cx="609600" cy="609600"/>
          </a:xfrm>
          <a:prstGeom prst="rect">
            <a:avLst/>
          </a:prstGeom>
        </p:spPr>
      </p:pic>
      <p:pic>
        <p:nvPicPr>
          <p:cNvPr id="17" name="inmemoryof">
            <a:hlinkClick r:id="" action="ppaction://media"/>
            <a:extLst>
              <a:ext uri="{FF2B5EF4-FFF2-40B4-BE49-F238E27FC236}">
                <a16:creationId xmlns:a16="http://schemas.microsoft.com/office/drawing/2014/main" id="{52CE03C8-96AE-41C7-8AF9-59D2CE8F18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77263" y="407389"/>
            <a:ext cx="609600" cy="609600"/>
          </a:xfrm>
          <a:prstGeom prst="rect">
            <a:avLst/>
          </a:prstGeom>
        </p:spPr>
      </p:pic>
      <p:pic>
        <p:nvPicPr>
          <p:cNvPr id="16" name="hero">
            <a:hlinkClick r:id="" action="ppaction://media"/>
            <a:extLst>
              <a:ext uri="{FF2B5EF4-FFF2-40B4-BE49-F238E27FC236}">
                <a16:creationId xmlns:a16="http://schemas.microsoft.com/office/drawing/2014/main" id="{CA78ED42-0AF7-4F7F-BFCA-A05B89EE5BB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67663" y="526642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FFF616-F925-4CAF-A893-B96EA78E95B8}"/>
              </a:ext>
            </a:extLst>
          </p:cNvPr>
          <p:cNvSpPr/>
          <p:nvPr/>
        </p:nvSpPr>
        <p:spPr>
          <a:xfrm>
            <a:off x="619064" y="525484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90A45-E1F5-47F2-B0E3-66ED5189713A}"/>
              </a:ext>
            </a:extLst>
          </p:cNvPr>
          <p:cNvSpPr txBox="1"/>
          <p:nvPr/>
        </p:nvSpPr>
        <p:spPr>
          <a:xfrm>
            <a:off x="402907" y="136668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hero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hɪərəʊ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người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anh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hùng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2E356-DA4A-48E3-BBE9-FB35276B179A}"/>
              </a:ext>
            </a:extLst>
          </p:cNvPr>
          <p:cNvSpPr txBox="1"/>
          <p:nvPr/>
        </p:nvSpPr>
        <p:spPr>
          <a:xfrm>
            <a:off x="414733" y="3033086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tomb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tuːm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mộ</a:t>
            </a:r>
            <a:r>
              <a:rPr lang="en-US" sz="3200" dirty="0">
                <a:solidFill>
                  <a:srgbClr val="1D2A57"/>
                </a:solidFill>
              </a:rPr>
              <a:t>, </a:t>
            </a:r>
            <a:r>
              <a:rPr lang="en-US" sz="3200" dirty="0" err="1">
                <a:solidFill>
                  <a:srgbClr val="1D2A57"/>
                </a:solidFill>
              </a:rPr>
              <a:t>ngôi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mộ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42F38-5401-42AF-9038-BFEDC8D18175}"/>
              </a:ext>
            </a:extLst>
          </p:cNvPr>
          <p:cNvSpPr txBox="1"/>
          <p:nvPr/>
        </p:nvSpPr>
        <p:spPr>
          <a:xfrm>
            <a:off x="402907" y="3845114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connect </a:t>
            </a:r>
            <a:r>
              <a:rPr lang="en-US" sz="3200" dirty="0"/>
              <a:t>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kəˈnekt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kết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nối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5DE60-6EA2-4C8D-9FFB-84FB5DBED562}"/>
              </a:ext>
            </a:extLst>
          </p:cNvPr>
          <p:cNvSpPr txBox="1"/>
          <p:nvPr/>
        </p:nvSpPr>
        <p:spPr>
          <a:xfrm>
            <a:off x="402907" y="2178713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in memory of </a:t>
            </a:r>
            <a:r>
              <a:rPr lang="en-US" sz="3200" dirty="0"/>
              <a:t>(</a:t>
            </a:r>
            <a:r>
              <a:rPr lang="en-US" sz="3200" dirty="0" err="1"/>
              <a:t>phr</a:t>
            </a:r>
            <a:r>
              <a:rPr lang="en-US" sz="3200" dirty="0"/>
              <a:t>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ɪn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meməri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əv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tưởng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nhớ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43AB2-7423-4CF4-86DB-FB2859AA0494}"/>
              </a:ext>
            </a:extLst>
          </p:cNvPr>
          <p:cNvSpPr txBox="1"/>
          <p:nvPr/>
        </p:nvSpPr>
        <p:spPr>
          <a:xfrm>
            <a:off x="402907" y="467831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fog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fɒɡ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1D2A57"/>
                </a:solidFill>
              </a:rPr>
              <a:t>sương</a:t>
            </a:r>
            <a:r>
              <a:rPr lang="en-US" sz="3200" dirty="0">
                <a:solidFill>
                  <a:srgbClr val="1D2A57"/>
                </a:solidFill>
              </a:rPr>
              <a:t> </a:t>
            </a:r>
            <a:r>
              <a:rPr lang="en-US" sz="3200" dirty="0" err="1">
                <a:solidFill>
                  <a:srgbClr val="1D2A57"/>
                </a:solidFill>
              </a:rPr>
              <a:t>mù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63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F0B446-EDF3-403B-BC6F-D84A808917EC}"/>
              </a:ext>
            </a:extLst>
          </p:cNvPr>
          <p:cNvSpPr/>
          <p:nvPr/>
        </p:nvSpPr>
        <p:spPr>
          <a:xfrm>
            <a:off x="372455" y="1431574"/>
            <a:ext cx="11447089" cy="646331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hero      in memory of         fog       tombs      connect     fog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0200D-A4F8-44EA-BD6F-E705D2D26151}"/>
              </a:ext>
            </a:extLst>
          </p:cNvPr>
          <p:cNvSpPr txBox="1"/>
          <p:nvPr/>
        </p:nvSpPr>
        <p:spPr>
          <a:xfrm>
            <a:off x="144379" y="2361362"/>
            <a:ext cx="119032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1. In the past, people built stone pyramid as _______________ for their pharaohs.</a:t>
            </a:r>
          </a:p>
          <a:p>
            <a:r>
              <a:rPr lang="en-US" sz="3400" dirty="0"/>
              <a:t>2. She draws a picture __________________ of her mother.</a:t>
            </a:r>
          </a:p>
          <a:p>
            <a:pPr marL="342900" indent="-342900">
              <a:buAutoNum type="arabicPeriod" startAt="3"/>
            </a:pPr>
            <a:r>
              <a:rPr lang="en-US" sz="3400" dirty="0"/>
              <a:t> My laptop can _________________ to the internet to help me find information.</a:t>
            </a:r>
          </a:p>
          <a:p>
            <a:pPr marL="342900" indent="-342900">
              <a:buAutoNum type="arabicPeriod" startAt="3"/>
            </a:pPr>
            <a:r>
              <a:rPr lang="en-US" sz="3400" dirty="0"/>
              <a:t> He is always a/an _____________ to his son.</a:t>
            </a:r>
          </a:p>
          <a:p>
            <a:pPr marL="342900" indent="-342900">
              <a:buAutoNum type="arabicPeriod" startAt="3"/>
            </a:pPr>
            <a:r>
              <a:rPr lang="en-US" sz="3400" dirty="0"/>
              <a:t> We can’t see the way because of the __________________.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57605-0596-46A1-8E72-B1E2C5900307}"/>
              </a:ext>
            </a:extLst>
          </p:cNvPr>
          <p:cNvSpPr txBox="1"/>
          <p:nvPr/>
        </p:nvSpPr>
        <p:spPr>
          <a:xfrm>
            <a:off x="372455" y="501786"/>
            <a:ext cx="1203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Fill in each blank with an appropriate word/ phrase.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88DF7-7243-4237-BC67-D586E262C8CE}"/>
              </a:ext>
            </a:extLst>
          </p:cNvPr>
          <p:cNvSpPr/>
          <p:nvPr/>
        </p:nvSpPr>
        <p:spPr>
          <a:xfrm>
            <a:off x="8907529" y="2361362"/>
            <a:ext cx="138429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tombs </a:t>
            </a:r>
            <a:endParaRPr lang="en-US" sz="3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3E0784-0B79-418F-B577-539A39952789}"/>
              </a:ext>
            </a:extLst>
          </p:cNvPr>
          <p:cNvSpPr/>
          <p:nvPr/>
        </p:nvSpPr>
        <p:spPr>
          <a:xfrm>
            <a:off x="4658671" y="3395749"/>
            <a:ext cx="28746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in memory of </a:t>
            </a:r>
            <a:endParaRPr lang="en-US" sz="3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18FB9-7050-4B40-A13C-F449BA1051A1}"/>
              </a:ext>
            </a:extLst>
          </p:cNvPr>
          <p:cNvSpPr/>
          <p:nvPr/>
        </p:nvSpPr>
        <p:spPr>
          <a:xfrm>
            <a:off x="3911156" y="3946411"/>
            <a:ext cx="16686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connect </a:t>
            </a:r>
            <a:endParaRPr lang="en-US" sz="3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01971-14F8-44A9-B38C-9F86F0A8FCE0}"/>
              </a:ext>
            </a:extLst>
          </p:cNvPr>
          <p:cNvSpPr/>
          <p:nvPr/>
        </p:nvSpPr>
        <p:spPr>
          <a:xfrm>
            <a:off x="4424503" y="4950021"/>
            <a:ext cx="99097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hero</a:t>
            </a:r>
            <a:endParaRPr lang="en-US" sz="3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DFAD61-E198-4A61-ADC6-E31AD84E1F5B}"/>
              </a:ext>
            </a:extLst>
          </p:cNvPr>
          <p:cNvSpPr/>
          <p:nvPr/>
        </p:nvSpPr>
        <p:spPr>
          <a:xfrm>
            <a:off x="8443848" y="5463569"/>
            <a:ext cx="76123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fog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0157838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F16A6-5ADD-490E-B80F-744AD2566563}"/>
              </a:ext>
            </a:extLst>
          </p:cNvPr>
          <p:cNvSpPr/>
          <p:nvPr/>
        </p:nvSpPr>
        <p:spPr>
          <a:xfrm>
            <a:off x="721895" y="2502114"/>
            <a:ext cx="10074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Which materials did they use to build each landmark (1-4) in the text? Read through to find out.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B84C01-46DB-4817-AB7D-DDF9BB9065A2}"/>
              </a:ext>
            </a:extLst>
          </p:cNvPr>
          <p:cNvSpPr/>
          <p:nvPr/>
        </p:nvSpPr>
        <p:spPr>
          <a:xfrm>
            <a:off x="385011" y="753979"/>
            <a:ext cx="2358189" cy="5935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Pre-reading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AD315-AD64-4E0D-BA67-695AFAFF3B7F}"/>
              </a:ext>
            </a:extLst>
          </p:cNvPr>
          <p:cNvSpPr txBox="1"/>
          <p:nvPr/>
        </p:nvSpPr>
        <p:spPr>
          <a:xfrm>
            <a:off x="3224463" y="753217"/>
            <a:ext cx="638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Underline key words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852781-0E35-4C19-B3BA-BD1EFC90C9C1}"/>
              </a:ext>
            </a:extLst>
          </p:cNvPr>
          <p:cNvCxnSpPr>
            <a:cxnSpLocks/>
          </p:cNvCxnSpPr>
          <p:nvPr/>
        </p:nvCxnSpPr>
        <p:spPr>
          <a:xfrm>
            <a:off x="2123974" y="3102278"/>
            <a:ext cx="1602206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5BF3F-462F-4490-8DEB-3D50BBB02739}"/>
              </a:ext>
            </a:extLst>
          </p:cNvPr>
          <p:cNvCxnSpPr>
            <a:cxnSpLocks/>
          </p:cNvCxnSpPr>
          <p:nvPr/>
        </p:nvCxnSpPr>
        <p:spPr>
          <a:xfrm>
            <a:off x="6789420" y="3095596"/>
            <a:ext cx="3726180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7886C9-4897-4A7F-905B-8248AAF03584}"/>
              </a:ext>
            </a:extLst>
          </p:cNvPr>
          <p:cNvCxnSpPr>
            <a:cxnSpLocks/>
          </p:cNvCxnSpPr>
          <p:nvPr/>
        </p:nvCxnSpPr>
        <p:spPr>
          <a:xfrm>
            <a:off x="3994484" y="3628384"/>
            <a:ext cx="954506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667F2B-5FB0-40E5-A484-6A80ED53FF60}"/>
              </a:ext>
            </a:extLst>
          </p:cNvPr>
          <p:cNvCxnSpPr>
            <a:cxnSpLocks/>
          </p:cNvCxnSpPr>
          <p:nvPr/>
        </p:nvCxnSpPr>
        <p:spPr>
          <a:xfrm>
            <a:off x="7119286" y="3599168"/>
            <a:ext cx="1487504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63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B5003-7362-4450-8867-64C3AF04D911}"/>
              </a:ext>
            </a:extLst>
          </p:cNvPr>
          <p:cNvSpPr/>
          <p:nvPr/>
        </p:nvSpPr>
        <p:spPr>
          <a:xfrm>
            <a:off x="1283367" y="940151"/>
            <a:ext cx="9496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They used stone to build Nelson’s Column. They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used bronze to build the lions at the base.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39ACE-EB3E-4422-8DCE-B7EB3977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215" y="2368462"/>
            <a:ext cx="6430879" cy="3458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F4222-73AE-48FB-A692-F06FE5CA1A42}"/>
              </a:ext>
            </a:extLst>
          </p:cNvPr>
          <p:cNvSpPr txBox="1"/>
          <p:nvPr/>
        </p:nvSpPr>
        <p:spPr>
          <a:xfrm>
            <a:off x="962525" y="130007"/>
            <a:ext cx="280160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8B2D7-8563-455D-9E16-96117ED59BE9}"/>
              </a:ext>
            </a:extLst>
          </p:cNvPr>
          <p:cNvSpPr/>
          <p:nvPr/>
        </p:nvSpPr>
        <p:spPr>
          <a:xfrm>
            <a:off x="4104172" y="3140242"/>
            <a:ext cx="913598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4EF1C4-E969-4C1B-A48A-27406D1CED01}"/>
              </a:ext>
            </a:extLst>
          </p:cNvPr>
          <p:cNvSpPr/>
          <p:nvPr/>
        </p:nvSpPr>
        <p:spPr>
          <a:xfrm>
            <a:off x="3384884" y="5249060"/>
            <a:ext cx="1027096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0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6893DD-51D5-4B5D-80AA-637BD9B4C8A6}"/>
              </a:ext>
            </a:extLst>
          </p:cNvPr>
          <p:cNvSpPr/>
          <p:nvPr/>
        </p:nvSpPr>
        <p:spPr>
          <a:xfrm>
            <a:off x="1780151" y="870103"/>
            <a:ext cx="8257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 They used marble to build the Taj Mahal.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4F90F-D877-4566-B77B-1634CD20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381" y="1669867"/>
            <a:ext cx="4526882" cy="4165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DDC931-07E5-4EA4-9446-BDB46D77444D}"/>
              </a:ext>
            </a:extLst>
          </p:cNvPr>
          <p:cNvSpPr txBox="1"/>
          <p:nvPr/>
        </p:nvSpPr>
        <p:spPr>
          <a:xfrm>
            <a:off x="962525" y="130007"/>
            <a:ext cx="280160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E8E077-35A9-4025-ABDB-BF8988008825}"/>
              </a:ext>
            </a:extLst>
          </p:cNvPr>
          <p:cNvSpPr/>
          <p:nvPr/>
        </p:nvSpPr>
        <p:spPr>
          <a:xfrm flipH="1">
            <a:off x="5395368" y="3250890"/>
            <a:ext cx="833981" cy="395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87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1A341-97EB-4D26-8927-E48CD02D766E}"/>
              </a:ext>
            </a:extLst>
          </p:cNvPr>
          <p:cNvSpPr/>
          <p:nvPr/>
        </p:nvSpPr>
        <p:spPr>
          <a:xfrm>
            <a:off x="1462135" y="886144"/>
            <a:ext cx="9267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They used stone to build the Pyramids of Giza.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1EC25-EAF8-4BEC-9C84-FCFD79C16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364" y="1599501"/>
            <a:ext cx="5766635" cy="4372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7D4C1-0BCD-4D23-9B4B-EBA69A2F6445}"/>
              </a:ext>
            </a:extLst>
          </p:cNvPr>
          <p:cNvSpPr txBox="1"/>
          <p:nvPr/>
        </p:nvSpPr>
        <p:spPr>
          <a:xfrm>
            <a:off x="962525" y="130007"/>
            <a:ext cx="280160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CA4DA-2A06-4176-B32F-CBB149E1077F}"/>
              </a:ext>
            </a:extLst>
          </p:cNvPr>
          <p:cNvSpPr/>
          <p:nvPr/>
        </p:nvSpPr>
        <p:spPr>
          <a:xfrm>
            <a:off x="7411452" y="2730450"/>
            <a:ext cx="875298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216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137" y="148142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63882" y="229040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1689" y="487269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75915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55866" y="318491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558FBB2D-1663-441A-B5D7-9E9394756098}"/>
              </a:ext>
            </a:extLst>
          </p:cNvPr>
          <p:cNvSpPr/>
          <p:nvPr/>
        </p:nvSpPr>
        <p:spPr>
          <a:xfrm>
            <a:off x="201689" y="3978184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85" y="453953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F504FD-3372-429B-8782-E64FA00A0A4D}"/>
              </a:ext>
            </a:extLst>
          </p:cNvPr>
          <p:cNvSpPr/>
          <p:nvPr/>
        </p:nvSpPr>
        <p:spPr>
          <a:xfrm>
            <a:off x="1171073" y="835331"/>
            <a:ext cx="10876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 They used steel to build the Golden Gate Bridge.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8A07A-6647-441A-860C-0323300E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196" y="1663766"/>
            <a:ext cx="6993607" cy="4527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46286-E9AF-4C6D-9AC2-B32D51CFF826}"/>
              </a:ext>
            </a:extLst>
          </p:cNvPr>
          <p:cNvSpPr txBox="1"/>
          <p:nvPr/>
        </p:nvSpPr>
        <p:spPr>
          <a:xfrm>
            <a:off x="962525" y="130007"/>
            <a:ext cx="280160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While- =reading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BC2FE-6A49-4C1E-9DF4-50DD814F17D2}"/>
              </a:ext>
            </a:extLst>
          </p:cNvPr>
          <p:cNvSpPr/>
          <p:nvPr/>
        </p:nvSpPr>
        <p:spPr>
          <a:xfrm>
            <a:off x="3630128" y="3037372"/>
            <a:ext cx="873292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30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C96210-073F-4173-8F34-73F8B6EBD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78" y="805615"/>
            <a:ext cx="9802544" cy="9429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D5E1CD-F2AA-47EE-BEC4-DDA8222BF8ED}"/>
              </a:ext>
            </a:extLst>
          </p:cNvPr>
          <p:cNvCxnSpPr>
            <a:cxnSpLocks/>
          </p:cNvCxnSpPr>
          <p:nvPr/>
        </p:nvCxnSpPr>
        <p:spPr>
          <a:xfrm>
            <a:off x="1636295" y="1267326"/>
            <a:ext cx="1171073" cy="0"/>
          </a:xfrm>
          <a:prstGeom prst="line">
            <a:avLst/>
          </a:prstGeom>
          <a:ln w="3810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40BBEB-0A2F-41B4-89A9-C9AFCBA82524}"/>
              </a:ext>
            </a:extLst>
          </p:cNvPr>
          <p:cNvCxnSpPr>
            <a:cxnSpLocks/>
          </p:cNvCxnSpPr>
          <p:nvPr/>
        </p:nvCxnSpPr>
        <p:spPr>
          <a:xfrm>
            <a:off x="4309511" y="1267326"/>
            <a:ext cx="2462463" cy="0"/>
          </a:xfrm>
          <a:prstGeom prst="line">
            <a:avLst/>
          </a:prstGeom>
          <a:ln w="3810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FF079-5945-4BBA-9A01-9F8116AF697F}"/>
              </a:ext>
            </a:extLst>
          </p:cNvPr>
          <p:cNvCxnSpPr>
            <a:cxnSpLocks/>
          </p:cNvCxnSpPr>
          <p:nvPr/>
        </p:nvCxnSpPr>
        <p:spPr>
          <a:xfrm>
            <a:off x="2720941" y="1736958"/>
            <a:ext cx="799499" cy="0"/>
          </a:xfrm>
          <a:prstGeom prst="line">
            <a:avLst/>
          </a:prstGeom>
          <a:ln w="3810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E7C927-4A14-4F77-9CEF-96A17F117043}"/>
              </a:ext>
            </a:extLst>
          </p:cNvPr>
          <p:cNvCxnSpPr>
            <a:cxnSpLocks/>
          </p:cNvCxnSpPr>
          <p:nvPr/>
        </p:nvCxnSpPr>
        <p:spPr>
          <a:xfrm>
            <a:off x="6471786" y="1736556"/>
            <a:ext cx="831984" cy="0"/>
          </a:xfrm>
          <a:prstGeom prst="line">
            <a:avLst/>
          </a:prstGeom>
          <a:ln w="3810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3058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6E49A0-0BA9-408B-8600-0CA4ABC34782}"/>
              </a:ext>
            </a:extLst>
          </p:cNvPr>
          <p:cNvSpPr/>
          <p:nvPr/>
        </p:nvSpPr>
        <p:spPr>
          <a:xfrm>
            <a:off x="1187116" y="651393"/>
            <a:ext cx="9224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1</a:t>
            </a:r>
            <a:r>
              <a:rPr lang="en-US" sz="3600" dirty="0"/>
              <a:t> There aren’t three lions at the base of Nelson’s  Column. </a:t>
            </a:r>
            <a:r>
              <a:rPr lang="en-US" sz="3600" dirty="0">
                <a:solidFill>
                  <a:srgbClr val="FF0000"/>
                </a:solidFill>
              </a:rPr>
              <a:t>There are four. </a:t>
            </a:r>
          </a:p>
        </p:txBody>
      </p:sp>
      <p:pic>
        <p:nvPicPr>
          <p:cNvPr id="3" name="CD3-12">
            <a:hlinkClick r:id="" action="ppaction://media"/>
            <a:extLst>
              <a:ext uri="{FF2B5EF4-FFF2-40B4-BE49-F238E27FC236}">
                <a16:creationId xmlns:a16="http://schemas.microsoft.com/office/drawing/2014/main" id="{B8FD18FC-4D0C-482D-9B0A-46C888D671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237.4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5074" y="3990474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2A1ECD-A45A-449D-8B24-7D1AE641CF98}"/>
              </a:ext>
            </a:extLst>
          </p:cNvPr>
          <p:cNvSpPr/>
          <p:nvPr/>
        </p:nvSpPr>
        <p:spPr>
          <a:xfrm>
            <a:off x="2695074" y="2082696"/>
            <a:ext cx="8598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M1: Sorry, Janine – it is in fact true. There are </a:t>
            </a:r>
            <a:r>
              <a:rPr lang="en-US" sz="3200" dirty="0">
                <a:solidFill>
                  <a:srgbClr val="FF0000"/>
                </a:solidFill>
              </a:rPr>
              <a:t>three lions </a:t>
            </a:r>
            <a:r>
              <a:rPr lang="en-US" sz="3200" dirty="0"/>
              <a:t>at the base, Tony. </a:t>
            </a:r>
          </a:p>
          <a:p>
            <a:r>
              <a:rPr lang="en-US" sz="3200" dirty="0"/>
              <a:t>M2: </a:t>
            </a:r>
            <a:r>
              <a:rPr lang="en-US" sz="3200" dirty="0">
                <a:solidFill>
                  <a:srgbClr val="FF0000"/>
                </a:solidFill>
              </a:rPr>
              <a:t>No, there are four. </a:t>
            </a:r>
          </a:p>
        </p:txBody>
      </p:sp>
    </p:spTree>
    <p:extLst>
      <p:ext uri="{BB962C8B-B14F-4D97-AF65-F5344CB8AC3E}">
        <p14:creationId xmlns:p14="http://schemas.microsoft.com/office/powerpoint/2010/main" val="23907098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72DC87-6C30-43FC-B1DE-3A108FDE3037}"/>
              </a:ext>
            </a:extLst>
          </p:cNvPr>
          <p:cNvSpPr/>
          <p:nvPr/>
        </p:nvSpPr>
        <p:spPr>
          <a:xfrm>
            <a:off x="1957136" y="747646"/>
            <a:ext cx="9288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2</a:t>
            </a:r>
            <a:r>
              <a:rPr lang="en-US" sz="3600" dirty="0"/>
              <a:t> Shah Jahan didn’t build the Taj Mahal for his mother. </a:t>
            </a:r>
            <a:r>
              <a:rPr lang="en-US" sz="3600" dirty="0">
                <a:solidFill>
                  <a:srgbClr val="FF0000"/>
                </a:solidFill>
              </a:rPr>
              <a:t>He built it for his wife. </a:t>
            </a:r>
          </a:p>
        </p:txBody>
      </p:sp>
      <p:pic>
        <p:nvPicPr>
          <p:cNvPr id="3" name="CD3-12">
            <a:hlinkClick r:id="" action="ppaction://media"/>
            <a:extLst>
              <a:ext uri="{FF2B5EF4-FFF2-40B4-BE49-F238E27FC236}">
                <a16:creationId xmlns:a16="http://schemas.microsoft.com/office/drawing/2014/main" id="{3D2335FF-12D2-4B56-83DC-7906933AC1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50" end="60435.4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5074" y="3990474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95B8FE-ED9E-4BC2-8AB3-DF674E9F66A3}"/>
              </a:ext>
            </a:extLst>
          </p:cNvPr>
          <p:cNvSpPr/>
          <p:nvPr/>
        </p:nvSpPr>
        <p:spPr>
          <a:xfrm>
            <a:off x="4908884" y="232136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M1: And… it is true! 2-1. Tony, Shah Jahan built it to remember his mother. </a:t>
            </a:r>
          </a:p>
          <a:p>
            <a:r>
              <a:rPr lang="en-US" sz="2800" dirty="0"/>
              <a:t>M2: That sounds like it’s true. </a:t>
            </a:r>
          </a:p>
          <a:p>
            <a:r>
              <a:rPr lang="en-US" sz="2800" dirty="0"/>
              <a:t>M1</a:t>
            </a:r>
            <a:r>
              <a:rPr lang="en-US" sz="2800" dirty="0">
                <a:solidFill>
                  <a:srgbClr val="FF0000"/>
                </a:solidFill>
              </a:rPr>
              <a:t>: But it isn’t! He built it to remember his wife</a:t>
            </a:r>
            <a:r>
              <a:rPr lang="en-US" sz="2800" dirty="0"/>
              <a:t>! Still 2-1.</a:t>
            </a:r>
          </a:p>
        </p:txBody>
      </p:sp>
    </p:spTree>
    <p:extLst>
      <p:ext uri="{BB962C8B-B14F-4D97-AF65-F5344CB8AC3E}">
        <p14:creationId xmlns:p14="http://schemas.microsoft.com/office/powerpoint/2010/main" val="39491932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4D9420-617E-43CE-905F-0281AA3DC374}"/>
              </a:ext>
            </a:extLst>
          </p:cNvPr>
          <p:cNvSpPr/>
          <p:nvPr/>
        </p:nvSpPr>
        <p:spPr>
          <a:xfrm>
            <a:off x="938463" y="924109"/>
            <a:ext cx="10315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3</a:t>
            </a:r>
            <a:r>
              <a:rPr lang="en-US" sz="3600" dirty="0"/>
              <a:t> The largest pyramid of Giza wasn’t for Menkaure. </a:t>
            </a:r>
            <a:r>
              <a:rPr lang="en-US" sz="3600" dirty="0">
                <a:solidFill>
                  <a:srgbClr val="FF0000"/>
                </a:solidFill>
              </a:rPr>
              <a:t>It was for Khufu. </a:t>
            </a:r>
          </a:p>
        </p:txBody>
      </p:sp>
      <p:pic>
        <p:nvPicPr>
          <p:cNvPr id="3" name="CD3-12">
            <a:hlinkClick r:id="" action="ppaction://media"/>
            <a:extLst>
              <a:ext uri="{FF2B5EF4-FFF2-40B4-BE49-F238E27FC236}">
                <a16:creationId xmlns:a16="http://schemas.microsoft.com/office/drawing/2014/main" id="{674E4449-4AF8-46DF-9FE4-F1BB2CEBA7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52" end="39628.4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5074" y="3990474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408A19-FEF3-4555-A8F3-72E32CC72AB4}"/>
              </a:ext>
            </a:extLst>
          </p:cNvPr>
          <p:cNvSpPr/>
          <p:nvPr/>
        </p:nvSpPr>
        <p:spPr>
          <a:xfrm>
            <a:off x="4523874" y="2568749"/>
            <a:ext cx="69943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There are three Great Pyramids of Giza, Egypt. </a:t>
            </a:r>
          </a:p>
          <a:p>
            <a:r>
              <a:rPr lang="en-US" sz="2800" dirty="0"/>
              <a:t>W: Yes, there are. </a:t>
            </a:r>
          </a:p>
          <a:p>
            <a:r>
              <a:rPr lang="en-US" sz="2800" dirty="0"/>
              <a:t>M1: That’s correct, and that makes the score 2-all! Tony, the </a:t>
            </a:r>
            <a:r>
              <a:rPr lang="en-US" sz="2800" dirty="0">
                <a:solidFill>
                  <a:srgbClr val="FF0000"/>
                </a:solidFill>
              </a:rPr>
              <a:t>largest of the pyramids was for the pharaoh Menkaure. </a:t>
            </a:r>
          </a:p>
          <a:p>
            <a:r>
              <a:rPr lang="en-US" sz="2800" dirty="0"/>
              <a:t>M2: False! </a:t>
            </a:r>
          </a:p>
          <a:p>
            <a:r>
              <a:rPr lang="en-US" sz="2800" dirty="0"/>
              <a:t>M1: </a:t>
            </a:r>
            <a:r>
              <a:rPr lang="en-US" sz="2800" dirty="0">
                <a:solidFill>
                  <a:srgbClr val="FF0000"/>
                </a:solidFill>
              </a:rPr>
              <a:t>It is false. It was for the pharaoh Khufu.</a:t>
            </a:r>
          </a:p>
        </p:txBody>
      </p:sp>
    </p:spTree>
    <p:extLst>
      <p:ext uri="{BB962C8B-B14F-4D97-AF65-F5344CB8AC3E}">
        <p14:creationId xmlns:p14="http://schemas.microsoft.com/office/powerpoint/2010/main" val="19134323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13A3F5-270E-49A4-B245-B617870843A7}"/>
              </a:ext>
            </a:extLst>
          </p:cNvPr>
          <p:cNvSpPr/>
          <p:nvPr/>
        </p:nvSpPr>
        <p:spPr>
          <a:xfrm>
            <a:off x="753979" y="927301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4</a:t>
            </a:r>
            <a:r>
              <a:rPr lang="en-US" sz="3200" dirty="0"/>
              <a:t> The Golden Gate Bridge isn’t 27 km long. </a:t>
            </a:r>
            <a:r>
              <a:rPr lang="en-US" sz="3200" dirty="0">
                <a:solidFill>
                  <a:srgbClr val="FF0000"/>
                </a:solidFill>
              </a:rPr>
              <a:t>It’s 2.7 km long.</a:t>
            </a:r>
          </a:p>
        </p:txBody>
      </p:sp>
      <p:pic>
        <p:nvPicPr>
          <p:cNvPr id="3" name="CD3-12">
            <a:hlinkClick r:id="" action="ppaction://media"/>
            <a:extLst>
              <a:ext uri="{FF2B5EF4-FFF2-40B4-BE49-F238E27FC236}">
                <a16:creationId xmlns:a16="http://schemas.microsoft.com/office/drawing/2014/main" id="{D642792A-BB8A-4AA2-8CE7-9E143966BA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59" end="0.4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5074" y="3990474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FC2524-740C-4D12-B8A2-05F35D986302}"/>
              </a:ext>
            </a:extLst>
          </p:cNvPr>
          <p:cNvSpPr/>
          <p:nvPr/>
        </p:nvSpPr>
        <p:spPr>
          <a:xfrm>
            <a:off x="4379494" y="2620289"/>
            <a:ext cx="72349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M1: Correct, Janine – they built it in 1937, in fact. 3-3. </a:t>
            </a:r>
            <a:r>
              <a:rPr lang="en-US" sz="2800" dirty="0">
                <a:solidFill>
                  <a:srgbClr val="FF0000"/>
                </a:solidFill>
              </a:rPr>
              <a:t>It is 27 </a:t>
            </a:r>
            <a:r>
              <a:rPr lang="en-US" sz="2800" dirty="0" err="1">
                <a:solidFill>
                  <a:srgbClr val="FF0000"/>
                </a:solidFill>
              </a:rPr>
              <a:t>kilometres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long, Tony. </a:t>
            </a:r>
          </a:p>
          <a:p>
            <a:r>
              <a:rPr lang="en-US" sz="2800" dirty="0"/>
              <a:t>M2: </a:t>
            </a:r>
            <a:r>
              <a:rPr lang="en-US" sz="2800" dirty="0">
                <a:solidFill>
                  <a:srgbClr val="FF0000"/>
                </a:solidFill>
              </a:rPr>
              <a:t>No, that’s much too long</a:t>
            </a:r>
            <a:r>
              <a:rPr lang="en-US" sz="2800" dirty="0"/>
              <a:t>. </a:t>
            </a:r>
          </a:p>
          <a:p>
            <a:r>
              <a:rPr lang="en-US" sz="2800" dirty="0"/>
              <a:t>M1: Correct, Tony, </a:t>
            </a:r>
            <a:r>
              <a:rPr lang="en-US" sz="2800" dirty="0">
                <a:solidFill>
                  <a:srgbClr val="FF0000"/>
                </a:solidFill>
              </a:rPr>
              <a:t>it’s 2.7 km long, actually.</a:t>
            </a:r>
          </a:p>
        </p:txBody>
      </p:sp>
    </p:spTree>
    <p:extLst>
      <p:ext uri="{BB962C8B-B14F-4D97-AF65-F5344CB8AC3E}">
        <p14:creationId xmlns:p14="http://schemas.microsoft.com/office/powerpoint/2010/main" val="27569725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711FB-EA8D-46CF-92ED-DE525976D1BD}"/>
              </a:ext>
            </a:extLst>
          </p:cNvPr>
          <p:cNvSpPr/>
          <p:nvPr/>
        </p:nvSpPr>
        <p:spPr>
          <a:xfrm>
            <a:off x="227798" y="628902"/>
            <a:ext cx="60093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M1: Welcome to Know your Globe, our geography quiz. Today it’s landmarks, and I want you to tell me if the following statements are true or false. First, Nelson’s Column in London. It’s made of stone, Tony. </a:t>
            </a:r>
          </a:p>
          <a:p>
            <a:r>
              <a:rPr lang="en-US" dirty="0"/>
              <a:t>M2: That’s true, it is. </a:t>
            </a:r>
          </a:p>
          <a:p>
            <a:r>
              <a:rPr lang="en-US" dirty="0"/>
              <a:t>M1: It is indeed. It’s 51.6 </a:t>
            </a:r>
            <a:r>
              <a:rPr lang="en-US" dirty="0" err="1"/>
              <a:t>metres</a:t>
            </a:r>
            <a:r>
              <a:rPr lang="en-US" dirty="0"/>
              <a:t> high, Janine. </a:t>
            </a:r>
          </a:p>
          <a:p>
            <a:r>
              <a:rPr lang="en-US" dirty="0"/>
              <a:t>W: No, that’s false. </a:t>
            </a:r>
          </a:p>
          <a:p>
            <a:r>
              <a:rPr lang="en-US" dirty="0"/>
              <a:t>M1: Sorry, Janine – it is in fact true. There are three lions at the base, Tony. </a:t>
            </a:r>
          </a:p>
          <a:p>
            <a:r>
              <a:rPr lang="en-US" dirty="0"/>
              <a:t>M2: No, there are four. </a:t>
            </a:r>
          </a:p>
          <a:p>
            <a:r>
              <a:rPr lang="en-US" dirty="0"/>
              <a:t>M1: Well done, Tony! Two points for you. Now let’s move on to the Taj Mahal in Uttar Pradesh, India. Janine, it took 22 years to build.</a:t>
            </a:r>
          </a:p>
          <a:p>
            <a:r>
              <a:rPr lang="en-US" dirty="0"/>
              <a:t>W: Without being sure, I’ll say that’s true. </a:t>
            </a:r>
          </a:p>
          <a:p>
            <a:r>
              <a:rPr lang="en-US" dirty="0"/>
              <a:t>M1: And… it is true! 2-1. Tony, Shah Jahan built it to remember his mother. </a:t>
            </a:r>
          </a:p>
          <a:p>
            <a:r>
              <a:rPr lang="en-US" dirty="0"/>
              <a:t>M2: That sounds like it’s true. </a:t>
            </a:r>
          </a:p>
          <a:p>
            <a:r>
              <a:rPr lang="en-US" dirty="0"/>
              <a:t>M1: But it isn’t! He built it to remember his wife! Still 2-1. An easy one for you to draw level, Janine. There are three Great Pyramids of Giza, Egypt.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5DF539-D1AC-4A99-8347-52E2BC049009}"/>
              </a:ext>
            </a:extLst>
          </p:cNvPr>
          <p:cNvSpPr/>
          <p:nvPr/>
        </p:nvSpPr>
        <p:spPr>
          <a:xfrm>
            <a:off x="6423660" y="628902"/>
            <a:ext cx="567890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W: Yes, there are. </a:t>
            </a:r>
          </a:p>
          <a:p>
            <a:r>
              <a:rPr lang="en-US" dirty="0"/>
              <a:t>M1: That’s correct, and that makes the score 2-all! Tony, </a:t>
            </a:r>
          </a:p>
          <a:p>
            <a:r>
              <a:rPr lang="en-US" dirty="0"/>
              <a:t>the largest of the pyramids was for the pharaoh </a:t>
            </a:r>
          </a:p>
          <a:p>
            <a:r>
              <a:rPr lang="en-US" dirty="0"/>
              <a:t>Menkaure. </a:t>
            </a:r>
          </a:p>
          <a:p>
            <a:r>
              <a:rPr lang="en-US" dirty="0"/>
              <a:t>M2: False! </a:t>
            </a:r>
          </a:p>
          <a:p>
            <a:r>
              <a:rPr lang="en-US" dirty="0"/>
              <a:t>M1: It is false. It was for the pharaoh Khufu. 3-2. Now </a:t>
            </a:r>
          </a:p>
          <a:p>
            <a:r>
              <a:rPr lang="en-US" dirty="0"/>
              <a:t>to the Golden Gate Bridge in San Francisco. They built it in 1973, Janine. </a:t>
            </a:r>
          </a:p>
          <a:p>
            <a:r>
              <a:rPr lang="en-US" dirty="0"/>
              <a:t>W: No, no way. </a:t>
            </a:r>
          </a:p>
          <a:p>
            <a:r>
              <a:rPr lang="en-US" dirty="0"/>
              <a:t>M1: Correct, Janine – they built it in 1937, in fact. 3-3. It </a:t>
            </a:r>
          </a:p>
          <a:p>
            <a:r>
              <a:rPr lang="en-US" dirty="0"/>
              <a:t>is 27 </a:t>
            </a:r>
            <a:r>
              <a:rPr lang="en-US" dirty="0" err="1"/>
              <a:t>kilometres</a:t>
            </a:r>
            <a:r>
              <a:rPr lang="en-US" dirty="0"/>
              <a:t> long, Tony. </a:t>
            </a:r>
          </a:p>
          <a:p>
            <a:r>
              <a:rPr lang="en-US" dirty="0"/>
              <a:t>M2: No, that’s much too long. </a:t>
            </a:r>
          </a:p>
          <a:p>
            <a:r>
              <a:rPr lang="en-US" dirty="0"/>
              <a:t>M1: Correct, Tony, it’s 2.7 km long, actually. 4-3 to Tony. </a:t>
            </a:r>
          </a:p>
          <a:p>
            <a:r>
              <a:rPr lang="en-US" dirty="0"/>
              <a:t>Janine, you need the next one to stay in the game. The bridge’s </a:t>
            </a:r>
            <a:r>
              <a:rPr lang="en-US" dirty="0" err="1"/>
              <a:t>colour</a:t>
            </a:r>
            <a:r>
              <a:rPr lang="en-US" dirty="0"/>
              <a:t> was chosen so it would be easy to see in bad weather. </a:t>
            </a:r>
          </a:p>
          <a:p>
            <a:r>
              <a:rPr lang="en-US" dirty="0"/>
              <a:t>W: No, I don’t think so… </a:t>
            </a:r>
          </a:p>
          <a:p>
            <a:r>
              <a:rPr lang="en-US" dirty="0"/>
              <a:t>M1: It’s true, I’m afraid, Janine, and that means we </a:t>
            </a:r>
          </a:p>
          <a:p>
            <a:r>
              <a:rPr lang="en-US" dirty="0"/>
              <a:t>have a winner…</a:t>
            </a:r>
          </a:p>
        </p:txBody>
      </p:sp>
    </p:spTree>
    <p:extLst>
      <p:ext uri="{BB962C8B-B14F-4D97-AF65-F5344CB8AC3E}">
        <p14:creationId xmlns:p14="http://schemas.microsoft.com/office/powerpoint/2010/main" val="1493553506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D98E86-E307-415D-8703-BEB2C803BA5A}"/>
              </a:ext>
            </a:extLst>
          </p:cNvPr>
          <p:cNvSpPr txBox="1"/>
          <p:nvPr/>
        </p:nvSpPr>
        <p:spPr>
          <a:xfrm>
            <a:off x="819150" y="717230"/>
            <a:ext cx="10924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text with the correct information and decide which landmark is described,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206FD-BC39-44BA-A696-3B8E7ECCC93C}"/>
              </a:ext>
            </a:extLst>
          </p:cNvPr>
          <p:cNvSpPr txBox="1"/>
          <p:nvPr/>
        </p:nvSpPr>
        <p:spPr>
          <a:xfrm>
            <a:off x="304801" y="2161185"/>
            <a:ext cx="10924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/>
              <a:t> You can see it easily in bad weather.</a:t>
            </a:r>
          </a:p>
          <a:p>
            <a:pPr marL="342900" indent="-342900">
              <a:buAutoNum type="arabicPeriod"/>
            </a:pPr>
            <a:r>
              <a:rPr lang="en-US" sz="3600" dirty="0"/>
              <a:t> People built it in remember of a famous person who did something brave.</a:t>
            </a:r>
          </a:p>
          <a:p>
            <a:pPr marL="342900" indent="-342900">
              <a:buAutoNum type="arabicPeriod"/>
            </a:pPr>
            <a:r>
              <a:rPr lang="en-US" sz="3600" dirty="0"/>
              <a:t> It’s a famous place which people built in remember of a member in royal family.</a:t>
            </a:r>
          </a:p>
          <a:p>
            <a:pPr marL="342900" indent="-342900">
              <a:buAutoNum type="arabicPeriod"/>
            </a:pPr>
            <a:r>
              <a:rPr lang="en-US" sz="3600" dirty="0"/>
              <a:t> People in the past built it for their kings.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EE396-4E88-427C-A0CB-FBD0C3C4FF0B}"/>
              </a:ext>
            </a:extLst>
          </p:cNvPr>
          <p:cNvSpPr txBox="1"/>
          <p:nvPr/>
        </p:nvSpPr>
        <p:spPr>
          <a:xfrm>
            <a:off x="1004089" y="211994"/>
            <a:ext cx="280160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Extra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117A82-3C12-4E61-817C-ECBD7D07A086}"/>
              </a:ext>
            </a:extLst>
          </p:cNvPr>
          <p:cNvSpPr/>
          <p:nvPr/>
        </p:nvSpPr>
        <p:spPr>
          <a:xfrm>
            <a:off x="7484646" y="1998768"/>
            <a:ext cx="4025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Golden Gate Bridge, San Francisco, USA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7C0E7-1B87-4D0D-9BEA-E0F3B68FD1A1}"/>
              </a:ext>
            </a:extLst>
          </p:cNvPr>
          <p:cNvSpPr/>
          <p:nvPr/>
        </p:nvSpPr>
        <p:spPr>
          <a:xfrm>
            <a:off x="4844917" y="3337762"/>
            <a:ext cx="4780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Nelson’s Column, London, UK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843D7-36DB-4D40-84B4-81F18148F70A}"/>
              </a:ext>
            </a:extLst>
          </p:cNvPr>
          <p:cNvSpPr/>
          <p:nvPr/>
        </p:nvSpPr>
        <p:spPr>
          <a:xfrm>
            <a:off x="5537134" y="4457633"/>
            <a:ext cx="6986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Taj Mahal in Agra, Uttar Pradesh, India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7CAB4-D1C3-496A-87A0-311521367DA0}"/>
              </a:ext>
            </a:extLst>
          </p:cNvPr>
          <p:cNvSpPr/>
          <p:nvPr/>
        </p:nvSpPr>
        <p:spPr>
          <a:xfrm>
            <a:off x="5410201" y="5406972"/>
            <a:ext cx="4602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Pyramids of Giza, Egypt</a:t>
            </a:r>
          </a:p>
        </p:txBody>
      </p:sp>
    </p:spTree>
    <p:extLst>
      <p:ext uri="{BB962C8B-B14F-4D97-AF65-F5344CB8AC3E}">
        <p14:creationId xmlns:p14="http://schemas.microsoft.com/office/powerpoint/2010/main" val="26928155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A5D67-F4B3-428D-BA7A-F1E1D7586D22}"/>
              </a:ext>
            </a:extLst>
          </p:cNvPr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6EECD-08F7-4013-B394-2601CF374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243012"/>
            <a:ext cx="11390619" cy="17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23324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1B08B7-6D0B-4EE5-8E7D-D8E7D78365F4}"/>
              </a:ext>
            </a:extLst>
          </p:cNvPr>
          <p:cNvSpPr txBox="1"/>
          <p:nvPr/>
        </p:nvSpPr>
        <p:spPr>
          <a:xfrm>
            <a:off x="2705101" y="527008"/>
            <a:ext cx="5263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Requirement for a poster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B41D6-441E-41F6-98F1-1502EA48163C}"/>
              </a:ext>
            </a:extLst>
          </p:cNvPr>
          <p:cNvSpPr txBox="1"/>
          <p:nvPr/>
        </p:nvSpPr>
        <p:spPr>
          <a:xfrm>
            <a:off x="561392" y="1920061"/>
            <a:ext cx="11069215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Use the main heading: NAME OF THE LANDMARK.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Content: 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Location (where?)/ History (built in?)/ Interesting facts (use, size, weight, height, ….).</a:t>
            </a:r>
            <a:endParaRPr lang="en-US" sz="32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Clear and brief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Effective display, especially pictures.</a:t>
            </a:r>
          </a:p>
        </p:txBody>
      </p:sp>
    </p:spTree>
    <p:extLst>
      <p:ext uri="{BB962C8B-B14F-4D97-AF65-F5344CB8AC3E}">
        <p14:creationId xmlns:p14="http://schemas.microsoft.com/office/powerpoint/2010/main" val="3457776020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2532" y="1273986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learn words related to the topic: </a:t>
            </a:r>
            <a:r>
              <a:rPr lang="en-US" sz="3600" b="1" i="1" dirty="0">
                <a:solidFill>
                  <a:srgbClr val="0070C0"/>
                </a:solidFill>
              </a:rPr>
              <a:t>hero, in memory of, tomb, connect, fog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read and listen for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develop research skills to prepare a poster.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present a poster about various landmarks around the world. </a:t>
            </a:r>
          </a:p>
        </p:txBody>
      </p:sp>
    </p:spTree>
    <p:extLst>
      <p:ext uri="{BB962C8B-B14F-4D97-AF65-F5344CB8AC3E}">
        <p14:creationId xmlns:p14="http://schemas.microsoft.com/office/powerpoint/2010/main" val="231212380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FAE61-30C3-442B-B417-B19809F929F8}"/>
              </a:ext>
            </a:extLst>
          </p:cNvPr>
          <p:cNvSpPr txBox="1"/>
          <p:nvPr/>
        </p:nvSpPr>
        <p:spPr>
          <a:xfrm>
            <a:off x="5133474" y="641685"/>
            <a:ext cx="218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D2F2E-EBCC-44EB-AB11-4934BFA7E03E}"/>
              </a:ext>
            </a:extLst>
          </p:cNvPr>
          <p:cNvSpPr txBox="1"/>
          <p:nvPr/>
        </p:nvSpPr>
        <p:spPr>
          <a:xfrm>
            <a:off x="889133" y="1413063"/>
            <a:ext cx="99942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 Work in groups to decide on a landmark you like.</a:t>
            </a:r>
          </a:p>
          <a:p>
            <a:pPr marL="342900" indent="-342900">
              <a:buAutoNum type="arabicPeriod"/>
            </a:pPr>
            <a:r>
              <a:rPr lang="en-US" sz="3200" dirty="0"/>
              <a:t> Find information about that landmark (where, built, use, size, height, weight, …).</a:t>
            </a:r>
          </a:p>
          <a:p>
            <a:pPr marL="342900" indent="-342900">
              <a:buAutoNum type="arabicPeriod"/>
            </a:pPr>
            <a:r>
              <a:rPr lang="en-US" sz="3200" dirty="0"/>
              <a:t> Try to draw simple illustrations for that landmark.</a:t>
            </a:r>
          </a:p>
          <a:p>
            <a:pPr marL="342900" indent="-342900">
              <a:buFontTx/>
              <a:buAutoNum type="arabicPeriod"/>
            </a:pPr>
            <a:r>
              <a:rPr lang="en-US" sz="3200" dirty="0"/>
              <a:t> Write a headline for the poster - nice and big so it gets attention.</a:t>
            </a:r>
          </a:p>
          <a:p>
            <a:pPr marL="342900" indent="-342900">
              <a:buFontTx/>
              <a:buAutoNum type="arabicPeriod"/>
            </a:pPr>
            <a:r>
              <a:rPr lang="en-US" sz="3200" dirty="0"/>
              <a:t> Put in your message.</a:t>
            </a:r>
          </a:p>
          <a:p>
            <a:pPr marL="342900" indent="-342900">
              <a:buFontTx/>
              <a:buAutoNum type="arabicPeriod"/>
            </a:pPr>
            <a:r>
              <a:rPr lang="en-US" sz="3200" dirty="0"/>
              <a:t> Put your names on it.</a:t>
            </a:r>
          </a:p>
        </p:txBody>
      </p:sp>
    </p:spTree>
    <p:extLst>
      <p:ext uri="{BB962C8B-B14F-4D97-AF65-F5344CB8AC3E}">
        <p14:creationId xmlns:p14="http://schemas.microsoft.com/office/powerpoint/2010/main" val="28242764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04F047-2FDA-4A6C-8A85-3916E0CCD6F3}"/>
              </a:ext>
            </a:extLst>
          </p:cNvPr>
          <p:cNvSpPr txBox="1"/>
          <p:nvPr/>
        </p:nvSpPr>
        <p:spPr>
          <a:xfrm>
            <a:off x="112295" y="593558"/>
            <a:ext cx="413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Example of a poster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90" y="1222313"/>
            <a:ext cx="7231453" cy="50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99946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D8F23-F3F1-4F67-8F78-75431FC6C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62" y="1555732"/>
            <a:ext cx="8793080" cy="3641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280DCA-775A-4C4F-BF5A-AB95C4E6F054}"/>
              </a:ext>
            </a:extLst>
          </p:cNvPr>
          <p:cNvSpPr txBox="1"/>
          <p:nvPr/>
        </p:nvSpPr>
        <p:spPr>
          <a:xfrm>
            <a:off x="112295" y="593558"/>
            <a:ext cx="413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Example of a poster</a:t>
            </a:r>
          </a:p>
        </p:txBody>
      </p:sp>
    </p:spTree>
    <p:extLst>
      <p:ext uri="{BB962C8B-B14F-4D97-AF65-F5344CB8AC3E}">
        <p14:creationId xmlns:p14="http://schemas.microsoft.com/office/powerpoint/2010/main" val="3106167394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8F445-4E21-4C7D-BD93-7D2FD84C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35" y="1343777"/>
            <a:ext cx="8137528" cy="3292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636932-F903-4A56-BA0D-A6C78BC4E36F}"/>
              </a:ext>
            </a:extLst>
          </p:cNvPr>
          <p:cNvSpPr txBox="1"/>
          <p:nvPr/>
        </p:nvSpPr>
        <p:spPr>
          <a:xfrm>
            <a:off x="112295" y="593558"/>
            <a:ext cx="413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Example of a poster</a:t>
            </a:r>
          </a:p>
        </p:txBody>
      </p:sp>
    </p:spTree>
    <p:extLst>
      <p:ext uri="{BB962C8B-B14F-4D97-AF65-F5344CB8AC3E}">
        <p14:creationId xmlns:p14="http://schemas.microsoft.com/office/powerpoint/2010/main" val="1429520551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D54A90-090F-4E4D-BC1C-7AF89C1F92B0}"/>
              </a:ext>
            </a:extLst>
          </p:cNvPr>
          <p:cNvSpPr txBox="1"/>
          <p:nvPr/>
        </p:nvSpPr>
        <p:spPr>
          <a:xfrm>
            <a:off x="832758" y="478882"/>
            <a:ext cx="5263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Present your poster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F49E6-DF50-4FAE-A5F2-D70782A27C20}"/>
              </a:ext>
            </a:extLst>
          </p:cNvPr>
          <p:cNvSpPr txBox="1"/>
          <p:nvPr/>
        </p:nvSpPr>
        <p:spPr>
          <a:xfrm>
            <a:off x="433137" y="1186768"/>
            <a:ext cx="113257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Welcome everyone to our group’s poster. Can you guess where it is?</a:t>
            </a:r>
          </a:p>
          <a:p>
            <a:r>
              <a:rPr lang="en-US" sz="3200" dirty="0"/>
              <a:t>Let’s follow us to discover this place. We are sure that you will want to visit it after our presentation.</a:t>
            </a:r>
          </a:p>
          <a:p>
            <a:r>
              <a:rPr lang="en-US" sz="3200" dirty="0"/>
              <a:t>Let’s get started with its location. It is in ………………..</a:t>
            </a:r>
          </a:p>
          <a:p>
            <a:r>
              <a:rPr lang="en-US" sz="3200" dirty="0"/>
              <a:t>Next, I will tell you about its history …………………</a:t>
            </a:r>
          </a:p>
          <a:p>
            <a:r>
              <a:rPr lang="en-US" sz="3200" dirty="0"/>
              <a:t>Then, there are some interesting facts about it …………………..</a:t>
            </a:r>
          </a:p>
          <a:p>
            <a:r>
              <a:rPr lang="en-US" sz="3200" dirty="0"/>
              <a:t>What we want to tell you is …………………………. (your message).</a:t>
            </a:r>
          </a:p>
          <a:p>
            <a:r>
              <a:rPr lang="en-US" sz="3200" dirty="0"/>
              <a:t>Thanks for listening. </a:t>
            </a:r>
          </a:p>
          <a:p>
            <a:r>
              <a:rPr lang="en-US" sz="3200" dirty="0"/>
              <a:t>Remember to vote for us. Thank you! </a:t>
            </a:r>
          </a:p>
        </p:txBody>
      </p:sp>
    </p:spTree>
    <p:extLst>
      <p:ext uri="{BB962C8B-B14F-4D97-AF65-F5344CB8AC3E}">
        <p14:creationId xmlns:p14="http://schemas.microsoft.com/office/powerpoint/2010/main" val="7798219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080E-1F07-4C6C-BD48-A0E5BC187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814137"/>
            <a:ext cx="9753600" cy="1019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AE460D-14B8-4FF7-BEEE-4B65B26175C6}"/>
              </a:ext>
            </a:extLst>
          </p:cNvPr>
          <p:cNvSpPr/>
          <p:nvPr/>
        </p:nvSpPr>
        <p:spPr>
          <a:xfrm>
            <a:off x="717883" y="2128535"/>
            <a:ext cx="107562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Ask Ss to look at the posters of other groups and then ask various Ss to tell the class which landmarks they think are the most impressive and why.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868475-2DC6-4ACD-BDF6-B79AC72C1BB6}"/>
              </a:ext>
            </a:extLst>
          </p:cNvPr>
          <p:cNvSpPr/>
          <p:nvPr/>
        </p:nvSpPr>
        <p:spPr>
          <a:xfrm>
            <a:off x="930442" y="4212740"/>
            <a:ext cx="10331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think Stonehenge is the most impressive because it is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so old and they brought the huge stones from far away.</a:t>
            </a:r>
          </a:p>
        </p:txBody>
      </p:sp>
    </p:spTree>
    <p:extLst>
      <p:ext uri="{BB962C8B-B14F-4D97-AF65-F5344CB8AC3E}">
        <p14:creationId xmlns:p14="http://schemas.microsoft.com/office/powerpoint/2010/main" val="854473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5A1F0C-1391-4D05-A6FB-54BF1D51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93" y="737937"/>
            <a:ext cx="12230593" cy="16042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82C6CF-0811-4D60-A982-2636C07D87AF}"/>
              </a:ext>
            </a:extLst>
          </p:cNvPr>
          <p:cNvCxnSpPr>
            <a:cxnSpLocks/>
          </p:cNvCxnSpPr>
          <p:nvPr/>
        </p:nvCxnSpPr>
        <p:spPr>
          <a:xfrm>
            <a:off x="3943350" y="1235242"/>
            <a:ext cx="3799372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A7E2FC-6D49-4757-A804-966F8C7D4392}"/>
              </a:ext>
            </a:extLst>
          </p:cNvPr>
          <p:cNvCxnSpPr>
            <a:cxnSpLocks/>
          </p:cNvCxnSpPr>
          <p:nvPr/>
        </p:nvCxnSpPr>
        <p:spPr>
          <a:xfrm>
            <a:off x="8791074" y="1235242"/>
            <a:ext cx="1712695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51640C-F3F7-4CE8-8B03-91E66866721D}"/>
              </a:ext>
            </a:extLst>
          </p:cNvPr>
          <p:cNvCxnSpPr>
            <a:cxnSpLocks/>
          </p:cNvCxnSpPr>
          <p:nvPr/>
        </p:nvCxnSpPr>
        <p:spPr>
          <a:xfrm>
            <a:off x="970548" y="1700464"/>
            <a:ext cx="2126982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03A43-D701-4F4C-8319-E56C939F138F}"/>
              </a:ext>
            </a:extLst>
          </p:cNvPr>
          <p:cNvCxnSpPr>
            <a:cxnSpLocks/>
          </p:cNvCxnSpPr>
          <p:nvPr/>
        </p:nvCxnSpPr>
        <p:spPr>
          <a:xfrm>
            <a:off x="4251158" y="1700464"/>
            <a:ext cx="1989221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ED36C6-CE97-486F-B955-C8CB00F539A5}"/>
              </a:ext>
            </a:extLst>
          </p:cNvPr>
          <p:cNvCxnSpPr>
            <a:cxnSpLocks/>
          </p:cNvCxnSpPr>
          <p:nvPr/>
        </p:nvCxnSpPr>
        <p:spPr>
          <a:xfrm>
            <a:off x="8551044" y="1686428"/>
            <a:ext cx="3368240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2A36D-9147-46E8-A0DC-E4DEE9938C73}"/>
              </a:ext>
            </a:extLst>
          </p:cNvPr>
          <p:cNvCxnSpPr>
            <a:cxnSpLocks/>
          </p:cNvCxnSpPr>
          <p:nvPr/>
        </p:nvCxnSpPr>
        <p:spPr>
          <a:xfrm>
            <a:off x="970548" y="2139216"/>
            <a:ext cx="166035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180ED-E17F-438D-BF07-F25A0166E9AA}"/>
              </a:ext>
            </a:extLst>
          </p:cNvPr>
          <p:cNvCxnSpPr>
            <a:cxnSpLocks/>
          </p:cNvCxnSpPr>
          <p:nvPr/>
        </p:nvCxnSpPr>
        <p:spPr>
          <a:xfrm>
            <a:off x="3554730" y="2139216"/>
            <a:ext cx="4289659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68B343FB-8090-4D2D-B89A-6CC4D3A3301C}"/>
              </a:ext>
            </a:extLst>
          </p:cNvPr>
          <p:cNvSpPr/>
          <p:nvPr/>
        </p:nvSpPr>
        <p:spPr>
          <a:xfrm>
            <a:off x="972553" y="2330519"/>
            <a:ext cx="10948736" cy="4026564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70C0"/>
                </a:solidFill>
              </a:rPr>
              <a:t>Hi Mary,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Greetings from …………………………… I’m having a great time. We arrived in ………………….. (when). Yesterday we ……………… (activities). It’s a ……………………… (some information about that place: history, interesting facts)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Talk soon.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(Your name)</a:t>
            </a:r>
          </a:p>
        </p:txBody>
      </p:sp>
    </p:spTree>
    <p:extLst>
      <p:ext uri="{BB962C8B-B14F-4D97-AF65-F5344CB8AC3E}">
        <p14:creationId xmlns:p14="http://schemas.microsoft.com/office/powerpoint/2010/main" val="3021485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3B6E2899-4506-4870-AA0D-52EBC2FB285C}"/>
              </a:ext>
            </a:extLst>
          </p:cNvPr>
          <p:cNvSpPr/>
          <p:nvPr/>
        </p:nvSpPr>
        <p:spPr>
          <a:xfrm>
            <a:off x="1195138" y="966536"/>
            <a:ext cx="9456820" cy="492492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70C0"/>
                </a:solidFill>
              </a:rPr>
              <a:t>Hi Mary, 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Greetings from Athens, Greece. I’m having a great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time. We arrived in Athens three days ago and visited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some places. Yesterday we visited the Parthenon. It’s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a marble temple they built in </a:t>
            </a:r>
            <a:r>
              <a:rPr lang="en-US" sz="3000" b="1" dirty="0" err="1">
                <a:solidFill>
                  <a:srgbClr val="0070C0"/>
                </a:solidFill>
              </a:rPr>
              <a:t>honour</a:t>
            </a:r>
            <a:r>
              <a:rPr lang="en-US" sz="3000" b="1" dirty="0">
                <a:solidFill>
                  <a:srgbClr val="0070C0"/>
                </a:solidFill>
              </a:rPr>
              <a:t> of the goddess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Athena. It took 9 years to build it. It’s 2,500 years old.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It’s amazing.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Talk soon. </a:t>
            </a:r>
          </a:p>
          <a:p>
            <a:r>
              <a:rPr lang="en-US" sz="3000" b="1" dirty="0" err="1">
                <a:solidFill>
                  <a:srgbClr val="0070C0"/>
                </a:solidFill>
              </a:rPr>
              <a:t>Cẩm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5539999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848D0-0D17-41C0-BF93-F52EC16D6437}"/>
              </a:ext>
            </a:extLst>
          </p:cNvPr>
          <p:cNvSpPr/>
          <p:nvPr/>
        </p:nvSpPr>
        <p:spPr>
          <a:xfrm>
            <a:off x="775033" y="1322883"/>
            <a:ext cx="106419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Imagine you are at a famous landmark in Vietnam. Write a postcard to your friend (about 50-60 words). Write about where you are, when you arrived, and what you did/saw.</a:t>
            </a:r>
          </a:p>
        </p:txBody>
      </p:sp>
    </p:spTree>
    <p:extLst>
      <p:ext uri="{BB962C8B-B14F-4D97-AF65-F5344CB8AC3E}">
        <p14:creationId xmlns:p14="http://schemas.microsoft.com/office/powerpoint/2010/main" val="3085923999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40"/>
            <a:ext cx="10058400" cy="5753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917762902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556590"/>
            <a:ext cx="10058400" cy="5754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378" y="1720840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hero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in memory of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tomb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connect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fog</a:t>
            </a:r>
          </a:p>
        </p:txBody>
      </p:sp>
      <p:sp>
        <p:nvSpPr>
          <p:cNvPr id="4" name="Rectangle 3"/>
          <p:cNvSpPr/>
          <p:nvPr/>
        </p:nvSpPr>
        <p:spPr>
          <a:xfrm>
            <a:off x="5563749" y="104673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and Listening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Read and listening for specific information.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9DCDB-8714-4BAA-8010-C252C66FEDDD}"/>
              </a:ext>
            </a:extLst>
          </p:cNvPr>
          <p:cNvSpPr/>
          <p:nvPr/>
        </p:nvSpPr>
        <p:spPr>
          <a:xfrm>
            <a:off x="5563749" y="3224736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r>
              <a:rPr lang="en-US" sz="3600" dirty="0">
                <a:solidFill>
                  <a:srgbClr val="0070C0"/>
                </a:solidFill>
              </a:rPr>
              <a:t>Develop research skills to prepare a poster.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Present a poster about various landmarks around the world. 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394107"/>
            <a:ext cx="1187202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using them.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99 SB).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152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7C17B-DC1F-4DD0-8905-3FF201F904FA}"/>
              </a:ext>
            </a:extLst>
          </p:cNvPr>
          <p:cNvSpPr txBox="1"/>
          <p:nvPr/>
        </p:nvSpPr>
        <p:spPr>
          <a:xfrm>
            <a:off x="673768" y="770021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Can you </a:t>
            </a:r>
            <a:r>
              <a:rPr lang="en-US" sz="3600" dirty="0" err="1">
                <a:solidFill>
                  <a:srgbClr val="0070C0"/>
                </a:solidFill>
              </a:rPr>
              <a:t>recognise</a:t>
            </a:r>
            <a:r>
              <a:rPr lang="en-US" sz="3600" dirty="0">
                <a:solidFill>
                  <a:srgbClr val="0070C0"/>
                </a:solidFill>
              </a:rPr>
              <a:t> this place?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7D1E4-A2F6-45A9-81FF-55128311E855}"/>
              </a:ext>
            </a:extLst>
          </p:cNvPr>
          <p:cNvSpPr txBox="1"/>
          <p:nvPr/>
        </p:nvSpPr>
        <p:spPr>
          <a:xfrm>
            <a:off x="553452" y="246246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Eiffel Tower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3CEA8-A444-4365-99F9-8DEF4C1330DF}"/>
              </a:ext>
            </a:extLst>
          </p:cNvPr>
          <p:cNvSpPr txBox="1"/>
          <p:nvPr/>
        </p:nvSpPr>
        <p:spPr>
          <a:xfrm>
            <a:off x="1540041" y="3569006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Where is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A0306-3BC5-4BF8-8749-5555B4A6F8F4}"/>
              </a:ext>
            </a:extLst>
          </p:cNvPr>
          <p:cNvSpPr txBox="1"/>
          <p:nvPr/>
        </p:nvSpPr>
        <p:spPr>
          <a:xfrm>
            <a:off x="673768" y="435434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Paris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30" y="1720981"/>
            <a:ext cx="6771328" cy="44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93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7C17B-DC1F-4DD0-8905-3FF201F904FA}"/>
              </a:ext>
            </a:extLst>
          </p:cNvPr>
          <p:cNvSpPr txBox="1"/>
          <p:nvPr/>
        </p:nvSpPr>
        <p:spPr>
          <a:xfrm>
            <a:off x="413359" y="801948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Can you </a:t>
            </a:r>
            <a:r>
              <a:rPr lang="en-US" sz="3600" dirty="0" err="1">
                <a:solidFill>
                  <a:srgbClr val="0070C0"/>
                </a:solidFill>
              </a:rPr>
              <a:t>recognise</a:t>
            </a:r>
            <a:r>
              <a:rPr lang="en-US" sz="3600" dirty="0">
                <a:solidFill>
                  <a:srgbClr val="0070C0"/>
                </a:solidFill>
              </a:rPr>
              <a:t> this place?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7D1E4-A2F6-45A9-81FF-55128311E855}"/>
              </a:ext>
            </a:extLst>
          </p:cNvPr>
          <p:cNvSpPr txBox="1"/>
          <p:nvPr/>
        </p:nvSpPr>
        <p:spPr>
          <a:xfrm>
            <a:off x="553452" y="246246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Leaning Tower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3CEA8-A444-4365-99F9-8DEF4C1330DF}"/>
              </a:ext>
            </a:extLst>
          </p:cNvPr>
          <p:cNvSpPr txBox="1"/>
          <p:nvPr/>
        </p:nvSpPr>
        <p:spPr>
          <a:xfrm>
            <a:off x="1540041" y="3569006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Where is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A0306-3BC5-4BF8-8749-5555B4A6F8F4}"/>
              </a:ext>
            </a:extLst>
          </p:cNvPr>
          <p:cNvSpPr txBox="1"/>
          <p:nvPr/>
        </p:nvSpPr>
        <p:spPr>
          <a:xfrm>
            <a:off x="673768" y="435434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Italy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8" y="894305"/>
            <a:ext cx="5901154" cy="39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688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7C17B-DC1F-4DD0-8905-3FF201F904FA}"/>
              </a:ext>
            </a:extLst>
          </p:cNvPr>
          <p:cNvSpPr txBox="1"/>
          <p:nvPr/>
        </p:nvSpPr>
        <p:spPr>
          <a:xfrm>
            <a:off x="673768" y="770021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Can you </a:t>
            </a:r>
            <a:r>
              <a:rPr lang="en-US" sz="3600" dirty="0" err="1">
                <a:solidFill>
                  <a:srgbClr val="0070C0"/>
                </a:solidFill>
              </a:rPr>
              <a:t>recognise</a:t>
            </a:r>
            <a:r>
              <a:rPr lang="en-US" sz="3600" dirty="0">
                <a:solidFill>
                  <a:srgbClr val="0070C0"/>
                </a:solidFill>
              </a:rPr>
              <a:t> this place?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7D1E4-A2F6-45A9-81FF-55128311E855}"/>
              </a:ext>
            </a:extLst>
          </p:cNvPr>
          <p:cNvSpPr txBox="1"/>
          <p:nvPr/>
        </p:nvSpPr>
        <p:spPr>
          <a:xfrm>
            <a:off x="553452" y="246246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Landmark 81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3CEA8-A444-4365-99F9-8DEF4C1330DF}"/>
              </a:ext>
            </a:extLst>
          </p:cNvPr>
          <p:cNvSpPr txBox="1"/>
          <p:nvPr/>
        </p:nvSpPr>
        <p:spPr>
          <a:xfrm>
            <a:off x="1540041" y="3569006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Where is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A0306-3BC5-4BF8-8749-5555B4A6F8F4}"/>
              </a:ext>
            </a:extLst>
          </p:cNvPr>
          <p:cNvSpPr txBox="1"/>
          <p:nvPr/>
        </p:nvSpPr>
        <p:spPr>
          <a:xfrm>
            <a:off x="673768" y="435434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 Chi Minh City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55" y="651281"/>
            <a:ext cx="3555391" cy="53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726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7C17B-DC1F-4DD0-8905-3FF201F904FA}"/>
              </a:ext>
            </a:extLst>
          </p:cNvPr>
          <p:cNvSpPr txBox="1"/>
          <p:nvPr/>
        </p:nvSpPr>
        <p:spPr>
          <a:xfrm>
            <a:off x="673768" y="770021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Can you </a:t>
            </a:r>
            <a:r>
              <a:rPr lang="en-US" sz="3600" dirty="0" err="1">
                <a:solidFill>
                  <a:srgbClr val="0070C0"/>
                </a:solidFill>
              </a:rPr>
              <a:t>recognise</a:t>
            </a:r>
            <a:r>
              <a:rPr lang="en-US" sz="3600" dirty="0">
                <a:solidFill>
                  <a:srgbClr val="0070C0"/>
                </a:solidFill>
              </a:rPr>
              <a:t> this place?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7D1E4-A2F6-45A9-81FF-55128311E855}"/>
              </a:ext>
            </a:extLst>
          </p:cNvPr>
          <p:cNvSpPr txBox="1"/>
          <p:nvPr/>
        </p:nvSpPr>
        <p:spPr>
          <a:xfrm>
            <a:off x="553452" y="246246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Bitexco</a:t>
            </a:r>
            <a:r>
              <a:rPr lang="en-US" sz="3600" dirty="0">
                <a:solidFill>
                  <a:srgbClr val="FF0000"/>
                </a:solidFill>
              </a:rPr>
              <a:t> Financial Tower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3CEA8-A444-4365-99F9-8DEF4C1330DF}"/>
              </a:ext>
            </a:extLst>
          </p:cNvPr>
          <p:cNvSpPr txBox="1"/>
          <p:nvPr/>
        </p:nvSpPr>
        <p:spPr>
          <a:xfrm>
            <a:off x="1540041" y="3569006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Where is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A0306-3BC5-4BF8-8749-5555B4A6F8F4}"/>
              </a:ext>
            </a:extLst>
          </p:cNvPr>
          <p:cNvSpPr txBox="1"/>
          <p:nvPr/>
        </p:nvSpPr>
        <p:spPr>
          <a:xfrm>
            <a:off x="673768" y="4354344"/>
            <a:ext cx="585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 Chi Minh City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68" y="2080007"/>
            <a:ext cx="6742969" cy="38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700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285A8-F4C9-44A8-B2D1-A06B8A759DDF}"/>
              </a:ext>
            </a:extLst>
          </p:cNvPr>
          <p:cNvSpPr/>
          <p:nvPr/>
        </p:nvSpPr>
        <p:spPr>
          <a:xfrm>
            <a:off x="1746790" y="2233681"/>
            <a:ext cx="86984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Source Sans Pro" panose="020B0503030403020204" pitchFamily="34" charset="0"/>
              </a:rPr>
              <a:t>They are large and famous buildings. They help us to know where we are.</a:t>
            </a:r>
          </a:p>
          <a:p>
            <a:endParaRPr lang="en-US" sz="3600" dirty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Source Sans Pro" panose="020B0503030403020204" pitchFamily="34" charset="0"/>
              </a:rPr>
              <a:t>landmarks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D0C7E-DAEA-444C-AA6B-E2263581A5EB}"/>
              </a:ext>
            </a:extLst>
          </p:cNvPr>
          <p:cNvSpPr txBox="1"/>
          <p:nvPr/>
        </p:nvSpPr>
        <p:spPr>
          <a:xfrm>
            <a:off x="1443789" y="689811"/>
            <a:ext cx="986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do you think about those places?</a:t>
            </a:r>
          </a:p>
        </p:txBody>
      </p:sp>
    </p:spTree>
    <p:extLst>
      <p:ext uri="{BB962C8B-B14F-4D97-AF65-F5344CB8AC3E}">
        <p14:creationId xmlns:p14="http://schemas.microsoft.com/office/powerpoint/2010/main" val="39522022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1703</Words>
  <Application>Microsoft Office PowerPoint</Application>
  <PresentationFormat>Widescreen</PresentationFormat>
  <Paragraphs>190</Paragraphs>
  <Slides>43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Source Sans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117</cp:revision>
  <dcterms:created xsi:type="dcterms:W3CDTF">2021-09-24T06:18:33Z</dcterms:created>
  <dcterms:modified xsi:type="dcterms:W3CDTF">2023-08-03T04:50:57Z</dcterms:modified>
</cp:coreProperties>
</file>