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48" r:id="rId3"/>
    <p:sldId id="302" r:id="rId4"/>
    <p:sldId id="292" r:id="rId5"/>
    <p:sldId id="415" r:id="rId6"/>
    <p:sldId id="416" r:id="rId7"/>
    <p:sldId id="418" r:id="rId8"/>
    <p:sldId id="406" r:id="rId9"/>
    <p:sldId id="389" r:id="rId10"/>
    <p:sldId id="388" r:id="rId11"/>
    <p:sldId id="336" r:id="rId12"/>
    <p:sldId id="409" r:id="rId13"/>
    <p:sldId id="390" r:id="rId14"/>
    <p:sldId id="410" r:id="rId15"/>
    <p:sldId id="393" r:id="rId16"/>
    <p:sldId id="411" r:id="rId17"/>
    <p:sldId id="396" r:id="rId18"/>
    <p:sldId id="412" r:id="rId19"/>
    <p:sldId id="335" r:id="rId20"/>
    <p:sldId id="400" r:id="rId21"/>
    <p:sldId id="315" r:id="rId22"/>
    <p:sldId id="401" r:id="rId23"/>
    <p:sldId id="414" r:id="rId24"/>
    <p:sldId id="331" r:id="rId25"/>
    <p:sldId id="405" r:id="rId26"/>
    <p:sldId id="329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3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7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4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82365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Community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duhome.com.vn/DHALesson?idGrade=9&amp;idSubject=1&amp;idSeries=32&amp;idTheme=399&amp;IdLevel=1&amp;idThemeServer=53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2314" y="2552503"/>
            <a:ext cx="6554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Unit 6: Community Services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47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62" y="500498"/>
            <a:ext cx="4911437" cy="596388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9" idx="1"/>
          </p:cNvCxnSpPr>
          <p:nvPr/>
        </p:nvCxnSpPr>
        <p:spPr>
          <a:xfrm flipV="1">
            <a:off x="1043165" y="1856509"/>
            <a:ext cx="4706470" cy="12988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75709" y="1928385"/>
            <a:ext cx="2673926" cy="373812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9635" y="928800"/>
            <a:ext cx="6320558" cy="185541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4521246" y="4511392"/>
            <a:ext cx="1330914" cy="139540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2160" y="3829111"/>
            <a:ext cx="6341572" cy="1178216"/>
          </a:xfrm>
          <a:prstGeom prst="rect">
            <a:avLst/>
          </a:prstGeom>
        </p:spPr>
      </p:pic>
      <p:pic>
        <p:nvPicPr>
          <p:cNvPr id="17" name="CD2-TRACK 0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9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42560" y="383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454741"/>
            <a:ext cx="8922776" cy="5948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1374" y="3761540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7688" y="1142748"/>
            <a:ext cx="7383108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9356" y="384183"/>
            <a:ext cx="819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+mj-lt"/>
              </a:rPr>
              <a:t>Some prepositions of place</a:t>
            </a:r>
          </a:p>
        </p:txBody>
      </p:sp>
    </p:spTree>
    <p:extLst>
      <p:ext uri="{BB962C8B-B14F-4D97-AF65-F5344CB8AC3E}">
        <p14:creationId xmlns:p14="http://schemas.microsoft.com/office/powerpoint/2010/main" val="40745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079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13569" y="255519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741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6.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152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Circle the correct words.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5215" y="1252291"/>
            <a:ext cx="7023216" cy="371380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403273" y="1568453"/>
            <a:ext cx="5694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01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07090"/>
            <a:ext cx="1639031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3924" y="276311"/>
            <a:ext cx="819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Circle the correct words.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51460" y="837383"/>
            <a:ext cx="1007922" cy="16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906600"/>
            <a:ext cx="11750222" cy="668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Molly: Excuse me, is there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a/the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post office near here?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Chris: Yes,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a/the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post office is on Garden Street.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It's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opposite/between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the movie theater.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Molly: Thanks. Oh, and is there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a/the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bus station near here?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Chris: Yes,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a/the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bus station is on Market Street.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6. It's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next to/between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the subway and the library</a:t>
            </a:r>
            <a:r>
              <a:rPr lang="en-US" sz="3600" dirty="0">
                <a:latin typeface="+mj-lt"/>
              </a:rPr>
              <a:t>.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89416" y="1283779"/>
            <a:ext cx="366199" cy="503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582228" y="1685297"/>
            <a:ext cx="195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892359" y="2187788"/>
            <a:ext cx="656136" cy="555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49928" y="3088333"/>
            <a:ext cx="1664277" cy="64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17673" y="4073235"/>
            <a:ext cx="356351" cy="5305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7544459" y="4504697"/>
            <a:ext cx="1952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892359" y="4964615"/>
            <a:ext cx="656135" cy="5772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596083" y="6371597"/>
            <a:ext cx="6775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563091" y="5882628"/>
            <a:ext cx="1773382" cy="587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538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  <p:bldP spid="40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42050"/>
            <a:ext cx="520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Who are there in the dialogue?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1554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are you going to do?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26189" y="842050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Ben and Mary.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8242" y="1284288"/>
            <a:ext cx="740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>
                <a:solidFill>
                  <a:srgbClr val="FF0000"/>
                </a:solidFill>
              </a:rPr>
              <a:t>Look at the map and complete the sentences.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57412"/>
            <a:ext cx="11711015" cy="42796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1044" y="2419352"/>
            <a:ext cx="504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2364" y="2419352"/>
            <a:ext cx="9278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6614" y="2419352"/>
            <a:ext cx="467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45527" y="2419354"/>
            <a:ext cx="998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80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07090"/>
            <a:ext cx="201930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924" y="262728"/>
            <a:ext cx="10020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Look at the map and complete the sentences. </a:t>
            </a:r>
            <a:br>
              <a:rPr lang="en-US" sz="3600" b="1" dirty="0">
                <a:solidFill>
                  <a:srgbClr val="0070C0"/>
                </a:solidFill>
                <a:latin typeface="+mj-lt"/>
              </a:rPr>
            </a:b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999" y="1338807"/>
            <a:ext cx="5191125" cy="46286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91865"/>
            <a:ext cx="7010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2021"/>
                </a:solidFill>
                <a:latin typeface="+mj-lt"/>
              </a:rPr>
              <a:t>Ben: </a:t>
            </a:r>
            <a:r>
              <a:rPr lang="en-US" sz="3000" dirty="0">
                <a:solidFill>
                  <a:srgbClr val="242021"/>
                </a:solidFill>
                <a:latin typeface="+mj-lt"/>
              </a:rPr>
              <a:t>Excuse me, is there a supermarket near here?</a:t>
            </a:r>
            <a:br>
              <a:rPr lang="en-US" sz="3000" dirty="0">
                <a:solidFill>
                  <a:srgbClr val="242021"/>
                </a:solidFill>
                <a:latin typeface="+mj-lt"/>
              </a:rPr>
            </a:br>
            <a:r>
              <a:rPr lang="en-US" sz="3000" b="1" dirty="0">
                <a:solidFill>
                  <a:srgbClr val="242021"/>
                </a:solidFill>
                <a:latin typeface="+mj-lt"/>
              </a:rPr>
              <a:t>Mary: </a:t>
            </a:r>
            <a:r>
              <a:rPr lang="en-US" sz="3000" dirty="0">
                <a:solidFill>
                  <a:srgbClr val="242021"/>
                </a:solidFill>
                <a:latin typeface="+mj-lt"/>
              </a:rPr>
              <a:t>Yes, it's between (1) _________ </a:t>
            </a:r>
          </a:p>
          <a:p>
            <a:r>
              <a:rPr lang="en-US" sz="3000" dirty="0">
                <a:solidFill>
                  <a:srgbClr val="242021"/>
                </a:solidFill>
                <a:latin typeface="+mj-lt"/>
              </a:rPr>
              <a:t>and (2) ________________.</a:t>
            </a:r>
            <a:br>
              <a:rPr lang="en-US" sz="3000" dirty="0">
                <a:solidFill>
                  <a:srgbClr val="242021"/>
                </a:solidFill>
                <a:latin typeface="+mj-lt"/>
              </a:rPr>
            </a:br>
            <a:r>
              <a:rPr lang="en-US" sz="3000" b="1" dirty="0">
                <a:solidFill>
                  <a:srgbClr val="242021"/>
                </a:solidFill>
                <a:latin typeface="+mj-lt"/>
              </a:rPr>
              <a:t>Ben: </a:t>
            </a:r>
            <a:r>
              <a:rPr lang="en-US" sz="3000" dirty="0">
                <a:solidFill>
                  <a:srgbClr val="242021"/>
                </a:solidFill>
                <a:latin typeface="+mj-lt"/>
              </a:rPr>
              <a:t>Great! Is there a post office near here?</a:t>
            </a:r>
            <a:br>
              <a:rPr lang="en-US" sz="3000" dirty="0">
                <a:solidFill>
                  <a:srgbClr val="242021"/>
                </a:solidFill>
                <a:latin typeface="+mj-lt"/>
              </a:rPr>
            </a:br>
            <a:r>
              <a:rPr lang="en-US" sz="3000" b="1" dirty="0">
                <a:solidFill>
                  <a:srgbClr val="242021"/>
                </a:solidFill>
                <a:latin typeface="+mj-lt"/>
              </a:rPr>
              <a:t>Mary: </a:t>
            </a:r>
            <a:r>
              <a:rPr lang="en-US" sz="3000" dirty="0">
                <a:solidFill>
                  <a:srgbClr val="242021"/>
                </a:solidFill>
                <a:latin typeface="+mj-lt"/>
              </a:rPr>
              <a:t>Yes, (3) _____________ is next to (4) ______________.</a:t>
            </a:r>
            <a:br>
              <a:rPr lang="en-US" sz="3000" dirty="0">
                <a:solidFill>
                  <a:srgbClr val="242021"/>
                </a:solidFill>
                <a:latin typeface="+mj-lt"/>
              </a:rPr>
            </a:br>
            <a:r>
              <a:rPr lang="en-US" sz="3000" b="1" dirty="0">
                <a:solidFill>
                  <a:srgbClr val="242021"/>
                </a:solidFill>
                <a:latin typeface="+mj-lt"/>
              </a:rPr>
              <a:t>Ben: </a:t>
            </a:r>
            <a:r>
              <a:rPr lang="en-US" sz="3000" dirty="0">
                <a:solidFill>
                  <a:srgbClr val="242021"/>
                </a:solidFill>
                <a:latin typeface="+mj-lt"/>
              </a:rPr>
              <a:t>Is there a bus station, too?</a:t>
            </a:r>
            <a:br>
              <a:rPr lang="en-US" sz="3000" dirty="0">
                <a:solidFill>
                  <a:srgbClr val="242021"/>
                </a:solidFill>
                <a:latin typeface="+mj-lt"/>
              </a:rPr>
            </a:br>
            <a:r>
              <a:rPr lang="en-US" sz="3000" b="1" dirty="0">
                <a:solidFill>
                  <a:srgbClr val="242021"/>
                </a:solidFill>
                <a:latin typeface="+mj-lt"/>
              </a:rPr>
              <a:t>Mary: </a:t>
            </a:r>
            <a:r>
              <a:rPr lang="en-US" sz="3000" dirty="0">
                <a:solidFill>
                  <a:srgbClr val="242021"/>
                </a:solidFill>
                <a:latin typeface="+mj-lt"/>
              </a:rPr>
              <a:t>Yes, there is. (5) _____________ is opposite (6) __________.</a:t>
            </a:r>
            <a:br>
              <a:rPr lang="en-US" sz="3000" dirty="0">
                <a:solidFill>
                  <a:srgbClr val="242021"/>
                </a:solidFill>
                <a:latin typeface="+mj-lt"/>
              </a:rPr>
            </a:br>
            <a:r>
              <a:rPr lang="en-US" sz="3000" b="1" dirty="0">
                <a:solidFill>
                  <a:srgbClr val="242021"/>
                </a:solidFill>
                <a:latin typeface="+mj-lt"/>
              </a:rPr>
              <a:t>Ben: </a:t>
            </a:r>
            <a:r>
              <a:rPr lang="en-US" sz="3000" dirty="0">
                <a:solidFill>
                  <a:srgbClr val="242021"/>
                </a:solidFill>
                <a:latin typeface="+mj-lt"/>
              </a:rPr>
              <a:t>Thank you for your help. Goodbye!</a:t>
            </a:r>
            <a:br>
              <a:rPr lang="en-US" sz="3000" dirty="0">
                <a:solidFill>
                  <a:srgbClr val="242021"/>
                </a:solidFill>
                <a:latin typeface="+mj-lt"/>
              </a:rPr>
            </a:br>
            <a:r>
              <a:rPr lang="en-US" sz="3000" b="1" dirty="0">
                <a:solidFill>
                  <a:srgbClr val="242021"/>
                </a:solidFill>
                <a:latin typeface="+mj-lt"/>
              </a:rPr>
              <a:t>Mary: </a:t>
            </a:r>
            <a:r>
              <a:rPr lang="en-US" sz="3000" dirty="0">
                <a:solidFill>
                  <a:srgbClr val="242021"/>
                </a:solidFill>
                <a:latin typeface="+mj-lt"/>
              </a:rPr>
              <a:t>You're welcome.</a:t>
            </a:r>
            <a:r>
              <a:rPr lang="en-US" sz="3000" dirty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9413" y="1812761"/>
            <a:ext cx="313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library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3912" y="2277616"/>
            <a:ext cx="3041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movie theater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0" y="3188182"/>
            <a:ext cx="3041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post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653109"/>
            <a:ext cx="3041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train station</a:t>
            </a:r>
            <a:endParaRPr lang="en-US" sz="300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6819" y="4551935"/>
            <a:ext cx="3041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bus station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8185" y="5008435"/>
            <a:ext cx="3041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hospital</a:t>
            </a:r>
          </a:p>
        </p:txBody>
      </p:sp>
    </p:spTree>
    <p:extLst>
      <p:ext uri="{BB962C8B-B14F-4D97-AF65-F5344CB8AC3E}">
        <p14:creationId xmlns:p14="http://schemas.microsoft.com/office/powerpoint/2010/main" val="24955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43" y="391651"/>
            <a:ext cx="10011596" cy="69222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953000" y="950524"/>
            <a:ext cx="791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71074" y="950524"/>
            <a:ext cx="753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997590"/>
            <a:ext cx="3700340" cy="2702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439" y="3866515"/>
            <a:ext cx="3496651" cy="26146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8057" y="1444756"/>
            <a:ext cx="12133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1. Joe: Excuse me, is there a hospital</a:t>
            </a:r>
          </a:p>
          <a:p>
            <a:r>
              <a:rPr lang="en-US" sz="3600" dirty="0">
                <a:solidFill>
                  <a:srgbClr val="000000"/>
                </a:solidFill>
              </a:rPr>
              <a:t>near here?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Me: _______hospital is on __________.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It's _____________________.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2. Jill: Excuse me, is there a library near here?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Me: ____, the _________ is on ___________.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It's________ the ___________.</a:t>
            </a:r>
          </a:p>
          <a:p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994836" y="4202934"/>
            <a:ext cx="890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77321" y="2539398"/>
            <a:ext cx="238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Main Street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9775" y="3093518"/>
            <a:ext cx="4848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next to the police station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65791" y="2551054"/>
            <a:ext cx="1631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Yes, the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95590" y="4200870"/>
            <a:ext cx="2110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library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43080" y="4198708"/>
            <a:ext cx="2758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Queen’s Road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2301" y="4746917"/>
            <a:ext cx="1501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66238" y="4744548"/>
            <a:ext cx="2449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train station</a:t>
            </a:r>
          </a:p>
        </p:txBody>
      </p:sp>
    </p:spTree>
    <p:extLst>
      <p:ext uri="{BB962C8B-B14F-4D97-AF65-F5344CB8AC3E}">
        <p14:creationId xmlns:p14="http://schemas.microsoft.com/office/powerpoint/2010/main" val="3679441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43" y="391651"/>
            <a:ext cx="10011596" cy="69222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953000" y="950524"/>
            <a:ext cx="791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71074" y="950524"/>
            <a:ext cx="753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57" y="1444756"/>
            <a:ext cx="12133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3. Jill: Excuse me, is there a post </a:t>
            </a:r>
            <a:r>
              <a:rPr lang="en-US" sz="3600" dirty="0" smtClean="0"/>
              <a:t>office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near here?</a:t>
            </a:r>
            <a:br>
              <a:rPr lang="en-US" sz="3600" dirty="0"/>
            </a:br>
            <a:r>
              <a:rPr lang="en-US" sz="3600" dirty="0"/>
              <a:t>Me: Yes, ____________  is on</a:t>
            </a:r>
            <a:br>
              <a:rPr lang="en-US" sz="3600" dirty="0"/>
            </a:br>
            <a:r>
              <a:rPr lang="en-US" sz="3600" dirty="0"/>
              <a:t>_________. __________ the__________. </a:t>
            </a:r>
            <a:br>
              <a:rPr lang="en-US" sz="3600" dirty="0"/>
            </a:br>
            <a:r>
              <a:rPr lang="en-US" sz="3600" dirty="0">
                <a:solidFill>
                  <a:srgbClr val="000000"/>
                </a:solidFill>
              </a:rPr>
              <a:t>4. Max: Excuse me, is there a supermarket</a:t>
            </a:r>
          </a:p>
          <a:p>
            <a:r>
              <a:rPr lang="en-US" sz="3600" dirty="0">
                <a:solidFill>
                  <a:srgbClr val="000000"/>
                </a:solidFill>
              </a:rPr>
              <a:t>near here?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Me: ___, ____ supermarket ______________.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It's ________________.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774" y="1106606"/>
            <a:ext cx="3577225" cy="260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775" y="3824591"/>
            <a:ext cx="3577225" cy="25630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38978" y="2548403"/>
            <a:ext cx="2885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post office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63" y="3093480"/>
            <a:ext cx="2155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Oak Street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32853" y="3093480"/>
            <a:ext cx="2584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It’s opposite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93134" y="3095672"/>
            <a:ext cx="224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bus station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8817" y="4741409"/>
            <a:ext cx="786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04612" y="4741409"/>
            <a:ext cx="1347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635" y="5296454"/>
            <a:ext cx="41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next to the hospital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00753" y="4750558"/>
            <a:ext cx="356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on Red Street</a:t>
            </a:r>
          </a:p>
        </p:txBody>
      </p:sp>
    </p:spTree>
    <p:extLst>
      <p:ext uri="{BB962C8B-B14F-4D97-AF65-F5344CB8AC3E}">
        <p14:creationId xmlns:p14="http://schemas.microsoft.com/office/powerpoint/2010/main" val="17440184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57" y="406588"/>
            <a:ext cx="8455740" cy="5997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1179" y="269705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92324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045461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96957" y="420189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96957" y="80102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73" y="428156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689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7211" y="237979"/>
            <a:ext cx="12975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Now, practice the conversation with </a:t>
            </a:r>
          </a:p>
          <a:p>
            <a:r>
              <a:rPr lang="en-US" sz="3600">
                <a:solidFill>
                  <a:srgbClr val="0070C0"/>
                </a:solidFill>
              </a:rPr>
              <a:t>your partner.</a:t>
            </a:r>
            <a:endParaRPr lang="en-US"/>
          </a:p>
        </p:txBody>
      </p:sp>
      <p:pic>
        <p:nvPicPr>
          <p:cNvPr id="7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33" y="269154"/>
            <a:ext cx="962778" cy="6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697" y="752451"/>
            <a:ext cx="4240603" cy="1258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83888"/>
            <a:ext cx="11925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Ben: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Excuse me, is there a supermarket near here?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b="1" dirty="0">
                <a:solidFill>
                  <a:srgbClr val="242021"/>
                </a:solidFill>
                <a:latin typeface="+mj-lt"/>
              </a:rPr>
              <a:t>Mary: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Yes, it's between the library and the movie theater.</a:t>
            </a:r>
          </a:p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Ben: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Great! Is there a post office near here?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b="1" dirty="0">
                <a:solidFill>
                  <a:srgbClr val="242021"/>
                </a:solidFill>
                <a:latin typeface="+mj-lt"/>
              </a:rPr>
              <a:t>Mary: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Yes, the post office is next to the train station.</a:t>
            </a:r>
          </a:p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Ben: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Is there a bus station, too?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b="1" dirty="0">
                <a:solidFill>
                  <a:srgbClr val="242021"/>
                </a:solidFill>
                <a:latin typeface="+mj-lt"/>
              </a:rPr>
              <a:t>Mary: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Yes, there is. The bus station is opposite the hospital.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b="1" dirty="0">
                <a:solidFill>
                  <a:srgbClr val="242021"/>
                </a:solidFill>
                <a:latin typeface="+mj-lt"/>
              </a:rPr>
              <a:t>Ben: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Thank you for your help. Goodbye!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b="1" dirty="0">
                <a:solidFill>
                  <a:srgbClr val="242021"/>
                </a:solidFill>
                <a:latin typeface="+mj-lt"/>
              </a:rPr>
              <a:t>Mary: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You're welcome.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30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2946" y="442496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829550" y="442496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97" y="1219200"/>
            <a:ext cx="8851553" cy="49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0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792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33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9551" y="377766"/>
            <a:ext cx="11890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70C0"/>
                </a:solidFill>
              </a:rPr>
              <a:t>Write sentences saying where the hospital, library, train station, </a:t>
            </a:r>
          </a:p>
          <a:p>
            <a:r>
              <a:rPr lang="en-US" sz="3000">
                <a:solidFill>
                  <a:srgbClr val="0070C0"/>
                </a:solidFill>
              </a:rPr>
              <a:t>bus station, and police station are. Write 50 to 60 words.</a:t>
            </a:r>
            <a:br>
              <a:rPr lang="en-US" sz="3000">
                <a:solidFill>
                  <a:srgbClr val="0070C0"/>
                </a:solidFill>
              </a:rPr>
            </a:br>
            <a:endParaRPr lang="en-US" sz="30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1495425"/>
            <a:ext cx="7162800" cy="3448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306" y="5174266"/>
            <a:ext cx="112998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hospital is on Main Street. It's opposite the post office. </a:t>
            </a:r>
          </a:p>
        </p:txBody>
      </p:sp>
    </p:spTree>
    <p:extLst>
      <p:ext uri="{BB962C8B-B14F-4D97-AF65-F5344CB8AC3E}">
        <p14:creationId xmlns:p14="http://schemas.microsoft.com/office/powerpoint/2010/main" val="37791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96"/>
            <a:ext cx="8919169" cy="6081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32" y="2267154"/>
            <a:ext cx="11653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Grammar:</a:t>
            </a:r>
            <a:r>
              <a:rPr lang="en-US" sz="3600" i="1" dirty="0">
                <a:solidFill>
                  <a:srgbClr val="0070C0"/>
                </a:solidFill>
              </a:rPr>
              <a:t> Practice and use articles and prepositions of place correctly.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Writing:</a:t>
            </a:r>
            <a:r>
              <a:rPr lang="en-US" sz="3600" i="1" dirty="0">
                <a:solidFill>
                  <a:srgbClr val="0070C0"/>
                </a:solidFill>
              </a:rPr>
              <a:t> Write sentences about the positions of places.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0" y="1239419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077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6106" y="1584755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</a:t>
            </a:r>
            <a:r>
              <a:rPr lang="en-US" sz="3600" i="1">
                <a:solidFill>
                  <a:srgbClr val="0070C0"/>
                </a:solidFill>
              </a:rPr>
              <a:t>by </a:t>
            </a:r>
            <a:r>
              <a:rPr lang="en-US" sz="3600" i="1" smtClean="0">
                <a:solidFill>
                  <a:srgbClr val="0070C0"/>
                </a:solidFill>
              </a:rPr>
              <a:t>heart </a:t>
            </a:r>
            <a:r>
              <a:rPr lang="en-US" sz="3600" i="1" dirty="0">
                <a:solidFill>
                  <a:srgbClr val="0070C0"/>
                </a:solidFill>
              </a:rPr>
              <a:t>the use of articles and prepositions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33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35.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48 -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rgbClr val="0070C0"/>
                </a:solidFill>
              </a:rPr>
              <a:t>articles </a:t>
            </a:r>
            <a:r>
              <a:rPr lang="en-US" sz="3600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0070C0"/>
                </a:solidFill>
              </a:rPr>
              <a:t> prepositions of place </a:t>
            </a:r>
            <a:r>
              <a:rPr lang="en-US" sz="3600" dirty="0">
                <a:solidFill>
                  <a:srgbClr val="0070C0"/>
                </a:solidFill>
              </a:rPr>
              <a:t>correctly.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Write sentences about the positions of places.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991"/>
            <a:ext cx="8950518" cy="61026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out one redundant letter in each word to make the correct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4284" y="3126794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supermarrket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train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statioon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oppossite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beetween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post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offiice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789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out one redundant letter in each word to make the correct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2269" y="3247362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supermareket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train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statiaon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opporsite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beutween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post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offaice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07399" y="4515337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46160" y="407068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51775" y="3247362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supermarket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train station 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opposite</a:t>
            </a:r>
            <a:endParaRPr lang="en-US" sz="3600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between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post office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8329" y="3629891"/>
            <a:ext cx="193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2909" y="4171578"/>
            <a:ext cx="261851" cy="140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4240" y="4710373"/>
            <a:ext cx="199069" cy="106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45129" y="5264711"/>
            <a:ext cx="276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55442" y="5799496"/>
            <a:ext cx="2804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743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9" y="298174"/>
            <a:ext cx="9066483" cy="6044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7072" y="3963307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39539" y="4475866"/>
            <a:ext cx="3856384" cy="186663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Articles, </a:t>
            </a:r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Prepositions of place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15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9711" y="1856510"/>
            <a:ext cx="10678389" cy="3077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dirty="0"/>
              <a:t>Is there </a:t>
            </a:r>
            <a:r>
              <a:rPr lang="en-US" sz="3600" i="1" dirty="0"/>
              <a:t>a</a:t>
            </a:r>
            <a:r>
              <a:rPr lang="en-US" sz="3600" dirty="0"/>
              <a:t> train station near here?</a:t>
            </a:r>
          </a:p>
          <a:p>
            <a:pPr marL="742950" indent="-742950">
              <a:buAutoNum type="arabicPeriod"/>
            </a:pPr>
            <a:r>
              <a:rPr lang="en-US" sz="3600" i="1" dirty="0"/>
              <a:t>The</a:t>
            </a:r>
            <a:r>
              <a:rPr lang="en-US" sz="3600" dirty="0"/>
              <a:t> train station is on Queen's Street.</a:t>
            </a:r>
          </a:p>
          <a:p>
            <a:pPr marL="742950" indent="-742950">
              <a:buAutoNum type="arabicPeriod"/>
            </a:pPr>
            <a:r>
              <a:rPr lang="en-US" sz="3600" dirty="0"/>
              <a:t>It's </a:t>
            </a:r>
            <a:r>
              <a:rPr lang="en-US" sz="3600" i="1" dirty="0"/>
              <a:t>between</a:t>
            </a:r>
            <a:r>
              <a:rPr lang="en-US" sz="3600" dirty="0"/>
              <a:t> the police station and the hospital.</a:t>
            </a:r>
          </a:p>
        </p:txBody>
      </p:sp>
    </p:spTree>
    <p:extLst>
      <p:ext uri="{BB962C8B-B14F-4D97-AF65-F5344CB8AC3E}">
        <p14:creationId xmlns:p14="http://schemas.microsoft.com/office/powerpoint/2010/main" val="24616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8320" y="32307"/>
            <a:ext cx="1705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3840" y="598554"/>
            <a:ext cx="11851178" cy="58438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/>
              <a:t>1. What do we call </a:t>
            </a:r>
            <a:r>
              <a:rPr lang="en-US" sz="3400" i="1" dirty="0">
                <a:solidFill>
                  <a:srgbClr val="FF0000"/>
                </a:solidFill>
              </a:rPr>
              <a:t>a/the </a:t>
            </a:r>
            <a:r>
              <a:rPr lang="en-US" sz="3400" dirty="0"/>
              <a:t>in sentence 1, 2?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  <a:sym typeface="Wingdings" panose="05000000000000000000" pitchFamily="2" charset="2"/>
              </a:rPr>
              <a:t>Articles. </a:t>
            </a:r>
          </a:p>
          <a:p>
            <a:r>
              <a:rPr lang="en-US" sz="3400" dirty="0"/>
              <a:t>2. When do we use </a:t>
            </a:r>
            <a:r>
              <a:rPr lang="en-US" sz="3400" i="1" dirty="0">
                <a:solidFill>
                  <a:srgbClr val="FF0000"/>
                </a:solidFill>
                <a:sym typeface="Wingdings" panose="05000000000000000000" pitchFamily="2" charset="2"/>
              </a:rPr>
              <a:t>a/the</a:t>
            </a:r>
            <a:r>
              <a:rPr lang="en-US" sz="3400" dirty="0"/>
              <a:t>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</a:rPr>
              <a:t>We use </a:t>
            </a:r>
            <a:r>
              <a:rPr lang="en-US" sz="3400" i="1" dirty="0">
                <a:solidFill>
                  <a:srgbClr val="FF0000"/>
                </a:solidFill>
              </a:rPr>
              <a:t>a</a:t>
            </a:r>
            <a:r>
              <a:rPr lang="en-US" sz="3400" dirty="0">
                <a:solidFill>
                  <a:srgbClr val="FF0000"/>
                </a:solidFill>
              </a:rPr>
              <a:t> in front of a singular noun when we talk about it for the first time. We use </a:t>
            </a:r>
            <a:r>
              <a:rPr lang="en-US" sz="3400" i="1" dirty="0">
                <a:solidFill>
                  <a:srgbClr val="FF0000"/>
                </a:solidFill>
              </a:rPr>
              <a:t>the</a:t>
            </a:r>
            <a:r>
              <a:rPr lang="en-US" sz="3400" dirty="0">
                <a:solidFill>
                  <a:srgbClr val="FF0000"/>
                </a:solidFill>
              </a:rPr>
              <a:t> when it's clear from the situation which one we're talking about.</a:t>
            </a:r>
          </a:p>
          <a:p>
            <a:r>
              <a:rPr lang="en-US" sz="3400" dirty="0"/>
              <a:t>3. How about </a:t>
            </a:r>
            <a:r>
              <a:rPr lang="en-US" sz="3400" i="1" dirty="0">
                <a:solidFill>
                  <a:srgbClr val="FF0000"/>
                </a:solidFill>
              </a:rPr>
              <a:t>between </a:t>
            </a:r>
            <a:r>
              <a:rPr lang="en-US" sz="3400" dirty="0"/>
              <a:t>in sentence 3?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  <a:sym typeface="Wingdings" panose="05000000000000000000" pitchFamily="2" charset="2"/>
              </a:rPr>
              <a:t>Prepositions of place. </a:t>
            </a:r>
          </a:p>
          <a:p>
            <a:r>
              <a:rPr lang="en-US" sz="3400" dirty="0"/>
              <a:t>4. What do we use </a:t>
            </a:r>
            <a:r>
              <a:rPr lang="en-US" sz="3400" dirty="0">
                <a:solidFill>
                  <a:srgbClr val="FF0000"/>
                </a:solidFill>
              </a:rPr>
              <a:t>prepositions of place </a:t>
            </a:r>
            <a:r>
              <a:rPr lang="en-US" sz="3400" dirty="0"/>
              <a:t>for?</a:t>
            </a:r>
          </a:p>
          <a:p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562610" y="5513436"/>
            <a:ext cx="1162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 T</a:t>
            </a:r>
            <a:r>
              <a:rPr lang="en-US" sz="3600">
                <a:solidFill>
                  <a:srgbClr val="FF0000"/>
                </a:solidFill>
              </a:rPr>
              <a:t>o say where things are.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728</Words>
  <Application>Microsoft Office PowerPoint</Application>
  <PresentationFormat>Widescreen</PresentationFormat>
  <Paragraphs>141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260</cp:revision>
  <dcterms:created xsi:type="dcterms:W3CDTF">2020-12-08T03:17:05Z</dcterms:created>
  <dcterms:modified xsi:type="dcterms:W3CDTF">2023-07-29T09:42:38Z</dcterms:modified>
</cp:coreProperties>
</file>