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25"/>
  </p:notesMasterIdLst>
  <p:sldIdLst>
    <p:sldId id="258" r:id="rId2"/>
    <p:sldId id="260" r:id="rId3"/>
    <p:sldId id="261" r:id="rId4"/>
    <p:sldId id="262" r:id="rId5"/>
    <p:sldId id="263" r:id="rId6"/>
    <p:sldId id="286" r:id="rId7"/>
    <p:sldId id="287" r:id="rId8"/>
    <p:sldId id="289" r:id="rId9"/>
    <p:sldId id="290" r:id="rId10"/>
    <p:sldId id="292" r:id="rId11"/>
    <p:sldId id="293" r:id="rId12"/>
    <p:sldId id="294" r:id="rId13"/>
    <p:sldId id="296" r:id="rId14"/>
    <p:sldId id="297" r:id="rId15"/>
    <p:sldId id="298" r:id="rId16"/>
    <p:sldId id="299" r:id="rId17"/>
    <p:sldId id="301" r:id="rId18"/>
    <p:sldId id="300" r:id="rId19"/>
    <p:sldId id="304" r:id="rId20"/>
    <p:sldId id="305" r:id="rId21"/>
    <p:sldId id="306" r:id="rId22"/>
    <p:sldId id="302" r:id="rId23"/>
    <p:sldId id="303" r:id="rId24"/>
  </p:sldIdLst>
  <p:sldSz cx="12192000" cy="6858000"/>
  <p:notesSz cx="6858000" cy="9144000"/>
  <p:embeddedFontLst>
    <p:embeddedFont>
      <p:font typeface="Tahoma" pitchFamily="34" charset="0"/>
      <p:regular r:id="rId26"/>
      <p:bold r:id="rId27"/>
    </p:embeddedFont>
    <p:embeddedFont>
      <p:font typeface="Wingdings 3" pitchFamily="18" charset="2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Trebuchet MS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4C18"/>
    <a:srgbClr val="6E3D0C"/>
    <a:srgbClr val="FF0066"/>
    <a:srgbClr val="FF00FF"/>
    <a:srgbClr val="FF99FF"/>
    <a:srgbClr val="FF66FF"/>
    <a:srgbClr val="FFFF66"/>
    <a:srgbClr val="00FFFF"/>
    <a:srgbClr val="FF6699"/>
    <a:srgbClr val="8DC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6E68D-2212-45A7-BD4F-1F114D0CD4B4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07E60-E328-43BE-8954-A9B3FC87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0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D422-0331-4A9A-9AC6-1209F231DEA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18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D422-0331-4A9A-9AC6-1209F231DEA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5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D422-0331-4A9A-9AC6-1209F231DEA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29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D422-0331-4A9A-9AC6-1209F231DEA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87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D422-0331-4A9A-9AC6-1209F231DEA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40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D422-0331-4A9A-9AC6-1209F231DEA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4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D422-0331-4A9A-9AC6-1209F231DEA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D422-0331-4A9A-9AC6-1209F231DEA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0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858C-38A1-4133-A3F1-2EBD5AEF025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22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858C-38A1-4133-A3F1-2EBD5AEF025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22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D422-0331-4A9A-9AC6-1209F231DEA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24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D422-0331-4A9A-9AC6-1209F231DEA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30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858C-38A1-4133-A3F1-2EBD5AEF025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22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D422-0331-4A9A-9AC6-1209F231DEA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3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D422-0331-4A9A-9AC6-1209F231DEA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5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1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7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837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5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5296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61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04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62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673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43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88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1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7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3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6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0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1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9" r:id="rId17"/>
    <p:sldLayoutId id="2147483680" r:id="rId18"/>
    <p:sldLayoutId id="2147483681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4.xml"/><Relationship Id="rId18" Type="http://schemas.openxmlformats.org/officeDocument/2006/relationships/image" Target="../media/image12.gif"/><Relationship Id="rId3" Type="http://schemas.openxmlformats.org/officeDocument/2006/relationships/image" Target="../media/image1.png"/><Relationship Id="rId21" Type="http://schemas.openxmlformats.org/officeDocument/2006/relationships/slide" Target="slide6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gif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image" Target="../media/image3.png"/><Relationship Id="rId15" Type="http://schemas.openxmlformats.org/officeDocument/2006/relationships/slide" Target="slide5.xml"/><Relationship Id="rId10" Type="http://schemas.openxmlformats.org/officeDocument/2006/relationships/image" Target="../media/image7.png"/><Relationship Id="rId19" Type="http://schemas.openxmlformats.org/officeDocument/2006/relationships/image" Target="../media/image13.gif"/><Relationship Id="rId4" Type="http://schemas.openxmlformats.org/officeDocument/2006/relationships/image" Target="../media/image2.jpg"/><Relationship Id="rId9" Type="http://schemas.openxmlformats.org/officeDocument/2006/relationships/slide" Target="slide2.xml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em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87" y="1030057"/>
            <a:ext cx="6721963" cy="4863714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49" y="816493"/>
            <a:ext cx="3661619" cy="2697780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=""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268" y="816493"/>
            <a:ext cx="3212870" cy="2645421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=""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21" y="3375086"/>
            <a:ext cx="3508051" cy="2518685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072" y="3260035"/>
            <a:ext cx="3290178" cy="2633735"/>
          </a:xfrm>
          <a:prstGeom prst="rect">
            <a:avLst/>
          </a:prstGeom>
        </p:spPr>
      </p:pic>
      <p:pic>
        <p:nvPicPr>
          <p:cNvPr id="40" name="1a">
            <a:hlinkClick r:id="rId9" action="ppaction://hlinksldjump"/>
            <a:extLst>
              <a:ext uri="{FF2B5EF4-FFF2-40B4-BE49-F238E27FC236}">
                <a16:creationId xmlns=""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48" y="816493"/>
            <a:ext cx="3661619" cy="2635256"/>
          </a:xfrm>
          <a:prstGeom prst="rect">
            <a:avLst/>
          </a:prstGeom>
        </p:spPr>
      </p:pic>
      <p:pic>
        <p:nvPicPr>
          <p:cNvPr id="41" name="2a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267" y="856771"/>
            <a:ext cx="3360983" cy="2518315"/>
          </a:xfrm>
          <a:prstGeom prst="rect">
            <a:avLst/>
          </a:prstGeom>
        </p:spPr>
      </p:pic>
      <p:pic>
        <p:nvPicPr>
          <p:cNvPr id="42" name="3a">
            <a:hlinkClick r:id="rId13" action="ppaction://hlinksldjump"/>
            <a:extLst>
              <a:ext uri="{FF2B5EF4-FFF2-40B4-BE49-F238E27FC236}">
                <a16:creationId xmlns=""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48" y="3278189"/>
            <a:ext cx="3787997" cy="2615582"/>
          </a:xfrm>
          <a:prstGeom prst="rect">
            <a:avLst/>
          </a:prstGeom>
        </p:spPr>
      </p:pic>
      <p:pic>
        <p:nvPicPr>
          <p:cNvPr id="43" name="4a">
            <a:hlinkClick r:id="rId15" action="ppaction://hlinksldjump"/>
            <a:extLst>
              <a:ext uri="{FF2B5EF4-FFF2-40B4-BE49-F238E27FC236}">
                <a16:creationId xmlns=""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268" y="3260035"/>
            <a:ext cx="3360982" cy="2633735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=""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2644385" y="2349865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21" action="ppaction://hlinksldjump"/>
            <a:extLst>
              <a:ext uri="{FF2B5EF4-FFF2-40B4-BE49-F238E27FC236}">
                <a16:creationId xmlns=""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0"/>
          <a:stretch/>
        </p:blipFill>
        <p:spPr>
          <a:xfrm>
            <a:off x="5911905" y="3342068"/>
            <a:ext cx="4593251" cy="3200400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691" y="3342068"/>
            <a:ext cx="4740717" cy="3200400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7691" y="940829"/>
            <a:ext cx="10399946" cy="1969760"/>
          </a:xfrm>
          <a:prstGeom prst="rect">
            <a:avLst/>
          </a:prstGeom>
        </p:spPr>
        <p:txBody>
          <a:bodyPr wrap="square" lIns="45711" tIns="22855" rIns="45711" bIns="22855">
            <a:spAutoFit/>
          </a:bodyPr>
          <a:lstStyle/>
          <a:p>
            <a:pPr marL="28531" indent="-28531">
              <a:lnSpc>
                <a:spcPts val="2999"/>
              </a:lnSpc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nhẹ nhõm và bừng sáng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 mắt mờ đi, hai bàn tay lẩy bẩy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vi-VN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Ngắm con nằm ngủ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né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 vào nách tôi như con chim non… tôi thấy </a:t>
            </a:r>
            <a:r>
              <a:rPr lang="vi-VN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lòng vui không lời nào tả xiết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Thơm mái tóc xù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của nó, trái tim đã suy kiệt của tôi vì đau khổ và chai sạn, nay trở nên êm dịu hơn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048" y="88676"/>
            <a:ext cx="10650829" cy="53859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96022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4986" y="1189149"/>
            <a:ext cx="10399946" cy="1200318"/>
          </a:xfrm>
          <a:prstGeom prst="rect">
            <a:avLst/>
          </a:prstGeom>
        </p:spPr>
        <p:txBody>
          <a:bodyPr wrap="square" lIns="45711" tIns="22855" rIns="45711" bIns="22855">
            <a:spAutoFit/>
          </a:bodyPr>
          <a:lstStyle/>
          <a:p>
            <a:pPr marL="28531" indent="-28531">
              <a:lnSpc>
                <a:spcPts val="2999"/>
              </a:lnSpc>
            </a:pP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Nó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nhảy chồm lên, hôn vào má, vào môi, vào trán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, như con chim chích ríu rít líu lo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run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gió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"/>
          <a:stretch/>
        </p:blipFill>
        <p:spPr>
          <a:xfrm>
            <a:off x="989900" y="3018486"/>
            <a:ext cx="4687075" cy="3178567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" r="1662" b="3215"/>
          <a:stretch/>
        </p:blipFill>
        <p:spPr>
          <a:xfrm>
            <a:off x="6349372" y="3018485"/>
            <a:ext cx="4722066" cy="3178567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1049" y="391023"/>
            <a:ext cx="11451909" cy="53859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Vania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</a:p>
        </p:txBody>
      </p:sp>
    </p:spTree>
    <p:extLst>
      <p:ext uri="{BB962C8B-B14F-4D97-AF65-F5344CB8AC3E}">
        <p14:creationId xmlns:p14="http://schemas.microsoft.com/office/powerpoint/2010/main" val="274788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0"/>
          <p:cNvGrpSpPr/>
          <p:nvPr/>
        </p:nvGrpSpPr>
        <p:grpSpPr>
          <a:xfrm>
            <a:off x="294415" y="2928076"/>
            <a:ext cx="6840480" cy="1384995"/>
            <a:chOff x="9145587" y="7675027"/>
            <a:chExt cx="13682740" cy="2769986"/>
          </a:xfrm>
        </p:grpSpPr>
        <p:sp>
          <p:nvSpPr>
            <p:cNvPr id="16" name="Rectangle 15"/>
            <p:cNvSpPr/>
            <p:nvPr/>
          </p:nvSpPr>
          <p:spPr>
            <a:xfrm>
              <a:off x="9725688" y="7675027"/>
              <a:ext cx="13102639" cy="2769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31" indent="-28531" algn="just"/>
              <a:r>
                <a:rPr lang="vi-VN" sz="2800" b="1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Những rủi ro bất cứ lúc nào cũng có thể xảy ra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: </a:t>
              </a:r>
              <a:r>
                <a:rPr lang="vi-VN" sz="2800" b="1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quệt phải con bò và bị tịch thu bằng lái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.</a:t>
              </a:r>
              <a:endParaRPr 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145587" y="7974769"/>
              <a:ext cx="295239" cy="3003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999"/>
                </a:lnSpc>
              </a:pPr>
              <a:endParaRPr lang="en-US" sz="2200"/>
            </a:p>
          </p:txBody>
        </p:sp>
      </p:grpSp>
      <p:grpSp>
        <p:nvGrpSpPr>
          <p:cNvPr id="27" name="Group 20"/>
          <p:cNvGrpSpPr/>
          <p:nvPr/>
        </p:nvGrpSpPr>
        <p:grpSpPr>
          <a:xfrm>
            <a:off x="302854" y="1408321"/>
            <a:ext cx="5890221" cy="1384995"/>
            <a:chOff x="8964217" y="6934054"/>
            <a:chExt cx="12976630" cy="2769987"/>
          </a:xfrm>
        </p:grpSpPr>
        <p:sp>
          <p:nvSpPr>
            <p:cNvPr id="28" name="Rectangle 27"/>
            <p:cNvSpPr/>
            <p:nvPr/>
          </p:nvSpPr>
          <p:spPr>
            <a:xfrm>
              <a:off x="9507272" y="6934054"/>
              <a:ext cx="12433575" cy="2769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31" indent="-28531" algn="just"/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Nuôi dưỡng, chăm sóc cho bé Vania thật mới mẻ và không hề đơn giản đối với một người đàn ông vụng về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8964217" y="7312882"/>
              <a:ext cx="503774" cy="3003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2999"/>
                </a:lnSpc>
              </a:pPr>
              <a:endParaRPr lang="en-US" sz="220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0" y="593286"/>
            <a:ext cx="10333870" cy="477054"/>
            <a:chOff x="2332411" y="2937127"/>
            <a:chExt cx="20670431" cy="954107"/>
          </a:xfrm>
        </p:grpSpPr>
        <p:sp>
          <p:nvSpPr>
            <p:cNvPr id="44" name="Rectangle 43"/>
            <p:cNvSpPr/>
            <p:nvPr/>
          </p:nvSpPr>
          <p:spPr>
            <a:xfrm>
              <a:off x="3124741" y="2937127"/>
              <a:ext cx="1987810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999"/>
                </a:lnSpc>
              </a:pPr>
              <a:r>
                <a:rPr lang="vi-VN" sz="2800" b="1" dirty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Khó khăn trong cuộc sống thường nhật</a:t>
              </a:r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2332411" y="2945869"/>
              <a:ext cx="468313" cy="468314"/>
            </a:xfrm>
            <a:custGeom>
              <a:avLst/>
              <a:gdLst>
                <a:gd name="T0" fmla="*/ 332 w 348"/>
                <a:gd name="T1" fmla="*/ 145 h 348"/>
                <a:gd name="T2" fmla="*/ 195 w 348"/>
                <a:gd name="T3" fmla="*/ 282 h 348"/>
                <a:gd name="T4" fmla="*/ 173 w 348"/>
                <a:gd name="T5" fmla="*/ 291 h 348"/>
                <a:gd name="T6" fmla="*/ 167 w 348"/>
                <a:gd name="T7" fmla="*/ 291 h 348"/>
                <a:gd name="T8" fmla="*/ 166 w 348"/>
                <a:gd name="T9" fmla="*/ 290 h 348"/>
                <a:gd name="T10" fmla="*/ 151 w 348"/>
                <a:gd name="T11" fmla="*/ 282 h 348"/>
                <a:gd name="T12" fmla="*/ 61 w 348"/>
                <a:gd name="T13" fmla="*/ 192 h 348"/>
                <a:gd name="T14" fmla="*/ 52 w 348"/>
                <a:gd name="T15" fmla="*/ 170 h 348"/>
                <a:gd name="T16" fmla="*/ 61 w 348"/>
                <a:gd name="T17" fmla="*/ 148 h 348"/>
                <a:gd name="T18" fmla="*/ 87 w 348"/>
                <a:gd name="T19" fmla="*/ 121 h 348"/>
                <a:gd name="T20" fmla="*/ 109 w 348"/>
                <a:gd name="T21" fmla="*/ 112 h 348"/>
                <a:gd name="T22" fmla="*/ 131 w 348"/>
                <a:gd name="T23" fmla="*/ 121 h 348"/>
                <a:gd name="T24" fmla="*/ 173 w 348"/>
                <a:gd name="T25" fmla="*/ 163 h 348"/>
                <a:gd name="T26" fmla="*/ 261 w 348"/>
                <a:gd name="T27" fmla="*/ 74 h 348"/>
                <a:gd name="T28" fmla="*/ 202 w 348"/>
                <a:gd name="T29" fmla="*/ 16 h 348"/>
                <a:gd name="T30" fmla="*/ 146 w 348"/>
                <a:gd name="T31" fmla="*/ 16 h 348"/>
                <a:gd name="T32" fmla="*/ 16 w 348"/>
                <a:gd name="T33" fmla="*/ 146 h 348"/>
                <a:gd name="T34" fmla="*/ 16 w 348"/>
                <a:gd name="T35" fmla="*/ 202 h 348"/>
                <a:gd name="T36" fmla="*/ 146 w 348"/>
                <a:gd name="T37" fmla="*/ 333 h 348"/>
                <a:gd name="T38" fmla="*/ 202 w 348"/>
                <a:gd name="T39" fmla="*/ 333 h 348"/>
                <a:gd name="T40" fmla="*/ 333 w 348"/>
                <a:gd name="T41" fmla="*/ 202 h 348"/>
                <a:gd name="T42" fmla="*/ 333 w 348"/>
                <a:gd name="T43" fmla="*/ 146 h 348"/>
                <a:gd name="T44" fmla="*/ 332 w 348"/>
                <a:gd name="T45" fmla="*/ 14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8" h="348">
                  <a:moveTo>
                    <a:pt x="332" y="145"/>
                  </a:moveTo>
                  <a:cubicBezTo>
                    <a:pt x="195" y="282"/>
                    <a:pt x="195" y="282"/>
                    <a:pt x="195" y="282"/>
                  </a:cubicBezTo>
                  <a:cubicBezTo>
                    <a:pt x="189" y="288"/>
                    <a:pt x="181" y="291"/>
                    <a:pt x="173" y="291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6" y="290"/>
                    <a:pt x="166" y="290"/>
                    <a:pt x="166" y="290"/>
                  </a:cubicBezTo>
                  <a:cubicBezTo>
                    <a:pt x="160" y="289"/>
                    <a:pt x="155" y="286"/>
                    <a:pt x="151" y="282"/>
                  </a:cubicBezTo>
                  <a:cubicBezTo>
                    <a:pt x="61" y="192"/>
                    <a:pt x="61" y="192"/>
                    <a:pt x="61" y="192"/>
                  </a:cubicBezTo>
                  <a:cubicBezTo>
                    <a:pt x="55" y="186"/>
                    <a:pt x="52" y="178"/>
                    <a:pt x="52" y="170"/>
                  </a:cubicBezTo>
                  <a:cubicBezTo>
                    <a:pt x="52" y="161"/>
                    <a:pt x="55" y="154"/>
                    <a:pt x="61" y="148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93" y="115"/>
                    <a:pt x="101" y="112"/>
                    <a:pt x="109" y="112"/>
                  </a:cubicBezTo>
                  <a:cubicBezTo>
                    <a:pt x="118" y="112"/>
                    <a:pt x="126" y="115"/>
                    <a:pt x="131" y="121"/>
                  </a:cubicBezTo>
                  <a:cubicBezTo>
                    <a:pt x="173" y="163"/>
                    <a:pt x="173" y="163"/>
                    <a:pt x="173" y="163"/>
                  </a:cubicBezTo>
                  <a:cubicBezTo>
                    <a:pt x="261" y="74"/>
                    <a:pt x="261" y="74"/>
                    <a:pt x="261" y="74"/>
                  </a:cubicBezTo>
                  <a:cubicBezTo>
                    <a:pt x="202" y="16"/>
                    <a:pt x="202" y="16"/>
                    <a:pt x="202" y="16"/>
                  </a:cubicBezTo>
                  <a:cubicBezTo>
                    <a:pt x="187" y="0"/>
                    <a:pt x="161" y="0"/>
                    <a:pt x="146" y="16"/>
                  </a:cubicBezTo>
                  <a:cubicBezTo>
                    <a:pt x="16" y="146"/>
                    <a:pt x="16" y="146"/>
                    <a:pt x="16" y="146"/>
                  </a:cubicBezTo>
                  <a:cubicBezTo>
                    <a:pt x="0" y="161"/>
                    <a:pt x="0" y="187"/>
                    <a:pt x="16" y="202"/>
                  </a:cubicBezTo>
                  <a:cubicBezTo>
                    <a:pt x="146" y="333"/>
                    <a:pt x="146" y="333"/>
                    <a:pt x="146" y="333"/>
                  </a:cubicBezTo>
                  <a:cubicBezTo>
                    <a:pt x="161" y="348"/>
                    <a:pt x="187" y="348"/>
                    <a:pt x="202" y="333"/>
                  </a:cubicBezTo>
                  <a:cubicBezTo>
                    <a:pt x="333" y="202"/>
                    <a:pt x="333" y="202"/>
                    <a:pt x="333" y="202"/>
                  </a:cubicBezTo>
                  <a:cubicBezTo>
                    <a:pt x="348" y="187"/>
                    <a:pt x="348" y="161"/>
                    <a:pt x="333" y="146"/>
                  </a:cubicBezTo>
                  <a:lnTo>
                    <a:pt x="332" y="14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72006" y="4350464"/>
            <a:ext cx="6662889" cy="868114"/>
            <a:chOff x="1793191" y="10386556"/>
            <a:chExt cx="15879159" cy="1452433"/>
          </a:xfrm>
        </p:grpSpPr>
        <p:sp>
          <p:nvSpPr>
            <p:cNvPr id="49" name="Rectangle 48"/>
            <p:cNvSpPr/>
            <p:nvPr/>
          </p:nvSpPr>
          <p:spPr>
            <a:xfrm>
              <a:off x="2638395" y="10397163"/>
              <a:ext cx="15033955" cy="1441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31" indent="-28531">
                <a:lnSpc>
                  <a:spcPts val="2999"/>
                </a:lnSpc>
              </a:pPr>
              <a:r>
                <a:rPr lang="vi-VN" sz="2800" b="1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Cuộc sống đời thường muôn mặt phức tạp, khó khăn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.</a:t>
              </a:r>
              <a:endParaRPr lang="vi-VN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191" y="10386556"/>
              <a:ext cx="891278" cy="731520"/>
            </a:xfrm>
            <a:prstGeom prst="rect">
              <a:avLst/>
            </a:prstGeom>
          </p:spPr>
        </p:pic>
      </p:grp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 b="9382"/>
          <a:stretch/>
        </p:blipFill>
        <p:spPr>
          <a:xfrm>
            <a:off x="8393479" y="2100819"/>
            <a:ext cx="2816259" cy="3707923"/>
          </a:xfrm>
          <a:prstGeom prst="rect">
            <a:avLst/>
          </a:prstGeom>
          <a:ln w="127000" cap="sq">
            <a:solidFill>
              <a:srgbClr val="A89D68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845986" y="5377855"/>
            <a:ext cx="754749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31" indent="-28531">
              <a:lnSpc>
                <a:spcPts val="2999"/>
              </a:lnSpc>
            </a:pPr>
            <a:r>
              <a:rPr lang="vi-VN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Nén nỗi đau riêng để đem lại niềm vui cho bé Vania.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6" y="5528231"/>
            <a:ext cx="373980" cy="43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8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51792" y="158104"/>
            <a:ext cx="10778585" cy="6358606"/>
            <a:chOff x="1677987" y="3581400"/>
            <a:chExt cx="20574001" cy="9525000"/>
          </a:xfrm>
        </p:grpSpPr>
        <p:pic>
          <p:nvPicPr>
            <p:cNvPr id="13" name="Picture 2" descr="D:\CAP 3\Lop 10\Van\V_10_VHDG_Truyen AnDuongVuongVaMiChauTrongThuy\letter_paper_viii_by_spidergypsy-d4df4l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33" b="58327"/>
            <a:stretch/>
          </p:blipFill>
          <p:spPr bwMode="auto">
            <a:xfrm>
              <a:off x="1920874" y="4572000"/>
              <a:ext cx="20331114" cy="853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1677987" y="3581400"/>
              <a:ext cx="7449025" cy="1191374"/>
              <a:chOff x="16489201" y="2618181"/>
              <a:chExt cx="7449025" cy="1191374"/>
            </a:xfrm>
          </p:grpSpPr>
          <p:sp>
            <p:nvSpPr>
              <p:cNvPr id="20" name="Pentagon 19"/>
              <p:cNvSpPr/>
              <p:nvPr/>
            </p:nvSpPr>
            <p:spPr>
              <a:xfrm>
                <a:off x="16991151" y="2618181"/>
                <a:ext cx="5014085" cy="1182418"/>
              </a:xfrm>
              <a:prstGeom prst="homePlate">
                <a:avLst>
                  <a:gd name="adj" fmla="val 27359"/>
                </a:avLst>
              </a:prstGeom>
              <a:solidFill>
                <a:schemeClr val="bg2">
                  <a:lumMod val="75000"/>
                </a:schemeClr>
              </a:solidFill>
              <a:ln w="5715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6489201" y="2618181"/>
                <a:ext cx="7449025" cy="1191374"/>
                <a:chOff x="1422518" y="3958640"/>
                <a:chExt cx="4958907" cy="921326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1970237" y="4023119"/>
                  <a:ext cx="4411188" cy="85684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r>
                    <a:rPr lang="en-US" sz="3000" b="1" err="1">
                      <a:solidFill>
                        <a:schemeClr val="tx1"/>
                      </a:solidFill>
                      <a:latin typeface="Arial" pitchFamily="34" charset="0"/>
                      <a:ea typeface="Tahoma" pitchFamily="34" charset="0"/>
                      <a:cs typeface="Arial" pitchFamily="34" charset="0"/>
                    </a:rPr>
                    <a:t>Tiểu</a:t>
                  </a:r>
                  <a:r>
                    <a:rPr lang="en-US" sz="3000" b="1">
                      <a:solidFill>
                        <a:schemeClr val="tx1"/>
                      </a:solidFill>
                      <a:latin typeface="Arial" pitchFamily="34" charset="0"/>
                      <a:ea typeface="Tahoma" pitchFamily="34" charset="0"/>
                      <a:cs typeface="Arial" pitchFamily="34" charset="0"/>
                    </a:rPr>
                    <a:t> kết</a:t>
                  </a:r>
                  <a:endParaRPr lang="en-US" sz="3000" b="1" dirty="0">
                    <a:solidFill>
                      <a:schemeClr val="tx1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422518" y="3958640"/>
                  <a:ext cx="407869" cy="914400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9" name="Group 28"/>
          <p:cNvGrpSpPr/>
          <p:nvPr/>
        </p:nvGrpSpPr>
        <p:grpSpPr>
          <a:xfrm>
            <a:off x="1324073" y="2031102"/>
            <a:ext cx="8827825" cy="861774"/>
            <a:chOff x="1276891" y="6496851"/>
            <a:chExt cx="17657948" cy="1723547"/>
          </a:xfrm>
        </p:grpSpPr>
        <p:sp>
          <p:nvSpPr>
            <p:cNvPr id="30" name="Rectangle 29"/>
            <p:cNvSpPr/>
            <p:nvPr/>
          </p:nvSpPr>
          <p:spPr>
            <a:xfrm>
              <a:off x="2255902" y="6496851"/>
              <a:ext cx="16678937" cy="1723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31" indent="-28531">
                <a:lnSpc>
                  <a:spcPts val="2999"/>
                </a:lnSpc>
              </a:pPr>
              <a:r>
                <a:rPr lang="vi-VN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Tiêu biểu cho số phận của hàng triệu người Nga </a:t>
              </a:r>
              <a:r>
                <a:rPr lang="en-US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- </a:t>
              </a:r>
              <a:r>
                <a:rPr lang="vi-VN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Xô</a:t>
              </a:r>
              <a:r>
                <a:rPr lang="en-US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vi-VN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viết trong và sau chiến tranh thế giới thứ hai</a:t>
              </a:r>
              <a:endParaRPr lang="vi-VN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891" y="7012241"/>
              <a:ext cx="999584" cy="83942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628992" y="1071738"/>
            <a:ext cx="10108461" cy="861774"/>
            <a:chOff x="1867746" y="2658952"/>
            <a:chExt cx="20219552" cy="1723548"/>
          </a:xfrm>
        </p:grpSpPr>
        <p:sp>
          <p:nvSpPr>
            <p:cNvPr id="25" name="Rectangle 24"/>
            <p:cNvSpPr/>
            <p:nvPr/>
          </p:nvSpPr>
          <p:spPr>
            <a:xfrm>
              <a:off x="2336061" y="2658952"/>
              <a:ext cx="19751237" cy="1723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11657" indent="-3311657" algn="just">
                <a:lnSpc>
                  <a:spcPts val="2999"/>
                </a:lnSpc>
              </a:pPr>
              <a:r>
                <a:rPr lang="vi-VN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 phận của Xô-cô-lốp</a:t>
              </a:r>
              <a:r>
                <a:rPr lang="vi-VN" sz="2800" b="1" dirty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bất hạnh, mất mát không gì có thể bù đắp.</a:t>
              </a:r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1867746" y="2788388"/>
              <a:ext cx="468313" cy="468314"/>
            </a:xfrm>
            <a:custGeom>
              <a:avLst/>
              <a:gdLst>
                <a:gd name="T0" fmla="*/ 332 w 348"/>
                <a:gd name="T1" fmla="*/ 145 h 348"/>
                <a:gd name="T2" fmla="*/ 195 w 348"/>
                <a:gd name="T3" fmla="*/ 282 h 348"/>
                <a:gd name="T4" fmla="*/ 173 w 348"/>
                <a:gd name="T5" fmla="*/ 291 h 348"/>
                <a:gd name="T6" fmla="*/ 167 w 348"/>
                <a:gd name="T7" fmla="*/ 291 h 348"/>
                <a:gd name="T8" fmla="*/ 166 w 348"/>
                <a:gd name="T9" fmla="*/ 290 h 348"/>
                <a:gd name="T10" fmla="*/ 151 w 348"/>
                <a:gd name="T11" fmla="*/ 282 h 348"/>
                <a:gd name="T12" fmla="*/ 61 w 348"/>
                <a:gd name="T13" fmla="*/ 192 h 348"/>
                <a:gd name="T14" fmla="*/ 52 w 348"/>
                <a:gd name="T15" fmla="*/ 170 h 348"/>
                <a:gd name="T16" fmla="*/ 61 w 348"/>
                <a:gd name="T17" fmla="*/ 148 h 348"/>
                <a:gd name="T18" fmla="*/ 87 w 348"/>
                <a:gd name="T19" fmla="*/ 121 h 348"/>
                <a:gd name="T20" fmla="*/ 109 w 348"/>
                <a:gd name="T21" fmla="*/ 112 h 348"/>
                <a:gd name="T22" fmla="*/ 131 w 348"/>
                <a:gd name="T23" fmla="*/ 121 h 348"/>
                <a:gd name="T24" fmla="*/ 173 w 348"/>
                <a:gd name="T25" fmla="*/ 163 h 348"/>
                <a:gd name="T26" fmla="*/ 261 w 348"/>
                <a:gd name="T27" fmla="*/ 74 h 348"/>
                <a:gd name="T28" fmla="*/ 202 w 348"/>
                <a:gd name="T29" fmla="*/ 16 h 348"/>
                <a:gd name="T30" fmla="*/ 146 w 348"/>
                <a:gd name="T31" fmla="*/ 16 h 348"/>
                <a:gd name="T32" fmla="*/ 16 w 348"/>
                <a:gd name="T33" fmla="*/ 146 h 348"/>
                <a:gd name="T34" fmla="*/ 16 w 348"/>
                <a:gd name="T35" fmla="*/ 202 h 348"/>
                <a:gd name="T36" fmla="*/ 146 w 348"/>
                <a:gd name="T37" fmla="*/ 333 h 348"/>
                <a:gd name="T38" fmla="*/ 202 w 348"/>
                <a:gd name="T39" fmla="*/ 333 h 348"/>
                <a:gd name="T40" fmla="*/ 333 w 348"/>
                <a:gd name="T41" fmla="*/ 202 h 348"/>
                <a:gd name="T42" fmla="*/ 333 w 348"/>
                <a:gd name="T43" fmla="*/ 146 h 348"/>
                <a:gd name="T44" fmla="*/ 332 w 348"/>
                <a:gd name="T45" fmla="*/ 14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8" h="348">
                  <a:moveTo>
                    <a:pt x="332" y="145"/>
                  </a:moveTo>
                  <a:cubicBezTo>
                    <a:pt x="195" y="282"/>
                    <a:pt x="195" y="282"/>
                    <a:pt x="195" y="282"/>
                  </a:cubicBezTo>
                  <a:cubicBezTo>
                    <a:pt x="189" y="288"/>
                    <a:pt x="181" y="291"/>
                    <a:pt x="173" y="291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6" y="290"/>
                    <a:pt x="166" y="290"/>
                    <a:pt x="166" y="290"/>
                  </a:cubicBezTo>
                  <a:cubicBezTo>
                    <a:pt x="160" y="289"/>
                    <a:pt x="155" y="286"/>
                    <a:pt x="151" y="282"/>
                  </a:cubicBezTo>
                  <a:cubicBezTo>
                    <a:pt x="61" y="192"/>
                    <a:pt x="61" y="192"/>
                    <a:pt x="61" y="192"/>
                  </a:cubicBezTo>
                  <a:cubicBezTo>
                    <a:pt x="55" y="186"/>
                    <a:pt x="52" y="178"/>
                    <a:pt x="52" y="170"/>
                  </a:cubicBezTo>
                  <a:cubicBezTo>
                    <a:pt x="52" y="161"/>
                    <a:pt x="55" y="154"/>
                    <a:pt x="61" y="148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93" y="115"/>
                    <a:pt x="101" y="112"/>
                    <a:pt x="109" y="112"/>
                  </a:cubicBezTo>
                  <a:cubicBezTo>
                    <a:pt x="118" y="112"/>
                    <a:pt x="126" y="115"/>
                    <a:pt x="131" y="121"/>
                  </a:cubicBezTo>
                  <a:cubicBezTo>
                    <a:pt x="173" y="163"/>
                    <a:pt x="173" y="163"/>
                    <a:pt x="173" y="163"/>
                  </a:cubicBezTo>
                  <a:cubicBezTo>
                    <a:pt x="261" y="74"/>
                    <a:pt x="261" y="74"/>
                    <a:pt x="261" y="74"/>
                  </a:cubicBezTo>
                  <a:cubicBezTo>
                    <a:pt x="202" y="16"/>
                    <a:pt x="202" y="16"/>
                    <a:pt x="202" y="16"/>
                  </a:cubicBezTo>
                  <a:cubicBezTo>
                    <a:pt x="187" y="0"/>
                    <a:pt x="161" y="0"/>
                    <a:pt x="146" y="16"/>
                  </a:cubicBezTo>
                  <a:cubicBezTo>
                    <a:pt x="16" y="146"/>
                    <a:pt x="16" y="146"/>
                    <a:pt x="16" y="146"/>
                  </a:cubicBezTo>
                  <a:cubicBezTo>
                    <a:pt x="0" y="161"/>
                    <a:pt x="0" y="187"/>
                    <a:pt x="16" y="202"/>
                  </a:cubicBezTo>
                  <a:cubicBezTo>
                    <a:pt x="146" y="333"/>
                    <a:pt x="146" y="333"/>
                    <a:pt x="146" y="333"/>
                  </a:cubicBezTo>
                  <a:cubicBezTo>
                    <a:pt x="161" y="348"/>
                    <a:pt x="187" y="348"/>
                    <a:pt x="202" y="333"/>
                  </a:cubicBezTo>
                  <a:cubicBezTo>
                    <a:pt x="333" y="202"/>
                    <a:pt x="333" y="202"/>
                    <a:pt x="333" y="202"/>
                  </a:cubicBezTo>
                  <a:cubicBezTo>
                    <a:pt x="348" y="187"/>
                    <a:pt x="348" y="161"/>
                    <a:pt x="333" y="146"/>
                  </a:cubicBezTo>
                  <a:lnTo>
                    <a:pt x="332" y="14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31550" y="3249840"/>
            <a:ext cx="9616902" cy="1631216"/>
            <a:chOff x="2505519" y="2856429"/>
            <a:chExt cx="19236308" cy="3262431"/>
          </a:xfrm>
        </p:grpSpPr>
        <p:sp>
          <p:nvSpPr>
            <p:cNvPr id="37" name="Rectangle 36"/>
            <p:cNvSpPr/>
            <p:nvPr/>
          </p:nvSpPr>
          <p:spPr>
            <a:xfrm>
              <a:off x="2980846" y="2856429"/>
              <a:ext cx="18760981" cy="32624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999"/>
                </a:lnSpc>
              </a:pPr>
              <a:r>
                <a:rPr lang="vi-VN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Tính cách của Xô-cô-lốp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dũng cảm, kiên cường trong chiến đấu trước kẻ thù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nhân hậu trước nỗi bất hạnh của trẻ thơ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có trách nhiệm và nghị lực phi thường trong cuộc sống hậu chiến</a:t>
              </a:r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2505519" y="2979491"/>
              <a:ext cx="468313" cy="468314"/>
            </a:xfrm>
            <a:custGeom>
              <a:avLst/>
              <a:gdLst>
                <a:gd name="T0" fmla="*/ 332 w 348"/>
                <a:gd name="T1" fmla="*/ 145 h 348"/>
                <a:gd name="T2" fmla="*/ 195 w 348"/>
                <a:gd name="T3" fmla="*/ 282 h 348"/>
                <a:gd name="T4" fmla="*/ 173 w 348"/>
                <a:gd name="T5" fmla="*/ 291 h 348"/>
                <a:gd name="T6" fmla="*/ 167 w 348"/>
                <a:gd name="T7" fmla="*/ 291 h 348"/>
                <a:gd name="T8" fmla="*/ 166 w 348"/>
                <a:gd name="T9" fmla="*/ 290 h 348"/>
                <a:gd name="T10" fmla="*/ 151 w 348"/>
                <a:gd name="T11" fmla="*/ 282 h 348"/>
                <a:gd name="T12" fmla="*/ 61 w 348"/>
                <a:gd name="T13" fmla="*/ 192 h 348"/>
                <a:gd name="T14" fmla="*/ 52 w 348"/>
                <a:gd name="T15" fmla="*/ 170 h 348"/>
                <a:gd name="T16" fmla="*/ 61 w 348"/>
                <a:gd name="T17" fmla="*/ 148 h 348"/>
                <a:gd name="T18" fmla="*/ 87 w 348"/>
                <a:gd name="T19" fmla="*/ 121 h 348"/>
                <a:gd name="T20" fmla="*/ 109 w 348"/>
                <a:gd name="T21" fmla="*/ 112 h 348"/>
                <a:gd name="T22" fmla="*/ 131 w 348"/>
                <a:gd name="T23" fmla="*/ 121 h 348"/>
                <a:gd name="T24" fmla="*/ 173 w 348"/>
                <a:gd name="T25" fmla="*/ 163 h 348"/>
                <a:gd name="T26" fmla="*/ 261 w 348"/>
                <a:gd name="T27" fmla="*/ 74 h 348"/>
                <a:gd name="T28" fmla="*/ 202 w 348"/>
                <a:gd name="T29" fmla="*/ 16 h 348"/>
                <a:gd name="T30" fmla="*/ 146 w 348"/>
                <a:gd name="T31" fmla="*/ 16 h 348"/>
                <a:gd name="T32" fmla="*/ 16 w 348"/>
                <a:gd name="T33" fmla="*/ 146 h 348"/>
                <a:gd name="T34" fmla="*/ 16 w 348"/>
                <a:gd name="T35" fmla="*/ 202 h 348"/>
                <a:gd name="T36" fmla="*/ 146 w 348"/>
                <a:gd name="T37" fmla="*/ 333 h 348"/>
                <a:gd name="T38" fmla="*/ 202 w 348"/>
                <a:gd name="T39" fmla="*/ 333 h 348"/>
                <a:gd name="T40" fmla="*/ 333 w 348"/>
                <a:gd name="T41" fmla="*/ 202 h 348"/>
                <a:gd name="T42" fmla="*/ 333 w 348"/>
                <a:gd name="T43" fmla="*/ 146 h 348"/>
                <a:gd name="T44" fmla="*/ 332 w 348"/>
                <a:gd name="T45" fmla="*/ 14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8" h="348">
                  <a:moveTo>
                    <a:pt x="332" y="145"/>
                  </a:moveTo>
                  <a:cubicBezTo>
                    <a:pt x="195" y="282"/>
                    <a:pt x="195" y="282"/>
                    <a:pt x="195" y="282"/>
                  </a:cubicBezTo>
                  <a:cubicBezTo>
                    <a:pt x="189" y="288"/>
                    <a:pt x="181" y="291"/>
                    <a:pt x="173" y="291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6" y="290"/>
                    <a:pt x="166" y="290"/>
                    <a:pt x="166" y="290"/>
                  </a:cubicBezTo>
                  <a:cubicBezTo>
                    <a:pt x="160" y="289"/>
                    <a:pt x="155" y="286"/>
                    <a:pt x="151" y="282"/>
                  </a:cubicBezTo>
                  <a:cubicBezTo>
                    <a:pt x="61" y="192"/>
                    <a:pt x="61" y="192"/>
                    <a:pt x="61" y="192"/>
                  </a:cubicBezTo>
                  <a:cubicBezTo>
                    <a:pt x="55" y="186"/>
                    <a:pt x="52" y="178"/>
                    <a:pt x="52" y="170"/>
                  </a:cubicBezTo>
                  <a:cubicBezTo>
                    <a:pt x="52" y="161"/>
                    <a:pt x="55" y="154"/>
                    <a:pt x="61" y="148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93" y="115"/>
                    <a:pt x="101" y="112"/>
                    <a:pt x="109" y="112"/>
                  </a:cubicBezTo>
                  <a:cubicBezTo>
                    <a:pt x="118" y="112"/>
                    <a:pt x="126" y="115"/>
                    <a:pt x="131" y="121"/>
                  </a:cubicBezTo>
                  <a:cubicBezTo>
                    <a:pt x="173" y="163"/>
                    <a:pt x="173" y="163"/>
                    <a:pt x="173" y="163"/>
                  </a:cubicBezTo>
                  <a:cubicBezTo>
                    <a:pt x="261" y="74"/>
                    <a:pt x="261" y="74"/>
                    <a:pt x="261" y="74"/>
                  </a:cubicBezTo>
                  <a:cubicBezTo>
                    <a:pt x="202" y="16"/>
                    <a:pt x="202" y="16"/>
                    <a:pt x="202" y="16"/>
                  </a:cubicBezTo>
                  <a:cubicBezTo>
                    <a:pt x="187" y="0"/>
                    <a:pt x="161" y="0"/>
                    <a:pt x="146" y="16"/>
                  </a:cubicBezTo>
                  <a:cubicBezTo>
                    <a:pt x="16" y="146"/>
                    <a:pt x="16" y="146"/>
                    <a:pt x="16" y="146"/>
                  </a:cubicBezTo>
                  <a:cubicBezTo>
                    <a:pt x="0" y="161"/>
                    <a:pt x="0" y="187"/>
                    <a:pt x="16" y="202"/>
                  </a:cubicBezTo>
                  <a:cubicBezTo>
                    <a:pt x="146" y="333"/>
                    <a:pt x="146" y="333"/>
                    <a:pt x="146" y="333"/>
                  </a:cubicBezTo>
                  <a:cubicBezTo>
                    <a:pt x="161" y="348"/>
                    <a:pt x="187" y="348"/>
                    <a:pt x="202" y="333"/>
                  </a:cubicBezTo>
                  <a:cubicBezTo>
                    <a:pt x="333" y="202"/>
                    <a:pt x="333" y="202"/>
                    <a:pt x="333" y="202"/>
                  </a:cubicBezTo>
                  <a:cubicBezTo>
                    <a:pt x="348" y="187"/>
                    <a:pt x="348" y="161"/>
                    <a:pt x="333" y="146"/>
                  </a:cubicBezTo>
                  <a:lnTo>
                    <a:pt x="332" y="14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24073" y="5204392"/>
            <a:ext cx="8827825" cy="652457"/>
            <a:chOff x="1829991" y="9792700"/>
            <a:chExt cx="17657948" cy="1304913"/>
          </a:xfrm>
        </p:grpSpPr>
        <p:sp>
          <p:nvSpPr>
            <p:cNvPr id="42" name="Rectangle 41"/>
            <p:cNvSpPr/>
            <p:nvPr/>
          </p:nvSpPr>
          <p:spPr>
            <a:xfrm>
              <a:off x="2809002" y="9968104"/>
              <a:ext cx="1667893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31" indent="-28531">
                <a:lnSpc>
                  <a:spcPts val="2999"/>
                </a:lnSpc>
              </a:pPr>
              <a:r>
                <a:rPr lang="vi-VN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Tiêu biểu cho tính cách Nga: </a:t>
              </a:r>
              <a:r>
                <a:rPr lang="vi-VN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kiên cường, nhân hậu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991" y="9792700"/>
              <a:ext cx="999584" cy="13049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091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2221" y="244699"/>
            <a:ext cx="10573306" cy="665874"/>
          </a:xfrm>
          <a:prstGeom prst="roundRect">
            <a:avLst/>
          </a:prstGeom>
          <a:solidFill>
            <a:srgbClr val="1D93A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0" t="17474" r="41927" b="26814"/>
          <a:stretch/>
        </p:blipFill>
        <p:spPr bwMode="auto">
          <a:xfrm>
            <a:off x="7240637" y="2209800"/>
            <a:ext cx="4408081" cy="3422031"/>
          </a:xfrm>
          <a:prstGeom prst="rect">
            <a:avLst/>
          </a:prstGeom>
          <a:ln w="127000" cap="sq">
            <a:solidFill>
              <a:srgbClr val="A79C65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22221" y="1296043"/>
            <a:ext cx="64523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073" indent="-57073" algn="just"/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cút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phũ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phàng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bạt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chướng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304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124327" y="752000"/>
            <a:ext cx="11389386" cy="964500"/>
            <a:chOff x="1906587" y="9140245"/>
            <a:chExt cx="21049057" cy="1928998"/>
          </a:xfrm>
        </p:grpSpPr>
        <p:sp>
          <p:nvSpPr>
            <p:cNvPr id="50" name="Rectangle 49"/>
            <p:cNvSpPr/>
            <p:nvPr/>
          </p:nvSpPr>
          <p:spPr>
            <a:xfrm>
              <a:off x="2906171" y="9161031"/>
              <a:ext cx="20049473" cy="19082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Ý NGHĨA: </a:t>
              </a:r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lời giãi bày đầy cảm xúc của nhà văn về số phận con người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587" y="9140245"/>
              <a:ext cx="999585" cy="839419"/>
            </a:xfrm>
            <a:prstGeom prst="rect">
              <a:avLst/>
            </a:prstGeom>
          </p:spPr>
        </p:pic>
      </p:grpSp>
      <p:grpSp>
        <p:nvGrpSpPr>
          <p:cNvPr id="65" name="Group 20"/>
          <p:cNvGrpSpPr/>
          <p:nvPr/>
        </p:nvGrpSpPr>
        <p:grpSpPr>
          <a:xfrm>
            <a:off x="287988" y="1705115"/>
            <a:ext cx="7168855" cy="1246495"/>
            <a:chOff x="9145586" y="7721420"/>
            <a:chExt cx="14339574" cy="2492986"/>
          </a:xfrm>
        </p:grpSpPr>
        <p:sp>
          <p:nvSpPr>
            <p:cNvPr id="66" name="Rectangle 65"/>
            <p:cNvSpPr/>
            <p:nvPr/>
          </p:nvSpPr>
          <p:spPr>
            <a:xfrm>
              <a:off x="9900088" y="7721420"/>
              <a:ext cx="13585072" cy="2492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31" indent="-28531" algn="just">
                <a:lnSpc>
                  <a:spcPts val="2999"/>
                </a:lnSpc>
              </a:pPr>
              <a:r>
                <a:rPr lang="vi-VN" sz="3000" b="1" dirty="0">
                  <a:latin typeface="Times New Roman" pitchFamily="18" charset="0"/>
                  <a:cs typeface="Times New Roman" pitchFamily="18" charset="0"/>
                </a:rPr>
                <a:t>Sự đau đớn, xót xa, đồng cảm của nhà văn về số phận của con người trước bão tố phũ phàng của chiến tranh.</a:t>
              </a:r>
              <a:r>
                <a:rPr lang="en-US" sz="30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9145586" y="7974769"/>
              <a:ext cx="301752" cy="3003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999"/>
                </a:lnSpc>
              </a:pPr>
              <a:endParaRPr lang="en-US" sz="2200" b="1">
                <a:latin typeface="Arial "/>
              </a:endParaRP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17137" r="42153" b="26814"/>
          <a:stretch/>
        </p:blipFill>
        <p:spPr bwMode="auto">
          <a:xfrm>
            <a:off x="7543611" y="2751577"/>
            <a:ext cx="3847599" cy="3039126"/>
          </a:xfrm>
          <a:prstGeom prst="rect">
            <a:avLst/>
          </a:prstGeom>
          <a:ln w="127000" cap="sq">
            <a:solidFill>
              <a:srgbClr val="A79C65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7" name="Group 20"/>
          <p:cNvGrpSpPr/>
          <p:nvPr/>
        </p:nvGrpSpPr>
        <p:grpSpPr>
          <a:xfrm>
            <a:off x="548242" y="3455532"/>
            <a:ext cx="6380592" cy="1246495"/>
            <a:chOff x="8239567" y="6326686"/>
            <a:chExt cx="12762844" cy="2492986"/>
          </a:xfrm>
        </p:grpSpPr>
        <p:sp>
          <p:nvSpPr>
            <p:cNvPr id="28" name="Rectangle 27"/>
            <p:cNvSpPr/>
            <p:nvPr/>
          </p:nvSpPr>
          <p:spPr>
            <a:xfrm>
              <a:off x="8824053" y="6326686"/>
              <a:ext cx="12178358" cy="2492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31" indent="-28531" algn="just">
                <a:lnSpc>
                  <a:spcPts val="2999"/>
                </a:lnSpc>
              </a:pPr>
              <a:r>
                <a:rPr lang="vi-VN" sz="3000" b="1" dirty="0">
                  <a:latin typeface="Times New Roman" pitchFamily="18" charset="0"/>
                  <a:cs typeface="Times New Roman" pitchFamily="18" charset="0"/>
                </a:rPr>
                <a:t>Dự báo những khó khăn chướng ngại mà con người phải vượt qua trên con đường hướng tới tuơng lai.</a:t>
              </a:r>
              <a:endParaRPr lang="en-US" sz="3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8239567" y="6583850"/>
              <a:ext cx="295238" cy="3003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999"/>
                </a:lnSpc>
              </a:pPr>
              <a:endParaRPr lang="en-US" sz="2200" b="1">
                <a:latin typeface="Arial 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588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384902" y="381531"/>
            <a:ext cx="11580918" cy="523220"/>
            <a:chOff x="1397361" y="5540201"/>
            <a:chExt cx="23164852" cy="1046439"/>
          </a:xfrm>
        </p:grpSpPr>
        <p:sp>
          <p:nvSpPr>
            <p:cNvPr id="50" name="Rectangle 49"/>
            <p:cNvSpPr/>
            <p:nvPr/>
          </p:nvSpPr>
          <p:spPr>
            <a:xfrm>
              <a:off x="2339249" y="5540201"/>
              <a:ext cx="22222964" cy="1046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Ý NGHĨA: </a:t>
              </a:r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lời giãi bày đầy cảm xúc của nhà văn về số phận con người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361" y="5643711"/>
              <a:ext cx="999584" cy="839419"/>
            </a:xfrm>
            <a:prstGeom prst="rect">
              <a:avLst/>
            </a:prstGeom>
          </p:spPr>
        </p:pic>
      </p:grpSp>
      <p:grpSp>
        <p:nvGrpSpPr>
          <p:cNvPr id="18" name="Group 20"/>
          <p:cNvGrpSpPr/>
          <p:nvPr/>
        </p:nvGrpSpPr>
        <p:grpSpPr>
          <a:xfrm>
            <a:off x="602221" y="1166361"/>
            <a:ext cx="5385467" cy="2677656"/>
            <a:chOff x="8582403" y="4484737"/>
            <a:chExt cx="10427942" cy="5355303"/>
          </a:xfrm>
        </p:grpSpPr>
        <p:sp>
          <p:nvSpPr>
            <p:cNvPr id="19" name="Rectangle 18"/>
            <p:cNvSpPr/>
            <p:nvPr/>
          </p:nvSpPr>
          <p:spPr>
            <a:xfrm>
              <a:off x="9073382" y="4484737"/>
              <a:ext cx="9936963" cy="53553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Bày tỏ lòng khâm phục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lĩnh</a:t>
              </a:r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 Nga kiên cường và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Nga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nhân hậu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 sẽ giúp họ đứng vững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mọi thử thách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 luôn sẵn sàng khi Tổ quốc kêu gọi.  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8582403" y="5034024"/>
              <a:ext cx="295239" cy="3003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2999"/>
                </a:lnSpc>
              </a:pPr>
              <a:endParaRPr lang="en-US" sz="2200" b="1">
                <a:latin typeface="Arial 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84629" y="4158190"/>
            <a:ext cx="5928295" cy="2246769"/>
            <a:chOff x="9167031" y="6572518"/>
            <a:chExt cx="10556699" cy="4493530"/>
          </a:xfrm>
        </p:grpSpPr>
        <p:sp>
          <p:nvSpPr>
            <p:cNvPr id="22" name="Rectangle 21"/>
            <p:cNvSpPr/>
            <p:nvPr/>
          </p:nvSpPr>
          <p:spPr>
            <a:xfrm>
              <a:off x="9725690" y="6572518"/>
              <a:ext cx="9998040" cy="4493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Nhà văn còn đặt ra vấn đề: </a:t>
              </a:r>
              <a:r>
                <a:rPr lang="vi-VN" sz="2800" b="1" dirty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Xã hội và người lớn cần có trách nhiệm quan tâm đối với số phận cá nhân, đặc biệt là đối với trẻ em.</a:t>
              </a:r>
              <a:endParaRPr 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9167031" y="6944461"/>
              <a:ext cx="295240" cy="3003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2999"/>
                </a:lnSpc>
              </a:pPr>
              <a:endParaRPr lang="en-US" sz="2200" b="1">
                <a:latin typeface="Arial "/>
              </a:endParaRP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0" t="17474" r="41927" b="26814"/>
          <a:stretch/>
        </p:blipFill>
        <p:spPr bwMode="auto">
          <a:xfrm>
            <a:off x="7165743" y="1208183"/>
            <a:ext cx="4408081" cy="3422031"/>
          </a:xfrm>
          <a:prstGeom prst="rect">
            <a:avLst/>
          </a:prstGeom>
          <a:ln w="127000" cap="sq">
            <a:solidFill>
              <a:srgbClr val="A79C65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0" t="17944" r="42153" b="26815"/>
          <a:stretch/>
        </p:blipFill>
        <p:spPr bwMode="auto">
          <a:xfrm>
            <a:off x="7165743" y="1208182"/>
            <a:ext cx="4557868" cy="3422031"/>
          </a:xfrm>
          <a:prstGeom prst="rect">
            <a:avLst/>
          </a:prstGeom>
          <a:ln w="127000" cap="sq">
            <a:solidFill>
              <a:srgbClr val="A79C65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87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-227777" y="762000"/>
            <a:ext cx="9828520" cy="547249"/>
            <a:chOff x="-288924" y="1844243"/>
            <a:chExt cx="19659599" cy="1094498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D93A5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7" y="1844243"/>
              <a:ext cx="1302450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301"/>
              <a:ext cx="17283114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1D93A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TỔNG KẾT</a:t>
              </a: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322221" y="1252418"/>
            <a:ext cx="8821382" cy="523220"/>
            <a:chOff x="644526" y="2766774"/>
            <a:chExt cx="17645061" cy="1046440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638300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Nội</a:t>
              </a:r>
              <a:r>
                <a:rPr lang="en-US" sz="2800" b="1" i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dung</a:t>
              </a:r>
              <a:endParaRPr lang="vi-VN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D93A5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0605" y="2795826"/>
              <a:ext cx="776597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sz="25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20"/>
          <p:cNvGrpSpPr/>
          <p:nvPr/>
        </p:nvGrpSpPr>
        <p:grpSpPr>
          <a:xfrm>
            <a:off x="299388" y="1855113"/>
            <a:ext cx="11892611" cy="477054"/>
            <a:chOff x="8295054" y="7709184"/>
            <a:chExt cx="23788315" cy="954107"/>
          </a:xfrm>
        </p:grpSpPr>
        <p:sp>
          <p:nvSpPr>
            <p:cNvPr id="12" name="Rectangle 11"/>
            <p:cNvSpPr/>
            <p:nvPr/>
          </p:nvSpPr>
          <p:spPr>
            <a:xfrm>
              <a:off x="8596805" y="7709184"/>
              <a:ext cx="2348656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31" indent="-28531">
                <a:lnSpc>
                  <a:spcPts val="2999"/>
                </a:lnSpc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Truyện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khám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phá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phận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bất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hạnh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chiến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tranh</a:t>
              </a:r>
              <a:endParaRPr lang="en-US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295054" y="7839116"/>
              <a:ext cx="301751" cy="3003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999"/>
                </a:lnSpc>
              </a:pPr>
              <a:endParaRPr lang="en-US" sz="2200"/>
            </a:p>
          </p:txBody>
        </p:sp>
      </p:grpSp>
      <p:grpSp>
        <p:nvGrpSpPr>
          <p:cNvPr id="19" name="Group 20"/>
          <p:cNvGrpSpPr/>
          <p:nvPr/>
        </p:nvGrpSpPr>
        <p:grpSpPr>
          <a:xfrm>
            <a:off x="306103" y="2962656"/>
            <a:ext cx="10870424" cy="477054"/>
            <a:chOff x="8326564" y="6978262"/>
            <a:chExt cx="21743676" cy="954107"/>
          </a:xfrm>
        </p:grpSpPr>
        <p:sp>
          <p:nvSpPr>
            <p:cNvPr id="20" name="Rectangle 19"/>
            <p:cNvSpPr/>
            <p:nvPr/>
          </p:nvSpPr>
          <p:spPr>
            <a:xfrm>
              <a:off x="8993406" y="6978262"/>
              <a:ext cx="2107683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31" indent="-28531">
                <a:lnSpc>
                  <a:spcPts val="2999"/>
                </a:lnSpc>
              </a:pPr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Truyện bộc lộ lòng khâm phục tính cách Nga: kiên cường, nhân hậu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8326564" y="7216550"/>
              <a:ext cx="301751" cy="3003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999"/>
                </a:lnSpc>
              </a:pPr>
              <a:endParaRPr lang="en-US" sz="220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669219" y="3976377"/>
            <a:ext cx="115227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31" indent="-28531">
              <a:lnSpc>
                <a:spcPts val="2999"/>
              </a:lnSpc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Truyện nhắc nhở, kêu gọi sự quan tâm của xã hội trước số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phận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31" indent="-28531">
              <a:lnSpc>
                <a:spcPts val="2999"/>
              </a:lnSpc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con người.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60311" y="2366477"/>
            <a:ext cx="5329007" cy="487447"/>
            <a:chOff x="1906587" y="9140245"/>
            <a:chExt cx="10659401" cy="974893"/>
          </a:xfrm>
        </p:grpSpPr>
        <p:sp>
          <p:nvSpPr>
            <p:cNvPr id="29" name="Rectangle 28"/>
            <p:cNvSpPr/>
            <p:nvPr/>
          </p:nvSpPr>
          <p:spPr>
            <a:xfrm>
              <a:off x="2906171" y="9161031"/>
              <a:ext cx="965981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31" indent="-28531">
                <a:lnSpc>
                  <a:spcPts val="2999"/>
                </a:lnSpc>
              </a:pPr>
              <a:r>
                <a:rPr lang="vi-VN" sz="28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Tố cáo chiến tranh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587" y="9140245"/>
              <a:ext cx="999585" cy="839419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31" y="3763511"/>
            <a:ext cx="494896" cy="38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7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-227777" y="762000"/>
            <a:ext cx="9828520" cy="485694"/>
            <a:chOff x="-288924" y="1844243"/>
            <a:chExt cx="19659599" cy="971388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D93A5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7" y="1844243"/>
              <a:ext cx="1302450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301"/>
              <a:ext cx="172831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D93A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KẾT</a:t>
              </a: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322221" y="1252418"/>
            <a:ext cx="8821382" cy="523220"/>
            <a:chOff x="644526" y="2766774"/>
            <a:chExt cx="17645061" cy="1046440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638300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Nghệ</a:t>
              </a:r>
              <a:r>
                <a:rPr lang="en-US" sz="2800" b="1" i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thuật</a:t>
              </a:r>
              <a:endParaRPr lang="vi-VN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D93A5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0605" y="2795826"/>
              <a:ext cx="776597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25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" name="Group 20"/>
          <p:cNvGrpSpPr/>
          <p:nvPr/>
        </p:nvGrpSpPr>
        <p:grpSpPr>
          <a:xfrm>
            <a:off x="652784" y="2069923"/>
            <a:ext cx="9346493" cy="1246495"/>
            <a:chOff x="9172195" y="8280317"/>
            <a:chExt cx="18695420" cy="2492986"/>
          </a:xfrm>
        </p:grpSpPr>
        <p:sp>
          <p:nvSpPr>
            <p:cNvPr id="12" name="Rectangle 11"/>
            <p:cNvSpPr/>
            <p:nvPr/>
          </p:nvSpPr>
          <p:spPr>
            <a:xfrm>
              <a:off x="9457113" y="8280317"/>
              <a:ext cx="18410502" cy="2492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31" indent="-28531" algn="just">
                <a:lnSpc>
                  <a:spcPts val="2999"/>
                </a:lnSpc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Truyện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dựng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lối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truyện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lồng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truyện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Xô-cô-lôp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thuật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Xô-cô-lốp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172195" y="8799016"/>
              <a:ext cx="301751" cy="3003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999"/>
                </a:lnSpc>
              </a:pPr>
              <a:endParaRPr lang="en-US" sz="2200"/>
            </a:p>
          </p:txBody>
        </p:sp>
      </p:grpSp>
      <p:grpSp>
        <p:nvGrpSpPr>
          <p:cNvPr id="31" name="Group 20"/>
          <p:cNvGrpSpPr/>
          <p:nvPr/>
        </p:nvGrpSpPr>
        <p:grpSpPr>
          <a:xfrm>
            <a:off x="696297" y="3400452"/>
            <a:ext cx="9327138" cy="861774"/>
            <a:chOff x="8730720" y="7799971"/>
            <a:chExt cx="18656704" cy="1723546"/>
          </a:xfrm>
        </p:grpSpPr>
        <p:sp>
          <p:nvSpPr>
            <p:cNvPr id="32" name="Rectangle 31"/>
            <p:cNvSpPr/>
            <p:nvPr/>
          </p:nvSpPr>
          <p:spPr>
            <a:xfrm>
              <a:off x="9019512" y="7799971"/>
              <a:ext cx="18367912" cy="1723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31" indent="-28531" algn="just">
                <a:lnSpc>
                  <a:spcPts val="2999"/>
                </a:lnSpc>
              </a:pPr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Bút pháp hiện thực được thể hiện trong từng câu văn, từng chi tiết.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8730720" y="8291872"/>
              <a:ext cx="301751" cy="3003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2999"/>
                </a:lnSpc>
              </a:pPr>
              <a:endParaRPr lang="en-US" sz="2200"/>
            </a:p>
          </p:txBody>
        </p:sp>
      </p:grpSp>
      <p:grpSp>
        <p:nvGrpSpPr>
          <p:cNvPr id="34" name="Group 20"/>
          <p:cNvGrpSpPr/>
          <p:nvPr/>
        </p:nvGrpSpPr>
        <p:grpSpPr>
          <a:xfrm>
            <a:off x="713317" y="4368922"/>
            <a:ext cx="9306175" cy="861774"/>
            <a:chOff x="8991526" y="8490239"/>
            <a:chExt cx="18614772" cy="1723545"/>
          </a:xfrm>
        </p:grpSpPr>
        <p:sp>
          <p:nvSpPr>
            <p:cNvPr id="35" name="Rectangle 34"/>
            <p:cNvSpPr/>
            <p:nvPr/>
          </p:nvSpPr>
          <p:spPr>
            <a:xfrm>
              <a:off x="9267424" y="8490239"/>
              <a:ext cx="18338874" cy="1723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31" indent="-28531" algn="just">
                <a:lnSpc>
                  <a:spcPts val="2999"/>
                </a:lnSpc>
              </a:pPr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Sáng tạo nhiều tình huống đặc sắc để khám phá chiều sâu tâm hồn, tính cách nhân vật.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8991526" y="9051652"/>
              <a:ext cx="301751" cy="3003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2999"/>
                </a:lnSpc>
              </a:pPr>
              <a:endParaRPr lang="en-US" sz="2200"/>
            </a:p>
          </p:txBody>
        </p:sp>
      </p:grpSp>
      <p:grpSp>
        <p:nvGrpSpPr>
          <p:cNvPr id="37" name="Group 20"/>
          <p:cNvGrpSpPr/>
          <p:nvPr/>
        </p:nvGrpSpPr>
        <p:grpSpPr>
          <a:xfrm>
            <a:off x="678596" y="5470301"/>
            <a:ext cx="9489785" cy="861774"/>
            <a:chOff x="9145586" y="7628465"/>
            <a:chExt cx="18982039" cy="1723546"/>
          </a:xfrm>
        </p:grpSpPr>
        <p:sp>
          <p:nvSpPr>
            <p:cNvPr id="38" name="Rectangle 37"/>
            <p:cNvSpPr/>
            <p:nvPr/>
          </p:nvSpPr>
          <p:spPr>
            <a:xfrm>
              <a:off x="9725689" y="7628465"/>
              <a:ext cx="18401936" cy="1723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31" indent="-28531" algn="just">
                <a:lnSpc>
                  <a:spcPts val="2999"/>
                </a:lnSpc>
              </a:pPr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Lời trữ tình ngoại đề xúc động, qua đó bày tỏ sự cảm thông, ngưỡng mộ, tin tưởng của tác giả.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9145586" y="7974769"/>
              <a:ext cx="301752" cy="3003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2999"/>
                </a:lnSpc>
              </a:pPr>
              <a:endParaRPr lang="en-US" sz="2200"/>
            </a:p>
          </p:txBody>
        </p:sp>
      </p:grpSp>
    </p:spTree>
    <p:extLst>
      <p:ext uri="{BB962C8B-B14F-4D97-AF65-F5344CB8AC3E}">
        <p14:creationId xmlns:p14="http://schemas.microsoft.com/office/powerpoint/2010/main" val="245785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6174" y="82606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u="sng" dirty="0">
                <a:latin typeface="Times New Roman" pitchFamily="18" charset="0"/>
                <a:cs typeface="Times New Roman" pitchFamily="18" charset="0"/>
              </a:rPr>
              <a:t>Câu hỏi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Sô-lô-khốp được tặng giải thưởng Nô-ben văn học năm nào?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1945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b. 1950      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c. 1960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d. 1965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59110" y="3670479"/>
            <a:ext cx="2292439" cy="2060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1103311" y="929543"/>
            <a:ext cx="8998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 của “ Số phận con người” là ai?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722490" y="2018407"/>
            <a:ext cx="109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M.A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Sô-lô-khốp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7127" y="484675"/>
            <a:ext cx="96205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u="sng" dirty="0">
                <a:latin typeface="Times New Roman" pitchFamily="18" charset="0"/>
                <a:cs typeface="Times New Roman" pitchFamily="18" charset="0"/>
              </a:rPr>
              <a:t>Câu hỏi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Tên truyện “Số phận con ngừơi” gợi cho anh (chị)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tưởng đến  những nội dung gì?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Làm người sướng, khổ là do số.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b. Những ngừơi trong tác phẩm sẽ là những số phận chịu nhiều đau khổ.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c. Con người không bao giờ gặp may mắn.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d. Những con người trong tác phẩm là những con người nhu nhược.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606085" y="4211392"/>
            <a:ext cx="2215166" cy="1751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882" y="281384"/>
            <a:ext cx="90924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u="sng" dirty="0">
                <a:latin typeface="Times New Roman" pitchFamily="18" charset="0"/>
                <a:cs typeface="Times New Roman" pitchFamily="18" charset="0"/>
              </a:rPr>
              <a:t>Câu hỏi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 Dòng nào sau đây nói về mục đích sáng tác “Số phận con người”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Tái hiện cuộc sống gian khổ của nhân dân Nga trong cuộc chiến tranh Vệ quốc vĩ đại.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b.Phản ánh một sự thật đau thương, mất mát do chiến tranh gây ra, nhằm phản đối chiến tranh.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c. Ca ngợi những tấm gương hi sinh anh dũng của các chiến sĩ Hồng quân Liên Xô trong cuộc chiến tranh Vệ quốc vĩ đại.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Phê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phán lối sống ích kỉ, lối nhìn thiển cận của không ít người Nga sau cuộc chiến tranh.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430332" y="4682589"/>
            <a:ext cx="3348507" cy="17826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3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-227777" y="762000"/>
            <a:ext cx="9828520" cy="547249"/>
            <a:chOff x="-288924" y="1844243"/>
            <a:chExt cx="19659599" cy="1094498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D93A5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7" y="1844243"/>
              <a:ext cx="1113271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301"/>
              <a:ext cx="17283114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1D93A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CÂU HỎI THAM KHẢO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639481" y="1996323"/>
            <a:ext cx="54544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Đó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là tiếng khóc thương cho hoàn cảnh của bé Va-ni-a.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Đó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là tiếng khóc thương cho cả Xô-cô-lốp.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Đó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là tiếng khóc cảm phục trước lòng tốt của Xô-cô-lốp.</a:t>
            </a:r>
          </a:p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Đó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cũng là tiếng khóc tự thương cho hoàn cảnh của mình (bà cũng không có con).</a:t>
            </a: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22"/>
          <p:cNvGrpSpPr/>
          <p:nvPr/>
        </p:nvGrpSpPr>
        <p:grpSpPr>
          <a:xfrm>
            <a:off x="322221" y="1252418"/>
            <a:ext cx="10459469" cy="523220"/>
            <a:chOff x="644526" y="2766774"/>
            <a:chExt cx="20921661" cy="1046440"/>
          </a:xfrm>
        </p:grpSpPr>
        <p:sp>
          <p:nvSpPr>
            <p:cNvPr id="16" name="TextBox 15"/>
            <p:cNvSpPr txBox="1"/>
            <p:nvPr/>
          </p:nvSpPr>
          <p:spPr>
            <a:xfrm>
              <a:off x="1906586" y="2766774"/>
              <a:ext cx="1965960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Ý nghĩa tiếng khóc của bà chủ nhà trong </a:t>
              </a:r>
              <a:r>
                <a:rPr lang="vi-VN" sz="2800" b="1" i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 phận con người?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D93A5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00605" y="2795826"/>
              <a:ext cx="776597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sz="25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4"/>
          <a:stretch/>
        </p:blipFill>
        <p:spPr>
          <a:xfrm>
            <a:off x="6784318" y="2552700"/>
            <a:ext cx="4533333" cy="3494455"/>
          </a:xfrm>
          <a:prstGeom prst="rect">
            <a:avLst/>
          </a:prstGeom>
          <a:ln w="127000" cap="sq">
            <a:solidFill>
              <a:srgbClr val="A89D68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95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0"/>
          <p:cNvGrpSpPr/>
          <p:nvPr/>
        </p:nvGrpSpPr>
        <p:grpSpPr>
          <a:xfrm>
            <a:off x="493479" y="2013611"/>
            <a:ext cx="10295417" cy="1384995"/>
            <a:chOff x="8656128" y="6589776"/>
            <a:chExt cx="20593513" cy="2769986"/>
          </a:xfrm>
        </p:grpSpPr>
        <p:sp>
          <p:nvSpPr>
            <p:cNvPr id="10" name="Rectangle 9"/>
            <p:cNvSpPr/>
            <p:nvPr/>
          </p:nvSpPr>
          <p:spPr>
            <a:xfrm>
              <a:off x="8859558" y="6589776"/>
              <a:ext cx="20390083" cy="2769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Xô-cô-lốp vẫn luôn bị ám ảnh bởi kí ức bất hạnh. Anh là con người đa cảm, vết thương quá khứ không bao giờ lành hẳn trong trái tim anh.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656128" y="6918704"/>
              <a:ext cx="295238" cy="3003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999"/>
                </a:lnSpc>
              </a:pPr>
              <a:endParaRPr lang="en-US" sz="2200"/>
            </a:p>
          </p:txBody>
        </p:sp>
      </p:grpSp>
      <p:grpSp>
        <p:nvGrpSpPr>
          <p:cNvPr id="15" name="Group 22"/>
          <p:cNvGrpSpPr/>
          <p:nvPr/>
        </p:nvGrpSpPr>
        <p:grpSpPr>
          <a:xfrm>
            <a:off x="208965" y="482976"/>
            <a:ext cx="11690288" cy="1384995"/>
            <a:chOff x="401778" y="1227890"/>
            <a:chExt cx="25056494" cy="2769990"/>
          </a:xfrm>
        </p:grpSpPr>
        <p:sp>
          <p:nvSpPr>
            <p:cNvPr id="16" name="TextBox 15"/>
            <p:cNvSpPr txBox="1"/>
            <p:nvPr/>
          </p:nvSpPr>
          <p:spPr>
            <a:xfrm>
              <a:off x="1279128" y="1227890"/>
              <a:ext cx="24179144" cy="2769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Trong </a:t>
              </a:r>
              <a:r>
                <a:rPr lang="vi-VN" sz="2800" b="1" i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 phận con người</a:t>
              </a:r>
              <a:r>
                <a:rPr lang="vi-VN" sz="28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, chi tiết nói về giấc mơ hàng đêm của Xô-cô-lốp </a:t>
              </a:r>
              <a:r>
                <a:rPr lang="vi-VN" sz="2800" b="1" i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đêm nào tôi cũng chiêm bao thấy những người thân quá cố, ban đêm thức giấc thì gối ướt đẫm </a:t>
              </a:r>
              <a:r>
                <a:rPr lang="vi-VN" sz="28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nói lên điều gì? 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01780" y="1227890"/>
              <a:ext cx="877350" cy="804672"/>
            </a:xfrm>
            <a:prstGeom prst="roundRect">
              <a:avLst/>
            </a:prstGeom>
            <a:solidFill>
              <a:srgbClr val="1D93A5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1778" y="1227890"/>
              <a:ext cx="832155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25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81" y="3281015"/>
            <a:ext cx="4387124" cy="3215079"/>
          </a:xfrm>
          <a:prstGeom prst="rect">
            <a:avLst/>
          </a:prstGeom>
          <a:ln w="127000" cap="sq">
            <a:solidFill>
              <a:srgbClr val="A89D68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</p:pic>
      <p:grpSp>
        <p:nvGrpSpPr>
          <p:cNvPr id="21" name="Group 20"/>
          <p:cNvGrpSpPr/>
          <p:nvPr/>
        </p:nvGrpSpPr>
        <p:grpSpPr>
          <a:xfrm>
            <a:off x="928624" y="3821772"/>
            <a:ext cx="5766469" cy="1246495"/>
            <a:chOff x="4295039" y="6448176"/>
            <a:chExt cx="11534440" cy="2492990"/>
          </a:xfrm>
        </p:grpSpPr>
        <p:sp>
          <p:nvSpPr>
            <p:cNvPr id="22" name="Rectangle 21"/>
            <p:cNvSpPr/>
            <p:nvPr/>
          </p:nvSpPr>
          <p:spPr>
            <a:xfrm>
              <a:off x="5064247" y="6448176"/>
              <a:ext cx="10765232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999"/>
                </a:lnSpc>
              </a:pPr>
              <a:r>
                <a:rPr lang="vi-VN" sz="28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Đặt ra vấn đề: Làm thế nào để đối xử với những nạn nhân của chiến tranh cho thỏa đáng?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295039" y="6596743"/>
              <a:ext cx="675056" cy="553230"/>
              <a:chOff x="3185929" y="8382000"/>
              <a:chExt cx="1235258" cy="598119"/>
            </a:xfrm>
          </p:grpSpPr>
          <p:sp>
            <p:nvSpPr>
              <p:cNvPr id="26" name="Chevron 25"/>
              <p:cNvSpPr/>
              <p:nvPr/>
            </p:nvSpPr>
            <p:spPr>
              <a:xfrm rot="10800000" flipH="1" flipV="1">
                <a:off x="3706922" y="8382000"/>
                <a:ext cx="714265" cy="598119"/>
              </a:xfrm>
              <a:prstGeom prst="chevron">
                <a:avLst/>
              </a:prstGeom>
              <a:solidFill>
                <a:schemeClr val="accent6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109">
                  <a:defRPr/>
                </a:pPr>
                <a:endParaRPr lang="en-US" sz="900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7" name="Chevron 26"/>
              <p:cNvSpPr/>
              <p:nvPr/>
            </p:nvSpPr>
            <p:spPr>
              <a:xfrm rot="10800000" flipH="1" flipV="1">
                <a:off x="3185929" y="8382000"/>
                <a:ext cx="714265" cy="598119"/>
              </a:xfrm>
              <a:prstGeom prst="chevron">
                <a:avLst/>
              </a:prstGeom>
              <a:solidFill>
                <a:srgbClr val="F8A96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109">
                  <a:defRPr/>
                </a:pPr>
                <a:endParaRPr lang="en-US" sz="900" kern="0">
                  <a:solidFill>
                    <a:sysClr val="window" lastClr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150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1114599" y="778504"/>
            <a:ext cx="73388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3200" dirty="0"/>
              <a:t> </a:t>
            </a:r>
            <a:r>
              <a:rPr lang="nl-NL" sz="3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Số phận con người” </a:t>
            </a:r>
            <a:r>
              <a:rPr lang="nl-NL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về </a:t>
            </a:r>
          </a:p>
          <a:p>
            <a:r>
              <a:rPr lang="nl-NL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nhân vật chính nào?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D634D9-AB63-4CB6-AA06-E200A0D86A17}"/>
              </a:ext>
            </a:extLst>
          </p:cNvPr>
          <p:cNvSpPr txBox="1"/>
          <p:nvPr/>
        </p:nvSpPr>
        <p:spPr>
          <a:xfrm>
            <a:off x="1317799" y="2348164"/>
            <a:ext cx="48360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r-FR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fr-FR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lốp</a:t>
            </a:r>
            <a:r>
              <a:rPr lang="fr-FR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bé Va-ni- a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250066" y="737293"/>
            <a:ext cx="109349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lốp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BA46285-AC70-4F24-87DC-EF5358B6E211}"/>
              </a:ext>
            </a:extLst>
          </p:cNvPr>
          <p:cNvSpPr txBox="1"/>
          <p:nvPr/>
        </p:nvSpPr>
        <p:spPr>
          <a:xfrm>
            <a:off x="908543" y="1525965"/>
            <a:ext cx="1101841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6000"/>
              </a:lnSpc>
              <a:buClr>
                <a:schemeClr val="accent6">
                  <a:lumMod val="75000"/>
                </a:schemeClr>
              </a:buClr>
            </a:pP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 chiến sĩ Hồng Quân kiên cường, khí phách</a:t>
            </a:r>
          </a:p>
          <a:p>
            <a:r>
              <a:rPr lang="nl-NL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Chiến tranh đã tước đoạt tất cả những gì quý giá nhất của anh: gia đình, tình thương yêu, niềm hi vọng.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Xô-cô-lốp mang trên mình cả nỗi đau về thể xác và tinh thần</a:t>
            </a:r>
            <a:endParaRPr 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=""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1139897" y="1354238"/>
            <a:ext cx="105785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E535D8-67EC-45C9-8FD9-E06670C45FE9}"/>
              </a:ext>
            </a:extLst>
          </p:cNvPr>
          <p:cNvSpPr txBox="1"/>
          <p:nvPr/>
        </p:nvSpPr>
        <p:spPr>
          <a:xfrm>
            <a:off x="1139897" y="2536179"/>
            <a:ext cx="1060258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nl-NL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 gần trở thành kẻ lang thang, </a:t>
            </a:r>
            <a:r>
              <a:rPr lang="nl-NL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 nhà cửa, ở nhờ một </a:t>
            </a:r>
          </a:p>
          <a:p>
            <a:r>
              <a:rPr lang="nl-NL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 bạn chìm </a:t>
            </a:r>
            <a:r>
              <a:rPr lang="nl-NL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 rượu để trốn chạy quá khứ. 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4" l="457" r="100000">
                        <a14:foregroundMark x1="28995" y1="50286" x2="45662" y2="84857"/>
                        <a14:foregroundMark x1="83105" y1="42286" x2="71918" y2="91000"/>
                        <a14:foregroundMark x1="66210" y1="33429" x2="81963" y2="41429"/>
                        <a14:foregroundMark x1="89041" y1="53857" x2="89726" y2="96429"/>
                        <a14:foregroundMark x1="32648" y1="48857" x2="41553" y2="62143"/>
                        <a14:foregroundMark x1="13014" y1="41429" x2="23973" y2="76143"/>
                        <a14:foregroundMark x1="10274" y1="61000" x2="28311" y2="84857"/>
                        <a14:foregroundMark x1="28767" y1="86000" x2="39269" y2="97571"/>
                        <a14:foregroundMark x1="56164" y1="29857" x2="60502" y2="46429"/>
                        <a14:foregroundMark x1="82877" y1="35143" x2="98402" y2="62143"/>
                        <a14:foregroundMark x1="39269" y1="22143" x2="9132" y2="40286"/>
                        <a14:foregroundMark x1="44064" y1="21857" x2="97260" y2="26000"/>
                        <a14:foregroundMark x1="49087" y1="67286" x2="60731" y2="99714"/>
                        <a14:foregroundMark x1="8447" y1="42571" x2="9132" y2="56286"/>
                        <a14:foregroundMark x1="65753" y1="23286" x2="39954" y2="17429"/>
                        <a14:foregroundMark x1="61416" y1="16429" x2="74658" y2="23857"/>
                        <a14:foregroundMark x1="27397" y1="22429" x2="20776" y2="34000"/>
                        <a14:backgroundMark x1="20091" y1="15571" x2="54566" y2="2429"/>
                        <a14:backgroundMark x1="18037" y1="13571" x2="913" y2="34857"/>
                        <a14:backgroundMark x1="3196" y1="36000" x2="1598" y2="42571"/>
                        <a14:backgroundMark x1="1598" y1="64857" x2="7534" y2="78571"/>
                        <a14:backgroundMark x1="2055" y1="44714" x2="1370" y2="60714"/>
                        <a14:backgroundMark x1="94064" y1="21143" x2="99543" y2="29571"/>
                        <a14:backgroundMark x1="51598" y1="12286" x2="71689" y2="14429"/>
                        <a14:backgroundMark x1="42922" y1="12571" x2="27397" y2="16429"/>
                        <a14:backgroundMark x1="14612" y1="31714" x2="24886" y2="22286"/>
                        <a14:backgroundMark x1="28539" y1="20143" x2="49772" y2="13429"/>
                        <a14:backgroundMark x1="28311" y1="22000" x2="38584" y2="19000"/>
                        <a14:backgroundMark x1="48402" y1="16000" x2="63699" y2="17857"/>
                        <a14:backgroundMark x1="20091" y1="80000" x2="22374" y2="85714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2" t="10304" b="5449"/>
          <a:stretch/>
        </p:blipFill>
        <p:spPr bwMode="auto">
          <a:xfrm>
            <a:off x="8696037" y="2667000"/>
            <a:ext cx="3533264" cy="397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9485" y="0"/>
            <a:ext cx="12201485" cy="1381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/>
          </a:p>
        </p:txBody>
      </p:sp>
      <p:sp>
        <p:nvSpPr>
          <p:cNvPr id="57" name="Freeform 51"/>
          <p:cNvSpPr>
            <a:spLocks/>
          </p:cNvSpPr>
          <p:nvPr/>
        </p:nvSpPr>
        <p:spPr bwMode="auto">
          <a:xfrm>
            <a:off x="-9485" y="0"/>
            <a:ext cx="4867396" cy="6858794"/>
          </a:xfrm>
          <a:custGeom>
            <a:avLst/>
            <a:gdLst>
              <a:gd name="T0" fmla="*/ 3066 w 3066"/>
              <a:gd name="T1" fmla="*/ 0 h 4320"/>
              <a:gd name="T2" fmla="*/ 3054 w 3066"/>
              <a:gd name="T3" fmla="*/ 0 h 4320"/>
              <a:gd name="T4" fmla="*/ 2984 w 3066"/>
              <a:gd name="T5" fmla="*/ 0 h 4320"/>
              <a:gd name="T6" fmla="*/ 2729 w 3066"/>
              <a:gd name="T7" fmla="*/ 0 h 4320"/>
              <a:gd name="T8" fmla="*/ 0 w 3066"/>
              <a:gd name="T9" fmla="*/ 0 h 4320"/>
              <a:gd name="T10" fmla="*/ 0 w 3066"/>
              <a:gd name="T11" fmla="*/ 4320 h 4320"/>
              <a:gd name="T12" fmla="*/ 1787 w 3066"/>
              <a:gd name="T13" fmla="*/ 4320 h 4320"/>
              <a:gd name="T14" fmla="*/ 1857 w 3066"/>
              <a:gd name="T15" fmla="*/ 4320 h 4320"/>
              <a:gd name="T16" fmla="*/ 2072 w 3066"/>
              <a:gd name="T17" fmla="*/ 4320 h 4320"/>
              <a:gd name="T18" fmla="*/ 1824 w 3066"/>
              <a:gd name="T19" fmla="*/ 2776 h 4320"/>
              <a:gd name="T20" fmla="*/ 1891 w 3066"/>
              <a:gd name="T21" fmla="*/ 1962 h 4320"/>
              <a:gd name="T22" fmla="*/ 1891 w 3066"/>
              <a:gd name="T23" fmla="*/ 1962 h 4320"/>
              <a:gd name="T24" fmla="*/ 1891 w 3066"/>
              <a:gd name="T25" fmla="*/ 1962 h 4320"/>
              <a:gd name="T26" fmla="*/ 3066 w 3066"/>
              <a:gd name="T2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66" h="4320">
                <a:moveTo>
                  <a:pt x="3066" y="0"/>
                </a:moveTo>
                <a:cubicBezTo>
                  <a:pt x="3054" y="0"/>
                  <a:pt x="3054" y="0"/>
                  <a:pt x="3054" y="0"/>
                </a:cubicBezTo>
                <a:cubicBezTo>
                  <a:pt x="2984" y="0"/>
                  <a:pt x="2984" y="0"/>
                  <a:pt x="2984" y="0"/>
                </a:cubicBezTo>
                <a:cubicBezTo>
                  <a:pt x="2729" y="0"/>
                  <a:pt x="2729" y="0"/>
                  <a:pt x="27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1787" y="4320"/>
                  <a:pt x="1787" y="4320"/>
                  <a:pt x="1787" y="4320"/>
                </a:cubicBezTo>
                <a:cubicBezTo>
                  <a:pt x="1857" y="4320"/>
                  <a:pt x="1857" y="4320"/>
                  <a:pt x="1857" y="4320"/>
                </a:cubicBezTo>
                <a:cubicBezTo>
                  <a:pt x="2072" y="4320"/>
                  <a:pt x="2072" y="4320"/>
                  <a:pt x="2072" y="4320"/>
                </a:cubicBezTo>
                <a:cubicBezTo>
                  <a:pt x="1913" y="3847"/>
                  <a:pt x="1824" y="3325"/>
                  <a:pt x="1824" y="2776"/>
                </a:cubicBezTo>
                <a:cubicBezTo>
                  <a:pt x="1824" y="2497"/>
                  <a:pt x="1847" y="2224"/>
                  <a:pt x="1891" y="1962"/>
                </a:cubicBezTo>
                <a:cubicBezTo>
                  <a:pt x="1891" y="1962"/>
                  <a:pt x="1891" y="1962"/>
                  <a:pt x="1891" y="1962"/>
                </a:cubicBezTo>
                <a:cubicBezTo>
                  <a:pt x="1891" y="1962"/>
                  <a:pt x="1891" y="1962"/>
                  <a:pt x="1891" y="1962"/>
                </a:cubicBezTo>
                <a:cubicBezTo>
                  <a:pt x="2115" y="1154"/>
                  <a:pt x="2538" y="468"/>
                  <a:pt x="30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46731" y="2932861"/>
            <a:ext cx="8507600" cy="661710"/>
          </a:xfrm>
          <a:prstGeom prst="rect">
            <a:avLst/>
          </a:prstGeom>
        </p:spPr>
        <p:txBody>
          <a:bodyPr wrap="square" lIns="45711" tIns="22855" rIns="45711" bIns="22855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78: SỐ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PHẬN CON NGƯỜI</a:t>
            </a:r>
            <a:endParaRPr lang="vi-VN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0045" y="4192368"/>
            <a:ext cx="4302424" cy="461655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en-US" sz="27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M. A. </a:t>
            </a:r>
            <a:r>
              <a:rPr lang="en-US" sz="27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Sô</a:t>
            </a:r>
            <a:r>
              <a:rPr lang="en-US" sz="27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7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- </a:t>
            </a:r>
            <a:r>
              <a:rPr lang="en-US" sz="27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lô</a:t>
            </a:r>
            <a:r>
              <a:rPr lang="en-US" sz="27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- </a:t>
            </a:r>
            <a:r>
              <a:rPr lang="en-US" sz="27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khốp</a:t>
            </a:r>
            <a:endParaRPr lang="en-US" sz="27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5811" y="1767950"/>
            <a:ext cx="4109440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1" tIns="22855" rIns="45711" bIns="22855" rtlCol="0">
            <a:spAutoFit/>
          </a:bodyPr>
          <a:lstStyle/>
          <a:p>
            <a:pPr algn="ctr"/>
            <a:r>
              <a:rPr lang="en-US" sz="27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VĂN </a:t>
            </a:r>
            <a:r>
              <a:rPr lang="en-US" sz="2700" b="1" dirty="0" smtClean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HỌC </a:t>
            </a:r>
            <a:r>
              <a:rPr lang="en-US" sz="27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NƯỚC NGOÀI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18" y="1381651"/>
            <a:ext cx="1119042" cy="11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16824" y="708231"/>
            <a:ext cx="10684009" cy="5699249"/>
          </a:xfrm>
          <a:prstGeom prst="roundRect">
            <a:avLst>
              <a:gd name="adj" fmla="val 2185"/>
            </a:avLst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0238" y="1041033"/>
            <a:ext cx="10273790" cy="5816967"/>
          </a:xfrm>
          <a:prstGeom prst="rect">
            <a:avLst/>
          </a:prstGeom>
        </p:spPr>
        <p:txBody>
          <a:bodyPr wrap="square" lIns="45711" tIns="22855" rIns="45711" bIns="22855">
            <a:spAutoFit/>
          </a:bodyPr>
          <a:lstStyle/>
          <a:p>
            <a:pPr>
              <a:lnSpc>
                <a:spcPts val="2999"/>
              </a:lnSpc>
            </a:pPr>
            <a:r>
              <a:rPr lang="en-US" sz="4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I/ TÌM HIỂU CHUNG</a:t>
            </a:r>
          </a:p>
          <a:p>
            <a:pPr>
              <a:lnSpc>
                <a:spcPts val="2999"/>
              </a:lnSpc>
            </a:pPr>
            <a:endParaRPr lang="en-US" sz="4000" b="1" i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999"/>
              </a:lnSpc>
            </a:pPr>
            <a:r>
              <a:rPr lang="en-US" sz="4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II/ ĐỌC HIỂU VĂN BẢN</a:t>
            </a:r>
          </a:p>
          <a:p>
            <a:pPr>
              <a:lnSpc>
                <a:spcPts val="2999"/>
              </a:lnSpc>
            </a:pPr>
            <a:endParaRPr lang="en-US" sz="4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-371401">
              <a:lnSpc>
                <a:spcPts val="2999"/>
              </a:lnSpc>
              <a:buAutoNum type="arabicPeriod"/>
            </a:pP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Xô-cô-lốp</a:t>
            </a:r>
            <a:endParaRPr lang="en-US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-371401">
              <a:lnSpc>
                <a:spcPts val="2999"/>
              </a:lnSpc>
              <a:buAutoNum type="arabicPeriod"/>
            </a:pP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  <a:p>
            <a:pPr marL="0" lvl="1" indent="-371401">
              <a:lnSpc>
                <a:spcPts val="2999"/>
              </a:lnSpc>
              <a:buFont typeface="+mj-lt"/>
              <a:buAutoNum type="arabicPeriod"/>
            </a:pPr>
            <a:r>
              <a:rPr lang="vi-VN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i="1" dirty="0">
                <a:latin typeface="Times New Roman" pitchFamily="18" charset="0"/>
                <a:cs typeface="Times New Roman" pitchFamily="18" charset="0"/>
              </a:rPr>
              <a:t>Thái độ của người kể </a:t>
            </a:r>
            <a:r>
              <a:rPr lang="vi-VN" sz="4000" b="1" i="1" dirty="0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lnSpc>
                <a:spcPts val="2999"/>
              </a:lnSpc>
            </a:pP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lnSpc>
                <a:spcPts val="2999"/>
              </a:lnSpc>
            </a:pPr>
            <a:r>
              <a:rPr lang="en-US" sz="4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III/ TỔNG KẾT</a:t>
            </a:r>
          </a:p>
          <a:p>
            <a:pPr marL="0" lvl="1">
              <a:lnSpc>
                <a:spcPts val="2999"/>
              </a:lnSpc>
            </a:pPr>
            <a:endParaRPr lang="en-US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1" indent="-514350">
              <a:lnSpc>
                <a:spcPts val="2999"/>
              </a:lnSpc>
              <a:buAutoNum type="arabicPeriod"/>
            </a:pP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dung</a:t>
            </a:r>
          </a:p>
          <a:p>
            <a:pPr marL="514350" lvl="1" indent="-514350">
              <a:lnSpc>
                <a:spcPts val="2999"/>
              </a:lnSpc>
              <a:buAutoNum type="arabicPeriod"/>
            </a:pPr>
            <a:endParaRPr lang="en-US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1" indent="-514350">
              <a:lnSpc>
                <a:spcPts val="2999"/>
              </a:lnSpc>
              <a:buAutoNum type="arabicPeriod"/>
            </a:pP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  <a:p>
            <a:pPr marL="0" lvl="1" indent="-371401">
              <a:lnSpc>
                <a:spcPts val="2999"/>
              </a:lnSpc>
              <a:buAutoNum type="arabicPeriod"/>
            </a:pP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  <a:p>
            <a:pPr marL="371401" indent="-371401">
              <a:lnSpc>
                <a:spcPts val="2999"/>
              </a:lnSpc>
              <a:buFont typeface="+mj-lt"/>
              <a:buAutoNum type="arabicPeriod"/>
            </a:pPr>
            <a:endParaRPr lang="vi-VN" sz="4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019830" y="4953000"/>
            <a:ext cx="3702238" cy="430877"/>
          </a:xfrm>
          <a:prstGeom prst="rect">
            <a:avLst/>
          </a:prstGeom>
        </p:spPr>
        <p:txBody>
          <a:bodyPr wrap="square" lIns="45711" tIns="22855" rIns="45711" bIns="22855">
            <a:spAutoFit/>
          </a:bodyPr>
          <a:lstStyle/>
          <a:p>
            <a:pPr marL="0" lvl="1" indent="-371401">
              <a:lnSpc>
                <a:spcPts val="2999"/>
              </a:lnSpc>
              <a:buFont typeface="+mj-lt"/>
              <a:buAutoNum type="arabicPeriod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81736" y="3532431"/>
            <a:ext cx="8495193" cy="430877"/>
          </a:xfrm>
          <a:prstGeom prst="rect">
            <a:avLst/>
          </a:prstGeom>
        </p:spPr>
        <p:txBody>
          <a:bodyPr wrap="square" lIns="45711" tIns="22855" rIns="45711" bIns="22855">
            <a:spAutoFit/>
          </a:bodyPr>
          <a:lstStyle/>
          <a:p>
            <a:pPr marL="0" lvl="1" indent="-371401">
              <a:lnSpc>
                <a:spcPts val="2999"/>
              </a:lnSpc>
              <a:buAutoNum type="arabicPeriod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0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2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-158612" y="252014"/>
            <a:ext cx="9759355" cy="988868"/>
            <a:chOff x="-150576" y="824271"/>
            <a:chExt cx="19521251" cy="1977734"/>
          </a:xfrm>
        </p:grpSpPr>
        <p:sp>
          <p:nvSpPr>
            <p:cNvPr id="32" name="Rounded Rectangle 31"/>
            <p:cNvSpPr/>
            <p:nvPr/>
          </p:nvSpPr>
          <p:spPr>
            <a:xfrm>
              <a:off x="-150576" y="824271"/>
              <a:ext cx="2362199" cy="804671"/>
            </a:xfrm>
            <a:prstGeom prst="roundRect">
              <a:avLst/>
            </a:prstGeom>
            <a:solidFill>
              <a:srgbClr val="1D93A5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82677" y="1847898"/>
              <a:ext cx="8086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87561" y="846625"/>
              <a:ext cx="17283114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1D93A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TÌM HIỂU VĂN BẢN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18319" y="1267817"/>
            <a:ext cx="7714311" cy="477044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lốp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bé Va-ni- a: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r="4747"/>
          <a:stretch/>
        </p:blipFill>
        <p:spPr>
          <a:xfrm>
            <a:off x="9143602" y="263191"/>
            <a:ext cx="3015743" cy="3185120"/>
          </a:xfrm>
          <a:prstGeom prst="rect">
            <a:avLst/>
          </a:prstGeom>
          <a:ln w="127000" cap="sq">
            <a:solidFill>
              <a:srgbClr val="A89D68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8682" y="1893938"/>
            <a:ext cx="85962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Va - ni - 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Va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– ni – a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bươm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hấu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lem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luốc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bặm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0311" y="4635843"/>
            <a:ext cx="1034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bé,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bé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15669" y="724856"/>
            <a:ext cx="5122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I/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Xô-cô-lốp</a:t>
            </a:r>
            <a:endParaRPr lang="vi-VN" sz="28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6" y="4876593"/>
            <a:ext cx="452983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383510" y="2375663"/>
            <a:ext cx="6236026" cy="1585039"/>
          </a:xfrm>
          <a:prstGeom prst="rect">
            <a:avLst/>
          </a:prstGeom>
        </p:spPr>
        <p:txBody>
          <a:bodyPr wrap="square" lIns="45711" tIns="22855" rIns="45711" bIns="22855">
            <a:spAutoFit/>
          </a:bodyPr>
          <a:lstStyle/>
          <a:p>
            <a:pPr marL="369020" indent="-369020">
              <a:lnSpc>
                <a:spcPts val="2999"/>
              </a:lnSpc>
              <a:buClr>
                <a:schemeClr val="accent6">
                  <a:lumMod val="75000"/>
                </a:schemeClr>
              </a:buClr>
              <a:buSzPct val="120000"/>
              <a:buFont typeface="Wingdings 3" pitchFamily="18" charset="2"/>
              <a:buChar char="Ê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hậu</a:t>
            </a:r>
            <a:endParaRPr lang="en-US" sz="28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69020" indent="-369020">
              <a:lnSpc>
                <a:spcPts val="2999"/>
              </a:lnSpc>
              <a:buClr>
                <a:schemeClr val="accent6">
                  <a:lumMod val="75000"/>
                </a:schemeClr>
              </a:buClr>
              <a:buSzPct val="120000"/>
              <a:buFont typeface="Wingdings 3" pitchFamily="18" charset="2"/>
              <a:buChar char="Ê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nhiệm</a:t>
            </a:r>
            <a:endParaRPr lang="en-US" sz="28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69020" indent="-369020">
              <a:lnSpc>
                <a:spcPts val="2999"/>
              </a:lnSpc>
              <a:buClr>
                <a:schemeClr val="accent6">
                  <a:lumMod val="75000"/>
                </a:schemeClr>
              </a:buClr>
              <a:buSzPct val="120000"/>
              <a:buFont typeface="Wingdings 3" pitchFamily="18" charset="2"/>
              <a:buChar char="Ê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cha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thiêng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liêng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t="1813" r="2920"/>
          <a:stretch/>
        </p:blipFill>
        <p:spPr>
          <a:xfrm>
            <a:off x="8358679" y="1690351"/>
            <a:ext cx="2865510" cy="3241791"/>
          </a:xfrm>
          <a:prstGeom prst="rect">
            <a:avLst/>
          </a:prstGeom>
          <a:ln w="127000" cap="sq">
            <a:solidFill>
              <a:srgbClr val="A89D68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37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1829</TotalTime>
  <Words>1264</Words>
  <Application>Microsoft Office PowerPoint</Application>
  <PresentationFormat>Custom</PresentationFormat>
  <Paragraphs>115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Wingdings</vt:lpstr>
      <vt:lpstr>Arial </vt:lpstr>
      <vt:lpstr>Times New Roman</vt:lpstr>
      <vt:lpstr>Tahoma</vt:lpstr>
      <vt:lpstr>Wingdings 3</vt:lpstr>
      <vt:lpstr>Calibri</vt:lpstr>
      <vt:lpstr>Trebuchet MS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tam viet</cp:lastModifiedBy>
  <cp:revision>129</cp:revision>
  <dcterms:created xsi:type="dcterms:W3CDTF">2018-11-27T03:58:53Z</dcterms:created>
  <dcterms:modified xsi:type="dcterms:W3CDTF">2020-04-11T07:52:02Z</dcterms:modified>
</cp:coreProperties>
</file>