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58" r:id="rId3"/>
    <p:sldId id="259" r:id="rId4"/>
    <p:sldId id="260" r:id="rId5"/>
    <p:sldId id="261" r:id="rId6"/>
    <p:sldId id="262" r:id="rId7"/>
    <p:sldId id="263" r:id="rId8"/>
    <p:sldId id="264" r:id="rId9"/>
    <p:sldId id="265" r:id="rId10"/>
    <p:sldId id="266" r:id="rId11"/>
    <p:sldId id="289" r:id="rId12"/>
    <p:sldId id="294" r:id="rId13"/>
    <p:sldId id="268" r:id="rId14"/>
    <p:sldId id="300" r:id="rId15"/>
    <p:sldId id="301" r:id="rId16"/>
    <p:sldId id="303" r:id="rId17"/>
    <p:sldId id="270" r:id="rId18"/>
    <p:sldId id="271" r:id="rId19"/>
    <p:sldId id="272" r:id="rId20"/>
    <p:sldId id="295" r:id="rId21"/>
    <p:sldId id="274" r:id="rId22"/>
    <p:sldId id="302" r:id="rId23"/>
    <p:sldId id="277" r:id="rId24"/>
    <p:sldId id="296" r:id="rId25"/>
    <p:sldId id="298" r:id="rId26"/>
    <p:sldId id="299" r:id="rId27"/>
    <p:sldId id="297" r:id="rId28"/>
    <p:sldId id="281" r:id="rId29"/>
    <p:sldId id="282" r:id="rId30"/>
    <p:sldId id="305"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1"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84" d="100"/>
          <a:sy n="84" d="100"/>
        </p:scale>
        <p:origin x="6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C30E1-32AA-4812-ADCA-7D6836A17FD3}"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D32BB-1286-4D6F-A84D-8E9003CE5A7D}" type="slidenum">
              <a:rPr lang="en-US" smtClean="0"/>
              <a:t>‹#›</a:t>
            </a:fld>
            <a:endParaRPr lang="en-US"/>
          </a:p>
        </p:txBody>
      </p:sp>
    </p:spTree>
    <p:extLst>
      <p:ext uri="{BB962C8B-B14F-4D97-AF65-F5344CB8AC3E}">
        <p14:creationId xmlns:p14="http://schemas.microsoft.com/office/powerpoint/2010/main" val="4195432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D32BB-1286-4D6F-A84D-8E9003CE5A7D}" type="slidenum">
              <a:rPr lang="en-US" smtClean="0"/>
              <a:t>1</a:t>
            </a:fld>
            <a:endParaRPr lang="en-US"/>
          </a:p>
        </p:txBody>
      </p:sp>
    </p:spTree>
    <p:extLst>
      <p:ext uri="{BB962C8B-B14F-4D97-AF65-F5344CB8AC3E}">
        <p14:creationId xmlns:p14="http://schemas.microsoft.com/office/powerpoint/2010/main" val="300610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82146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0277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232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45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309860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4: COMMUNITY SERVICES</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934878" y="-41096"/>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a:t>
            </a:r>
            <a:r>
              <a:rPr lang="en-US" b="1" baseline="0" dirty="0">
                <a:solidFill>
                  <a:prstClr val="white"/>
                </a:solidFill>
              </a:rPr>
              <a:t> 1.1</a:t>
            </a:r>
            <a:endParaRPr lang="en-US" b="1" dirty="0">
              <a:solidFill>
                <a:prstClr val="white"/>
              </a:solidFill>
            </a:endParaRPr>
          </a:p>
        </p:txBody>
      </p:sp>
    </p:spTree>
    <p:extLst>
      <p:ext uri="{BB962C8B-B14F-4D97-AF65-F5344CB8AC3E}">
        <p14:creationId xmlns:p14="http://schemas.microsoft.com/office/powerpoint/2010/main" val="107689249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notesSlide" Target="../notesSlides/notesSlide2.xml"/><Relationship Id="rId5" Type="http://schemas.microsoft.com/office/2007/relationships/media" Target="../media/media3.mp3"/><Relationship Id="rId15" Type="http://schemas.microsoft.com/office/2007/relationships/media" Target="../media/media8.mp3"/><Relationship Id="rId23" Type="http://schemas.openxmlformats.org/officeDocument/2006/relationships/slideLayout" Target="../slideLayouts/slideLayout2.xml"/><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12.mp3"/><Relationship Id="rId18" Type="http://schemas.openxmlformats.org/officeDocument/2006/relationships/audio" Target="../media/media14.mp3"/><Relationship Id="rId3" Type="http://schemas.microsoft.com/office/2007/relationships/media" Target="../media/media2.mp3"/><Relationship Id="rId21" Type="http://schemas.openxmlformats.org/officeDocument/2006/relationships/image" Target="../media/image20.png"/><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14.mp3"/><Relationship Id="rId2" Type="http://schemas.openxmlformats.org/officeDocument/2006/relationships/audio" Target="../media/media1.mp3"/><Relationship Id="rId16" Type="http://schemas.openxmlformats.org/officeDocument/2006/relationships/audio" Target="../media/media13.mp3"/><Relationship Id="rId20" Type="http://schemas.openxmlformats.org/officeDocument/2006/relationships/notesSlide" Target="../notesSlides/notesSlide3.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13.mp3"/><Relationship Id="rId10" Type="http://schemas.openxmlformats.org/officeDocument/2006/relationships/audio" Target="../media/media5.mp3"/><Relationship Id="rId19" Type="http://schemas.openxmlformats.org/officeDocument/2006/relationships/slideLayout" Target="../slideLayouts/slideLayout2.xm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12.mp3"/></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duhome.com.vn/DHALesson?idGrade=10&amp;idSubject=1&amp;idSeries=118&amp;idTheme=1067&amp;IdLevel=3&amp;idThemeServer=8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57635"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1.1: Vocabulary &amp; Reading</a:t>
            </a:r>
            <a:r>
              <a:rPr lang="en-US" sz="3200" dirty="0">
                <a:solidFill>
                  <a:prstClr val="black"/>
                </a:solidFill>
              </a:rPr>
              <a:t> </a:t>
            </a:r>
          </a:p>
          <a:p>
            <a:pPr algn="ctr"/>
            <a:r>
              <a:rPr lang="en-US" sz="3200" dirty="0">
                <a:solidFill>
                  <a:srgbClr val="FF0000"/>
                </a:solidFill>
              </a:rPr>
              <a:t>Page</a:t>
            </a:r>
            <a:r>
              <a:rPr lang="en-US" sz="3200" dirty="0">
                <a:solidFill>
                  <a:prstClr val="black"/>
                </a:solidFill>
              </a:rPr>
              <a:t> </a:t>
            </a:r>
            <a:r>
              <a:rPr lang="en-US" sz="3200" dirty="0">
                <a:solidFill>
                  <a:srgbClr val="FF0000"/>
                </a:solidFill>
              </a:rPr>
              <a:t>28</a:t>
            </a:r>
          </a:p>
        </p:txBody>
      </p:sp>
    </p:spTree>
    <p:extLst>
      <p:ext uri="{BB962C8B-B14F-4D97-AF65-F5344CB8AC3E}">
        <p14:creationId xmlns:p14="http://schemas.microsoft.com/office/powerpoint/2010/main" val="1884785723"/>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40372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each word to hear the sound) </a:t>
            </a:r>
            <a:r>
              <a:rPr lang="en-US" sz="3600" b="1" i="1" dirty="0">
                <a:solidFill>
                  <a:srgbClr val="0070C0"/>
                </a:solidFill>
              </a:rPr>
              <a:t> </a:t>
            </a: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11571966" y="685611"/>
            <a:ext cx="487363" cy="487363"/>
          </a:xfrm>
          <a:prstGeom prst="rect">
            <a:avLst/>
          </a:prstGeom>
        </p:spPr>
      </p:pic>
      <p:sp>
        <p:nvSpPr>
          <p:cNvPr id="10" name="TextBox 9"/>
          <p:cNvSpPr txBox="1"/>
          <p:nvPr/>
        </p:nvSpPr>
        <p:spPr>
          <a:xfrm>
            <a:off x="480048" y="4307978"/>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fun run</a:t>
            </a:r>
            <a:r>
              <a:rPr lang="en-US" sz="3200" i="1" dirty="0">
                <a:solidFill>
                  <a:srgbClr val="0070C0"/>
                </a:solidFill>
              </a:rPr>
              <a:t> </a:t>
            </a:r>
            <a:r>
              <a:rPr lang="vi-VN" sz="2400" dirty="0">
                <a:solidFill>
                  <a:prstClr val="black"/>
                </a:solidFill>
                <a:latin typeface="Calibri" panose="020F0502020204030204" pitchFamily="34" charset="0"/>
                <a:cs typeface="Calibri" panose="020F0502020204030204" pitchFamily="34" charset="0"/>
              </a:rPr>
              <a:t>(</a:t>
            </a:r>
            <a:r>
              <a:rPr lang="en-US" sz="2400" dirty="0">
                <a:solidFill>
                  <a:prstClr val="black"/>
                </a:solidFill>
                <a:latin typeface="Calibri" panose="020F0502020204030204" pitchFamily="34" charset="0"/>
                <a:cs typeface="Calibri" panose="020F0502020204030204" pitchFamily="34" charset="0"/>
              </a:rPr>
              <a:t>n.</a:t>
            </a:r>
            <a:r>
              <a:rPr lang="vi-VN" sz="2400" dirty="0">
                <a:solidFill>
                  <a:prstClr val="black"/>
                </a:solidFill>
                <a:latin typeface="Calibri" panose="020F0502020204030204" pitchFamily="34" charset="0"/>
                <a:cs typeface="Calibri" panose="020F0502020204030204" pitchFamily="34" charset="0"/>
              </a:rPr>
              <a:t> phr) </a:t>
            </a:r>
            <a:r>
              <a:rPr lang="vi-VN" sz="2400" dirty="0">
                <a:solidFill>
                  <a:prstClr val="black"/>
                </a:solidFill>
              </a:rPr>
              <a:t>/</a:t>
            </a:r>
            <a:r>
              <a:rPr lang="vi-VN" sz="2400" dirty="0">
                <a:solidFill>
                  <a:srgbClr val="FF0000"/>
                </a:solidFill>
                <a:latin typeface="Calibri" panose="020F0502020204030204" pitchFamily="34" charset="0"/>
                <a:cs typeface="Calibri" panose="020F0502020204030204" pitchFamily="34" charset="0"/>
              </a:rPr>
              <a:t>fʌn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rʌn</a:t>
            </a:r>
            <a:r>
              <a:rPr lang="vi-VN" sz="2400" dirty="0">
                <a:solidFill>
                  <a:prstClr val="black"/>
                </a:solidFill>
              </a:rPr>
              <a:t>/ </a:t>
            </a:r>
            <a:r>
              <a:rPr lang="en-US" sz="2400" dirty="0" err="1">
                <a:solidFill>
                  <a:prstClr val="black"/>
                </a:solidFill>
                <a:latin typeface="Calibri" panose="020F0502020204030204" pitchFamily="34" charset="0"/>
                <a:cs typeface="Calibri" panose="020F0502020204030204" pitchFamily="34" charset="0"/>
              </a:rPr>
              <a:t>cuộc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chạy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để</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gây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quỹ</a:t>
            </a:r>
            <a:endParaRPr lang="en-US" sz="2400" i="1" dirty="0">
              <a:solidFill>
                <a:srgbClr val="0070C0"/>
              </a:solidFill>
              <a:cs typeface="Calibri" panose="020F0502020204030204" pitchFamily="34" charset="0"/>
            </a:endParaRPr>
          </a:p>
        </p:txBody>
      </p:sp>
      <p:sp>
        <p:nvSpPr>
          <p:cNvPr id="11" name="TextBox 10"/>
          <p:cNvSpPr txBox="1"/>
          <p:nvPr/>
        </p:nvSpPr>
        <p:spPr>
          <a:xfrm>
            <a:off x="480049" y="364660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talent show </a:t>
            </a:r>
            <a:r>
              <a:rPr lang="en-US" sz="2400" dirty="0">
                <a:solidFill>
                  <a:prstClr val="black"/>
                </a:solidFill>
              </a:rPr>
              <a:t>(n. </a:t>
            </a:r>
            <a:r>
              <a:rPr lang="en-US" sz="2400" dirty="0" err="1">
                <a:solidFill>
                  <a:prstClr val="black"/>
                </a:solidFill>
              </a:rPr>
              <a:t>phr</a:t>
            </a:r>
            <a:r>
              <a:rPr lang="en-US" sz="2400" dirty="0">
                <a:solidFill>
                  <a:prstClr val="black"/>
                </a:solidFill>
              </a:rPr>
              <a:t>) /</a:t>
            </a:r>
            <a:r>
              <a:rPr lang="en-US" sz="2400" dirty="0">
                <a:solidFill>
                  <a:srgbClr val="FF0000"/>
                </a:solidFill>
              </a:rPr>
              <a:t>ˈ</a:t>
            </a:r>
            <a:r>
              <a:rPr lang="en-US" sz="2400" dirty="0" err="1">
                <a:solidFill>
                  <a:srgbClr val="FF0000"/>
                </a:solidFill>
              </a:rPr>
              <a:t>tælənt</a:t>
            </a:r>
            <a:r>
              <a:rPr lang="en-US" sz="2400" dirty="0">
                <a:solidFill>
                  <a:srgbClr val="FF0000"/>
                </a:solidFill>
              </a:rPr>
              <a:t> </a:t>
            </a:r>
            <a:r>
              <a:rPr lang="en-US" sz="2400" dirty="0" err="1">
                <a:solidFill>
                  <a:srgbClr val="FF0000"/>
                </a:solidFill>
              </a:rPr>
              <a:t>ʃoʊ</a:t>
            </a:r>
            <a:r>
              <a:rPr lang="en-US" sz="2400" dirty="0">
                <a:solidFill>
                  <a:prstClr val="black"/>
                </a:solidFill>
              </a:rPr>
              <a:t>/ </a:t>
            </a:r>
            <a:r>
              <a:rPr lang="en-US" sz="2400" dirty="0" err="1">
                <a:solidFill>
                  <a:prstClr val="black"/>
                </a:solidFill>
              </a:rPr>
              <a:t>chương</a:t>
            </a:r>
            <a:r>
              <a:rPr lang="en-US" sz="2400" dirty="0">
                <a:solidFill>
                  <a:prstClr val="black"/>
                </a:solidFill>
              </a:rPr>
              <a:t> </a:t>
            </a:r>
            <a:r>
              <a:rPr lang="en-US" sz="2400" dirty="0" err="1">
                <a:solidFill>
                  <a:prstClr val="black"/>
                </a:solidFill>
              </a:rPr>
              <a:t>trình</a:t>
            </a:r>
            <a:r>
              <a:rPr lang="en-US" sz="2400" dirty="0">
                <a:solidFill>
                  <a:prstClr val="black"/>
                </a:solidFill>
              </a:rPr>
              <a:t> </a:t>
            </a:r>
            <a:r>
              <a:rPr lang="en-US" sz="2400" dirty="0" err="1">
                <a:solidFill>
                  <a:prstClr val="black"/>
                </a:solidFill>
              </a:rPr>
              <a:t>biểu</a:t>
            </a:r>
            <a:r>
              <a:rPr lang="en-US" sz="2400" dirty="0">
                <a:solidFill>
                  <a:prstClr val="black"/>
                </a:solidFill>
              </a:rPr>
              <a:t> </a:t>
            </a:r>
            <a:r>
              <a:rPr lang="en-US" sz="2400" dirty="0" err="1">
                <a:solidFill>
                  <a:prstClr val="black"/>
                </a:solidFill>
              </a:rPr>
              <a:t>diễn</a:t>
            </a:r>
            <a:r>
              <a:rPr lang="en-US" sz="2400" dirty="0">
                <a:solidFill>
                  <a:prstClr val="black"/>
                </a:solidFill>
              </a:rPr>
              <a:t> </a:t>
            </a:r>
            <a:r>
              <a:rPr lang="en-US" sz="2400" dirty="0" err="1">
                <a:solidFill>
                  <a:prstClr val="black"/>
                </a:solidFill>
              </a:rPr>
              <a:t>tài</a:t>
            </a:r>
            <a:r>
              <a:rPr lang="en-US" sz="2400" dirty="0">
                <a:solidFill>
                  <a:prstClr val="black"/>
                </a:solidFill>
              </a:rPr>
              <a:t> </a:t>
            </a:r>
            <a:r>
              <a:rPr lang="en-US" sz="2400" dirty="0" err="1">
                <a:solidFill>
                  <a:prstClr val="black"/>
                </a:solidFill>
              </a:rPr>
              <a:t>năng</a:t>
            </a:r>
            <a:r>
              <a:rPr lang="en-US" sz="2400" dirty="0">
                <a:solidFill>
                  <a:prstClr val="black"/>
                </a:solidFill>
              </a:rPr>
              <a:t> </a:t>
            </a:r>
            <a:endParaRPr lang="en-US" sz="2400" i="1" dirty="0">
              <a:solidFill>
                <a:srgbClr val="0070C0"/>
              </a:solidFill>
            </a:endParaRPr>
          </a:p>
        </p:txBody>
      </p:sp>
      <p:sp>
        <p:nvSpPr>
          <p:cNvPr id="12" name="TextBox 11"/>
          <p:cNvSpPr txBox="1"/>
          <p:nvPr/>
        </p:nvSpPr>
        <p:spPr>
          <a:xfrm>
            <a:off x="452974" y="2927577"/>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craft fair</a:t>
            </a:r>
            <a:r>
              <a:rPr lang="en-US" sz="3200" i="1" dirty="0">
                <a:solidFill>
                  <a:srgbClr val="0070C0"/>
                </a:solidFill>
              </a:rPr>
              <a:t> </a:t>
            </a:r>
            <a:r>
              <a:rPr lang="en-US" sz="2400" dirty="0">
                <a:solidFill>
                  <a:prstClr val="black"/>
                </a:solidFill>
                <a:latin typeface="+mj-lt"/>
              </a:rPr>
              <a:t>(n. </a:t>
            </a:r>
            <a:r>
              <a:rPr lang="en-US" sz="2400" dirty="0" err="1">
                <a:solidFill>
                  <a:prstClr val="black"/>
                </a:solidFill>
                <a:latin typeface="+mj-lt"/>
              </a:rPr>
              <a:t>phr</a:t>
            </a:r>
            <a:r>
              <a:rPr lang="en-US" sz="2400" dirty="0">
                <a:solidFill>
                  <a:prstClr val="black"/>
                </a:solidFill>
                <a:latin typeface="+mj-lt"/>
              </a:rPr>
              <a:t>) </a:t>
            </a:r>
            <a:r>
              <a:rPr lang="en-US" sz="2400" dirty="0">
                <a:solidFill>
                  <a:prstClr val="black"/>
                </a:solidFill>
              </a:rPr>
              <a:t>/</a:t>
            </a:r>
            <a:r>
              <a:rPr lang="en-US" sz="2400" dirty="0">
                <a:solidFill>
                  <a:srgbClr val="FF0000"/>
                </a:solidFill>
              </a:rPr>
              <a:t>kræft </a:t>
            </a:r>
            <a:r>
              <a:rPr lang="en-US" sz="2400" dirty="0" err="1">
                <a:solidFill>
                  <a:srgbClr val="FF0000"/>
                </a:solidFill>
              </a:rPr>
              <a:t>fer</a:t>
            </a:r>
            <a:r>
              <a:rPr lang="en-US" sz="2400" dirty="0">
                <a:solidFill>
                  <a:prstClr val="black"/>
                </a:solidFill>
              </a:rPr>
              <a:t>/ </a:t>
            </a:r>
            <a:r>
              <a:rPr lang="en-US" sz="2400" dirty="0" err="1">
                <a:solidFill>
                  <a:prstClr val="black"/>
                </a:solidFill>
              </a:rPr>
              <a:t>hội</a:t>
            </a:r>
            <a:r>
              <a:rPr lang="en-US" sz="2400" dirty="0">
                <a:solidFill>
                  <a:prstClr val="black"/>
                </a:solidFill>
              </a:rPr>
              <a:t> </a:t>
            </a:r>
            <a:r>
              <a:rPr lang="en-US" sz="2400" dirty="0" err="1">
                <a:solidFill>
                  <a:prstClr val="black"/>
                </a:solidFill>
              </a:rPr>
              <a:t>chợ</a:t>
            </a:r>
            <a:r>
              <a:rPr lang="en-US" sz="2400" dirty="0">
                <a:solidFill>
                  <a:prstClr val="black"/>
                </a:solidFill>
              </a:rPr>
              <a:t> </a:t>
            </a:r>
            <a:r>
              <a:rPr lang="en-US" sz="2400" dirty="0" err="1">
                <a:solidFill>
                  <a:prstClr val="black"/>
                </a:solidFill>
              </a:rPr>
              <a:t>hàng</a:t>
            </a:r>
            <a:r>
              <a:rPr lang="en-US" sz="2400" dirty="0">
                <a:solidFill>
                  <a:prstClr val="black"/>
                </a:solidFill>
              </a:rPr>
              <a:t> </a:t>
            </a:r>
            <a:r>
              <a:rPr lang="en-US" sz="2400" dirty="0" err="1">
                <a:solidFill>
                  <a:prstClr val="black"/>
                </a:solidFill>
              </a:rPr>
              <a:t>thủ</a:t>
            </a:r>
            <a:r>
              <a:rPr lang="en-US" sz="2400" dirty="0">
                <a:solidFill>
                  <a:prstClr val="black"/>
                </a:solidFill>
              </a:rPr>
              <a:t> </a:t>
            </a:r>
            <a:r>
              <a:rPr lang="en-US" sz="2400" dirty="0" err="1">
                <a:solidFill>
                  <a:prstClr val="black"/>
                </a:solidFill>
              </a:rPr>
              <a:t>công</a:t>
            </a:r>
            <a:endParaRPr lang="en-US" sz="2400" dirty="0">
              <a:solidFill>
                <a:prstClr val="black"/>
              </a:solidFill>
              <a:cs typeface="Calibri" panose="020F0502020204030204" pitchFamily="34" charset="0"/>
            </a:endParaRPr>
          </a:p>
        </p:txBody>
      </p:sp>
      <p:sp>
        <p:nvSpPr>
          <p:cNvPr id="13" name="TextBox 12"/>
          <p:cNvSpPr txBox="1"/>
          <p:nvPr/>
        </p:nvSpPr>
        <p:spPr>
          <a:xfrm>
            <a:off x="470079" y="2243850"/>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bake sale</a:t>
            </a:r>
            <a:r>
              <a:rPr lang="en-US" sz="3200" i="1" dirty="0">
                <a:solidFill>
                  <a:srgbClr val="0070C0"/>
                </a:solidFill>
              </a:rPr>
              <a:t> </a:t>
            </a:r>
            <a:r>
              <a:rPr lang="vi-VN" sz="2400" dirty="0">
                <a:solidFill>
                  <a:prstClr val="black"/>
                </a:solidFill>
                <a:latin typeface="Calibri" panose="020F0502020204030204" pitchFamily="34" charset="0"/>
                <a:cs typeface="Calibri" panose="020F0502020204030204" pitchFamily="34" charset="0"/>
              </a:rPr>
              <a:t>(</a:t>
            </a:r>
            <a:r>
              <a:rPr lang="en-US" sz="2400" dirty="0">
                <a:solidFill>
                  <a:prstClr val="black"/>
                </a:solidFill>
                <a:latin typeface="Calibri" panose="020F0502020204030204" pitchFamily="34" charset="0"/>
                <a:cs typeface="Calibri" panose="020F0502020204030204" pitchFamily="34" charset="0"/>
              </a:rPr>
              <a:t>n.</a:t>
            </a:r>
            <a:r>
              <a:rPr lang="vi-VN" sz="2400" dirty="0">
                <a:solidFill>
                  <a:prstClr val="black"/>
                </a:solidFill>
                <a:latin typeface="Calibri" panose="020F0502020204030204" pitchFamily="34" charset="0"/>
                <a:cs typeface="Calibri" panose="020F0502020204030204" pitchFamily="34" charset="0"/>
              </a:rPr>
              <a:t> phr) </a:t>
            </a:r>
            <a:r>
              <a:rPr lang="vi-VN" sz="2400" dirty="0">
                <a:solidFill>
                  <a:prstClr val="black"/>
                </a:solidFill>
              </a:rPr>
              <a:t>/</a:t>
            </a:r>
            <a:r>
              <a:rPr lang="vi-VN" sz="2400" dirty="0">
                <a:solidFill>
                  <a:srgbClr val="FF0000"/>
                </a:solidFill>
                <a:latin typeface="Calibri" panose="020F0502020204030204" pitchFamily="34" charset="0"/>
                <a:cs typeface="Calibri" panose="020F0502020204030204" pitchFamily="34" charset="0"/>
              </a:rPr>
              <a:t>beɪk seɪl</a:t>
            </a:r>
            <a:r>
              <a:rPr lang="vi-VN" sz="2400" dirty="0">
                <a:solidFill>
                  <a:prstClr val="black"/>
                </a:solidFill>
              </a:rPr>
              <a:t>/ </a:t>
            </a:r>
            <a:r>
              <a:rPr lang="en-US" sz="2400" dirty="0" err="1">
                <a:solidFill>
                  <a:prstClr val="black"/>
                </a:solidFill>
              </a:rPr>
              <a:t>bán</a:t>
            </a:r>
            <a:r>
              <a:rPr lang="en-US" sz="2400" dirty="0">
                <a:solidFill>
                  <a:prstClr val="black"/>
                </a:solidFill>
              </a:rPr>
              <a:t> </a:t>
            </a:r>
            <a:r>
              <a:rPr lang="en-US" sz="2400" dirty="0" err="1">
                <a:solidFill>
                  <a:prstClr val="black"/>
                </a:solidFill>
              </a:rPr>
              <a:t>bánh</a:t>
            </a:r>
            <a:endParaRPr lang="en-US" sz="2400" i="1" dirty="0">
              <a:solidFill>
                <a:srgbClr val="0070C0"/>
              </a:solidFill>
            </a:endParaRPr>
          </a:p>
        </p:txBody>
      </p:sp>
      <p:sp>
        <p:nvSpPr>
          <p:cNvPr id="14" name="TextBox 13"/>
          <p:cNvSpPr txBox="1"/>
          <p:nvPr/>
        </p:nvSpPr>
        <p:spPr>
          <a:xfrm>
            <a:off x="451418" y="1559419"/>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car wash</a:t>
            </a:r>
            <a:r>
              <a:rPr lang="en-US" sz="2400" i="1" dirty="0">
                <a:solidFill>
                  <a:srgbClr val="0070C0"/>
                </a:solidFill>
              </a:rPr>
              <a:t> </a:t>
            </a:r>
            <a:r>
              <a:rPr lang="en-US" sz="2400" dirty="0">
                <a:solidFill>
                  <a:prstClr val="black"/>
                </a:solidFill>
                <a:latin typeface="+mj-lt"/>
              </a:rPr>
              <a:t>(n. </a:t>
            </a:r>
            <a:r>
              <a:rPr lang="en-US" sz="2400" dirty="0" err="1">
                <a:solidFill>
                  <a:prstClr val="black"/>
                </a:solidFill>
                <a:latin typeface="+mj-lt"/>
              </a:rPr>
              <a:t>phr</a:t>
            </a:r>
            <a:r>
              <a:rPr lang="en-US" sz="2400" dirty="0">
                <a:solidFill>
                  <a:prstClr val="black"/>
                </a:solidFill>
                <a:latin typeface="+mj-lt"/>
              </a:rPr>
              <a:t>) </a:t>
            </a:r>
            <a:r>
              <a:rPr lang="en-US" sz="2400" dirty="0">
                <a:solidFill>
                  <a:prstClr val="black"/>
                </a:solidFill>
              </a:rPr>
              <a:t>/</a:t>
            </a:r>
            <a:r>
              <a:rPr lang="en-US" sz="2400" dirty="0" err="1">
                <a:solidFill>
                  <a:srgbClr val="FF0000"/>
                </a:solidFill>
              </a:rPr>
              <a:t>kɑːr</a:t>
            </a:r>
            <a:r>
              <a:rPr lang="en-US" sz="2400" dirty="0">
                <a:solidFill>
                  <a:srgbClr val="FF0000"/>
                </a:solidFill>
              </a:rPr>
              <a:t> </a:t>
            </a:r>
            <a:r>
              <a:rPr lang="en-US" sz="2400" dirty="0" err="1">
                <a:solidFill>
                  <a:srgbClr val="FF0000"/>
                </a:solidFill>
              </a:rPr>
              <a:t>wɑːʃ</a:t>
            </a:r>
            <a:r>
              <a:rPr lang="en-US" sz="2400" dirty="0">
                <a:solidFill>
                  <a:prstClr val="black"/>
                </a:solidFill>
              </a:rPr>
              <a:t>/ </a:t>
            </a:r>
            <a:r>
              <a:rPr lang="en-US" sz="2400" dirty="0" err="1">
                <a:solidFill>
                  <a:prstClr val="black"/>
                </a:solidFill>
              </a:rPr>
              <a:t>rửa</a:t>
            </a:r>
            <a:r>
              <a:rPr lang="en-US" sz="2400" dirty="0">
                <a:solidFill>
                  <a:prstClr val="black"/>
                </a:solidFill>
              </a:rPr>
              <a:t> </a:t>
            </a:r>
            <a:r>
              <a:rPr lang="en-US" sz="2400" dirty="0" err="1">
                <a:solidFill>
                  <a:prstClr val="black"/>
                </a:solidFill>
              </a:rPr>
              <a:t>xe</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car wash">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11512464" y="424722"/>
            <a:ext cx="487363" cy="487363"/>
          </a:xfrm>
          <a:prstGeom prst="rect">
            <a:avLst/>
          </a:prstGeom>
        </p:spPr>
      </p:pic>
      <p:pic>
        <p:nvPicPr>
          <p:cNvPr id="17" name="bake sale">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5"/>
          <a:stretch>
            <a:fillRect/>
          </a:stretch>
        </p:blipFill>
        <p:spPr>
          <a:xfrm>
            <a:off x="11478764" y="414157"/>
            <a:ext cx="487363" cy="487363"/>
          </a:xfrm>
          <a:prstGeom prst="rect">
            <a:avLst/>
          </a:prstGeom>
        </p:spPr>
      </p:pic>
      <p:pic>
        <p:nvPicPr>
          <p:cNvPr id="18" name="craft fair">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5"/>
          <a:stretch>
            <a:fillRect/>
          </a:stretch>
        </p:blipFill>
        <p:spPr>
          <a:xfrm>
            <a:off x="11521015" y="438651"/>
            <a:ext cx="487363" cy="487363"/>
          </a:xfrm>
          <a:prstGeom prst="rect">
            <a:avLst/>
          </a:prstGeom>
        </p:spPr>
      </p:pic>
      <p:pic>
        <p:nvPicPr>
          <p:cNvPr id="19" name="talent show">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5"/>
          <a:stretch>
            <a:fillRect/>
          </a:stretch>
        </p:blipFill>
        <p:spPr>
          <a:xfrm>
            <a:off x="11411240" y="426249"/>
            <a:ext cx="487363" cy="487363"/>
          </a:xfrm>
          <a:prstGeom prst="rect">
            <a:avLst/>
          </a:prstGeom>
        </p:spPr>
      </p:pic>
      <p:pic>
        <p:nvPicPr>
          <p:cNvPr id="20" name="fun run">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5"/>
          <a:stretch>
            <a:fillRect/>
          </a:stretch>
        </p:blipFill>
        <p:spPr>
          <a:xfrm>
            <a:off x="11427813" y="436809"/>
            <a:ext cx="487363" cy="487363"/>
          </a:xfrm>
          <a:prstGeom prst="rect">
            <a:avLst/>
          </a:prstGeom>
        </p:spPr>
      </p:pic>
      <p:sp>
        <p:nvSpPr>
          <p:cNvPr id="21" name="Rectangle 20"/>
          <p:cNvSpPr/>
          <p:nvPr/>
        </p:nvSpPr>
        <p:spPr>
          <a:xfrm>
            <a:off x="11431375" y="370458"/>
            <a:ext cx="509628" cy="532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5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8"/>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243" fill="hold"/>
                                        <p:tgtEl>
                                          <p:spTgt spid="17"/>
                                        </p:tgtEl>
                                      </p:cBhvr>
                                    </p:cmd>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112" fill="hold"/>
                                        <p:tgtEl>
                                          <p:spTgt spid="16"/>
                                        </p:tgtEl>
                                      </p:cBhvr>
                                    </p:cmd>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34" fill="hold"/>
                                        <p:tgtEl>
                                          <p:spTgt spid="1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295" fill="hold"/>
                                        <p:tgtEl>
                                          <p:spTgt spid="20"/>
                                        </p:tgtEl>
                                      </p:cBhvr>
                                    </p:cmd>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34" fill="hold"/>
                                        <p:tgtEl>
                                          <p:spTgt spid="19"/>
                                        </p:tgtEl>
                                      </p:cBhvr>
                                    </p:cmd>
                                  </p:childTnLst>
                                </p:cTn>
                              </p:par>
                            </p:childTnLst>
                          </p:cTn>
                        </p:par>
                      </p:childTnLst>
                    </p:cTn>
                  </p:par>
                </p:childTnLst>
              </p:cTn>
              <p:nextCondLst>
                <p:cond evt="onClick" delay="0">
                  <p:tgtEl>
                    <p:spTgt spid="11"/>
                  </p:tgtEl>
                </p:cond>
              </p:nextCondLst>
            </p:seq>
            <p:audio>
              <p:cMediaNode vol="100000">
                <p:cTn id="59" fill="hold" display="0">
                  <p:stCondLst>
                    <p:cond delay="indefinite"/>
                  </p:stCondLst>
                  <p:endCondLst>
                    <p:cond evt="onStopAudio" delay="0">
                      <p:tgtEl>
                        <p:sldTgt/>
                      </p:tgtEl>
                    </p:cond>
                  </p:endCondLst>
                </p:cTn>
                <p:tgtEl>
                  <p:spTgt spid="16"/>
                </p:tgtEl>
              </p:cMediaNode>
            </p:audio>
            <p:audio>
              <p:cMediaNode vol="100000">
                <p:cTn id="60" fill="hold" display="0">
                  <p:stCondLst>
                    <p:cond delay="indefinite"/>
                  </p:stCondLst>
                  <p:endCondLst>
                    <p:cond evt="onStopAudio" delay="0">
                      <p:tgtEl>
                        <p:sldTgt/>
                      </p:tgtEl>
                    </p:cond>
                  </p:endCondLst>
                </p:cTn>
                <p:tgtEl>
                  <p:spTgt spid="17"/>
                </p:tgtEl>
              </p:cMediaNode>
            </p:audio>
            <p:audio>
              <p:cMediaNode vol="100000">
                <p:cTn id="61" fill="hold" display="0">
                  <p:stCondLst>
                    <p:cond delay="indefinite"/>
                  </p:stCondLst>
                  <p:endCondLst>
                    <p:cond evt="onStopAudio" delay="0">
                      <p:tgtEl>
                        <p:sldTgt/>
                      </p:tgtEl>
                    </p:cond>
                  </p:endCondLst>
                </p:cTn>
                <p:tgtEl>
                  <p:spTgt spid="18"/>
                </p:tgtEl>
              </p:cMediaNode>
            </p:audio>
            <p:audio>
              <p:cMediaNode vol="100000">
                <p:cTn id="62" fill="hold" display="0">
                  <p:stCondLst>
                    <p:cond delay="indefinite"/>
                  </p:stCondLst>
                  <p:endCondLst>
                    <p:cond evt="onStopAudio" delay="0">
                      <p:tgtEl>
                        <p:sldTgt/>
                      </p:tgtEl>
                    </p:cond>
                  </p:endCondLst>
                </p:cTn>
                <p:tgtEl>
                  <p:spTgt spid="19"/>
                </p:tgtEl>
              </p:cMediaNode>
            </p:audio>
            <p:audio>
              <p:cMediaNode vol="100000">
                <p:cTn id="63"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475" y="538385"/>
            <a:ext cx="11668125" cy="9742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i="1" dirty="0">
                <a:solidFill>
                  <a:srgbClr val="0070C0"/>
                </a:solidFill>
              </a:rPr>
              <a:t>Work in pairs. b. Circle the correct definition for the underlined word or phrase.</a:t>
            </a:r>
          </a:p>
        </p:txBody>
      </p:sp>
      <p:sp>
        <p:nvSpPr>
          <p:cNvPr id="5" name="Rectangle 4"/>
          <p:cNvSpPr/>
          <p:nvPr/>
        </p:nvSpPr>
        <p:spPr>
          <a:xfrm>
            <a:off x="496957" y="1829523"/>
            <a:ext cx="11240599" cy="3970318"/>
          </a:xfrm>
          <a:prstGeom prst="rect">
            <a:avLst/>
          </a:prstGeom>
        </p:spPr>
        <p:txBody>
          <a:bodyPr wrap="square">
            <a:spAutoFit/>
          </a:bodyPr>
          <a:lstStyle/>
          <a:p>
            <a:r>
              <a:rPr lang="en-US" sz="2800" dirty="0"/>
              <a:t>1. My brother is a </a:t>
            </a:r>
            <a:r>
              <a:rPr lang="en-US" sz="2800" u="sng" dirty="0">
                <a:solidFill>
                  <a:srgbClr val="FF0000"/>
                </a:solidFill>
              </a:rPr>
              <a:t>volunteer</a:t>
            </a:r>
            <a:r>
              <a:rPr lang="en-US" sz="2800" dirty="0"/>
              <a:t> at his school. He helps teach young children after school. </a:t>
            </a:r>
          </a:p>
          <a:p>
            <a:r>
              <a:rPr lang="en-US" sz="2800" dirty="0"/>
              <a:t> A. someone who helps for free       B. an activity to help people for free</a:t>
            </a:r>
          </a:p>
          <a:p>
            <a:r>
              <a:rPr lang="en-US" sz="2800" dirty="0"/>
              <a:t>2. Let's organize </a:t>
            </a:r>
            <a:r>
              <a:rPr lang="en-US" sz="2800" u="sng" dirty="0">
                <a:solidFill>
                  <a:srgbClr val="FF0000"/>
                </a:solidFill>
              </a:rPr>
              <a:t>a charity event</a:t>
            </a:r>
            <a:r>
              <a:rPr lang="en-US" sz="2800" dirty="0">
                <a:solidFill>
                  <a:srgbClr val="FF0000"/>
                </a:solidFill>
              </a:rPr>
              <a:t> </a:t>
            </a:r>
            <a:r>
              <a:rPr lang="en-US" sz="2800" dirty="0"/>
              <a:t>to support poor students in our town.</a:t>
            </a:r>
          </a:p>
          <a:p>
            <a:r>
              <a:rPr lang="en-US" sz="2800" dirty="0"/>
              <a:t> A. an outdoor activity                       B. an activity to help people in need</a:t>
            </a:r>
          </a:p>
          <a:p>
            <a:r>
              <a:rPr lang="en-US" sz="2800" dirty="0"/>
              <a:t>3. All children have the </a:t>
            </a:r>
            <a:r>
              <a:rPr lang="en-US" sz="2800" u="sng" dirty="0">
                <a:solidFill>
                  <a:srgbClr val="FF0000"/>
                </a:solidFill>
              </a:rPr>
              <a:t>right</a:t>
            </a:r>
            <a:r>
              <a:rPr lang="en-US" sz="2800" dirty="0">
                <a:solidFill>
                  <a:srgbClr val="FF0000"/>
                </a:solidFill>
              </a:rPr>
              <a:t> </a:t>
            </a:r>
            <a:r>
              <a:rPr lang="en-US" sz="2800" dirty="0"/>
              <a:t>to go to school. We must do everything we can to help them go to school.</a:t>
            </a:r>
          </a:p>
          <a:p>
            <a:r>
              <a:rPr lang="en-US" sz="2800" dirty="0"/>
              <a:t> A. a rule about what a person should have </a:t>
            </a:r>
          </a:p>
          <a:p>
            <a:r>
              <a:rPr lang="en-US" sz="2800" dirty="0"/>
              <a:t> B. a rule about what a person can't do</a:t>
            </a:r>
          </a:p>
        </p:txBody>
      </p:sp>
      <p:sp>
        <p:nvSpPr>
          <p:cNvPr id="6" name="Oval 5"/>
          <p:cNvSpPr/>
          <p:nvPr/>
        </p:nvSpPr>
        <p:spPr>
          <a:xfrm>
            <a:off x="586409" y="2782957"/>
            <a:ext cx="327991" cy="36774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5565913" y="3617843"/>
            <a:ext cx="347870" cy="37768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586409" y="4890052"/>
            <a:ext cx="387626" cy="38762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554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94580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endParaRPr lang="en-US" sz="2400" b="1" i="1" dirty="0">
              <a:solidFill>
                <a:srgbClr val="0070C0"/>
              </a:solidFill>
            </a:endParaRP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1571966" y="685611"/>
            <a:ext cx="487363" cy="487363"/>
          </a:xfrm>
          <a:prstGeom prst="rect">
            <a:avLst/>
          </a:prstGeom>
        </p:spPr>
      </p:pic>
      <p:sp>
        <p:nvSpPr>
          <p:cNvPr id="12" name="TextBox 11"/>
          <p:cNvSpPr txBox="1"/>
          <p:nvPr/>
        </p:nvSpPr>
        <p:spPr>
          <a:xfrm>
            <a:off x="452974" y="2927577"/>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right</a:t>
            </a:r>
            <a:r>
              <a:rPr lang="en-US" sz="3200" i="1" dirty="0">
                <a:solidFill>
                  <a:srgbClr val="0070C0"/>
                </a:solidFill>
              </a:rPr>
              <a:t> </a:t>
            </a:r>
            <a:r>
              <a:rPr lang="en-US" sz="2400" dirty="0">
                <a:solidFill>
                  <a:prstClr val="black"/>
                </a:solidFill>
              </a:rPr>
              <a:t>(n) /</a:t>
            </a:r>
            <a:r>
              <a:rPr lang="en-US" sz="2400" dirty="0" err="1">
                <a:solidFill>
                  <a:srgbClr val="FF0000"/>
                </a:solidFill>
              </a:rPr>
              <a:t>raɪt</a:t>
            </a:r>
            <a:r>
              <a:rPr lang="en-US" sz="2400" dirty="0">
                <a:solidFill>
                  <a:prstClr val="black"/>
                </a:solidFill>
              </a:rPr>
              <a:t>/ </a:t>
            </a:r>
            <a:r>
              <a:rPr lang="en-US" sz="2400" dirty="0" err="1">
                <a:solidFill>
                  <a:prstClr val="black"/>
                </a:solidFill>
              </a:rPr>
              <a:t>quyền</a:t>
            </a:r>
            <a:r>
              <a:rPr lang="en-US" sz="2400" dirty="0">
                <a:solidFill>
                  <a:prstClr val="black"/>
                </a:solidFill>
              </a:rPr>
              <a:t> </a:t>
            </a:r>
            <a:r>
              <a:rPr lang="en-US" sz="2400" dirty="0" err="1">
                <a:solidFill>
                  <a:prstClr val="black"/>
                </a:solidFill>
              </a:rPr>
              <a:t>lợi</a:t>
            </a:r>
            <a:endParaRPr lang="en-US" sz="2400" dirty="0">
              <a:solidFill>
                <a:prstClr val="black"/>
              </a:solidFill>
              <a:cs typeface="Calibri" panose="020F0502020204030204" pitchFamily="34" charset="0"/>
            </a:endParaRPr>
          </a:p>
        </p:txBody>
      </p:sp>
      <p:sp>
        <p:nvSpPr>
          <p:cNvPr id="13" name="TextBox 12"/>
          <p:cNvSpPr txBox="1"/>
          <p:nvPr/>
        </p:nvSpPr>
        <p:spPr>
          <a:xfrm>
            <a:off x="435869" y="2281246"/>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charity event</a:t>
            </a:r>
            <a:r>
              <a:rPr lang="en-US" sz="3200" i="1" dirty="0">
                <a:solidFill>
                  <a:srgbClr val="0070C0"/>
                </a:solidFill>
              </a:rPr>
              <a:t> </a:t>
            </a:r>
            <a:r>
              <a:rPr lang="en-US" sz="2400" dirty="0"/>
              <a:t>(n. </a:t>
            </a:r>
            <a:r>
              <a:rPr lang="en-US" sz="2400" dirty="0" err="1"/>
              <a:t>phr</a:t>
            </a:r>
            <a:r>
              <a:rPr lang="en-US" sz="2400" dirty="0"/>
              <a:t>)</a:t>
            </a:r>
            <a:r>
              <a:rPr lang="en-US" sz="2400" dirty="0">
                <a:solidFill>
                  <a:srgbClr val="0070C0"/>
                </a:solidFill>
              </a:rPr>
              <a:t> </a:t>
            </a:r>
            <a:r>
              <a:rPr lang="en-US" sz="2400" dirty="0">
                <a:solidFill>
                  <a:srgbClr val="FF0000"/>
                </a:solidFill>
              </a:rPr>
              <a:t>/ˈ</a:t>
            </a:r>
            <a:r>
              <a:rPr lang="en-US" sz="2400" dirty="0" err="1">
                <a:solidFill>
                  <a:srgbClr val="FF0000"/>
                </a:solidFill>
              </a:rPr>
              <a:t>tʃerəti</a:t>
            </a:r>
            <a:r>
              <a:rPr lang="en-US" sz="2400" dirty="0">
                <a:solidFill>
                  <a:srgbClr val="FF0000"/>
                </a:solidFill>
              </a:rPr>
              <a:t>  </a:t>
            </a:r>
            <a:r>
              <a:rPr lang="en-US" sz="2400" dirty="0" err="1">
                <a:solidFill>
                  <a:srgbClr val="FF0000"/>
                </a:solidFill>
              </a:rPr>
              <a:t>ɪˈvent</a:t>
            </a:r>
            <a:r>
              <a:rPr lang="en-US" sz="2400" dirty="0">
                <a:solidFill>
                  <a:srgbClr val="FF0000"/>
                </a:solidFill>
              </a:rPr>
              <a:t>/ </a:t>
            </a:r>
            <a:r>
              <a:rPr lang="en-US" sz="2400" dirty="0" err="1"/>
              <a:t>sự</a:t>
            </a:r>
            <a:r>
              <a:rPr lang="en-US" sz="2400" dirty="0"/>
              <a:t> </a:t>
            </a:r>
            <a:r>
              <a:rPr lang="en-US" sz="2400" dirty="0" err="1"/>
              <a:t>kiện</a:t>
            </a:r>
            <a:r>
              <a:rPr lang="en-US" sz="2400" dirty="0"/>
              <a:t> </a:t>
            </a:r>
            <a:r>
              <a:rPr lang="en-US" sz="2400" dirty="0" err="1"/>
              <a:t>từ</a:t>
            </a:r>
            <a:r>
              <a:rPr lang="en-US" sz="2400" dirty="0"/>
              <a:t> </a:t>
            </a:r>
            <a:r>
              <a:rPr lang="en-US" sz="2400" dirty="0" err="1"/>
              <a:t>thiện</a:t>
            </a:r>
            <a:r>
              <a:rPr lang="en-US" sz="2400" dirty="0">
                <a:solidFill>
                  <a:srgbClr val="FF0000"/>
                </a:solidFill>
              </a:rPr>
              <a:t> </a:t>
            </a:r>
            <a:r>
              <a:rPr lang="vi-VN" sz="2400" dirty="0">
                <a:solidFill>
                  <a:prstClr val="black"/>
                </a:solidFill>
              </a:rPr>
              <a:t> </a:t>
            </a:r>
            <a:endParaRPr lang="en-US" sz="2400" dirty="0">
              <a:solidFill>
                <a:srgbClr val="0070C0"/>
              </a:solidFill>
            </a:endParaRPr>
          </a:p>
        </p:txBody>
      </p:sp>
      <p:sp>
        <p:nvSpPr>
          <p:cNvPr id="14" name="TextBox 13"/>
          <p:cNvSpPr txBox="1"/>
          <p:nvPr/>
        </p:nvSpPr>
        <p:spPr>
          <a:xfrm>
            <a:off x="451418" y="155623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volunteer</a:t>
            </a:r>
            <a:r>
              <a:rPr lang="en-US" sz="2400" i="1" dirty="0">
                <a:solidFill>
                  <a:srgbClr val="0070C0"/>
                </a:solidFill>
              </a:rPr>
              <a:t> </a:t>
            </a:r>
            <a:r>
              <a:rPr lang="en-US" sz="2400" dirty="0">
                <a:solidFill>
                  <a:prstClr val="black"/>
                </a:solidFill>
              </a:rPr>
              <a:t>(n) /</a:t>
            </a:r>
            <a:r>
              <a:rPr lang="en-US" sz="2400" dirty="0">
                <a:solidFill>
                  <a:srgbClr val="FF0000"/>
                </a:solidFill>
              </a:rPr>
              <a:t>ˌ</a:t>
            </a:r>
            <a:r>
              <a:rPr lang="en-US" sz="2400" dirty="0" err="1">
                <a:solidFill>
                  <a:srgbClr val="FF0000"/>
                </a:solidFill>
              </a:rPr>
              <a:t>vɑːlənˈtɪr</a:t>
            </a:r>
            <a:r>
              <a:rPr lang="en-US" sz="2400" dirty="0">
                <a:solidFill>
                  <a:prstClr val="black"/>
                </a:solidFill>
              </a:rPr>
              <a:t>/ </a:t>
            </a:r>
            <a:r>
              <a:rPr lang="en-US" sz="2400" dirty="0" err="1">
                <a:solidFill>
                  <a:prstClr val="black"/>
                </a:solidFill>
              </a:rPr>
              <a:t>tình</a:t>
            </a:r>
            <a:r>
              <a:rPr lang="en-US" sz="2400" dirty="0">
                <a:solidFill>
                  <a:prstClr val="black"/>
                </a:solidFill>
              </a:rPr>
              <a:t> </a:t>
            </a:r>
            <a:r>
              <a:rPr lang="en-US" sz="2400" dirty="0" err="1">
                <a:solidFill>
                  <a:prstClr val="black"/>
                </a:solidFill>
              </a:rPr>
              <a:t>nguyện</a:t>
            </a:r>
            <a:r>
              <a:rPr lang="en-US" sz="2400" dirty="0">
                <a:solidFill>
                  <a:prstClr val="black"/>
                </a:solidFill>
              </a:rPr>
              <a:t> </a:t>
            </a:r>
            <a:r>
              <a:rPr lang="en-US" sz="2400" dirty="0" err="1">
                <a:solidFill>
                  <a:prstClr val="black"/>
                </a:solidFill>
              </a:rPr>
              <a:t>viên</a:t>
            </a:r>
            <a:r>
              <a:rPr lang="en-US" sz="2400" dirty="0">
                <a:solidFill>
                  <a:prstClr val="black"/>
                </a:solidFill>
              </a:rPr>
              <a:t> </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027129" y="790081"/>
            <a:ext cx="4627984" cy="461665"/>
          </a:xfrm>
          <a:prstGeom prst="rect">
            <a:avLst/>
          </a:prstGeom>
          <a:noFill/>
        </p:spPr>
        <p:txBody>
          <a:bodyPr wrap="square" rtlCol="0">
            <a:spAutoFit/>
          </a:bodyPr>
          <a:lstStyle/>
          <a:p>
            <a:r>
              <a:rPr lang="en-US" sz="2400" b="1" i="1">
                <a:solidFill>
                  <a:srgbClr val="0070C0"/>
                </a:solidFill>
              </a:rPr>
              <a:t>(click each word to hear the sound)</a:t>
            </a:r>
            <a:endParaRPr lang="en-US" dirty="0"/>
          </a:p>
        </p:txBody>
      </p:sp>
      <p:pic>
        <p:nvPicPr>
          <p:cNvPr id="10" name="volonteer">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1614729" y="684842"/>
            <a:ext cx="487363" cy="487363"/>
          </a:xfrm>
          <a:prstGeom prst="rect">
            <a:avLst/>
          </a:prstGeom>
        </p:spPr>
      </p:pic>
      <p:pic>
        <p:nvPicPr>
          <p:cNvPr id="11" name="charity event">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11648939" y="759267"/>
            <a:ext cx="487363" cy="487363"/>
          </a:xfrm>
          <a:prstGeom prst="rect">
            <a:avLst/>
          </a:prstGeom>
        </p:spPr>
      </p:pic>
      <p:pic>
        <p:nvPicPr>
          <p:cNvPr id="16" name="right">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11631833" y="706503"/>
            <a:ext cx="487363" cy="487363"/>
          </a:xfrm>
          <a:prstGeom prst="rect">
            <a:avLst/>
          </a:prstGeom>
        </p:spPr>
      </p:pic>
      <p:sp>
        <p:nvSpPr>
          <p:cNvPr id="17" name="Rectangle 16"/>
          <p:cNvSpPr/>
          <p:nvPr/>
        </p:nvSpPr>
        <p:spPr>
          <a:xfrm>
            <a:off x="11602591" y="588244"/>
            <a:ext cx="487363" cy="5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8"/>
                </p:tgtEl>
              </p:cMediaNode>
            </p:audio>
            <p:audio>
              <p:cMediaNode vol="100000">
                <p:cTn id="24" fill="hold" display="0">
                  <p:stCondLst>
                    <p:cond delay="indefinite"/>
                  </p:stCondLst>
                  <p:endCondLst>
                    <p:cond evt="onStopAudio" delay="0">
                      <p:tgtEl>
                        <p:sldTgt/>
                      </p:tgtEl>
                    </p:cond>
                  </p:endCondLst>
                </p:cTn>
                <p:tgtEl>
                  <p:spTgt spid="10"/>
                </p:tgtEl>
              </p:cMediaNode>
            </p:audio>
            <p:audio>
              <p:cMediaNode vol="100000">
                <p:cTn id="25" fill="hold" display="0">
                  <p:stCondLst>
                    <p:cond delay="indefinite"/>
                  </p:stCondLst>
                  <p:endCondLst>
                    <p:cond evt="onStopAudio" delay="0">
                      <p:tgtEl>
                        <p:sldTgt/>
                      </p:tgtEl>
                    </p:cond>
                  </p:endCondLst>
                </p:cTn>
                <p:tgtEl>
                  <p:spTgt spid="11"/>
                </p:tgtEl>
              </p:cMediaNode>
            </p:audio>
            <p:audio>
              <p:cMediaNode vol="100000">
                <p:cTn id="26" fill="hold" display="0">
                  <p:stCondLst>
                    <p:cond delay="indefinite"/>
                  </p:stCondLst>
                  <p:endCondLst>
                    <p:cond evt="onStopAudio" delay="0">
                      <p:tgtEl>
                        <p:sldTgt/>
                      </p:tgtEl>
                    </p:cond>
                  </p:endCondLst>
                </p:cTn>
                <p:tgtEl>
                  <p:spTgt spid="16"/>
                </p:tgtEl>
              </p:cMediaNode>
            </p:audio>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 fill="hold"/>
                                        <p:tgtEl>
                                          <p:spTgt spid="10"/>
                                        </p:tgtEl>
                                      </p:cBhvr>
                                    </p:cmd>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0" fill="hold"/>
                                        <p:tgtEl>
                                          <p:spTgt spid="11"/>
                                        </p:tgtEl>
                                      </p:cBhvr>
                                    </p:cmd>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 fill="hold"/>
                                        <p:tgtEl>
                                          <p:spTgt spid="16"/>
                                        </p:tgtEl>
                                      </p:cBhvr>
                                    </p:cmd>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04" y="45720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prstClr val="white"/>
                </a:solidFill>
              </a:rPr>
              <a:t>Extra Practice</a:t>
            </a:r>
          </a:p>
          <a:p>
            <a:r>
              <a:rPr lang="en-US" dirty="0">
                <a:solidFill>
                  <a:prstClr val="white"/>
                </a:solidFill>
              </a:rPr>
              <a:t>WB, page 20</a:t>
            </a:r>
          </a:p>
        </p:txBody>
      </p:sp>
      <p:sp>
        <p:nvSpPr>
          <p:cNvPr id="3" name="Rectangle 2"/>
          <p:cNvSpPr/>
          <p:nvPr/>
        </p:nvSpPr>
        <p:spPr>
          <a:xfrm>
            <a:off x="2080726" y="457200"/>
            <a:ext cx="948923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Unscramble the groups of letters to make phrases. </a:t>
            </a:r>
          </a:p>
        </p:txBody>
      </p:sp>
      <p:pic>
        <p:nvPicPr>
          <p:cNvPr id="15" name="Picture 14"/>
          <p:cNvPicPr>
            <a:picLocks noChangeAspect="1"/>
          </p:cNvPicPr>
          <p:nvPr/>
        </p:nvPicPr>
        <p:blipFill>
          <a:blip r:embed="rId2"/>
          <a:stretch>
            <a:fillRect/>
          </a:stretch>
        </p:blipFill>
        <p:spPr>
          <a:xfrm>
            <a:off x="126816" y="1926276"/>
            <a:ext cx="11845842" cy="3631572"/>
          </a:xfrm>
          <a:prstGeom prst="rect">
            <a:avLst/>
          </a:prstGeom>
        </p:spPr>
      </p:pic>
      <p:sp>
        <p:nvSpPr>
          <p:cNvPr id="16" name="Rectangle 15"/>
          <p:cNvSpPr/>
          <p:nvPr/>
        </p:nvSpPr>
        <p:spPr>
          <a:xfrm>
            <a:off x="6964822" y="2461189"/>
            <a:ext cx="1572427" cy="333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CRAFT FAIR</a:t>
            </a:r>
          </a:p>
        </p:txBody>
      </p:sp>
      <p:sp>
        <p:nvSpPr>
          <p:cNvPr id="17" name="Rectangle 16"/>
          <p:cNvSpPr/>
          <p:nvPr/>
        </p:nvSpPr>
        <p:spPr>
          <a:xfrm>
            <a:off x="1754155" y="3315768"/>
            <a:ext cx="1390697" cy="3503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FUN RUN</a:t>
            </a:r>
          </a:p>
        </p:txBody>
      </p:sp>
      <p:sp>
        <p:nvSpPr>
          <p:cNvPr id="18" name="Rectangle 17"/>
          <p:cNvSpPr/>
          <p:nvPr/>
        </p:nvSpPr>
        <p:spPr>
          <a:xfrm>
            <a:off x="6964823" y="3341406"/>
            <a:ext cx="1572426"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BAKE SALE</a:t>
            </a:r>
          </a:p>
        </p:txBody>
      </p:sp>
      <p:sp>
        <p:nvSpPr>
          <p:cNvPr id="19" name="Rectangle 18"/>
          <p:cNvSpPr/>
          <p:nvPr/>
        </p:nvSpPr>
        <p:spPr>
          <a:xfrm>
            <a:off x="1754155" y="4213077"/>
            <a:ext cx="1621434"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CAR WASH</a:t>
            </a:r>
          </a:p>
        </p:txBody>
      </p:sp>
      <p:sp>
        <p:nvSpPr>
          <p:cNvPr id="21" name="Rectangle 20"/>
          <p:cNvSpPr/>
          <p:nvPr/>
        </p:nvSpPr>
        <p:spPr>
          <a:xfrm>
            <a:off x="1837346" y="5093293"/>
            <a:ext cx="1948441" cy="31619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TALENT SHOW</a:t>
            </a:r>
          </a:p>
        </p:txBody>
      </p:sp>
      <p:sp>
        <p:nvSpPr>
          <p:cNvPr id="22" name="Rectangle 21"/>
          <p:cNvSpPr/>
          <p:nvPr/>
        </p:nvSpPr>
        <p:spPr>
          <a:xfrm>
            <a:off x="6964823" y="5076202"/>
            <a:ext cx="1760434" cy="27581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VOLUNTEER</a:t>
            </a:r>
          </a:p>
        </p:txBody>
      </p:sp>
      <p:sp>
        <p:nvSpPr>
          <p:cNvPr id="23" name="Rectangle 22"/>
          <p:cNvSpPr/>
          <p:nvPr/>
        </p:nvSpPr>
        <p:spPr>
          <a:xfrm>
            <a:off x="6964822" y="4213077"/>
            <a:ext cx="1136591"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solidFill>
                  <a:srgbClr val="FF0000"/>
                </a:solidFill>
              </a:rPr>
              <a:t>RIGHT</a:t>
            </a:r>
          </a:p>
        </p:txBody>
      </p:sp>
    </p:spTree>
    <p:extLst>
      <p:ext uri="{BB962C8B-B14F-4D97-AF65-F5344CB8AC3E}">
        <p14:creationId xmlns:p14="http://schemas.microsoft.com/office/powerpoint/2010/main" val="30802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651" y="1451112"/>
            <a:ext cx="11061457" cy="4524315"/>
          </a:xfrm>
          <a:prstGeom prst="rect">
            <a:avLst/>
          </a:prstGeom>
        </p:spPr>
        <p:txBody>
          <a:bodyPr wrap="square">
            <a:spAutoFit/>
          </a:bodyPr>
          <a:lstStyle/>
          <a:p>
            <a:r>
              <a:rPr lang="en-US" sz="3600" dirty="0"/>
              <a:t>1. We will organize a ______________ to give school books to children.</a:t>
            </a:r>
          </a:p>
          <a:p>
            <a:r>
              <a:rPr lang="en-US" sz="3600" dirty="0"/>
              <a:t>2. My dad works in a bakery in our hometown. He always helps when there's a ______________.</a:t>
            </a:r>
          </a:p>
          <a:p>
            <a:r>
              <a:rPr lang="en-US" sz="3600" dirty="0"/>
              <a:t>3. Every summer vacation, we have a ______________, where we run to raise money to help families in need. </a:t>
            </a:r>
          </a:p>
          <a:p>
            <a:r>
              <a:rPr lang="en-US" sz="3600" dirty="0"/>
              <a:t>4. All children have the ______________ to be happy and healthy.</a:t>
            </a:r>
          </a:p>
        </p:txBody>
      </p:sp>
      <p:sp>
        <p:nvSpPr>
          <p:cNvPr id="3" name="Rectangle 2"/>
          <p:cNvSpPr/>
          <p:nvPr/>
        </p:nvSpPr>
        <p:spPr>
          <a:xfrm>
            <a:off x="270586" y="402700"/>
            <a:ext cx="11337523"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Fill in the blanks using the words in the previous slide. </a:t>
            </a:r>
          </a:p>
        </p:txBody>
      </p:sp>
      <p:sp>
        <p:nvSpPr>
          <p:cNvPr id="5" name="TextBox 4"/>
          <p:cNvSpPr txBox="1"/>
          <p:nvPr/>
        </p:nvSpPr>
        <p:spPr>
          <a:xfrm>
            <a:off x="4840356" y="1451112"/>
            <a:ext cx="2713383" cy="646331"/>
          </a:xfrm>
          <a:prstGeom prst="rect">
            <a:avLst/>
          </a:prstGeom>
          <a:noFill/>
        </p:spPr>
        <p:txBody>
          <a:bodyPr wrap="square" rtlCol="0">
            <a:spAutoFit/>
          </a:bodyPr>
          <a:lstStyle/>
          <a:p>
            <a:r>
              <a:rPr lang="en-US" sz="3600" dirty="0">
                <a:solidFill>
                  <a:srgbClr val="FF0000"/>
                </a:solidFill>
              </a:rPr>
              <a:t>charity event</a:t>
            </a:r>
          </a:p>
        </p:txBody>
      </p:sp>
      <p:sp>
        <p:nvSpPr>
          <p:cNvPr id="6" name="TextBox 5"/>
          <p:cNvSpPr txBox="1"/>
          <p:nvPr/>
        </p:nvSpPr>
        <p:spPr>
          <a:xfrm>
            <a:off x="5053249" y="3105834"/>
            <a:ext cx="2037522" cy="646331"/>
          </a:xfrm>
          <a:prstGeom prst="rect">
            <a:avLst/>
          </a:prstGeom>
          <a:noFill/>
        </p:spPr>
        <p:txBody>
          <a:bodyPr wrap="square" rtlCol="0">
            <a:spAutoFit/>
          </a:bodyPr>
          <a:lstStyle/>
          <a:p>
            <a:r>
              <a:rPr lang="en-US" sz="3600" dirty="0">
                <a:solidFill>
                  <a:srgbClr val="FF0000"/>
                </a:solidFill>
              </a:rPr>
              <a:t>bake sale</a:t>
            </a:r>
          </a:p>
        </p:txBody>
      </p:sp>
      <p:sp>
        <p:nvSpPr>
          <p:cNvPr id="7" name="TextBox 6"/>
          <p:cNvSpPr txBox="1"/>
          <p:nvPr/>
        </p:nvSpPr>
        <p:spPr>
          <a:xfrm>
            <a:off x="8388625" y="3673513"/>
            <a:ext cx="2067339" cy="646331"/>
          </a:xfrm>
          <a:prstGeom prst="rect">
            <a:avLst/>
          </a:prstGeom>
          <a:noFill/>
        </p:spPr>
        <p:txBody>
          <a:bodyPr wrap="square" rtlCol="0">
            <a:spAutoFit/>
          </a:bodyPr>
          <a:lstStyle/>
          <a:p>
            <a:r>
              <a:rPr lang="en-US" sz="3600" dirty="0">
                <a:solidFill>
                  <a:srgbClr val="FF0000"/>
                </a:solidFill>
              </a:rPr>
              <a:t>fun run </a:t>
            </a:r>
          </a:p>
        </p:txBody>
      </p:sp>
      <p:sp>
        <p:nvSpPr>
          <p:cNvPr id="8" name="TextBox 7"/>
          <p:cNvSpPr txBox="1"/>
          <p:nvPr/>
        </p:nvSpPr>
        <p:spPr>
          <a:xfrm>
            <a:off x="5939347" y="4777043"/>
            <a:ext cx="1192697" cy="646331"/>
          </a:xfrm>
          <a:prstGeom prst="rect">
            <a:avLst/>
          </a:prstGeom>
          <a:noFill/>
        </p:spPr>
        <p:txBody>
          <a:bodyPr wrap="square" rtlCol="0">
            <a:spAutoFit/>
          </a:bodyPr>
          <a:lstStyle/>
          <a:p>
            <a:r>
              <a:rPr lang="en-US" sz="3600" dirty="0">
                <a:solidFill>
                  <a:srgbClr val="FF0000"/>
                </a:solidFill>
              </a:rPr>
              <a:t>right </a:t>
            </a:r>
          </a:p>
        </p:txBody>
      </p:sp>
    </p:spTree>
    <p:extLst>
      <p:ext uri="{BB962C8B-B14F-4D97-AF65-F5344CB8AC3E}">
        <p14:creationId xmlns:p14="http://schemas.microsoft.com/office/powerpoint/2010/main" val="272794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7" y="1133061"/>
            <a:ext cx="11598965" cy="4524315"/>
          </a:xfrm>
          <a:prstGeom prst="rect">
            <a:avLst/>
          </a:prstGeom>
        </p:spPr>
        <p:txBody>
          <a:bodyPr wrap="square">
            <a:spAutoFit/>
          </a:bodyPr>
          <a:lstStyle/>
          <a:p>
            <a:r>
              <a:rPr lang="en-US" sz="3600" dirty="0"/>
              <a:t>5. People can make things like bracelets or stuffed animals, and sell them at a ______________.</a:t>
            </a:r>
          </a:p>
          <a:p>
            <a:r>
              <a:rPr lang="en-US" sz="3600" dirty="0"/>
              <a:t>6. My brother is working as a ______________ in Sudan. He helps build schools and teach young kids there.</a:t>
            </a:r>
          </a:p>
          <a:p>
            <a:r>
              <a:rPr lang="en-US" sz="3600" dirty="0"/>
              <a:t>7. Every summer, the library organizes a ______________ next to a busy road to raise money. </a:t>
            </a:r>
          </a:p>
          <a:p>
            <a:r>
              <a:rPr lang="en-US" sz="3600" dirty="0"/>
              <a:t>8. If you like singing, dancing, or playing an instrument, you can join a ______________.</a:t>
            </a:r>
          </a:p>
        </p:txBody>
      </p:sp>
      <p:sp>
        <p:nvSpPr>
          <p:cNvPr id="3" name="TextBox 2"/>
          <p:cNvSpPr txBox="1"/>
          <p:nvPr/>
        </p:nvSpPr>
        <p:spPr>
          <a:xfrm>
            <a:off x="4277139" y="1709531"/>
            <a:ext cx="1818861" cy="646331"/>
          </a:xfrm>
          <a:prstGeom prst="rect">
            <a:avLst/>
          </a:prstGeom>
          <a:noFill/>
        </p:spPr>
        <p:txBody>
          <a:bodyPr wrap="square" rtlCol="0">
            <a:spAutoFit/>
          </a:bodyPr>
          <a:lstStyle/>
          <a:p>
            <a:r>
              <a:rPr lang="en-US" sz="3600" dirty="0">
                <a:solidFill>
                  <a:srgbClr val="FF0000"/>
                </a:solidFill>
              </a:rPr>
              <a:t>craft fair</a:t>
            </a:r>
          </a:p>
        </p:txBody>
      </p:sp>
      <p:sp>
        <p:nvSpPr>
          <p:cNvPr id="4" name="TextBox 3"/>
          <p:cNvSpPr txBox="1"/>
          <p:nvPr/>
        </p:nvSpPr>
        <p:spPr>
          <a:xfrm>
            <a:off x="6420679" y="2236304"/>
            <a:ext cx="2047461" cy="646331"/>
          </a:xfrm>
          <a:prstGeom prst="rect">
            <a:avLst/>
          </a:prstGeom>
          <a:noFill/>
        </p:spPr>
        <p:txBody>
          <a:bodyPr wrap="square" rtlCol="0">
            <a:spAutoFit/>
          </a:bodyPr>
          <a:lstStyle/>
          <a:p>
            <a:r>
              <a:rPr lang="en-US" sz="3600" dirty="0">
                <a:solidFill>
                  <a:srgbClr val="FF0000"/>
                </a:solidFill>
              </a:rPr>
              <a:t>volunteer</a:t>
            </a:r>
          </a:p>
        </p:txBody>
      </p:sp>
      <p:sp>
        <p:nvSpPr>
          <p:cNvPr id="5" name="TextBox 4"/>
          <p:cNvSpPr txBox="1"/>
          <p:nvPr/>
        </p:nvSpPr>
        <p:spPr>
          <a:xfrm>
            <a:off x="8468140" y="3339547"/>
            <a:ext cx="2872409" cy="646331"/>
          </a:xfrm>
          <a:prstGeom prst="rect">
            <a:avLst/>
          </a:prstGeom>
          <a:noFill/>
        </p:spPr>
        <p:txBody>
          <a:bodyPr wrap="square" rtlCol="0">
            <a:spAutoFit/>
          </a:bodyPr>
          <a:lstStyle/>
          <a:p>
            <a:r>
              <a:rPr lang="en-US" sz="3600" dirty="0">
                <a:solidFill>
                  <a:srgbClr val="FF0000"/>
                </a:solidFill>
              </a:rPr>
              <a:t>car wash</a:t>
            </a:r>
          </a:p>
        </p:txBody>
      </p:sp>
      <p:sp>
        <p:nvSpPr>
          <p:cNvPr id="7" name="TextBox 6"/>
          <p:cNvSpPr txBox="1"/>
          <p:nvPr/>
        </p:nvSpPr>
        <p:spPr>
          <a:xfrm>
            <a:off x="2701787" y="5011045"/>
            <a:ext cx="2484782" cy="646331"/>
          </a:xfrm>
          <a:prstGeom prst="rect">
            <a:avLst/>
          </a:prstGeom>
          <a:noFill/>
        </p:spPr>
        <p:txBody>
          <a:bodyPr wrap="square" rtlCol="0">
            <a:spAutoFit/>
          </a:bodyPr>
          <a:lstStyle/>
          <a:p>
            <a:r>
              <a:rPr lang="en-US" sz="3600" dirty="0">
                <a:solidFill>
                  <a:srgbClr val="FF0000"/>
                </a:solidFill>
              </a:rPr>
              <a:t>talent show</a:t>
            </a:r>
          </a:p>
        </p:txBody>
      </p:sp>
    </p:spTree>
    <p:extLst>
      <p:ext uri="{BB962C8B-B14F-4D97-AF65-F5344CB8AC3E}">
        <p14:creationId xmlns:p14="http://schemas.microsoft.com/office/powerpoint/2010/main" val="316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74166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t>
            </a:r>
          </a:p>
          <a:p>
            <a:r>
              <a:rPr lang="en-US" sz="3600" i="1" dirty="0">
                <a:solidFill>
                  <a:srgbClr val="0070C0"/>
                </a:solidFill>
              </a:rPr>
              <a:t>c. Please add 3 charity events. What do you think about them?</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900661"/>
            <a:ext cx="1927860" cy="1229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924051" y="1978461"/>
            <a:ext cx="8623470" cy="2872523"/>
          </a:xfrm>
          <a:prstGeom prst="rect">
            <a:avLst/>
          </a:prstGeom>
        </p:spPr>
      </p:pic>
    </p:spTree>
    <p:extLst>
      <p:ext uri="{BB962C8B-B14F-4D97-AF65-F5344CB8AC3E}">
        <p14:creationId xmlns:p14="http://schemas.microsoft.com/office/powerpoint/2010/main" val="1406073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pic>
        <p:nvPicPr>
          <p:cNvPr id="6" name="Picture 5" descr="A picture containing person, indoor&#10;&#10;Description automatically generated">
            <a:extLst>
              <a:ext uri="{FF2B5EF4-FFF2-40B4-BE49-F238E27FC236}">
                <a16:creationId xmlns:a16="http://schemas.microsoft.com/office/drawing/2014/main" id="{55AC9D1E-12F6-AFAC-AD90-15A6C61F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981" y="327992"/>
            <a:ext cx="8869019" cy="6162260"/>
          </a:xfrm>
          <a:prstGeom prst="rect">
            <a:avLst/>
          </a:prstGeom>
        </p:spPr>
      </p:pic>
      <p:sp>
        <p:nvSpPr>
          <p:cNvPr id="4" name="Oval Callout 3"/>
          <p:cNvSpPr/>
          <p:nvPr/>
        </p:nvSpPr>
        <p:spPr>
          <a:xfrm>
            <a:off x="3322981" y="367748"/>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spTree>
    <p:extLst>
      <p:ext uri="{BB962C8B-B14F-4D97-AF65-F5344CB8AC3E}">
        <p14:creationId xmlns:p14="http://schemas.microsoft.com/office/powerpoint/2010/main" val="304753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420" y="940564"/>
            <a:ext cx="1089247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a:p>
            <a:r>
              <a:rPr lang="en-US" sz="3600" i="1" dirty="0">
                <a:solidFill>
                  <a:srgbClr val="FF0000"/>
                </a:solidFill>
              </a:rPr>
              <a:t>Read the article and choose the best headline.</a:t>
            </a: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sp>
        <p:nvSpPr>
          <p:cNvPr id="3" name="Rectangle 2"/>
          <p:cNvSpPr/>
          <p:nvPr/>
        </p:nvSpPr>
        <p:spPr>
          <a:xfrm>
            <a:off x="837317" y="3050042"/>
            <a:ext cx="10145423" cy="1754326"/>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600" b="1" dirty="0"/>
              <a:t>Read the article and choose the best headline.</a:t>
            </a:r>
          </a:p>
          <a:p>
            <a:r>
              <a:rPr lang="en-US" sz="3600" dirty="0"/>
              <a:t>1. Help Us Bring Happiness to Children!    </a:t>
            </a:r>
          </a:p>
          <a:p>
            <a:r>
              <a:rPr lang="en-US" sz="3600" dirty="0"/>
              <a:t>2. Charity Event Ideas to Raise Money.</a:t>
            </a:r>
          </a:p>
        </p:txBody>
      </p:sp>
      <p:cxnSp>
        <p:nvCxnSpPr>
          <p:cNvPr id="8" name="Straight Connector 7"/>
          <p:cNvCxnSpPr/>
          <p:nvPr/>
        </p:nvCxnSpPr>
        <p:spPr>
          <a:xfrm>
            <a:off x="1739348" y="3617843"/>
            <a:ext cx="2812774"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flipV="1">
            <a:off x="5734878" y="3627783"/>
            <a:ext cx="4512365" cy="19878"/>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1431235" y="4134678"/>
            <a:ext cx="755374" cy="14909"/>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3011557" y="4149587"/>
            <a:ext cx="272332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559826" y="4149587"/>
            <a:ext cx="143123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1431235" y="4701209"/>
            <a:ext cx="34389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a:cxnSpLocks/>
          </p:cNvCxnSpPr>
          <p:nvPr/>
        </p:nvCxnSpPr>
        <p:spPr>
          <a:xfrm>
            <a:off x="5565913" y="4686300"/>
            <a:ext cx="22860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840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620" y="366074"/>
            <a:ext cx="11973471" cy="166199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Look at the article. Quickly read the information. </a:t>
            </a:r>
          </a:p>
          <a:p>
            <a:r>
              <a:rPr lang="en-US" sz="3400" i="1" dirty="0">
                <a:solidFill>
                  <a:srgbClr val="00B050"/>
                </a:solidFill>
              </a:rPr>
              <a:t>What events can you see? Who will the money be used to help? What’s the text about?</a:t>
            </a:r>
            <a:r>
              <a:rPr lang="en-US" sz="3400" i="1" dirty="0">
                <a:solidFill>
                  <a:srgbClr val="0070C0"/>
                </a:solidFill>
              </a:rPr>
              <a:t> </a:t>
            </a:r>
          </a:p>
        </p:txBody>
      </p:sp>
      <p:sp>
        <p:nvSpPr>
          <p:cNvPr id="7" name="Rectangle 6"/>
          <p:cNvSpPr/>
          <p:nvPr/>
        </p:nvSpPr>
        <p:spPr>
          <a:xfrm>
            <a:off x="158620" y="2068167"/>
            <a:ext cx="11973471"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cxnSp>
        <p:nvCxnSpPr>
          <p:cNvPr id="5" name="Straight Connector 4"/>
          <p:cNvCxnSpPr/>
          <p:nvPr/>
        </p:nvCxnSpPr>
        <p:spPr>
          <a:xfrm>
            <a:off x="457200" y="3962400"/>
            <a:ext cx="1095375"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57200" y="5038725"/>
            <a:ext cx="121257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66700" y="5743575"/>
            <a:ext cx="10220325" cy="190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73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9552" y="589565"/>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prstClr val="white"/>
                </a:solidFill>
              </a:rPr>
              <a:t>LESSSON OUTLINE</a:t>
            </a:r>
          </a:p>
        </p:txBody>
      </p:sp>
      <p:pic>
        <p:nvPicPr>
          <p:cNvPr id="6" name="Picture 5"/>
          <p:cNvPicPr>
            <a:picLocks noChangeAspect="1"/>
          </p:cNvPicPr>
          <p:nvPr/>
        </p:nvPicPr>
        <p:blipFill>
          <a:blip r:embed="rId2"/>
          <a:stretch>
            <a:fillRect/>
          </a:stretch>
        </p:blipFill>
        <p:spPr>
          <a:xfrm>
            <a:off x="2612016" y="1505413"/>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582" y="2504165"/>
            <a:ext cx="3491928" cy="661624"/>
          </a:xfrm>
          <a:prstGeom prst="rect">
            <a:avLst/>
          </a:prstGeom>
        </p:spPr>
      </p:pic>
      <p:sp>
        <p:nvSpPr>
          <p:cNvPr id="11" name="Round Diagonal Corner Rectangle 10"/>
          <p:cNvSpPr/>
          <p:nvPr/>
        </p:nvSpPr>
        <p:spPr>
          <a:xfrm>
            <a:off x="2383091" y="481309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737" y="3594502"/>
            <a:ext cx="3095342" cy="631114"/>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5"/>
          <a:stretch>
            <a:fillRect/>
          </a:stretch>
        </p:blipFill>
        <p:spPr>
          <a:xfrm>
            <a:off x="6870491" y="490818"/>
            <a:ext cx="4201181" cy="5876365"/>
          </a:xfrm>
          <a:prstGeom prst="rect">
            <a:avLst/>
          </a:prstGeom>
        </p:spPr>
      </p:pic>
    </p:spTree>
    <p:extLst>
      <p:ext uri="{BB962C8B-B14F-4D97-AF65-F5344CB8AC3E}">
        <p14:creationId xmlns:p14="http://schemas.microsoft.com/office/powerpoint/2010/main" val="1317614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9194" y="1400054"/>
            <a:ext cx="6316003" cy="859611"/>
          </a:xfrm>
          <a:prstGeom prst="rect">
            <a:avLst/>
          </a:prstGeom>
        </p:spPr>
      </p:pic>
      <p:pic>
        <p:nvPicPr>
          <p:cNvPr id="4" name="Picture 3"/>
          <p:cNvPicPr>
            <a:picLocks noChangeAspect="1"/>
          </p:cNvPicPr>
          <p:nvPr/>
        </p:nvPicPr>
        <p:blipFill>
          <a:blip r:embed="rId3"/>
          <a:stretch>
            <a:fillRect/>
          </a:stretch>
        </p:blipFill>
        <p:spPr>
          <a:xfrm>
            <a:off x="0" y="473779"/>
            <a:ext cx="2109399" cy="646232"/>
          </a:xfrm>
          <a:prstGeom prst="rect">
            <a:avLst/>
          </a:prstGeom>
        </p:spPr>
      </p:pic>
      <p:sp>
        <p:nvSpPr>
          <p:cNvPr id="5" name="Rectangle 4"/>
          <p:cNvSpPr/>
          <p:nvPr/>
        </p:nvSpPr>
        <p:spPr>
          <a:xfrm>
            <a:off x="2213361" y="473779"/>
            <a:ext cx="9699476" cy="10046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3600" i="1" dirty="0">
                <a:solidFill>
                  <a:srgbClr val="0070C0"/>
                </a:solidFill>
              </a:rPr>
              <a:t>Skim the text. Underline the key words. Choose the best headline. </a:t>
            </a:r>
          </a:p>
        </p:txBody>
      </p:sp>
      <p:cxnSp>
        <p:nvCxnSpPr>
          <p:cNvPr id="11" name="Straight Connector 10"/>
          <p:cNvCxnSpPr/>
          <p:nvPr/>
        </p:nvCxnSpPr>
        <p:spPr>
          <a:xfrm>
            <a:off x="3486684" y="3619522"/>
            <a:ext cx="0" cy="3895"/>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6835" y="2001789"/>
            <a:ext cx="11704115"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15th – 16th). Many talented artists will be there! You’ll find lots of cool things like cute stuffed animals and pretty paintings. There will also be arts and crafts workshops in the afternoons.</a:t>
            </a:r>
          </a:p>
          <a:p>
            <a:r>
              <a:rPr lang="en-US" sz="2400" dirty="0"/>
              <a:t>• Bake Sale (May 22nd – 23rd). Come buy cookies, cupcakes, pies, and more! Don't miss the cupcake decorating competition on May 23rd!</a:t>
            </a:r>
          </a:p>
          <a:p>
            <a:r>
              <a:rPr lang="en-US" sz="2400" dirty="0"/>
              <a:t>We’ll use the money from these events to buy clothes, books, and toys for children. We also need volunteers to help organize the events. Please contact brendajohnson@foreverychild.org for more information.</a:t>
            </a:r>
          </a:p>
        </p:txBody>
      </p:sp>
      <p:cxnSp>
        <p:nvCxnSpPr>
          <p:cNvPr id="13" name="Straight Connector 12"/>
          <p:cNvCxnSpPr/>
          <p:nvPr/>
        </p:nvCxnSpPr>
        <p:spPr>
          <a:xfrm flipH="1">
            <a:off x="5446643" y="3130359"/>
            <a:ext cx="4608554" cy="467"/>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a:cxnSpLocks/>
          </p:cNvCxnSpPr>
          <p:nvPr/>
        </p:nvCxnSpPr>
        <p:spPr>
          <a:xfrm>
            <a:off x="407504" y="5685183"/>
            <a:ext cx="1006833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939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930" y="1040175"/>
            <a:ext cx="11717221"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Read the instruction quickly. What are we going to do? </a:t>
            </a:r>
          </a:p>
          <a:p>
            <a:r>
              <a:rPr lang="en-US" sz="4000" i="1" dirty="0">
                <a:solidFill>
                  <a:srgbClr val="FF0000"/>
                </a:solidFill>
              </a:rPr>
              <a:t>Read and write </a:t>
            </a:r>
            <a:r>
              <a:rPr lang="en-US" sz="4000" dirty="0">
                <a:solidFill>
                  <a:srgbClr val="FF0000"/>
                </a:solidFill>
              </a:rPr>
              <a:t>Yes</a:t>
            </a:r>
            <a:r>
              <a:rPr lang="en-US" sz="4000" i="1" dirty="0">
                <a:solidFill>
                  <a:srgbClr val="FF0000"/>
                </a:solidFill>
              </a:rPr>
              <a:t>, </a:t>
            </a:r>
            <a:r>
              <a:rPr lang="en-US" sz="4000" dirty="0">
                <a:solidFill>
                  <a:srgbClr val="FF0000"/>
                </a:solidFill>
              </a:rPr>
              <a:t>No</a:t>
            </a:r>
            <a:r>
              <a:rPr lang="en-US" sz="4000" i="1" dirty="0">
                <a:solidFill>
                  <a:srgbClr val="FF0000"/>
                </a:solidFill>
              </a:rPr>
              <a:t>, or </a:t>
            </a:r>
            <a:r>
              <a:rPr lang="en-US" sz="4000" dirty="0">
                <a:solidFill>
                  <a:srgbClr val="FF0000"/>
                </a:solidFill>
              </a:rPr>
              <a:t>Doesn’t say</a:t>
            </a:r>
            <a:r>
              <a:rPr lang="en-US" sz="4000" i="1" dirty="0">
                <a:solidFill>
                  <a:srgbClr val="FF0000"/>
                </a:solidFill>
              </a:rPr>
              <a:t>.</a:t>
            </a: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pic>
        <p:nvPicPr>
          <p:cNvPr id="4" name="Picture 3"/>
          <p:cNvPicPr>
            <a:picLocks noChangeAspect="1"/>
          </p:cNvPicPr>
          <p:nvPr/>
        </p:nvPicPr>
        <p:blipFill>
          <a:blip r:embed="rId2"/>
          <a:stretch>
            <a:fillRect/>
          </a:stretch>
        </p:blipFill>
        <p:spPr>
          <a:xfrm>
            <a:off x="219075" y="2995612"/>
            <a:ext cx="11753850" cy="866775"/>
          </a:xfrm>
          <a:prstGeom prst="rect">
            <a:avLst/>
          </a:prstGeom>
        </p:spPr>
      </p:pic>
    </p:spTree>
    <p:extLst>
      <p:ext uri="{BB962C8B-B14F-4D97-AF65-F5344CB8AC3E}">
        <p14:creationId xmlns:p14="http://schemas.microsoft.com/office/powerpoint/2010/main" val="20550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08" y="1116310"/>
            <a:ext cx="11986592" cy="4524315"/>
          </a:xfrm>
          <a:prstGeom prst="rect">
            <a:avLst/>
          </a:prstGeom>
        </p:spPr>
        <p:txBody>
          <a:bodyPr wrap="square">
            <a:spAutoFit/>
          </a:bodyPr>
          <a:lstStyle/>
          <a:p>
            <a:r>
              <a:rPr lang="en-US" sz="3600" dirty="0"/>
              <a:t>1. Every child has the same 18 rights. ______________</a:t>
            </a:r>
          </a:p>
          <a:p>
            <a:r>
              <a:rPr lang="en-US" sz="3600" dirty="0"/>
              <a:t>2. The charity events will happen this month. ______________</a:t>
            </a:r>
          </a:p>
          <a:p>
            <a:r>
              <a:rPr lang="en-US" sz="3600" dirty="0"/>
              <a:t>3. You can join arts and crafts workshops in the morning on May 15</a:t>
            </a:r>
            <a:r>
              <a:rPr lang="en-US" sz="3600" baseline="30000" dirty="0"/>
              <a:t>th</a:t>
            </a:r>
            <a:r>
              <a:rPr lang="en-US" sz="3600" dirty="0"/>
              <a:t>. ______________</a:t>
            </a:r>
          </a:p>
          <a:p>
            <a:r>
              <a:rPr lang="en-US" sz="3600" dirty="0"/>
              <a:t>4. You can also decorate cupcakes at the bake sale. ______________</a:t>
            </a:r>
          </a:p>
          <a:p>
            <a:r>
              <a:rPr lang="en-US" sz="3600" dirty="0"/>
              <a:t>5. Volunteers will help organize both the craft fair and bake sale. ______________</a:t>
            </a:r>
          </a:p>
        </p:txBody>
      </p:sp>
      <p:cxnSp>
        <p:nvCxnSpPr>
          <p:cNvPr id="4" name="Straight Connector 3"/>
          <p:cNvCxnSpPr>
            <a:cxnSpLocks/>
          </p:cNvCxnSpPr>
          <p:nvPr/>
        </p:nvCxnSpPr>
        <p:spPr>
          <a:xfrm flipV="1">
            <a:off x="824948" y="1662852"/>
            <a:ext cx="1908313" cy="5620"/>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a:xfrm>
            <a:off x="3677478" y="1699591"/>
            <a:ext cx="15405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6023113" y="1689652"/>
            <a:ext cx="93427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824948" y="2256183"/>
            <a:ext cx="32103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a:cxnSpLocks/>
          </p:cNvCxnSpPr>
          <p:nvPr/>
        </p:nvCxnSpPr>
        <p:spPr>
          <a:xfrm>
            <a:off x="5022710" y="2196547"/>
            <a:ext cx="1298577" cy="24847"/>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a:cxnSpLocks/>
          </p:cNvCxnSpPr>
          <p:nvPr/>
        </p:nvCxnSpPr>
        <p:spPr>
          <a:xfrm flipV="1">
            <a:off x="6490252" y="2221394"/>
            <a:ext cx="1977887"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a:cxnSpLocks/>
          </p:cNvCxnSpPr>
          <p:nvPr/>
        </p:nvCxnSpPr>
        <p:spPr>
          <a:xfrm flipV="1">
            <a:off x="2335695" y="2753135"/>
            <a:ext cx="5436705"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a:cxnSpLocks/>
          </p:cNvCxnSpPr>
          <p:nvPr/>
        </p:nvCxnSpPr>
        <p:spPr>
          <a:xfrm>
            <a:off x="9124122" y="2743199"/>
            <a:ext cx="146105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a:cxnSpLocks/>
          </p:cNvCxnSpPr>
          <p:nvPr/>
        </p:nvCxnSpPr>
        <p:spPr>
          <a:xfrm>
            <a:off x="205408" y="3328771"/>
            <a:ext cx="171284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cxnSpLocks/>
          </p:cNvCxnSpPr>
          <p:nvPr/>
        </p:nvCxnSpPr>
        <p:spPr>
          <a:xfrm>
            <a:off x="3180522" y="3856382"/>
            <a:ext cx="33793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a:cxnSpLocks/>
          </p:cNvCxnSpPr>
          <p:nvPr/>
        </p:nvCxnSpPr>
        <p:spPr>
          <a:xfrm>
            <a:off x="7901609" y="3856382"/>
            <a:ext cx="1615108" cy="1841"/>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cxnSpLocks/>
          </p:cNvCxnSpPr>
          <p:nvPr/>
        </p:nvCxnSpPr>
        <p:spPr>
          <a:xfrm>
            <a:off x="824948" y="4969565"/>
            <a:ext cx="185861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4572000" y="4979504"/>
            <a:ext cx="1341783"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7901609" y="4989443"/>
            <a:ext cx="323021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flipV="1">
            <a:off x="205408" y="5536096"/>
            <a:ext cx="828262" cy="9939"/>
          </a:xfrm>
          <a:prstGeom prst="line">
            <a:avLst/>
          </a:prstGeom>
        </p:spPr>
        <p:style>
          <a:lnRef idx="2">
            <a:schemeClr val="accent2"/>
          </a:lnRef>
          <a:fillRef idx="0">
            <a:schemeClr val="accent2"/>
          </a:fillRef>
          <a:effectRef idx="1">
            <a:schemeClr val="accent2"/>
          </a:effectRef>
          <a:fontRef idx="minor">
            <a:schemeClr val="tx1"/>
          </a:fontRef>
        </p:style>
      </p:cxnSp>
      <p:pic>
        <p:nvPicPr>
          <p:cNvPr id="34" name="Picture 33"/>
          <p:cNvPicPr>
            <a:picLocks noChangeAspect="1"/>
          </p:cNvPicPr>
          <p:nvPr/>
        </p:nvPicPr>
        <p:blipFill>
          <a:blip r:embed="rId2"/>
          <a:stretch>
            <a:fillRect/>
          </a:stretch>
        </p:blipFill>
        <p:spPr>
          <a:xfrm>
            <a:off x="106292" y="335827"/>
            <a:ext cx="9832837" cy="1012024"/>
          </a:xfrm>
          <a:prstGeom prst="rect">
            <a:avLst/>
          </a:prstGeom>
        </p:spPr>
      </p:pic>
    </p:spTree>
    <p:extLst>
      <p:ext uri="{BB962C8B-B14F-4D97-AF65-F5344CB8AC3E}">
        <p14:creationId xmlns:p14="http://schemas.microsoft.com/office/powerpoint/2010/main" val="40712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2" presetClass="entr" presetSubtype="4"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Write </a:t>
            </a:r>
            <a:r>
              <a:rPr lang="en-US" sz="3600" dirty="0">
                <a:solidFill>
                  <a:srgbClr val="0070C0"/>
                </a:solidFill>
              </a:rPr>
              <a:t>Yes</a:t>
            </a:r>
            <a:r>
              <a:rPr lang="en-US" sz="3600" i="1" dirty="0">
                <a:solidFill>
                  <a:srgbClr val="0070C0"/>
                </a:solidFill>
              </a:rPr>
              <a:t>, </a:t>
            </a:r>
            <a:r>
              <a:rPr lang="en-US" sz="3600" dirty="0">
                <a:solidFill>
                  <a:srgbClr val="0070C0"/>
                </a:solidFill>
              </a:rPr>
              <a:t>No</a:t>
            </a:r>
            <a:r>
              <a:rPr lang="en-US" sz="3600" i="1" dirty="0">
                <a:solidFill>
                  <a:srgbClr val="0070C0"/>
                </a:solidFill>
              </a:rPr>
              <a:t>, or </a:t>
            </a:r>
            <a:r>
              <a:rPr lang="en-US" sz="3600" dirty="0">
                <a:solidFill>
                  <a:srgbClr val="0070C0"/>
                </a:solidFill>
              </a:rPr>
              <a:t>Doesn’t say</a:t>
            </a:r>
            <a:r>
              <a:rPr lang="en-US" sz="3600" i="1" dirty="0">
                <a:solidFill>
                  <a:srgbClr val="0070C0"/>
                </a:solidFill>
              </a:rPr>
              <a:t>.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6" name="Rectangle 5"/>
          <p:cNvSpPr/>
          <p:nvPr/>
        </p:nvSpPr>
        <p:spPr>
          <a:xfrm>
            <a:off x="8962865" y="1293175"/>
            <a:ext cx="2822621" cy="6372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Doesn’t say</a:t>
            </a:r>
          </a:p>
        </p:txBody>
      </p:sp>
      <p:cxnSp>
        <p:nvCxnSpPr>
          <p:cNvPr id="9" name="Straight Connector 8"/>
          <p:cNvCxnSpPr>
            <a:cxnSpLocks/>
          </p:cNvCxnSpPr>
          <p:nvPr/>
        </p:nvCxnSpPr>
        <p:spPr>
          <a:xfrm>
            <a:off x="240861" y="2490264"/>
            <a:ext cx="11467435" cy="0"/>
          </a:xfrm>
          <a:prstGeom prst="line">
            <a:avLst/>
          </a:prstGeom>
        </p:spPr>
        <p:style>
          <a:lnRef idx="2">
            <a:schemeClr val="accent2"/>
          </a:lnRef>
          <a:fillRef idx="0">
            <a:schemeClr val="accent2"/>
          </a:fillRef>
          <a:effectRef idx="1">
            <a:schemeClr val="accent2"/>
          </a:effectRef>
          <a:fontRef idx="minor">
            <a:schemeClr val="tx1"/>
          </a:fontRef>
        </p:style>
      </p:cxnSp>
      <p:pic>
        <p:nvPicPr>
          <p:cNvPr id="7" name="Picture 6"/>
          <p:cNvPicPr>
            <a:picLocks noChangeAspect="1"/>
          </p:cNvPicPr>
          <p:nvPr/>
        </p:nvPicPr>
        <p:blipFill>
          <a:blip r:embed="rId2"/>
          <a:stretch>
            <a:fillRect/>
          </a:stretch>
        </p:blipFill>
        <p:spPr>
          <a:xfrm>
            <a:off x="347456" y="1256803"/>
            <a:ext cx="8515350" cy="647700"/>
          </a:xfrm>
          <a:prstGeom prst="rect">
            <a:avLst/>
          </a:prstGeom>
        </p:spPr>
      </p:pic>
    </p:spTree>
    <p:extLst>
      <p:ext uri="{BB962C8B-B14F-4D97-AF65-F5344CB8AC3E}">
        <p14:creationId xmlns:p14="http://schemas.microsoft.com/office/powerpoint/2010/main" val="10781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Write </a:t>
            </a:r>
            <a:r>
              <a:rPr lang="en-US" sz="3600" dirty="0">
                <a:solidFill>
                  <a:srgbClr val="0070C0"/>
                </a:solidFill>
              </a:rPr>
              <a:t>Yes</a:t>
            </a:r>
            <a:r>
              <a:rPr lang="en-US" sz="3600" i="1" dirty="0">
                <a:solidFill>
                  <a:srgbClr val="0070C0"/>
                </a:solidFill>
              </a:rPr>
              <a:t>, </a:t>
            </a:r>
            <a:r>
              <a:rPr lang="en-US" sz="3600" dirty="0">
                <a:solidFill>
                  <a:srgbClr val="0070C0"/>
                </a:solidFill>
              </a:rPr>
              <a:t>No</a:t>
            </a:r>
            <a:r>
              <a:rPr lang="en-US" sz="3600" i="1" dirty="0">
                <a:solidFill>
                  <a:srgbClr val="0070C0"/>
                </a:solidFill>
              </a:rPr>
              <a:t>, or </a:t>
            </a:r>
            <a:r>
              <a:rPr lang="en-US" sz="3600" dirty="0">
                <a:solidFill>
                  <a:srgbClr val="0070C0"/>
                </a:solidFill>
              </a:rPr>
              <a:t>Doesn’t say</a:t>
            </a:r>
            <a:r>
              <a:rPr lang="en-US" sz="3600" i="1" dirty="0">
                <a:solidFill>
                  <a:srgbClr val="0070C0"/>
                </a:solidFill>
              </a:rPr>
              <a:t>.</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6" name="Rectangle 5"/>
          <p:cNvSpPr/>
          <p:nvPr/>
        </p:nvSpPr>
        <p:spPr>
          <a:xfrm>
            <a:off x="10402955" y="1376991"/>
            <a:ext cx="1017105" cy="551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No </a:t>
            </a:r>
          </a:p>
        </p:txBody>
      </p:sp>
      <p:sp>
        <p:nvSpPr>
          <p:cNvPr id="10" name="Rectangle 9"/>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pic>
        <p:nvPicPr>
          <p:cNvPr id="4" name="Picture 3"/>
          <p:cNvPicPr>
            <a:picLocks noChangeAspect="1"/>
          </p:cNvPicPr>
          <p:nvPr/>
        </p:nvPicPr>
        <p:blipFill>
          <a:blip r:embed="rId2"/>
          <a:stretch>
            <a:fillRect/>
          </a:stretch>
        </p:blipFill>
        <p:spPr>
          <a:xfrm>
            <a:off x="433180" y="1376991"/>
            <a:ext cx="9867900" cy="628650"/>
          </a:xfrm>
          <a:prstGeom prst="rect">
            <a:avLst/>
          </a:prstGeom>
        </p:spPr>
      </p:pic>
      <p:cxnSp>
        <p:nvCxnSpPr>
          <p:cNvPr id="13" name="Straight Connector 12"/>
          <p:cNvCxnSpPr/>
          <p:nvPr/>
        </p:nvCxnSpPr>
        <p:spPr>
          <a:xfrm>
            <a:off x="9084365" y="3250096"/>
            <a:ext cx="216673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208722" y="3617843"/>
            <a:ext cx="515840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104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Write </a:t>
            </a:r>
            <a:r>
              <a:rPr lang="en-US" sz="3600" dirty="0">
                <a:solidFill>
                  <a:srgbClr val="0070C0"/>
                </a:solidFill>
              </a:rPr>
              <a:t>Yes</a:t>
            </a:r>
            <a:r>
              <a:rPr lang="en-US" sz="3600" i="1" dirty="0">
                <a:solidFill>
                  <a:srgbClr val="0070C0"/>
                </a:solidFill>
              </a:rPr>
              <a:t>, </a:t>
            </a:r>
            <a:r>
              <a:rPr lang="en-US" sz="3600" dirty="0">
                <a:solidFill>
                  <a:srgbClr val="0070C0"/>
                </a:solidFill>
              </a:rPr>
              <a:t>No</a:t>
            </a:r>
            <a:r>
              <a:rPr lang="en-US" sz="3600" i="1" dirty="0">
                <a:solidFill>
                  <a:srgbClr val="0070C0"/>
                </a:solidFill>
              </a:rPr>
              <a:t>, or </a:t>
            </a:r>
            <a:r>
              <a:rPr lang="en-US" sz="3600" dirty="0">
                <a:solidFill>
                  <a:srgbClr val="0070C0"/>
                </a:solidFill>
              </a:rPr>
              <a:t>Doesn’t say</a:t>
            </a:r>
            <a:r>
              <a:rPr lang="en-US" sz="3600" i="1" dirty="0">
                <a:solidFill>
                  <a:srgbClr val="0070C0"/>
                </a:solidFill>
              </a:rPr>
              <a:t>.</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1121887" y="1321267"/>
            <a:ext cx="933264" cy="62043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No</a:t>
            </a:r>
            <a:r>
              <a:rPr lang="en-US" sz="2400" dirty="0">
                <a:solidFill>
                  <a:srgbClr val="FF0000"/>
                </a:solidFill>
              </a:rPr>
              <a:t> </a:t>
            </a:r>
          </a:p>
        </p:txBody>
      </p:sp>
      <p:sp>
        <p:nvSpPr>
          <p:cNvPr id="11" name="Rectangle 10"/>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pic>
        <p:nvPicPr>
          <p:cNvPr id="9" name="Picture 8"/>
          <p:cNvPicPr>
            <a:picLocks noChangeAspect="1"/>
          </p:cNvPicPr>
          <p:nvPr/>
        </p:nvPicPr>
        <p:blipFill>
          <a:blip r:embed="rId2"/>
          <a:stretch>
            <a:fillRect/>
          </a:stretch>
        </p:blipFill>
        <p:spPr>
          <a:xfrm>
            <a:off x="0" y="1288586"/>
            <a:ext cx="11121887" cy="685800"/>
          </a:xfrm>
          <a:prstGeom prst="rect">
            <a:avLst/>
          </a:prstGeom>
        </p:spPr>
      </p:pic>
      <p:cxnSp>
        <p:nvCxnSpPr>
          <p:cNvPr id="13" name="Straight Connector 12"/>
          <p:cNvCxnSpPr/>
          <p:nvPr/>
        </p:nvCxnSpPr>
        <p:spPr>
          <a:xfrm>
            <a:off x="427383" y="3985591"/>
            <a:ext cx="3220278"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cxnSpLocks/>
          </p:cNvCxnSpPr>
          <p:nvPr/>
        </p:nvCxnSpPr>
        <p:spPr>
          <a:xfrm>
            <a:off x="5883965" y="4389131"/>
            <a:ext cx="570455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9F0DAED1-9FF2-1407-C584-80450B110BA2}"/>
              </a:ext>
            </a:extLst>
          </p:cNvPr>
          <p:cNvCxnSpPr>
            <a:cxnSpLocks/>
          </p:cNvCxnSpPr>
          <p:nvPr/>
        </p:nvCxnSpPr>
        <p:spPr>
          <a:xfrm>
            <a:off x="179411" y="4710497"/>
            <a:ext cx="185811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1418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Write </a:t>
            </a:r>
            <a:r>
              <a:rPr lang="en-US" sz="3600" dirty="0">
                <a:solidFill>
                  <a:srgbClr val="0070C0"/>
                </a:solidFill>
              </a:rPr>
              <a:t>Yes</a:t>
            </a:r>
            <a:r>
              <a:rPr lang="en-US" sz="3600" i="1" dirty="0">
                <a:solidFill>
                  <a:srgbClr val="0070C0"/>
                </a:solidFill>
              </a:rPr>
              <a:t>, </a:t>
            </a:r>
            <a:r>
              <a:rPr lang="en-US" sz="3600" dirty="0">
                <a:solidFill>
                  <a:srgbClr val="0070C0"/>
                </a:solidFill>
              </a:rPr>
              <a:t>No</a:t>
            </a:r>
            <a:r>
              <a:rPr lang="en-US" sz="3600" i="1" dirty="0">
                <a:solidFill>
                  <a:srgbClr val="0070C0"/>
                </a:solidFill>
              </a:rPr>
              <a:t>, or </a:t>
            </a:r>
            <a:r>
              <a:rPr lang="en-US" sz="3600" dirty="0">
                <a:solidFill>
                  <a:srgbClr val="0070C0"/>
                </a:solidFill>
              </a:rPr>
              <a:t>Doesn’t say</a:t>
            </a:r>
            <a:r>
              <a:rPr lang="en-US" sz="3600" i="1" dirty="0">
                <a:solidFill>
                  <a:srgbClr val="0070C0"/>
                </a:solidFill>
              </a:rPr>
              <a:t>.</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1022495" y="1308039"/>
            <a:ext cx="890535" cy="5474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Yes</a:t>
            </a:r>
            <a:r>
              <a:rPr lang="en-US" dirty="0"/>
              <a:t> </a:t>
            </a:r>
          </a:p>
        </p:txBody>
      </p:sp>
      <p:sp>
        <p:nvSpPr>
          <p:cNvPr id="9" name="Rectangle 8"/>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pic>
        <p:nvPicPr>
          <p:cNvPr id="6" name="Picture 5"/>
          <p:cNvPicPr>
            <a:picLocks noChangeAspect="1"/>
          </p:cNvPicPr>
          <p:nvPr/>
        </p:nvPicPr>
        <p:blipFill>
          <a:blip r:embed="rId2"/>
          <a:stretch>
            <a:fillRect/>
          </a:stretch>
        </p:blipFill>
        <p:spPr>
          <a:xfrm>
            <a:off x="0" y="1308039"/>
            <a:ext cx="10873410" cy="641709"/>
          </a:xfrm>
          <a:prstGeom prst="rect">
            <a:avLst/>
          </a:prstGeom>
        </p:spPr>
      </p:pic>
      <p:cxnSp>
        <p:nvCxnSpPr>
          <p:cNvPr id="12" name="Straight Connector 11"/>
          <p:cNvCxnSpPr>
            <a:cxnSpLocks/>
          </p:cNvCxnSpPr>
          <p:nvPr/>
        </p:nvCxnSpPr>
        <p:spPr>
          <a:xfrm>
            <a:off x="9511748" y="5078895"/>
            <a:ext cx="178904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208722" y="5456583"/>
            <a:ext cx="5496339" cy="1987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625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0859055" y="1311205"/>
            <a:ext cx="915514" cy="6084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Yes</a:t>
            </a:r>
            <a:r>
              <a:rPr lang="en-US" sz="4000" dirty="0"/>
              <a:t> </a:t>
            </a:r>
          </a:p>
        </p:txBody>
      </p:sp>
      <p:sp>
        <p:nvSpPr>
          <p:cNvPr id="11" name="Rectangle 10"/>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r>
              <a:rPr lang="en-US" sz="2400" dirty="0"/>
              <a:t>• Craft Fair (May 15</a:t>
            </a:r>
            <a:r>
              <a:rPr lang="en-US" sz="2400" baseline="30000" dirty="0"/>
              <a:t>th</a:t>
            </a:r>
            <a:r>
              <a:rPr lang="en-US" sz="2400" dirty="0"/>
              <a:t> – 16</a:t>
            </a:r>
            <a:r>
              <a:rPr lang="en-US" sz="2400" baseline="30000" dirty="0"/>
              <a:t>th</a:t>
            </a:r>
            <a:r>
              <a:rPr lang="en-US" sz="2400" dirty="0"/>
              <a:t>). Many talented artists will be there! You’ll find lots of cool things like cute stuffed animals and pretty paintings. There will also be arts and crafts workshops in the afternoons.</a:t>
            </a:r>
          </a:p>
          <a:p>
            <a:r>
              <a:rPr lang="en-US" sz="2400" dirty="0"/>
              <a:t>• Bake Sale (May 22</a:t>
            </a:r>
            <a:r>
              <a:rPr lang="en-US" sz="2400" baseline="30000" dirty="0"/>
              <a:t>nd</a:t>
            </a:r>
            <a:r>
              <a:rPr lang="en-US" sz="2400" dirty="0"/>
              <a:t> – 23</a:t>
            </a:r>
            <a:r>
              <a:rPr lang="en-US" sz="2400" baseline="30000" dirty="0"/>
              <a:t>rd</a:t>
            </a:r>
            <a:r>
              <a:rPr lang="en-US" sz="2400" dirty="0"/>
              <a:t>). Come buy cookies, cupcakes, pies, and more! Don't miss the cupcake decorating competition on May 23</a:t>
            </a:r>
            <a:r>
              <a:rPr lang="en-US" sz="2400" baseline="30000" dirty="0"/>
              <a:t>rd</a:t>
            </a:r>
            <a:r>
              <a:rPr lang="en-US" sz="2400" dirty="0"/>
              <a:t>!</a:t>
            </a:r>
          </a:p>
          <a:p>
            <a:r>
              <a:rPr lang="en-US" sz="2400" dirty="0"/>
              <a:t>We’ll use the money from these events to buy clothes, books, and toys for children. We also need volunteers to help organize the events. Please contact brendajohnson@foreverychild.org for more information.</a:t>
            </a:r>
          </a:p>
        </p:txBody>
      </p:sp>
      <p:pic>
        <p:nvPicPr>
          <p:cNvPr id="9" name="Picture 8"/>
          <p:cNvPicPr>
            <a:picLocks noChangeAspect="1"/>
          </p:cNvPicPr>
          <p:nvPr/>
        </p:nvPicPr>
        <p:blipFill>
          <a:blip r:embed="rId2"/>
          <a:stretch>
            <a:fillRect/>
          </a:stretch>
        </p:blipFill>
        <p:spPr>
          <a:xfrm>
            <a:off x="79513" y="1415440"/>
            <a:ext cx="10779542" cy="536328"/>
          </a:xfrm>
          <a:prstGeom prst="rect">
            <a:avLst/>
          </a:prstGeom>
        </p:spPr>
      </p:pic>
      <p:cxnSp>
        <p:nvCxnSpPr>
          <p:cNvPr id="13" name="Straight Connector 12"/>
          <p:cNvCxnSpPr>
            <a:cxnSpLocks/>
          </p:cNvCxnSpPr>
          <p:nvPr/>
        </p:nvCxnSpPr>
        <p:spPr>
          <a:xfrm>
            <a:off x="884583" y="6202017"/>
            <a:ext cx="469126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1771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5" name="Rounded Rectangular Callout 4"/>
          <p:cNvSpPr/>
          <p:nvPr/>
        </p:nvSpPr>
        <p:spPr>
          <a:xfrm>
            <a:off x="409575" y="3385906"/>
            <a:ext cx="4800600" cy="1929578"/>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Which of the two events would you like to take part in?</a:t>
            </a:r>
          </a:p>
        </p:txBody>
      </p:sp>
      <p:sp>
        <p:nvSpPr>
          <p:cNvPr id="6" name="Rounded Rectangular Callout 5"/>
          <p:cNvSpPr/>
          <p:nvPr/>
        </p:nvSpPr>
        <p:spPr>
          <a:xfrm>
            <a:off x="6246789" y="657255"/>
            <a:ext cx="5109495" cy="2191026"/>
          </a:xfrm>
          <a:prstGeom prst="wedgeRoundRectCallout">
            <a:avLst>
              <a:gd name="adj1" fmla="val -48209"/>
              <a:gd name="adj2" fmla="val 9568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B050"/>
                </a:solidFill>
              </a:rPr>
              <a:t>I’d like to take part in the bake sale because I like decorating cakes. </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Post - reading</a:t>
            </a:r>
          </a:p>
        </p:txBody>
      </p:sp>
      <p:sp>
        <p:nvSpPr>
          <p:cNvPr id="8" name="Rounded Rectangular Callout 7"/>
          <p:cNvSpPr/>
          <p:nvPr/>
        </p:nvSpPr>
        <p:spPr>
          <a:xfrm flipH="1">
            <a:off x="6922650" y="3826566"/>
            <a:ext cx="4566985" cy="2236304"/>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i="1" dirty="0">
                <a:solidFill>
                  <a:srgbClr val="00B050"/>
                </a:solidFill>
              </a:rPr>
              <a:t>I’d prefer the craft fair because I enjoy painting.</a:t>
            </a:r>
          </a:p>
        </p:txBody>
      </p:sp>
    </p:spTree>
    <p:extLst>
      <p:ext uri="{BB962C8B-B14F-4D97-AF65-F5344CB8AC3E}">
        <p14:creationId xmlns:p14="http://schemas.microsoft.com/office/powerpoint/2010/main" val="111721247"/>
      </p:ext>
    </p:extLst>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CONSOLIDATION</a:t>
            </a:r>
          </a:p>
        </p:txBody>
      </p:sp>
    </p:spTree>
    <p:extLst>
      <p:ext uri="{BB962C8B-B14F-4D97-AF65-F5344CB8AC3E}">
        <p14:creationId xmlns:p14="http://schemas.microsoft.com/office/powerpoint/2010/main" val="28825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i="1" dirty="0">
                <a:solidFill>
                  <a:srgbClr val="0070C0"/>
                </a:solidFill>
              </a:rPr>
              <a:t>- talk about charity events.</a:t>
            </a:r>
          </a:p>
          <a:p>
            <a:r>
              <a:rPr lang="en-US" sz="3600" i="1" dirty="0">
                <a:solidFill>
                  <a:srgbClr val="0070C0"/>
                </a:solidFill>
              </a:rPr>
              <a:t>- practice reading and understanding general and specific information about  charity events.</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46073076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851026" y="1907927"/>
            <a:ext cx="8743957" cy="3873264"/>
          </a:xfrm>
          <a:prstGeom prst="rect">
            <a:avLst/>
          </a:prstGeom>
        </p:spPr>
      </p:pic>
    </p:spTree>
    <p:extLst>
      <p:ext uri="{BB962C8B-B14F-4D97-AF65-F5344CB8AC3E}">
        <p14:creationId xmlns:p14="http://schemas.microsoft.com/office/powerpoint/2010/main" val="390608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992777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groups of three, discussing the charity events you can organize to help the victims of the storm in the center of Vietnam. Use the words you learned today. (7 minutes)  </a:t>
            </a:r>
          </a:p>
        </p:txBody>
      </p:sp>
    </p:spTree>
    <p:extLst>
      <p:ext uri="{BB962C8B-B14F-4D97-AF65-F5344CB8AC3E}">
        <p14:creationId xmlns:p14="http://schemas.microsoft.com/office/powerpoint/2010/main" val="3117723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12000"/>
            <a:ext cx="9107904" cy="6209935"/>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WRAP-UP</a:t>
            </a:r>
          </a:p>
        </p:txBody>
      </p:sp>
    </p:spTree>
    <p:extLst>
      <p:ext uri="{BB962C8B-B14F-4D97-AF65-F5344CB8AC3E}">
        <p14:creationId xmlns:p14="http://schemas.microsoft.com/office/powerpoint/2010/main" val="3832015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290391" y="751340"/>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car wash</a:t>
            </a:r>
          </a:p>
          <a:p>
            <a:pPr marL="571500" indent="-571500">
              <a:buFont typeface="Arial" panose="020B0604020202020204" pitchFamily="34" charset="0"/>
              <a:buChar char="•"/>
            </a:pPr>
            <a:r>
              <a:rPr lang="en-US" sz="3600" i="1" dirty="0">
                <a:solidFill>
                  <a:srgbClr val="0070C0"/>
                </a:solidFill>
              </a:rPr>
              <a:t>bake sale</a:t>
            </a:r>
          </a:p>
          <a:p>
            <a:pPr marL="571500" indent="-571500">
              <a:buFont typeface="Arial" panose="020B0604020202020204" pitchFamily="34" charset="0"/>
              <a:buChar char="•"/>
            </a:pPr>
            <a:r>
              <a:rPr lang="en-US" sz="3600" i="1" dirty="0">
                <a:solidFill>
                  <a:srgbClr val="0070C0"/>
                </a:solidFill>
              </a:rPr>
              <a:t>craft fair</a:t>
            </a:r>
          </a:p>
          <a:p>
            <a:pPr marL="571500" indent="-571500">
              <a:buFont typeface="Arial" panose="020B0604020202020204" pitchFamily="34" charset="0"/>
              <a:buChar char="•"/>
            </a:pPr>
            <a:r>
              <a:rPr lang="en-US" sz="3600" i="1" dirty="0">
                <a:solidFill>
                  <a:srgbClr val="0070C0"/>
                </a:solidFill>
              </a:rPr>
              <a:t>fun run </a:t>
            </a:r>
          </a:p>
          <a:p>
            <a:pPr marL="571500" indent="-571500">
              <a:buFont typeface="Arial" panose="020B0604020202020204" pitchFamily="34" charset="0"/>
              <a:buChar char="•"/>
            </a:pPr>
            <a:r>
              <a:rPr lang="en-US" sz="3600" i="1" dirty="0">
                <a:solidFill>
                  <a:srgbClr val="0070C0"/>
                </a:solidFill>
              </a:rPr>
              <a:t>talent show</a:t>
            </a:r>
          </a:p>
          <a:p>
            <a:pPr marL="571500" indent="-571500">
              <a:buFont typeface="Arial" panose="020B0604020202020204" pitchFamily="34" charset="0"/>
              <a:buChar char="•"/>
            </a:pPr>
            <a:r>
              <a:rPr lang="en-US" sz="3600" i="1" dirty="0">
                <a:solidFill>
                  <a:srgbClr val="0070C0"/>
                </a:solidFill>
              </a:rPr>
              <a:t>volunteer</a:t>
            </a:r>
          </a:p>
          <a:p>
            <a:pPr marL="571500" indent="-571500">
              <a:buFont typeface="Arial" panose="020B0604020202020204" pitchFamily="34" charset="0"/>
              <a:buChar char="•"/>
            </a:pPr>
            <a:r>
              <a:rPr lang="en-US" sz="3600" i="1" dirty="0">
                <a:solidFill>
                  <a:srgbClr val="0070C0"/>
                </a:solidFill>
              </a:rPr>
              <a:t>charity event</a:t>
            </a:r>
          </a:p>
          <a:p>
            <a:pPr marL="571500" indent="-571500">
              <a:buFont typeface="Arial" panose="020B0604020202020204" pitchFamily="34" charset="0"/>
              <a:buChar char="•"/>
            </a:pPr>
            <a:r>
              <a:rPr lang="en-US" sz="3600" i="1" dirty="0">
                <a:solidFill>
                  <a:srgbClr val="0070C0"/>
                </a:solidFill>
              </a:rPr>
              <a:t>right </a:t>
            </a:r>
          </a:p>
        </p:txBody>
      </p:sp>
    </p:spTree>
    <p:extLst>
      <p:ext uri="{BB962C8B-B14F-4D97-AF65-F5344CB8AC3E}">
        <p14:creationId xmlns:p14="http://schemas.microsoft.com/office/powerpoint/2010/main" val="1276281814"/>
      </p:ext>
    </p:extLst>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a:t>
            </a:r>
          </a:p>
          <a:p>
            <a:r>
              <a:rPr lang="en-US" sz="3600" i="1" dirty="0">
                <a:solidFill>
                  <a:srgbClr val="FF0000"/>
                </a:solidFill>
              </a:rPr>
              <a:t>Speaking:</a:t>
            </a:r>
          </a:p>
          <a:p>
            <a:r>
              <a:rPr lang="en-US" sz="3600" i="1" dirty="0">
                <a:solidFill>
                  <a:srgbClr val="0070C0"/>
                </a:solidFill>
              </a:rPr>
              <a:t>-    Talking about charity events.</a:t>
            </a:r>
          </a:p>
        </p:txBody>
      </p:sp>
    </p:spTree>
    <p:extLst>
      <p:ext uri="{BB962C8B-B14F-4D97-AF65-F5344CB8AC3E}">
        <p14:creationId xmlns:p14="http://schemas.microsoft.com/office/powerpoint/2010/main" val="4498564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50187"/>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hearts vocabulary and make sentences using them. </a:t>
            </a:r>
          </a:p>
          <a:p>
            <a:pPr marL="571500" indent="-571500">
              <a:buFontTx/>
              <a:buChar char="-"/>
            </a:pPr>
            <a:r>
              <a:rPr lang="en-US" sz="3600" i="1" dirty="0">
                <a:solidFill>
                  <a:srgbClr val="0070C0"/>
                </a:solidFill>
              </a:rPr>
              <a:t>Do the exercises on page 20 WB.</a:t>
            </a:r>
          </a:p>
          <a:p>
            <a:pPr marL="571500" indent="-571500">
              <a:buFontTx/>
              <a:buChar char="-"/>
            </a:pPr>
            <a:r>
              <a:rPr lang="en-US" sz="3600" i="1" dirty="0">
                <a:solidFill>
                  <a:srgbClr val="0070C0"/>
                </a:solidFill>
              </a:rPr>
              <a:t>Do the exercise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(page 22).</a:t>
            </a:r>
          </a:p>
          <a:p>
            <a:pPr marL="571500" indent="-571500">
              <a:buFontTx/>
              <a:buChar char="-"/>
            </a:pPr>
            <a:r>
              <a:rPr lang="en-US" sz="3600" i="1" dirty="0">
                <a:solidFill>
                  <a:srgbClr val="0070C0"/>
                </a:solidFill>
              </a:rPr>
              <a:t>Prepare the next lesson (page 29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0768120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408109379"/>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34587" y="793045"/>
            <a:ext cx="320230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New words</a:t>
            </a:r>
          </a:p>
          <a:p>
            <a:pPr marL="571500" indent="-571500">
              <a:buFont typeface="Arial" panose="020B0604020202020204" pitchFamily="34" charset="0"/>
              <a:buChar char="•"/>
            </a:pPr>
            <a:r>
              <a:rPr lang="en-US" sz="3600" i="1" dirty="0">
                <a:solidFill>
                  <a:srgbClr val="0070C0"/>
                </a:solidFill>
              </a:rPr>
              <a:t>car wash</a:t>
            </a:r>
          </a:p>
          <a:p>
            <a:pPr marL="571500" indent="-571500">
              <a:buFont typeface="Arial" panose="020B0604020202020204" pitchFamily="34" charset="0"/>
              <a:buChar char="•"/>
            </a:pPr>
            <a:r>
              <a:rPr lang="en-US" sz="3600" i="1" dirty="0">
                <a:solidFill>
                  <a:srgbClr val="0070C0"/>
                </a:solidFill>
              </a:rPr>
              <a:t>bake sale</a:t>
            </a:r>
          </a:p>
          <a:p>
            <a:pPr marL="571500" indent="-571500">
              <a:buFont typeface="Arial" panose="020B0604020202020204" pitchFamily="34" charset="0"/>
              <a:buChar char="•"/>
            </a:pPr>
            <a:r>
              <a:rPr lang="en-US" sz="3600" i="1" dirty="0">
                <a:solidFill>
                  <a:srgbClr val="0070C0"/>
                </a:solidFill>
              </a:rPr>
              <a:t>craft fair</a:t>
            </a:r>
          </a:p>
          <a:p>
            <a:pPr marL="571500" indent="-571500">
              <a:buFont typeface="Arial" panose="020B0604020202020204" pitchFamily="34" charset="0"/>
              <a:buChar char="•"/>
            </a:pPr>
            <a:r>
              <a:rPr lang="en-US" sz="3600" i="1" dirty="0">
                <a:solidFill>
                  <a:srgbClr val="0070C0"/>
                </a:solidFill>
              </a:rPr>
              <a:t>fun run </a:t>
            </a:r>
          </a:p>
          <a:p>
            <a:pPr marL="571500" indent="-571500">
              <a:buFont typeface="Arial" panose="020B0604020202020204" pitchFamily="34" charset="0"/>
              <a:buChar char="•"/>
            </a:pPr>
            <a:r>
              <a:rPr lang="en-US" sz="3600" i="1" dirty="0">
                <a:solidFill>
                  <a:srgbClr val="0070C0"/>
                </a:solidFill>
              </a:rPr>
              <a:t>talent show</a:t>
            </a:r>
          </a:p>
          <a:p>
            <a:pPr marL="571500" indent="-571500">
              <a:buFont typeface="Arial" panose="020B0604020202020204" pitchFamily="34" charset="0"/>
              <a:buChar char="•"/>
            </a:pPr>
            <a:r>
              <a:rPr lang="en-US" sz="3600" i="1" dirty="0">
                <a:solidFill>
                  <a:srgbClr val="0070C0"/>
                </a:solidFill>
              </a:rPr>
              <a:t>volunteer</a:t>
            </a:r>
          </a:p>
          <a:p>
            <a:pPr marL="571500" indent="-571500">
              <a:buFont typeface="Arial" panose="020B0604020202020204" pitchFamily="34" charset="0"/>
              <a:buChar char="•"/>
            </a:pPr>
            <a:r>
              <a:rPr lang="en-US" sz="3600" i="1" dirty="0">
                <a:solidFill>
                  <a:srgbClr val="0070C0"/>
                </a:solidFill>
              </a:rPr>
              <a:t>charity event</a:t>
            </a:r>
          </a:p>
          <a:p>
            <a:pPr marL="571500" indent="-571500">
              <a:buFont typeface="Arial" panose="020B0604020202020204" pitchFamily="34" charset="0"/>
              <a:buChar char="•"/>
            </a:pPr>
            <a:r>
              <a:rPr lang="en-US" sz="3600" i="1" dirty="0">
                <a:solidFill>
                  <a:srgbClr val="0070C0"/>
                </a:solidFill>
              </a:rPr>
              <a:t>right </a:t>
            </a:r>
          </a:p>
        </p:txBody>
      </p:sp>
      <p:sp>
        <p:nvSpPr>
          <p:cNvPr id="4" name="TextBox 3"/>
          <p:cNvSpPr txBox="1"/>
          <p:nvPr/>
        </p:nvSpPr>
        <p:spPr>
          <a:xfrm>
            <a:off x="9074552" y="1689904"/>
            <a:ext cx="45719" cy="369332"/>
          </a:xfrm>
          <a:prstGeom prst="rect">
            <a:avLst/>
          </a:prstGeom>
          <a:noFill/>
        </p:spPr>
        <p:txBody>
          <a:bodyPr wrap="square" rtlCol="0">
            <a:spAutoFit/>
          </a:bodyPr>
          <a:lstStyle/>
          <a:p>
            <a:endParaRPr lang="en-US" dirty="0">
              <a:solidFill>
                <a:prstClr val="black"/>
              </a:solidFill>
            </a:endParaRPr>
          </a:p>
        </p:txBody>
      </p:sp>
      <p:pic>
        <p:nvPicPr>
          <p:cNvPr id="5" name="Picture 4"/>
          <p:cNvPicPr>
            <a:picLocks noChangeAspect="1"/>
          </p:cNvPicPr>
          <p:nvPr/>
        </p:nvPicPr>
        <p:blipFill>
          <a:blip r:embed="rId2"/>
          <a:stretch>
            <a:fillRect/>
          </a:stretch>
        </p:blipFill>
        <p:spPr>
          <a:xfrm>
            <a:off x="0" y="300972"/>
            <a:ext cx="8493985" cy="2000250"/>
          </a:xfrm>
          <a:prstGeom prst="rect">
            <a:avLst/>
          </a:prstGeom>
        </p:spPr>
      </p:pic>
      <p:pic>
        <p:nvPicPr>
          <p:cNvPr id="6" name="Picture 5"/>
          <p:cNvPicPr>
            <a:picLocks noChangeAspect="1"/>
          </p:cNvPicPr>
          <p:nvPr/>
        </p:nvPicPr>
        <p:blipFill>
          <a:blip r:embed="rId3"/>
          <a:stretch>
            <a:fillRect/>
          </a:stretch>
        </p:blipFill>
        <p:spPr>
          <a:xfrm>
            <a:off x="-118979" y="2301222"/>
            <a:ext cx="5734588" cy="2000250"/>
          </a:xfrm>
          <a:prstGeom prst="rect">
            <a:avLst/>
          </a:prstGeom>
        </p:spPr>
      </p:pic>
      <p:sp>
        <p:nvSpPr>
          <p:cNvPr id="2" name="Rectangle 1"/>
          <p:cNvSpPr/>
          <p:nvPr/>
        </p:nvSpPr>
        <p:spPr>
          <a:xfrm>
            <a:off x="2088439" y="1689904"/>
            <a:ext cx="393106" cy="4550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8490713"/>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5"/>
            <a:ext cx="9238247" cy="6158831"/>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WARM-UP</a:t>
            </a:r>
          </a:p>
        </p:txBody>
      </p:sp>
    </p:spTree>
    <p:extLst>
      <p:ext uri="{BB962C8B-B14F-4D97-AF65-F5344CB8AC3E}">
        <p14:creationId xmlns:p14="http://schemas.microsoft.com/office/powerpoint/2010/main" val="1078826516"/>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275444" y="3352339"/>
            <a:ext cx="11018571" cy="2123658"/>
          </a:xfrm>
          <a:prstGeom prst="rect">
            <a:avLst/>
          </a:prstGeom>
        </p:spPr>
        <p:txBody>
          <a:bodyPr wrap="square">
            <a:spAutoFit/>
          </a:bodyPr>
          <a:lstStyle/>
          <a:p>
            <a:r>
              <a:rPr lang="en-US" sz="4400" b="1" i="1" dirty="0">
                <a:solidFill>
                  <a:srgbClr val="0070C0"/>
                </a:solidFill>
              </a:rPr>
              <a:t>1. Do you ever do charity work?</a:t>
            </a:r>
          </a:p>
          <a:p>
            <a:r>
              <a:rPr lang="en-US" sz="4400" b="1" i="1" dirty="0">
                <a:solidFill>
                  <a:srgbClr val="0070C0"/>
                </a:solidFill>
              </a:rPr>
              <a:t>2. Who do charity events usually help? </a:t>
            </a:r>
          </a:p>
          <a:p>
            <a:r>
              <a:rPr lang="en-US" sz="4400" b="1" i="1" dirty="0">
                <a:solidFill>
                  <a:srgbClr val="0070C0"/>
                </a:solidFill>
              </a:rPr>
              <a:t>3. What activities can you take part in?</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5666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724" y="304801"/>
            <a:ext cx="9820275" cy="61265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20" y="809082"/>
            <a:ext cx="5706488" cy="1081222"/>
          </a:xfrm>
          <a:prstGeom prst="rect">
            <a:avLst/>
          </a:prstGeom>
        </p:spPr>
      </p:pic>
    </p:spTree>
    <p:extLst>
      <p:ext uri="{BB962C8B-B14F-4D97-AF65-F5344CB8AC3E}">
        <p14:creationId xmlns:p14="http://schemas.microsoft.com/office/powerpoint/2010/main" val="3649151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What can you see in each picture?</a:t>
            </a:r>
          </a:p>
        </p:txBody>
      </p:sp>
      <p:pic>
        <p:nvPicPr>
          <p:cNvPr id="4" name="Picture 3"/>
          <p:cNvPicPr>
            <a:picLocks noChangeAspect="1"/>
          </p:cNvPicPr>
          <p:nvPr/>
        </p:nvPicPr>
        <p:blipFill>
          <a:blip r:embed="rId2"/>
          <a:stretch>
            <a:fillRect/>
          </a:stretch>
        </p:blipFill>
        <p:spPr>
          <a:xfrm>
            <a:off x="307910" y="1344582"/>
            <a:ext cx="9372600" cy="2562225"/>
          </a:xfrm>
          <a:prstGeom prst="rect">
            <a:avLst/>
          </a:prstGeom>
        </p:spPr>
      </p:pic>
      <p:pic>
        <p:nvPicPr>
          <p:cNvPr id="5" name="Picture 4"/>
          <p:cNvPicPr>
            <a:picLocks noChangeAspect="1"/>
          </p:cNvPicPr>
          <p:nvPr/>
        </p:nvPicPr>
        <p:blipFill>
          <a:blip r:embed="rId3"/>
          <a:stretch>
            <a:fillRect/>
          </a:stretch>
        </p:blipFill>
        <p:spPr>
          <a:xfrm>
            <a:off x="471932" y="3906807"/>
            <a:ext cx="6086475" cy="2009775"/>
          </a:xfrm>
          <a:prstGeom prst="rect">
            <a:avLst/>
          </a:prstGeom>
        </p:spPr>
      </p:pic>
      <p:sp>
        <p:nvSpPr>
          <p:cNvPr id="6" name="Rectangle 5"/>
          <p:cNvSpPr/>
          <p:nvPr/>
        </p:nvSpPr>
        <p:spPr>
          <a:xfrm>
            <a:off x="2794475" y="3324314"/>
            <a:ext cx="376015" cy="3845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33534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 Match each phrase to each picture.</a:t>
            </a:r>
          </a:p>
        </p:txBody>
      </p:sp>
      <p:sp>
        <p:nvSpPr>
          <p:cNvPr id="4" name="Rectangle 3"/>
          <p:cNvSpPr/>
          <p:nvPr/>
        </p:nvSpPr>
        <p:spPr>
          <a:xfrm>
            <a:off x="307910" y="2080979"/>
            <a:ext cx="3309253"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lvl="0"/>
            <a:r>
              <a:rPr lang="en-US" sz="3600" i="1" dirty="0">
                <a:solidFill>
                  <a:srgbClr val="0070C0"/>
                </a:solidFill>
              </a:rPr>
              <a:t>1. car wash </a:t>
            </a:r>
          </a:p>
          <a:p>
            <a:pPr lvl="0"/>
            <a:r>
              <a:rPr lang="en-US" sz="3600" i="1" dirty="0">
                <a:solidFill>
                  <a:srgbClr val="0070C0"/>
                </a:solidFill>
              </a:rPr>
              <a:t>2. bake sale</a:t>
            </a:r>
          </a:p>
          <a:p>
            <a:pPr lvl="0"/>
            <a:r>
              <a:rPr lang="en-US" sz="3600" i="1" dirty="0">
                <a:solidFill>
                  <a:srgbClr val="0070C0"/>
                </a:solidFill>
              </a:rPr>
              <a:t>3. craft fair</a:t>
            </a:r>
          </a:p>
          <a:p>
            <a:pPr lvl="0"/>
            <a:r>
              <a:rPr lang="en-US" sz="3600" i="1" dirty="0">
                <a:solidFill>
                  <a:srgbClr val="0070C0"/>
                </a:solidFill>
              </a:rPr>
              <a:t>4. talent show</a:t>
            </a:r>
          </a:p>
          <a:p>
            <a:pPr lvl="0"/>
            <a:r>
              <a:rPr lang="en-US" sz="3600" i="1" dirty="0">
                <a:solidFill>
                  <a:srgbClr val="0070C0"/>
                </a:solidFill>
              </a:rPr>
              <a:t>5. fun run </a:t>
            </a:r>
          </a:p>
        </p:txBody>
      </p:sp>
      <p:pic>
        <p:nvPicPr>
          <p:cNvPr id="10" name="Picture 9"/>
          <p:cNvPicPr>
            <a:picLocks noChangeAspect="1"/>
          </p:cNvPicPr>
          <p:nvPr/>
        </p:nvPicPr>
        <p:blipFill>
          <a:blip r:embed="rId2"/>
          <a:stretch>
            <a:fillRect/>
          </a:stretch>
        </p:blipFill>
        <p:spPr>
          <a:xfrm>
            <a:off x="3617163" y="1862983"/>
            <a:ext cx="8466855" cy="3700329"/>
          </a:xfrm>
          <a:prstGeom prst="rect">
            <a:avLst/>
          </a:prstGeom>
        </p:spPr>
      </p:pic>
      <p:sp>
        <p:nvSpPr>
          <p:cNvPr id="12" name="Rectangle 11"/>
          <p:cNvSpPr/>
          <p:nvPr/>
        </p:nvSpPr>
        <p:spPr>
          <a:xfrm>
            <a:off x="8622707" y="3127761"/>
            <a:ext cx="393106"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rPr>
              <a:t>2</a:t>
            </a:r>
          </a:p>
        </p:txBody>
      </p:sp>
      <p:sp>
        <p:nvSpPr>
          <p:cNvPr id="13" name="Rectangle 12"/>
          <p:cNvSpPr/>
          <p:nvPr/>
        </p:nvSpPr>
        <p:spPr>
          <a:xfrm>
            <a:off x="11511185" y="3127761"/>
            <a:ext cx="384561"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rPr>
              <a:t>5</a:t>
            </a:r>
          </a:p>
        </p:txBody>
      </p:sp>
      <p:sp>
        <p:nvSpPr>
          <p:cNvPr id="14" name="Rectangle 13"/>
          <p:cNvSpPr/>
          <p:nvPr/>
        </p:nvSpPr>
        <p:spPr>
          <a:xfrm>
            <a:off x="5725682" y="3127760"/>
            <a:ext cx="386853"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3</a:t>
            </a:r>
          </a:p>
        </p:txBody>
      </p:sp>
      <p:sp>
        <p:nvSpPr>
          <p:cNvPr id="15" name="Rectangle 14"/>
          <p:cNvSpPr/>
          <p:nvPr/>
        </p:nvSpPr>
        <p:spPr>
          <a:xfrm>
            <a:off x="5725682" y="4943301"/>
            <a:ext cx="401653" cy="389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rPr>
              <a:t>4</a:t>
            </a:r>
          </a:p>
        </p:txBody>
      </p:sp>
      <p:sp>
        <p:nvSpPr>
          <p:cNvPr id="16" name="Rectangle 15"/>
          <p:cNvSpPr/>
          <p:nvPr/>
        </p:nvSpPr>
        <p:spPr>
          <a:xfrm>
            <a:off x="8622707" y="4943301"/>
            <a:ext cx="393106" cy="389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rPr>
              <a:t>1</a:t>
            </a:r>
          </a:p>
        </p:txBody>
      </p:sp>
    </p:spTree>
    <p:extLst>
      <p:ext uri="{BB962C8B-B14F-4D97-AF65-F5344CB8AC3E}">
        <p14:creationId xmlns:p14="http://schemas.microsoft.com/office/powerpoint/2010/main" val="21806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TotalTime>
  <Words>2373</Words>
  <Application>Microsoft Office PowerPoint</Application>
  <PresentationFormat>Widescreen</PresentationFormat>
  <Paragraphs>181</Paragraphs>
  <Slides>36</Slides>
  <Notes>3</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vaxalin@outlook.com.vn</cp:lastModifiedBy>
  <cp:revision>106</cp:revision>
  <dcterms:created xsi:type="dcterms:W3CDTF">2022-05-05T02:27:18Z</dcterms:created>
  <dcterms:modified xsi:type="dcterms:W3CDTF">2023-07-26T14:18:09Z</dcterms:modified>
</cp:coreProperties>
</file>