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95" r:id="rId2"/>
    <p:sldId id="337" r:id="rId3"/>
    <p:sldId id="338" r:id="rId4"/>
    <p:sldId id="296" r:id="rId5"/>
    <p:sldId id="322" r:id="rId6"/>
    <p:sldId id="324" r:id="rId7"/>
    <p:sldId id="325" r:id="rId8"/>
    <p:sldId id="339" r:id="rId9"/>
    <p:sldId id="329" r:id="rId10"/>
    <p:sldId id="330" r:id="rId11"/>
    <p:sldId id="331" r:id="rId12"/>
    <p:sldId id="332" r:id="rId13"/>
    <p:sldId id="340" r:id="rId14"/>
    <p:sldId id="266" r:id="rId15"/>
    <p:sldId id="336" r:id="rId16"/>
    <p:sldId id="333" r:id="rId17"/>
    <p:sldId id="334" r:id="rId18"/>
    <p:sldId id="335" r:id="rId19"/>
    <p:sldId id="30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95"/>
            <p14:sldId id="337"/>
            <p14:sldId id="338"/>
            <p14:sldId id="296"/>
            <p14:sldId id="322"/>
            <p14:sldId id="324"/>
            <p14:sldId id="325"/>
            <p14:sldId id="339"/>
            <p14:sldId id="329"/>
            <p14:sldId id="330"/>
            <p14:sldId id="331"/>
            <p14:sldId id="332"/>
            <p14:sldId id="340"/>
            <p14:sldId id="266"/>
            <p14:sldId id="336"/>
            <p14:sldId id="333"/>
            <p14:sldId id="334"/>
            <p14:sldId id="335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4D4D4D"/>
    <a:srgbClr val="00000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60"/>
  </p:normalViewPr>
  <p:slideViewPr>
    <p:cSldViewPr>
      <p:cViewPr varScale="1">
        <p:scale>
          <a:sx n="141" d="100"/>
          <a:sy n="141" d="100"/>
        </p:scale>
        <p:origin x="60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Tài liệu được chia sẻ bởi Website VnTeach.Com</a:t>
            </a:r>
          </a:p>
          <a:p>
            <a:r>
              <a:rPr lang="vi-VN"/>
              <a:t>https://www.vnteach.com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Tài liệu được chia sẻ bởi Website VnTeach.Com</a:t>
            </a:r>
          </a:p>
          <a:p>
            <a:r>
              <a:rPr lang="vi-VN"/>
              <a:t>https://www.vnteach.com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" Type="http://schemas.openxmlformats.org/officeDocument/2006/relationships/image" Target="../media/image35.jpg"/><Relationship Id="rId21" Type="http://schemas.openxmlformats.org/officeDocument/2006/relationships/oleObject" Target="../embeddings/oleObject8.bin"/><Relationship Id="rId7" Type="http://schemas.openxmlformats.org/officeDocument/2006/relationships/image" Target="../media/image61.png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45.wmf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47.png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55.wmf"/><Relationship Id="rId3" Type="http://schemas.openxmlformats.org/officeDocument/2006/relationships/image" Target="../media/image35.jpg"/><Relationship Id="rId7" Type="http://schemas.openxmlformats.org/officeDocument/2006/relationships/image" Target="../media/image49.wmf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18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48.w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0.wmf"/><Relationship Id="rId1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35.jp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6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56.wmf"/><Relationship Id="rId10" Type="http://schemas.openxmlformats.org/officeDocument/2006/relationships/image" Target="../media/image59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836506"/>
            <a:ext cx="2438400" cy="35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4" t="37879" r="27604" b="38068"/>
          <a:stretch/>
        </p:blipFill>
        <p:spPr>
          <a:xfrm>
            <a:off x="4343400" y="1428750"/>
            <a:ext cx="4495800" cy="13716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90659"/>
            <a:ext cx="44450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27FBE-177D-4263-7B5F-9022F59E715F}"/>
                  </a:ext>
                </a:extLst>
              </p:cNvPr>
              <p:cNvSpPr txBox="1"/>
              <p:nvPr/>
            </p:nvSpPr>
            <p:spPr>
              <a:xfrm>
                <a:off x="2407278" y="625293"/>
                <a:ext cx="4513847" cy="3361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tập hợp A và B.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Tập hợp các phần tử thuộc A nhưng không thuộc B gọi là hiệu của A và B, kí hiệu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Nếu A là tập con của E thì hiệu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gọi là phần bù của A trong E, kí hiệu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nl-NL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27FBE-177D-4263-7B5F-9022F59E7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278" y="625293"/>
                <a:ext cx="4513847" cy="3361433"/>
              </a:xfrm>
              <a:prstGeom prst="rect">
                <a:avLst/>
              </a:prstGeom>
              <a:blipFill>
                <a:blip r:embed="rId4"/>
                <a:stretch>
                  <a:fillRect l="-1216" r="-1081" b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8571F9B-90E8-3BD3-BA15-2BB6928C5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124" y="1123950"/>
            <a:ext cx="1747287" cy="14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E6F888-518D-0B5C-4BDD-705F49B68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124" y="2724150"/>
            <a:ext cx="1747288" cy="167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A79D9-4108-F93A-A4E5-95376D8C7388}"/>
              </a:ext>
            </a:extLst>
          </p:cNvPr>
          <p:cNvSpPr txBox="1"/>
          <p:nvPr/>
        </p:nvSpPr>
        <p:spPr>
          <a:xfrm>
            <a:off x="6915" y="295809"/>
            <a:ext cx="2428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III.HIỆU CỦA HAI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TẬP HỢP &amp;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PHẦN BÙ CỦA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TẬP CON </a:t>
            </a:r>
          </a:p>
        </p:txBody>
      </p:sp>
    </p:spTree>
    <p:extLst>
      <p:ext uri="{BB962C8B-B14F-4D97-AF65-F5344CB8AC3E}">
        <p14:creationId xmlns:p14="http://schemas.microsoft.com/office/powerpoint/2010/main" val="3104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2847D8-8AE5-E584-7DC4-E2DC83A5023C}"/>
                  </a:ext>
                </a:extLst>
              </p:cNvPr>
              <p:cNvSpPr txBox="1"/>
              <p:nvPr/>
            </p:nvSpPr>
            <p:spPr>
              <a:xfrm>
                <a:off x="1981200" y="1996986"/>
                <a:ext cx="6858000" cy="2581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0;1;2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∖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∖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0;1;2;5;6;7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1800" b="0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5;6;7</m:t>
                          </m:r>
                        </m:e>
                      </m:d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=0;1;2;6;7,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={0;1;2;5;6;7}.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=0;1;2;3;4;5,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6;7</m:t>
                    </m:r>
                    <m:r>
                      <a:rPr lang="en-US" sz="1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={6;7}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2847D8-8AE5-E584-7DC4-E2DC83A50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996986"/>
                <a:ext cx="6858000" cy="2581732"/>
              </a:xfrm>
              <a:prstGeom prst="rect">
                <a:avLst/>
              </a:prstGeom>
              <a:blipFill>
                <a:blip r:embed="rId4"/>
                <a:stretch>
                  <a:fillRect l="-711" b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37A55A0-C76D-0AB0-62EC-8B4A033C3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32181"/>
            <a:ext cx="7010400" cy="1377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37D5C-D344-7E1A-737A-64AAC13B36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6" y="438150"/>
            <a:ext cx="1415934" cy="53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8D1600-87B6-F0A6-84AE-E71EDE5F2762}"/>
              </a:ext>
            </a:extLst>
          </p:cNvPr>
          <p:cNvSpPr txBox="1"/>
          <p:nvPr/>
        </p:nvSpPr>
        <p:spPr>
          <a:xfrm>
            <a:off x="218340" y="2063919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6F8C91-B8E0-7B7E-92A8-65263A967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" y="294529"/>
            <a:ext cx="1594906" cy="600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FC6AB8-4593-C87B-C64E-08453DB62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38086"/>
            <a:ext cx="5696745" cy="914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C4F78E-9263-D9D4-BBDB-3F0843538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314349"/>
            <a:ext cx="5696745" cy="724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988BAD-1C79-25EB-F763-ABF526595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173" y="1295296"/>
            <a:ext cx="4496427" cy="7430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38186F-7AC9-D7AF-DC9E-0AF4B22840E0}"/>
              </a:ext>
            </a:extLst>
          </p:cNvPr>
          <p:cNvSpPr txBox="1"/>
          <p:nvPr/>
        </p:nvSpPr>
        <p:spPr>
          <a:xfrm>
            <a:off x="152400" y="2114550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F8BC0-9F84-9E1C-674C-68DCA8843FE9}"/>
              </a:ext>
            </a:extLst>
          </p:cNvPr>
          <p:cNvSpPr txBox="1"/>
          <p:nvPr/>
        </p:nvSpPr>
        <p:spPr>
          <a:xfrm>
            <a:off x="2209800" y="2368465"/>
            <a:ext cx="6553200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 liệu được chia sẻ bởi Website VnTeach.Com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https://www.vnteach.com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31E714-109D-FA29-6367-77FCCA4CA58D}"/>
              </a:ext>
            </a:extLst>
          </p:cNvPr>
          <p:cNvCxnSpPr/>
          <p:nvPr/>
        </p:nvCxnSpPr>
        <p:spPr>
          <a:xfrm>
            <a:off x="2914650" y="3600450"/>
            <a:ext cx="4286250" cy="1191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2E46D85-DB29-97FA-0E55-6EF828EC740D}"/>
              </a:ext>
            </a:extLst>
          </p:cNvPr>
          <p:cNvSpPr txBox="1"/>
          <p:nvPr/>
        </p:nvSpPr>
        <p:spPr>
          <a:xfrm>
            <a:off x="3600450" y="1143000"/>
            <a:ext cx="1543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 err="1">
                <a:cs typeface="Arial" charset="0"/>
              </a:rPr>
              <a:t>Giải</a:t>
            </a:r>
            <a:endParaRPr lang="en-US" sz="2100" dirty="0">
              <a:cs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411BF8-A9FB-48A9-0F75-B550E60F267D}"/>
              </a:ext>
            </a:extLst>
          </p:cNvPr>
          <p:cNvCxnSpPr/>
          <p:nvPr/>
        </p:nvCxnSpPr>
        <p:spPr>
          <a:xfrm>
            <a:off x="2971800" y="1714500"/>
            <a:ext cx="4343400" cy="1191"/>
          </a:xfrm>
          <a:prstGeom prst="straightConnector1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723811-2B7E-4A1B-F3BB-9CEB21662D04}"/>
              </a:ext>
            </a:extLst>
          </p:cNvPr>
          <p:cNvCxnSpPr/>
          <p:nvPr/>
        </p:nvCxnSpPr>
        <p:spPr>
          <a:xfrm rot="5400000">
            <a:off x="3657601" y="1713310"/>
            <a:ext cx="11430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F172B9-FCB1-B5B8-C787-0447ABACD7CC}"/>
              </a:ext>
            </a:extLst>
          </p:cNvPr>
          <p:cNvCxnSpPr/>
          <p:nvPr/>
        </p:nvCxnSpPr>
        <p:spPr>
          <a:xfrm rot="5400000">
            <a:off x="5314951" y="1713310"/>
            <a:ext cx="11430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7008C6-1CED-6249-011B-D896C5645934}"/>
              </a:ext>
            </a:extLst>
          </p:cNvPr>
          <p:cNvSpPr txBox="1"/>
          <p:nvPr/>
        </p:nvSpPr>
        <p:spPr>
          <a:xfrm>
            <a:off x="3562350" y="1828800"/>
            <a:ext cx="400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55220-05EC-CC49-7A22-2D222DE8117F}"/>
              </a:ext>
            </a:extLst>
          </p:cNvPr>
          <p:cNvSpPr txBox="1"/>
          <p:nvPr/>
        </p:nvSpPr>
        <p:spPr>
          <a:xfrm>
            <a:off x="5257800" y="1828800"/>
            <a:ext cx="400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4113C-08E2-0958-F7D6-0244D9B03B3A}"/>
              </a:ext>
            </a:extLst>
          </p:cNvPr>
          <p:cNvSpPr txBox="1"/>
          <p:nvPr/>
        </p:nvSpPr>
        <p:spPr>
          <a:xfrm>
            <a:off x="3600450" y="1428751"/>
            <a:ext cx="5715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(</a:t>
            </a:r>
            <a:endParaRPr lang="en-US" sz="2700" b="1" dirty="0"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9199F-A019-647E-6586-0BE9AE1C7F27}"/>
              </a:ext>
            </a:extLst>
          </p:cNvPr>
          <p:cNvSpPr txBox="1"/>
          <p:nvPr/>
        </p:nvSpPr>
        <p:spPr>
          <a:xfrm>
            <a:off x="5200650" y="1428751"/>
            <a:ext cx="4572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</a:t>
            </a:r>
            <a:endParaRPr lang="en-US" sz="2700" b="1" dirty="0"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03A733-53C9-8920-71C8-C14846CE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1" y="1567114"/>
            <a:ext cx="196399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/////////////////////////////////////</a:t>
            </a:r>
            <a:endParaRPr lang="en-US" altLang="en-US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625A57-4ADA-2261-74B7-7C0DBAB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979" y="1567114"/>
            <a:ext cx="10021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</a:t>
            </a:r>
            <a:endParaRPr lang="en-US" alt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59AC4A-D2D7-FEBF-33EC-010EB7BA8BED}"/>
              </a:ext>
            </a:extLst>
          </p:cNvPr>
          <p:cNvSpPr txBox="1"/>
          <p:nvPr/>
        </p:nvSpPr>
        <p:spPr>
          <a:xfrm>
            <a:off x="1550255" y="1441319"/>
            <a:ext cx="14287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  <a:sym typeface="Symbol"/>
              </a:rPr>
              <a:t>(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1; 3 </a:t>
            </a:r>
            <a:endParaRPr lang="en-US" sz="2100" dirty="0">
              <a:cs typeface="Arial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0A89E2-8EC6-AEDA-EB8A-E0118E9720E8}"/>
              </a:ext>
            </a:extLst>
          </p:cNvPr>
          <p:cNvCxnSpPr/>
          <p:nvPr/>
        </p:nvCxnSpPr>
        <p:spPr>
          <a:xfrm>
            <a:off x="2914650" y="2628900"/>
            <a:ext cx="4343400" cy="1191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4A1CFD-F2D5-F422-8009-EB225B27531B}"/>
              </a:ext>
            </a:extLst>
          </p:cNvPr>
          <p:cNvCxnSpPr/>
          <p:nvPr/>
        </p:nvCxnSpPr>
        <p:spPr>
          <a:xfrm rot="5400000">
            <a:off x="3161109" y="2628901"/>
            <a:ext cx="229791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B650CD-AC5D-0B10-E326-80D75AD21B4D}"/>
              </a:ext>
            </a:extLst>
          </p:cNvPr>
          <p:cNvCxnSpPr/>
          <p:nvPr/>
        </p:nvCxnSpPr>
        <p:spPr>
          <a:xfrm rot="5400000">
            <a:off x="4839891" y="2628900"/>
            <a:ext cx="227409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6FF862F-2937-2356-1EE4-FE310E44DA2E}"/>
              </a:ext>
            </a:extLst>
          </p:cNvPr>
          <p:cNvSpPr txBox="1"/>
          <p:nvPr/>
        </p:nvSpPr>
        <p:spPr>
          <a:xfrm>
            <a:off x="3124200" y="2686050"/>
            <a:ext cx="6286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-2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427C4-0342-802D-E517-A1A3BF1ED24D}"/>
              </a:ext>
            </a:extLst>
          </p:cNvPr>
          <p:cNvSpPr txBox="1"/>
          <p:nvPr/>
        </p:nvSpPr>
        <p:spPr>
          <a:xfrm>
            <a:off x="4781550" y="26860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59D2B4-7F23-22D0-65DE-9BBED203DB56}"/>
              </a:ext>
            </a:extLst>
          </p:cNvPr>
          <p:cNvSpPr txBox="1"/>
          <p:nvPr/>
        </p:nvSpPr>
        <p:spPr>
          <a:xfrm>
            <a:off x="3124200" y="2343151"/>
            <a:ext cx="5143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</a:t>
            </a:r>
            <a:endParaRPr lang="en-US" sz="2700" b="1" dirty="0"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DCD93D-B5C9-7984-5836-A6AC251C947C}"/>
              </a:ext>
            </a:extLst>
          </p:cNvPr>
          <p:cNvSpPr txBox="1"/>
          <p:nvPr/>
        </p:nvSpPr>
        <p:spPr>
          <a:xfrm>
            <a:off x="4781550" y="2343151"/>
            <a:ext cx="4000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latin typeface="Arial" charset="0"/>
                <a:cs typeface="Arial" charset="0"/>
                <a:sym typeface="Symbol"/>
              </a:rPr>
              <a:t></a:t>
            </a:r>
            <a:endParaRPr lang="en-US" sz="2700" b="1" dirty="0"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EEC482-9F76-637C-1A7D-33C33A191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476204"/>
            <a:ext cx="253246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/////////////////////////////////////////////</a:t>
            </a:r>
            <a:endParaRPr lang="en-US" altLang="en-US" sz="13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FB6B54-F158-627B-DC14-A6A269DE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469482"/>
            <a:ext cx="4251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</a:t>
            </a:r>
            <a:endParaRPr lang="en-US" altLang="en-US" sz="13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4BDF14-A6F1-8763-7A79-0D182A2457F4}"/>
              </a:ext>
            </a:extLst>
          </p:cNvPr>
          <p:cNvSpPr txBox="1"/>
          <p:nvPr/>
        </p:nvSpPr>
        <p:spPr>
          <a:xfrm>
            <a:off x="1543050" y="2343150"/>
            <a:ext cx="12573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-2; 2</a:t>
            </a:r>
            <a:endParaRPr lang="en-US" sz="2100" dirty="0">
              <a:cs typeface="Arial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306E24-2924-E2F7-FC70-9E7C85E81911}"/>
              </a:ext>
            </a:extLst>
          </p:cNvPr>
          <p:cNvCxnSpPr/>
          <p:nvPr/>
        </p:nvCxnSpPr>
        <p:spPr>
          <a:xfrm rot="5400000">
            <a:off x="4429126" y="2657476"/>
            <a:ext cx="18859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5E6DEFA-13BC-E427-0700-AF5B17E932CC}"/>
              </a:ext>
            </a:extLst>
          </p:cNvPr>
          <p:cNvCxnSpPr/>
          <p:nvPr/>
        </p:nvCxnSpPr>
        <p:spPr>
          <a:xfrm rot="5400000">
            <a:off x="2771776" y="2657476"/>
            <a:ext cx="18859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C551BC5-EBAE-4064-A8BB-4BD499B69C76}"/>
              </a:ext>
            </a:extLst>
          </p:cNvPr>
          <p:cNvSpPr txBox="1"/>
          <p:nvPr/>
        </p:nvSpPr>
        <p:spPr>
          <a:xfrm>
            <a:off x="5238750" y="3638550"/>
            <a:ext cx="400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09E840-8713-6C7E-07AC-E9042DCA19E4}"/>
              </a:ext>
            </a:extLst>
          </p:cNvPr>
          <p:cNvSpPr txBox="1"/>
          <p:nvPr/>
        </p:nvSpPr>
        <p:spPr>
          <a:xfrm>
            <a:off x="3581400" y="36385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FD0B8B-9654-9AE9-1139-8D22DF611DBA}"/>
              </a:ext>
            </a:extLst>
          </p:cNvPr>
          <p:cNvSpPr txBox="1"/>
          <p:nvPr/>
        </p:nvSpPr>
        <p:spPr>
          <a:xfrm>
            <a:off x="3124200" y="3283119"/>
            <a:ext cx="4572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</a:t>
            </a:r>
            <a:endParaRPr lang="en-US" sz="2700" b="1" dirty="0">
              <a:cs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4CE248-3B30-D4F8-4145-71699272107B}"/>
              </a:ext>
            </a:extLst>
          </p:cNvPr>
          <p:cNvSpPr txBox="1"/>
          <p:nvPr/>
        </p:nvSpPr>
        <p:spPr>
          <a:xfrm>
            <a:off x="5200650" y="3314701"/>
            <a:ext cx="3429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</a:t>
            </a:r>
            <a:endParaRPr lang="en-US" sz="2700" dirty="0">
              <a:cs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FC70A6-1F73-FC06-3916-520D1E001D0C}"/>
              </a:ext>
            </a:extLst>
          </p:cNvPr>
          <p:cNvSpPr txBox="1"/>
          <p:nvPr/>
        </p:nvSpPr>
        <p:spPr>
          <a:xfrm>
            <a:off x="4800600" y="3289354"/>
            <a:ext cx="6858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latin typeface="Arial" charset="0"/>
                <a:cs typeface="Arial" charset="0"/>
                <a:sym typeface="Symbol"/>
              </a:rPr>
              <a:t></a:t>
            </a:r>
            <a:endParaRPr lang="en-US" sz="2700" dirty="0">
              <a:cs typeface="Arial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72A883-1851-9DA8-5A53-007FD8B0082D}"/>
              </a:ext>
            </a:extLst>
          </p:cNvPr>
          <p:cNvSpPr txBox="1"/>
          <p:nvPr/>
        </p:nvSpPr>
        <p:spPr>
          <a:xfrm>
            <a:off x="3581400" y="3282897"/>
            <a:ext cx="2857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dirty="0">
                <a:cs typeface="Arial" charset="0"/>
              </a:rPr>
              <a:t>(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F488EF-3FEA-560C-A3EA-31BE7739B2D0}"/>
              </a:ext>
            </a:extLst>
          </p:cNvPr>
          <p:cNvCxnSpPr>
            <a:cxnSpLocks/>
          </p:cNvCxnSpPr>
          <p:nvPr/>
        </p:nvCxnSpPr>
        <p:spPr>
          <a:xfrm>
            <a:off x="4953000" y="2762250"/>
            <a:ext cx="0" cy="8382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6EA6C7-F9BF-BF66-EDDC-EA6A27E63AA3}"/>
              </a:ext>
            </a:extLst>
          </p:cNvPr>
          <p:cNvCxnSpPr/>
          <p:nvPr/>
        </p:nvCxnSpPr>
        <p:spPr>
          <a:xfrm rot="5400000">
            <a:off x="2792016" y="3114676"/>
            <a:ext cx="9715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AA427A9-0915-6CC4-35D0-0608F96BBC3F}"/>
              </a:ext>
            </a:extLst>
          </p:cNvPr>
          <p:cNvSpPr txBox="1"/>
          <p:nvPr/>
        </p:nvSpPr>
        <p:spPr>
          <a:xfrm>
            <a:off x="4800600" y="36385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440D16-6E4F-B6DF-164B-71AC0120C873}"/>
              </a:ext>
            </a:extLst>
          </p:cNvPr>
          <p:cNvSpPr txBox="1"/>
          <p:nvPr/>
        </p:nvSpPr>
        <p:spPr>
          <a:xfrm>
            <a:off x="2952750" y="3638550"/>
            <a:ext cx="4762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-2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1D9A3EF-77E7-15D2-FF97-EAED3080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49" y="3448050"/>
            <a:ext cx="213359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</a:t>
            </a:r>
            <a:endParaRPr lang="en-US" altLang="en-US" sz="135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1D4DB3-DCD5-C7E2-B11A-88F67A743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457575"/>
            <a:ext cx="74175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</a:t>
            </a:r>
            <a:endParaRPr lang="en-US" altLang="en-US" sz="135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B5ACCE-BFCD-26F9-66FC-12CF347D7FC2}"/>
              </a:ext>
            </a:extLst>
          </p:cNvPr>
          <p:cNvSpPr txBox="1"/>
          <p:nvPr/>
        </p:nvSpPr>
        <p:spPr>
          <a:xfrm>
            <a:off x="914400" y="3378994"/>
            <a:ext cx="21705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(1; 3 </a:t>
            </a:r>
            <a:r>
              <a:rPr lang="en-US" sz="2100" dirty="0">
                <a:latin typeface="Arial" charset="0"/>
                <a:cs typeface="Arial" charset="0"/>
                <a:sym typeface="Symbol" panose="05050102010706020507" pitchFamily="18" charset="2"/>
              </a:rPr>
              <a:t>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 -2; 2</a:t>
            </a:r>
            <a:endParaRPr lang="en-US" sz="2100" dirty="0">
              <a:cs typeface="Arial" charset="0"/>
            </a:endParaRPr>
          </a:p>
          <a:p>
            <a:pPr>
              <a:defRPr/>
            </a:pPr>
            <a:endParaRPr lang="en-US" sz="2100" dirty="0">
              <a:cs typeface="Arial" charset="0"/>
            </a:endParaRPr>
          </a:p>
        </p:txBody>
      </p:sp>
      <p:sp>
        <p:nvSpPr>
          <p:cNvPr id="8236" name="TextBox 67">
            <a:extLst>
              <a:ext uri="{FF2B5EF4-FFF2-40B4-BE49-F238E27FC236}">
                <a16:creationId xmlns:a16="http://schemas.microsoft.com/office/drawing/2014/main" id="{BDEADC0B-4846-474B-3E4A-E34A08BC6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4286250"/>
            <a:ext cx="2686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CC27391F-8F8B-4F0A-CD85-E2C671A8C86E}"/>
              </a:ext>
            </a:extLst>
          </p:cNvPr>
          <p:cNvSpPr/>
          <p:nvPr/>
        </p:nvSpPr>
        <p:spPr>
          <a:xfrm rot="16200000">
            <a:off x="4010025" y="2981325"/>
            <a:ext cx="571500" cy="2038350"/>
          </a:xfrm>
          <a:prstGeom prst="leftBrace">
            <a:avLst>
              <a:gd name="adj1" fmla="val 101060"/>
              <a:gd name="adj2" fmla="val 4827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6DCD96-2398-B290-4384-700E03B723D6}"/>
              </a:ext>
            </a:extLst>
          </p:cNvPr>
          <p:cNvSpPr txBox="1"/>
          <p:nvPr/>
        </p:nvSpPr>
        <p:spPr>
          <a:xfrm>
            <a:off x="3352800" y="4286250"/>
            <a:ext cx="35814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(1; 3 </a:t>
            </a:r>
            <a:r>
              <a:rPr lang="en-US" sz="2100" dirty="0">
                <a:latin typeface="Arial" charset="0"/>
                <a:cs typeface="Arial" charset="0"/>
                <a:sym typeface="Symbol" panose="05050102010706020507" pitchFamily="18" charset="2"/>
              </a:rPr>
              <a:t>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 -2; 2</a:t>
            </a:r>
            <a:r>
              <a:rPr lang="en-US" sz="2100" dirty="0">
                <a:cs typeface="Arial" charset="0"/>
                <a:sym typeface="Symbol"/>
              </a:rPr>
              <a:t>= -2; 3</a:t>
            </a:r>
            <a:endParaRPr lang="en-US" sz="2100" dirty="0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E1367-4037-B5F9-CE5C-D5A02EF7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142" y="138153"/>
            <a:ext cx="5696745" cy="914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8852F-DAF7-3D7A-D05F-62E65499E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548" y="518010"/>
            <a:ext cx="2454652" cy="6115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35980B-7071-0A71-C9B4-69E96F8421C8}"/>
              </a:ext>
            </a:extLst>
          </p:cNvPr>
          <p:cNvCxnSpPr/>
          <p:nvPr/>
        </p:nvCxnSpPr>
        <p:spPr>
          <a:xfrm>
            <a:off x="3714750" y="1714500"/>
            <a:ext cx="1657350" cy="1191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D789A3A-3927-766E-C381-C2811EB193DE}"/>
              </a:ext>
            </a:extLst>
          </p:cNvPr>
          <p:cNvCxnSpPr/>
          <p:nvPr/>
        </p:nvCxnSpPr>
        <p:spPr>
          <a:xfrm>
            <a:off x="3238500" y="2628900"/>
            <a:ext cx="1657350" cy="1191"/>
          </a:xfrm>
          <a:prstGeom prst="line">
            <a:avLst/>
          </a:prstGeom>
          <a:ln w="444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81321D7-9E12-3733-3CE6-71895F6BE8A5}"/>
              </a:ext>
            </a:extLst>
          </p:cNvPr>
          <p:cNvCxnSpPr>
            <a:cxnSpLocks/>
          </p:cNvCxnSpPr>
          <p:nvPr/>
        </p:nvCxnSpPr>
        <p:spPr>
          <a:xfrm>
            <a:off x="3282616" y="3600450"/>
            <a:ext cx="2089484" cy="1191"/>
          </a:xfrm>
          <a:prstGeom prst="line">
            <a:avLst/>
          </a:prstGeom>
          <a:ln w="50800" cmpd="sng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026 0.3663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0278 0.18858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9" grpId="0"/>
      <p:bldP spid="30" grpId="0"/>
      <p:bldP spid="31" grpId="0"/>
      <p:bldP spid="33" grpId="0"/>
      <p:bldP spid="34" grpId="0"/>
      <p:bldP spid="35" grpId="0"/>
      <p:bldP spid="47" grpId="0"/>
      <p:bldP spid="48" grpId="0"/>
      <p:bldP spid="49" grpId="0"/>
      <p:bldP spid="52" grpId="0"/>
      <p:bldP spid="53" grpId="0"/>
      <p:bldP spid="55" grpId="0"/>
      <p:bldP spid="60" grpId="0"/>
      <p:bldP spid="61" grpId="0"/>
      <p:bldP spid="64" grpId="0"/>
      <p:bldP spid="65" grpId="0"/>
      <p:bldP spid="66" grpId="0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31E714-109D-FA29-6367-77FCCA4CA58D}"/>
              </a:ext>
            </a:extLst>
          </p:cNvPr>
          <p:cNvCxnSpPr/>
          <p:nvPr/>
        </p:nvCxnSpPr>
        <p:spPr>
          <a:xfrm>
            <a:off x="2914650" y="3562350"/>
            <a:ext cx="4286250" cy="1191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2E46D85-DB29-97FA-0E55-6EF828EC740D}"/>
              </a:ext>
            </a:extLst>
          </p:cNvPr>
          <p:cNvSpPr txBox="1"/>
          <p:nvPr/>
        </p:nvSpPr>
        <p:spPr>
          <a:xfrm>
            <a:off x="3600450" y="1143000"/>
            <a:ext cx="1543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 err="1">
                <a:cs typeface="Arial" charset="0"/>
              </a:rPr>
              <a:t>Giải</a:t>
            </a:r>
            <a:endParaRPr lang="en-US" sz="2100" dirty="0">
              <a:cs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411BF8-A9FB-48A9-0F75-B550E60F267D}"/>
              </a:ext>
            </a:extLst>
          </p:cNvPr>
          <p:cNvCxnSpPr>
            <a:cxnSpLocks/>
          </p:cNvCxnSpPr>
          <p:nvPr/>
        </p:nvCxnSpPr>
        <p:spPr>
          <a:xfrm>
            <a:off x="3326091" y="1733550"/>
            <a:ext cx="3935691" cy="1191"/>
          </a:xfrm>
          <a:prstGeom prst="straightConnector1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F172B9-FCB1-B5B8-C787-0447ABACD7CC}"/>
              </a:ext>
            </a:extLst>
          </p:cNvPr>
          <p:cNvCxnSpPr/>
          <p:nvPr/>
        </p:nvCxnSpPr>
        <p:spPr>
          <a:xfrm rot="5400000">
            <a:off x="5314951" y="1713310"/>
            <a:ext cx="11430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7008C6-1CED-6249-011B-D896C5645934}"/>
              </a:ext>
            </a:extLst>
          </p:cNvPr>
          <p:cNvSpPr txBox="1"/>
          <p:nvPr/>
        </p:nvSpPr>
        <p:spPr>
          <a:xfrm>
            <a:off x="2796618" y="1657350"/>
            <a:ext cx="5561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-</a:t>
            </a:r>
            <a:r>
              <a:rPr lang="en-US" sz="2100" dirty="0">
                <a:latin typeface="Times New Roman" panose="02020603050405020304" pitchFamily="18" charset="0"/>
                <a:cs typeface="Arial" charset="0"/>
                <a:sym typeface="Symbol" panose="05050102010706020507" pitchFamily="18" charset="2"/>
              </a:rPr>
              <a:t>ꝏ</a:t>
            </a:r>
            <a:endParaRPr lang="en-US" sz="2100" dirty="0"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55220-05EC-CC49-7A22-2D222DE8117F}"/>
              </a:ext>
            </a:extLst>
          </p:cNvPr>
          <p:cNvSpPr txBox="1"/>
          <p:nvPr/>
        </p:nvSpPr>
        <p:spPr>
          <a:xfrm>
            <a:off x="5181600" y="1775252"/>
            <a:ext cx="400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9199F-A019-647E-6586-0BE9AE1C7F27}"/>
              </a:ext>
            </a:extLst>
          </p:cNvPr>
          <p:cNvSpPr txBox="1"/>
          <p:nvPr/>
        </p:nvSpPr>
        <p:spPr>
          <a:xfrm>
            <a:off x="5200650" y="1428751"/>
            <a:ext cx="4572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</a:t>
            </a:r>
            <a:endParaRPr lang="en-US" sz="2700" b="1" dirty="0"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03A733-53C9-8920-71C8-C14846CE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1" y="1585868"/>
            <a:ext cx="196399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////////////////////////////////////</a:t>
            </a:r>
            <a:endParaRPr lang="en-US" alt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59AC4A-D2D7-FEBF-33EC-010EB7BA8BED}"/>
              </a:ext>
            </a:extLst>
          </p:cNvPr>
          <p:cNvSpPr txBox="1"/>
          <p:nvPr/>
        </p:nvSpPr>
        <p:spPr>
          <a:xfrm>
            <a:off x="1663610" y="1546652"/>
            <a:ext cx="12319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(-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ꝏ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; 1 </a:t>
            </a:r>
            <a:endParaRPr lang="en-US" sz="2100" dirty="0">
              <a:cs typeface="Arial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0A89E2-8EC6-AEDA-EB8A-E0118E9720E8}"/>
              </a:ext>
            </a:extLst>
          </p:cNvPr>
          <p:cNvCxnSpPr/>
          <p:nvPr/>
        </p:nvCxnSpPr>
        <p:spPr>
          <a:xfrm>
            <a:off x="2914650" y="2628900"/>
            <a:ext cx="4343400" cy="1191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4A1CFD-F2D5-F422-8009-EB225B27531B}"/>
              </a:ext>
            </a:extLst>
          </p:cNvPr>
          <p:cNvCxnSpPr/>
          <p:nvPr/>
        </p:nvCxnSpPr>
        <p:spPr>
          <a:xfrm rot="5400000">
            <a:off x="3999310" y="2628901"/>
            <a:ext cx="229791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B650CD-AC5D-0B10-E326-80D75AD21B4D}"/>
              </a:ext>
            </a:extLst>
          </p:cNvPr>
          <p:cNvCxnSpPr/>
          <p:nvPr/>
        </p:nvCxnSpPr>
        <p:spPr>
          <a:xfrm rot="5400000">
            <a:off x="5659041" y="2628900"/>
            <a:ext cx="227409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6FF862F-2937-2356-1EE4-FE310E44DA2E}"/>
              </a:ext>
            </a:extLst>
          </p:cNvPr>
          <p:cNvSpPr txBox="1"/>
          <p:nvPr/>
        </p:nvSpPr>
        <p:spPr>
          <a:xfrm>
            <a:off x="4000500" y="2686050"/>
            <a:ext cx="6286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427C4-0342-802D-E517-A1A3BF1ED24D}"/>
              </a:ext>
            </a:extLst>
          </p:cNvPr>
          <p:cNvSpPr txBox="1"/>
          <p:nvPr/>
        </p:nvSpPr>
        <p:spPr>
          <a:xfrm>
            <a:off x="5657850" y="26860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  <a:sym typeface="Symbol" panose="05050102010706020507" pitchFamily="18" charset="2"/>
              </a:rPr>
              <a:t></a:t>
            </a:r>
            <a:endParaRPr lang="en-US" sz="2100" dirty="0"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59D2B4-7F23-22D0-65DE-9BBED203DB56}"/>
              </a:ext>
            </a:extLst>
          </p:cNvPr>
          <p:cNvSpPr txBox="1"/>
          <p:nvPr/>
        </p:nvSpPr>
        <p:spPr>
          <a:xfrm>
            <a:off x="4000500" y="2343151"/>
            <a:ext cx="5143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</a:t>
            </a:r>
            <a:endParaRPr lang="en-US" sz="2700" b="1" dirty="0"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DCD93D-B5C9-7984-5836-A6AC251C947C}"/>
              </a:ext>
            </a:extLst>
          </p:cNvPr>
          <p:cNvSpPr txBox="1"/>
          <p:nvPr/>
        </p:nvSpPr>
        <p:spPr>
          <a:xfrm>
            <a:off x="5587946" y="2343151"/>
            <a:ext cx="4000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latin typeface="Arial" charset="0"/>
                <a:cs typeface="Arial" charset="0"/>
                <a:sym typeface="Symbol"/>
              </a:rPr>
              <a:t></a:t>
            </a:r>
            <a:endParaRPr lang="en-US" sz="2700" b="1" dirty="0"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EEC482-9F76-637C-1A7D-33C33A191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2473352"/>
            <a:ext cx="14287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</a:t>
            </a:r>
            <a:endParaRPr lang="en-US" altLang="en-US" sz="13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FB6B54-F158-627B-DC14-A6A269DE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473352"/>
            <a:ext cx="13869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</a:t>
            </a:r>
            <a:endParaRPr lang="en-US" altLang="en-US" sz="13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4BDF14-A6F1-8763-7A79-0D182A2457F4}"/>
              </a:ext>
            </a:extLst>
          </p:cNvPr>
          <p:cNvSpPr txBox="1"/>
          <p:nvPr/>
        </p:nvSpPr>
        <p:spPr>
          <a:xfrm>
            <a:off x="1828800" y="2384852"/>
            <a:ext cx="12573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0;</a:t>
            </a:r>
            <a:r>
              <a:rPr lang="en-US" sz="2100" dirty="0">
                <a:latin typeface="Arial" charset="0"/>
                <a:cs typeface="Arial" charset="0"/>
                <a:sym typeface="Symbol" panose="05050102010706020507" pitchFamily="18" charset="2"/>
              </a:rPr>
              <a:t>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</a:t>
            </a:r>
            <a:endParaRPr lang="en-US" sz="2100" dirty="0">
              <a:cs typeface="Arial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306E24-2924-E2F7-FC70-9E7C85E81911}"/>
              </a:ext>
            </a:extLst>
          </p:cNvPr>
          <p:cNvCxnSpPr/>
          <p:nvPr/>
        </p:nvCxnSpPr>
        <p:spPr>
          <a:xfrm rot="5400000">
            <a:off x="4429126" y="2657476"/>
            <a:ext cx="18859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5E6DEFA-13BC-E427-0700-AF5B17E932CC}"/>
              </a:ext>
            </a:extLst>
          </p:cNvPr>
          <p:cNvCxnSpPr/>
          <p:nvPr/>
        </p:nvCxnSpPr>
        <p:spPr>
          <a:xfrm rot="5400000">
            <a:off x="2106216" y="2694384"/>
            <a:ext cx="18859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C551BC5-EBAE-4064-A8BB-4BD499B69C76}"/>
              </a:ext>
            </a:extLst>
          </p:cNvPr>
          <p:cNvSpPr txBox="1"/>
          <p:nvPr/>
        </p:nvSpPr>
        <p:spPr>
          <a:xfrm>
            <a:off x="5257800" y="3638550"/>
            <a:ext cx="400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09E840-8713-6C7E-07AC-E9042DCA19E4}"/>
              </a:ext>
            </a:extLst>
          </p:cNvPr>
          <p:cNvSpPr txBox="1"/>
          <p:nvPr/>
        </p:nvSpPr>
        <p:spPr>
          <a:xfrm>
            <a:off x="2743200" y="36385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-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ꝏ</a:t>
            </a:r>
            <a:endParaRPr lang="en-US" sz="2100" dirty="0">
              <a:cs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FD0B8B-9654-9AE9-1139-8D22DF611DBA}"/>
              </a:ext>
            </a:extLst>
          </p:cNvPr>
          <p:cNvSpPr txBox="1"/>
          <p:nvPr/>
        </p:nvSpPr>
        <p:spPr>
          <a:xfrm>
            <a:off x="4000500" y="3257550"/>
            <a:ext cx="4572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</a:t>
            </a:r>
            <a:endParaRPr lang="en-US" sz="2700" b="1" dirty="0">
              <a:cs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4CE248-3B30-D4F8-4145-71699272107B}"/>
              </a:ext>
            </a:extLst>
          </p:cNvPr>
          <p:cNvSpPr txBox="1"/>
          <p:nvPr/>
        </p:nvSpPr>
        <p:spPr>
          <a:xfrm>
            <a:off x="5200650" y="3257550"/>
            <a:ext cx="3429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</a:t>
            </a:r>
            <a:endParaRPr lang="en-US" sz="2700" dirty="0">
              <a:cs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FC70A6-1F73-FC06-3916-520D1E001D0C}"/>
              </a:ext>
            </a:extLst>
          </p:cNvPr>
          <p:cNvSpPr txBox="1"/>
          <p:nvPr/>
        </p:nvSpPr>
        <p:spPr>
          <a:xfrm>
            <a:off x="5578502" y="3259266"/>
            <a:ext cx="62345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latin typeface="Arial" charset="0"/>
                <a:cs typeface="Arial" charset="0"/>
                <a:sym typeface="Symbol"/>
              </a:rPr>
              <a:t></a:t>
            </a:r>
            <a:endParaRPr lang="en-US" sz="2700" dirty="0">
              <a:cs typeface="Arial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F488EF-3FEA-560C-A3EA-31BE7739B2D0}"/>
              </a:ext>
            </a:extLst>
          </p:cNvPr>
          <p:cNvCxnSpPr>
            <a:cxnSpLocks/>
          </p:cNvCxnSpPr>
          <p:nvPr/>
        </p:nvCxnSpPr>
        <p:spPr>
          <a:xfrm>
            <a:off x="5738853" y="2623393"/>
            <a:ext cx="0" cy="99295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6EA6C7-F9BF-BF66-EDDC-EA6A27E63AA3}"/>
              </a:ext>
            </a:extLst>
          </p:cNvPr>
          <p:cNvCxnSpPr/>
          <p:nvPr/>
        </p:nvCxnSpPr>
        <p:spPr>
          <a:xfrm rot="5400000">
            <a:off x="3629026" y="3114676"/>
            <a:ext cx="9715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AA427A9-0915-6CC4-35D0-0608F96BBC3F}"/>
              </a:ext>
            </a:extLst>
          </p:cNvPr>
          <p:cNvSpPr txBox="1"/>
          <p:nvPr/>
        </p:nvSpPr>
        <p:spPr>
          <a:xfrm>
            <a:off x="5638800" y="36385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  <a:sym typeface="Symbol" panose="05050102010706020507" pitchFamily="18" charset="2"/>
              </a:rPr>
              <a:t></a:t>
            </a:r>
            <a:endParaRPr lang="en-US" sz="2100" dirty="0">
              <a:cs typeface="Arial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440D16-6E4F-B6DF-164B-71AC0120C873}"/>
              </a:ext>
            </a:extLst>
          </p:cNvPr>
          <p:cNvSpPr txBox="1"/>
          <p:nvPr/>
        </p:nvSpPr>
        <p:spPr>
          <a:xfrm>
            <a:off x="3886200" y="3638550"/>
            <a:ext cx="3429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B5ACCE-BFCD-26F9-66FC-12CF347D7FC2}"/>
              </a:ext>
            </a:extLst>
          </p:cNvPr>
          <p:cNvSpPr txBox="1"/>
          <p:nvPr/>
        </p:nvSpPr>
        <p:spPr>
          <a:xfrm>
            <a:off x="685800" y="3378994"/>
            <a:ext cx="20002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(-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ꝏ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; 1  0;</a:t>
            </a:r>
            <a:r>
              <a:rPr lang="en-US" sz="2100" dirty="0">
                <a:latin typeface="Arial" charset="0"/>
                <a:cs typeface="Arial" charset="0"/>
                <a:sym typeface="Symbol" panose="05050102010706020507" pitchFamily="18" charset="2"/>
              </a:rPr>
              <a:t>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 </a:t>
            </a:r>
            <a:endParaRPr lang="en-US" sz="2100" dirty="0">
              <a:cs typeface="Arial" charset="0"/>
            </a:endParaRPr>
          </a:p>
        </p:txBody>
      </p:sp>
      <p:sp>
        <p:nvSpPr>
          <p:cNvPr id="8236" name="TextBox 67">
            <a:extLst>
              <a:ext uri="{FF2B5EF4-FFF2-40B4-BE49-F238E27FC236}">
                <a16:creationId xmlns:a16="http://schemas.microsoft.com/office/drawing/2014/main" id="{BDEADC0B-4846-474B-3E4A-E34A08BC6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4286250"/>
            <a:ext cx="2686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CC27391F-8F8B-4F0A-CD85-E2C671A8C86E}"/>
              </a:ext>
            </a:extLst>
          </p:cNvPr>
          <p:cNvSpPr/>
          <p:nvPr/>
        </p:nvSpPr>
        <p:spPr>
          <a:xfrm rot="16200000">
            <a:off x="4448175" y="3438525"/>
            <a:ext cx="571500" cy="1200150"/>
          </a:xfrm>
          <a:prstGeom prst="leftBrace">
            <a:avLst>
              <a:gd name="adj1" fmla="val 101060"/>
              <a:gd name="adj2" fmla="val 4827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6DCD96-2398-B290-4384-700E03B723D6}"/>
              </a:ext>
            </a:extLst>
          </p:cNvPr>
          <p:cNvSpPr txBox="1"/>
          <p:nvPr/>
        </p:nvSpPr>
        <p:spPr>
          <a:xfrm>
            <a:off x="3617536" y="4326836"/>
            <a:ext cx="33528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(-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ꝏ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; 1  0;</a:t>
            </a:r>
            <a:r>
              <a:rPr lang="en-US" sz="2100" dirty="0">
                <a:latin typeface="Arial" charset="0"/>
                <a:cs typeface="Arial" charset="0"/>
                <a:sym typeface="Symbol" panose="05050102010706020507" pitchFamily="18" charset="2"/>
              </a:rPr>
              <a:t>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 </a:t>
            </a:r>
            <a:r>
              <a:rPr lang="en-US" sz="2100" dirty="0">
                <a:cs typeface="Arial" charset="0"/>
                <a:sym typeface="Symbol"/>
              </a:rPr>
              <a:t>= 0; 1</a:t>
            </a:r>
            <a:endParaRPr lang="en-US" sz="2100" dirty="0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C99EC-7E35-E07C-0DBE-ECF021C5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77" y="99904"/>
            <a:ext cx="5696745" cy="9145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2349CC-1A29-A586-1211-1B7AA79FF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49" y="534590"/>
            <a:ext cx="2454652" cy="6115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35980B-7071-0A71-C9B4-69E96F8421C8}"/>
              </a:ext>
            </a:extLst>
          </p:cNvPr>
          <p:cNvCxnSpPr>
            <a:cxnSpLocks/>
          </p:cNvCxnSpPr>
          <p:nvPr/>
        </p:nvCxnSpPr>
        <p:spPr>
          <a:xfrm>
            <a:off x="2914650" y="1733550"/>
            <a:ext cx="2495550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D789A3A-3927-766E-C381-C2811EB193DE}"/>
              </a:ext>
            </a:extLst>
          </p:cNvPr>
          <p:cNvCxnSpPr/>
          <p:nvPr/>
        </p:nvCxnSpPr>
        <p:spPr>
          <a:xfrm>
            <a:off x="4114800" y="2646759"/>
            <a:ext cx="1657350" cy="1191"/>
          </a:xfrm>
          <a:prstGeom prst="line">
            <a:avLst/>
          </a:prstGeom>
          <a:ln w="444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81321D7-9E12-3733-3CE6-71895F6BE8A5}"/>
              </a:ext>
            </a:extLst>
          </p:cNvPr>
          <p:cNvCxnSpPr/>
          <p:nvPr/>
        </p:nvCxnSpPr>
        <p:spPr>
          <a:xfrm>
            <a:off x="4114800" y="3562350"/>
            <a:ext cx="1257300" cy="1191"/>
          </a:xfrm>
          <a:prstGeom prst="line">
            <a:avLst/>
          </a:prstGeom>
          <a:ln w="50800" cmpd="sng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01D4DB3-DCD5-C7E2-B11A-88F67A743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745" y="3413098"/>
            <a:ext cx="16573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</a:t>
            </a:r>
            <a:endParaRPr lang="en-US" altLang="en-US" sz="13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1D9A3EF-77E7-15D2-FF97-EAED3080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3408619"/>
            <a:ext cx="199906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</a:t>
            </a:r>
            <a:endParaRPr lang="en-US" altLang="en-US" sz="13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1111 L -0.00417 0.3555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111 L -0.00417 0.17777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9" grpId="0"/>
      <p:bldP spid="30" grpId="0"/>
      <p:bldP spid="31" grpId="0"/>
      <p:bldP spid="33" grpId="0"/>
      <p:bldP spid="34" grpId="0"/>
      <p:bldP spid="35" grpId="0"/>
      <p:bldP spid="47" grpId="0"/>
      <p:bldP spid="48" grpId="0"/>
      <p:bldP spid="49" grpId="0"/>
      <p:bldP spid="52" grpId="0"/>
      <p:bldP spid="53" grpId="0"/>
      <p:bldP spid="60" grpId="0"/>
      <p:bldP spid="61" grpId="0"/>
      <p:bldP spid="66" grpId="0"/>
      <p:bldP spid="69" grpId="0" animBg="1"/>
      <p:bldP spid="65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127952" y="1975653"/>
            <a:ext cx="2400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2540" y="1606083"/>
            <a:ext cx="2491124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1400" y="865393"/>
            <a:ext cx="4191000" cy="94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 b="17620"/>
          <a:stretch/>
        </p:blipFill>
        <p:spPr>
          <a:xfrm>
            <a:off x="3505200" y="777763"/>
            <a:ext cx="3727543" cy="43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7343 C -0.00052 0.04536 -0.00191 0.0216 0.0007 -0.00648 C 0.00104 -0.00926 0.0132 -0.01049 0.01372 -0.01049 C 0.02205 -0.01481 0.03073 -0.01234 0.03889 -0.00802 C 0.04184 -0.00432 0.04202 -0.00154 0.04341 0.00432 C 0.04323 0.00802 0.04358 0.01172 0.04271 0.01512 C 0.04219 0.01697 0.04063 0.01697 0.03959 0.01789 C 0.0349 0.02283 0.03073 0.02468 0.02518 0.02592 C 0.02014 0.02931 0.01424 0.029 0.00903 0.03024 C 0.01858 0.0327 0.02795 0.03641 0.03733 0.03949 C 0.03976 0.04258 0.04098 0.04597 0.04341 0.04906 C 0.04896 0.07436 0.02622 0.07405 0.0191 0.07498 C 0.01702 0.07436 0.01077 0.07343 0.01285 0.07343 C 0.02604 0.07343 0.03941 0.07559 0.05261 0.07621 C 0.05903 0.0759 0.06545 0.07683 0.0717 0.07498 C 0.07188 0.07498 0.075 0.06263 0.07552 0.05862 C 0.07709 0.04813 0.08073 0.04104 0.08316 0.03147 C 0.0842 0.02684 0.08473 0.02345 0.08629 0.01913 C 0.08785 0.00987 0.08559 0.02036 0.08924 0.01234 C 0.08976 0.01111 0.08976 0.00956 0.09011 0.00833 C 0.09045 0.00679 0.09098 0.00555 0.0915 0.00432 C 0.09497 -0.00309 0.09306 0.0037 0.09532 -0.0037 C 0.09705 -0.00957 0.09688 -0.01389 0.1 -0.01728 C 0.10209 -0.01605 0.10955 -0.00556 0.11146 -0.00247 C 0.1158 0.01481 0.11684 0.03456 0.12292 0.05029 C 0.12448 0.05986 0.12657 0.06263 0.12969 0.07066 C 0.13004 0.07374 0.12969 0.07744 0.13056 0.08022 C 0.13091 0.08146 0.13125 0.07775 0.13125 0.07621 C 0.13264 0.04443 0.13004 0.05801 0.13282 0.04505 C 0.13368 0.03054 0.13594 0.02191 0.13959 0.00987 C 0.14341 -0.00278 0.1382 0.01234 0.14427 -0.0037 C 0.14479 -0.00525 0.14584 -0.00802 0.14584 -0.00771 C 0.14601 -0.00926 0.14566 -0.01203 0.14653 -0.01203 C 0.14844 -0.01203 0.14827 -0.0034 0.14879 0.00308 C 0.14931 0.0108 0.14983 0.01851 0.15104 0.02592 C 0.15174 0.03949 0.15278 0.05214 0.15417 0.06541 C 0.15452 0.0688 0.15452 0.07251 0.15573 0.07498 C 0.15677 0.07714 0.16025 0.07744 0.16025 0.07775 C 0.16233 0.07683 0.16424 0.07559 0.16632 0.07498 C 0.17049 0.07374 0.17865 0.0722 0.17865 0.07251 C 0.19236 0.07312 0.20608 0.07467 0.21979 0.07498 C 0.22188 0.07498 0.22552 0.07714 0.22587 0.07343 C 0.22952 0.04289 0.22413 0.02653 0.21979 0.00154 C 0.23351 -0.0395 0.31962 0.01049 0.29236 -0.00802 C 0.28108 -0.00741 0.26997 -0.00741 0.25868 -0.00648 C 0.25191 -0.00586 0.24844 0.01203 0.24271 0.01512 C 0.23976 0.02036 0.23854 0.02561 0.23733 0.0327 C 0.23768 0.04505 0.23716 0.05739 0.2382 0.06942 C 0.23837 0.07158 0.24497 0.08053 0.24653 0.08176 C 0.24792 0.083 0.25104 0.08423 0.25104 0.08454 C 0.26163 0.08331 0.26163 0.08207 0.26945 0.07899 C 0.2717 0.07498 0.27292 0.07096 0.27552 0.06819 C 0.27657 0.06541 0.27761 0.06263 0.27865 0.05986 C 0.27986 0.05677 0.28316 0.05183 0.28316 0.05214 C 0.2849 0.04196 0.28229 0.05369 0.28629 0.04505 C 0.28681 0.04381 0.28663 0.04227 0.28698 0.04104 C 0.28907 0.03425 0.29306 0.02746 0.29618 0.02191 C 0.29705 0.01666 0.29896 0.01419 0.3007 0.00987 C 0.30139 0.00247 0.30104 -0.00216 0.30452 -0.00648 C 0.30938 0.00216 0.31302 0.01419 0.31667 0.02468 C 0.31788 0.03363 0.32361 0.04782 0.32674 0.05585 C 0.32778 0.06171 0.32986 0.06202 0.33195 0.06664 C 0.33316 0.06942 0.33403 0.0722 0.33507 0.07498 C 0.33559 0.07621 0.33663 0.07899 0.33663 0.0793 C 0.3467 0.0722 0.3467 0.07312 0.36181 0.0722 C 0.36389 0.06017 0.3632 0.05801 0.36407 0.04104 C 0.36459 0.02931 0.3665 0.01728 0.36788 0.00555 C 0.36858 -0.00031 0.36945 -0.0108 0.37396 -0.01203 C 0.37795 -0.01327 0.38212 -0.01296 0.38629 -0.01327 C 0.39115 -0.01173 0.39532 -0.00556 0.39844 0.00154 C 0.39966 0.00432 0.40052 0.0071 0.40157 0.00987 C 0.40209 0.01111 0.40295 0.01388 0.40295 0.01419 C 0.40243 0.02005 0.40261 0.02684 0.40157 0.0327 C 0.40122 0.03425 0.39236 0.03733 0.39011 0.03826 C 0.3842 0.04073 0.37778 0.03826 0.3717 0.03826 " pathEditMode="relative" rAng="0" ptsTypes="ffffffffffffffffffffffffffffffffffffffffffffffffffffffffffffffffffffffffffA"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509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3785 0.11111 C 0.14184 0.11821 0.14566 0.12376 0.14931 0.13148 C 0.15209 0.13734 0.15243 0.14259 0.15556 0.14815 C 0.1625 0.14568 0.16528 0.14167 0.16806 0.12963 C 0.16893 0.12592 0.16945 0.12222 0.17014 0.11852 C 0.17049 0.11667 0.17118 0.11296 0.17118 0.11327 C 0.17917 0.12716 0.1717 0.11111 0.17327 0.15 C 0.17344 0.15216 0.17448 0.14629 0.17535 0.14444 C 0.17622 0.14228 0.17761 0.14105 0.17848 0.13889 C 0.18004 0.13549 0.18177 0.1321 0.18264 0.12778 C 0.18299 0.12592 0.18316 0.12376 0.18368 0.12222 C 0.18559 0.11697 0.18993 0.10741 0.18993 0.10771 C 0.19288 0.11543 0.19271 0.12222 0.19723 0.12778 C 0.19931 0.13704 0.20278 0.14444 0.20764 0.15 C 0.20868 0.14815 0.21007 0.1466 0.21077 0.14444 C 0.21181 0.14105 0.21285 0.13333 0.21285 0.13364 C 0.2132 0.12901 0.2125 0.12376 0.21389 0.12037 C 0.21459 0.11852 0.21545 0.12407 0.21598 0.12592 C 0.2165 0.12778 0.2165 0.12963 0.21702 0.13148 C 0.21823 0.13549 0.22014 0.13858 0.22118 0.14259 C 0.22188 0.14506 0.22205 0.14846 0.22327 0.15 C 0.225 0.15247 0.22952 0.1537 0.22952 0.15401 C 0.23056 0.14599 0.23195 0.13889 0.23368 0.13148 C 0.23403 0.12716 0.23299 0.1216 0.23473 0.11852 C 0.23559 0.11697 0.23976 0.12932 0.23993 0.12963 C 0.24306 0.13765 0.24549 0.14197 0.25035 0.14629 C 0.26667 0.14383 0.26163 0.15185 0.26389 0.12963 C 0.26407 0.12778 0.26424 0.12562 0.26493 0.12407 C 0.26702 0.11944 0.27431 0.11667 0.27431 0.11697 C 0.27674 0.11728 0.27969 0.11574 0.2816 0.11852 C 0.28334 0.12099 0.28368 0.12963 0.28368 0.12994 C 0.28334 0.13271 0.2816 0.13642 0.28264 0.13889 C 0.28351 0.14105 0.28542 0.13765 0.28681 0.13704 C 0.29028 0.13518 0.29271 0.13179 0.29618 0.12963 C 0.29688 0.12778 0.29775 0.12592 0.29827 0.12407 C 0.29879 0.12222 0.29913 0.11667 0.29931 0.11852 C 0.30261 0.15092 0.29618 0.13704 0.30348 0.15 C 0.30591 0.14938 0.30851 0.15 0.31077 0.14815 C 0.31163 0.14753 0.31771 0.1321 0.3191 0.12963 C 0.31945 0.12778 0.3191 0.125 0.32014 0.12407 C 0.32344 0.12099 0.32379 0.12963 0.32431 0.13148 C 0.32674 0.14012 0.33056 0.14691 0.33577 0.15 C 0.33872 0.1395 0.34045 0.12901 0.34618 0.12222 C 0.35209 0.12901 0.35695 0.13981 0.36077 0.15 C 0.36181 0.14938 0.3632 0.14969 0.36389 0.14815 C 0.3658 0.14352 0.36598 0.13704 0.36702 0.13148 C 0.36788 0.12654 0.37049 0.11944 0.37223 0.11481 C 0.38021 0.11728 0.3882 0.11852 0.39618 0.12037 C 0.38941 0.12191 0.38316 0.12407 0.37639 0.12592 C 0.36893 0.13025 0.37136 0.12623 0.36806 0.13518 C 0.36875 0.15308 0.36632 0.16142 0.37535 0.16667 C 0.39202 0.16543 0.40139 0.17346 0.40139 0.14444 " pathEditMode="relative" rAng="0" ptsTypes="fffffffffffffffffffffffffffffffffffffffffffffffffffA">
                                      <p:cBhvr>
                                        <p:cTn id="14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9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4618 0.17346 L 0.40452 0.1734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4893" y="1622673"/>
            <a:ext cx="16106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:  </a:t>
            </a:r>
            <a:endParaRPr lang="vi-VN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396044"/>
              </p:ext>
            </p:extLst>
          </p:nvPr>
        </p:nvGraphicFramePr>
        <p:xfrm>
          <a:off x="2133600" y="1680116"/>
          <a:ext cx="3234113" cy="45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279360" progId="Equation.DSMT4">
                  <p:embed/>
                </p:oleObj>
              </mc:Choice>
              <mc:Fallback>
                <p:oleObj name="Equation" r:id="rId4" imgW="1676160" imgH="2793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80116"/>
                        <a:ext cx="3234113" cy="45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33351"/>
            <a:ext cx="8839200" cy="1277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0200" y="209550"/>
                <a:ext cx="6248400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br>
                  <a:rPr lang="en-US" i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09550"/>
                <a:ext cx="6248400" cy="873572"/>
              </a:xfrm>
              <a:prstGeom prst="rect">
                <a:avLst/>
              </a:prstGeom>
              <a:blipFill rotWithShape="1">
                <a:blip r:embed="rId7"/>
                <a:stretch>
                  <a:fillRect l="-878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55634"/>
            <a:ext cx="975360" cy="390702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199008"/>
              </p:ext>
            </p:extLst>
          </p:nvPr>
        </p:nvGraphicFramePr>
        <p:xfrm>
          <a:off x="3295967" y="278775"/>
          <a:ext cx="5649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87720" imgH="304560" progId="Equation.DSMT4">
                  <p:embed/>
                </p:oleObj>
              </mc:Choice>
              <mc:Fallback>
                <p:oleObj name="Equation" r:id="rId9" imgW="3987720" imgH="3045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967" y="278775"/>
                        <a:ext cx="56499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673635"/>
              </p:ext>
            </p:extLst>
          </p:nvPr>
        </p:nvGraphicFramePr>
        <p:xfrm>
          <a:off x="1450206" y="2263944"/>
          <a:ext cx="2253298" cy="98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68200" imgH="609480" progId="Equation.DSMT4">
                  <p:embed/>
                </p:oleObj>
              </mc:Choice>
              <mc:Fallback>
                <p:oleObj name="Equation" r:id="rId11" imgW="1168200" imgH="609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206" y="2263944"/>
                        <a:ext cx="2253298" cy="982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48083"/>
              </p:ext>
            </p:extLst>
          </p:nvPr>
        </p:nvGraphicFramePr>
        <p:xfrm>
          <a:off x="4167637" y="2149554"/>
          <a:ext cx="105251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888840" progId="Equation.DSMT4">
                  <p:embed/>
                </p:oleObj>
              </mc:Choice>
              <mc:Fallback>
                <p:oleObj name="Equation" r:id="rId13" imgW="545760" imgH="8888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637" y="2149554"/>
                        <a:ext cx="105251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751142"/>
              </p:ext>
            </p:extLst>
          </p:nvPr>
        </p:nvGraphicFramePr>
        <p:xfrm>
          <a:off x="5845175" y="2543175"/>
          <a:ext cx="23844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17440" imgH="431640" progId="Equation.DSMT4">
                  <p:embed/>
                </p:oleObj>
              </mc:Choice>
              <mc:Fallback>
                <p:oleObj name="Equation" r:id="rId15" imgW="1117440" imgH="4316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2543175"/>
                        <a:ext cx="238442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84775"/>
              </p:ext>
            </p:extLst>
          </p:nvPr>
        </p:nvGraphicFramePr>
        <p:xfrm>
          <a:off x="3845293" y="2721144"/>
          <a:ext cx="417512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640" imgH="152280" progId="Equation.DSMT4">
                  <p:embed/>
                </p:oleObj>
              </mc:Choice>
              <mc:Fallback>
                <p:oleObj name="Equation" r:id="rId17" imgW="215640" imgH="1522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293" y="2721144"/>
                        <a:ext cx="417512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9600" y="3681474"/>
            <a:ext cx="161062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 tập B :  </a:t>
            </a:r>
            <a:endParaRPr lang="vi-VN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62346"/>
              </p:ext>
            </p:extLst>
          </p:nvPr>
        </p:nvGraphicFramePr>
        <p:xfrm>
          <a:off x="2136407" y="3792529"/>
          <a:ext cx="13731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11000" imgH="203040" progId="Equation.DSMT4">
                  <p:embed/>
                </p:oleObj>
              </mc:Choice>
              <mc:Fallback>
                <p:oleObj name="Equation" r:id="rId19" imgW="711000" imgH="203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407" y="3792529"/>
                        <a:ext cx="13731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68432"/>
              </p:ext>
            </p:extLst>
          </p:nvPr>
        </p:nvGraphicFramePr>
        <p:xfrm>
          <a:off x="3694112" y="3772685"/>
          <a:ext cx="20605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66680" imgH="228600" progId="Equation.DSMT4">
                  <p:embed/>
                </p:oleObj>
              </mc:Choice>
              <mc:Fallback>
                <p:oleObj name="Equation" r:id="rId21" imgW="1066680" imgH="2286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2" y="3772685"/>
                        <a:ext cx="20605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386897"/>
              </p:ext>
            </p:extLst>
          </p:nvPr>
        </p:nvGraphicFramePr>
        <p:xfrm>
          <a:off x="5822632" y="3750460"/>
          <a:ext cx="233076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54080" imgH="253800" progId="Equation.DSMT4">
                  <p:embed/>
                </p:oleObj>
              </mc:Choice>
              <mc:Fallback>
                <p:oleObj name="Equation" r:id="rId23" imgW="1054080" imgH="2538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632" y="3750460"/>
                        <a:ext cx="233076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9868"/>
              </p:ext>
            </p:extLst>
          </p:nvPr>
        </p:nvGraphicFramePr>
        <p:xfrm>
          <a:off x="5372735" y="4524375"/>
          <a:ext cx="18129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39600" imgH="253800" progId="Equation.DSMT4">
                  <p:embed/>
                </p:oleObj>
              </mc:Choice>
              <mc:Fallback>
                <p:oleObj name="Equation" r:id="rId25" imgW="939600" imgH="2538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735" y="4524375"/>
                        <a:ext cx="18129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7772400" y="2653665"/>
            <a:ext cx="304800" cy="45720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80860" y="3705208"/>
            <a:ext cx="304800" cy="45720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948513"/>
              </p:ext>
            </p:extLst>
          </p:nvPr>
        </p:nvGraphicFramePr>
        <p:xfrm>
          <a:off x="1071404" y="2653665"/>
          <a:ext cx="417512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15640" imgH="152280" progId="Equation.DSMT4">
                  <p:embed/>
                </p:oleObj>
              </mc:Choice>
              <mc:Fallback>
                <p:oleObj name="Equation" r:id="rId27" imgW="215640" imgH="15228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404" y="2653665"/>
                        <a:ext cx="417512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7F22C13-2F53-D75D-C24F-71E502B2A28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2400" y="1007633"/>
            <a:ext cx="8839200" cy="4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3351"/>
            <a:ext cx="8839200" cy="1066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12106" y="250222"/>
            <a:ext cx="7228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Cho tập hợp :</a:t>
            </a:r>
            <a:br>
              <a:rPr lang="en-US" i="1">
                <a:latin typeface="Times New Roman" pitchFamily="18" charset="0"/>
                <a:cs typeface="Times New Roman" pitchFamily="18" charset="0"/>
              </a:rPr>
            </a:br>
            <a:r>
              <a:rPr lang="en-US" i="1">
                <a:latin typeface="Times New Roman" pitchFamily="18" charset="0"/>
                <a:cs typeface="Times New Roman" pitchFamily="18" charset="0"/>
              </a:rPr>
              <a:t>Tìm tập hợp X sao cho                                   và 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307000"/>
              </p:ext>
            </p:extLst>
          </p:nvPr>
        </p:nvGraphicFramePr>
        <p:xfrm>
          <a:off x="2877717" y="288322"/>
          <a:ext cx="1999083" cy="49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7717" y="288322"/>
                        <a:ext cx="1999083" cy="49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61608"/>
              </p:ext>
            </p:extLst>
          </p:nvPr>
        </p:nvGraphicFramePr>
        <p:xfrm>
          <a:off x="3714450" y="731165"/>
          <a:ext cx="1715099" cy="44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53800" progId="Equation.DSMT4">
                  <p:embed/>
                </p:oleObj>
              </mc:Choice>
              <mc:Fallback>
                <p:oleObj name="Equation" r:id="rId6" imgW="939600" imgH="2538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4450" y="731165"/>
                        <a:ext cx="1715099" cy="44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415119"/>
              </p:ext>
            </p:extLst>
          </p:nvPr>
        </p:nvGraphicFramePr>
        <p:xfrm>
          <a:off x="5897514" y="734747"/>
          <a:ext cx="1493886" cy="42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53800" progId="Equation.DSMT4">
                  <p:embed/>
                </p:oleObj>
              </mc:Choice>
              <mc:Fallback>
                <p:oleObj name="Equation" r:id="rId8" imgW="850680" imgH="2538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97514" y="734747"/>
                        <a:ext cx="1493886" cy="425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90057"/>
            <a:ext cx="861060" cy="400493"/>
          </a:xfrm>
          <a:prstGeom prst="rect">
            <a:avLst/>
          </a:prstGeom>
        </p:spPr>
      </p:pic>
      <p:sp>
        <p:nvSpPr>
          <p:cNvPr id="34" name="Прямоугольник 121"/>
          <p:cNvSpPr/>
          <p:nvPr/>
        </p:nvSpPr>
        <p:spPr bwMode="auto">
          <a:xfrm>
            <a:off x="1192888" y="1351912"/>
            <a:ext cx="1161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 : 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46723"/>
              </p:ext>
            </p:extLst>
          </p:nvPr>
        </p:nvGraphicFramePr>
        <p:xfrm>
          <a:off x="1981201" y="1316987"/>
          <a:ext cx="2362200" cy="45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253800" progId="Equation.DSMT4">
                  <p:embed/>
                </p:oleObj>
              </mc:Choice>
              <mc:Fallback>
                <p:oleObj name="Equation" r:id="rId11" imgW="977760" imgH="2538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81201" y="1316987"/>
                        <a:ext cx="2362200" cy="454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121"/>
          <p:cNvSpPr/>
          <p:nvPr/>
        </p:nvSpPr>
        <p:spPr bwMode="auto">
          <a:xfrm>
            <a:off x="1192888" y="3886293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(1) và (2) 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232548"/>
              </p:ext>
            </p:extLst>
          </p:nvPr>
        </p:nvGraphicFramePr>
        <p:xfrm>
          <a:off x="1496168" y="1885950"/>
          <a:ext cx="2103615" cy="43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600" imgH="253800" progId="Equation.DSMT4">
                  <p:embed/>
                </p:oleObj>
              </mc:Choice>
              <mc:Fallback>
                <p:oleObj name="Equation" r:id="rId13" imgW="939600" imgH="25380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96168" y="1885950"/>
                        <a:ext cx="2103615" cy="432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121"/>
          <p:cNvSpPr/>
          <p:nvPr/>
        </p:nvSpPr>
        <p:spPr bwMode="auto">
          <a:xfrm>
            <a:off x="1192888" y="2367369"/>
            <a:ext cx="4903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 ra X phải chứa 2 phần tử : 2 và 4        (1)</a:t>
            </a:r>
          </a:p>
        </p:txBody>
      </p:sp>
      <p:sp>
        <p:nvSpPr>
          <p:cNvPr id="39" name="Прямоугольник 121"/>
          <p:cNvSpPr/>
          <p:nvPr/>
        </p:nvSpPr>
        <p:spPr bwMode="auto">
          <a:xfrm>
            <a:off x="1192888" y="2866000"/>
            <a:ext cx="1161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 : 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31484"/>
              </p:ext>
            </p:extLst>
          </p:nvPr>
        </p:nvGraphicFramePr>
        <p:xfrm>
          <a:off x="2114770" y="2845119"/>
          <a:ext cx="1479477" cy="43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50680" imgH="253800" progId="Equation.DSMT4">
                  <p:embed/>
                </p:oleObj>
              </mc:Choice>
              <mc:Fallback>
                <p:oleObj name="Equation" r:id="rId15" imgW="850680" imgH="2538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4770" y="2845119"/>
                        <a:ext cx="1479477" cy="43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Прямоугольник 121"/>
          <p:cNvSpPr/>
          <p:nvPr/>
        </p:nvSpPr>
        <p:spPr bwMode="auto">
          <a:xfrm>
            <a:off x="1192888" y="3332706"/>
            <a:ext cx="5131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 ra X phải chứa 2 phần tử : 6 và 7        (2)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7087"/>
              </p:ext>
            </p:extLst>
          </p:nvPr>
        </p:nvGraphicFramePr>
        <p:xfrm>
          <a:off x="2822853" y="3886293"/>
          <a:ext cx="1921667" cy="43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04840" imgH="253800" progId="Equation.DSMT4">
                  <p:embed/>
                </p:oleObj>
              </mc:Choice>
              <mc:Fallback>
                <p:oleObj name="Equation" r:id="rId17" imgW="1104840" imgH="2538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22853" y="3886293"/>
                        <a:ext cx="1921667" cy="43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>
          <a:xfrm>
            <a:off x="2959703" y="1693929"/>
            <a:ext cx="214384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69303" y="1699047"/>
            <a:ext cx="214384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39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3351"/>
            <a:ext cx="8839200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12106" y="250222"/>
            <a:ext cx="7228608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Cho tập hợp :</a:t>
            </a:r>
          </a:p>
        </p:txBody>
      </p:sp>
      <p:sp>
        <p:nvSpPr>
          <p:cNvPr id="34" name="Прямоугольник 121"/>
          <p:cNvSpPr/>
          <p:nvPr/>
        </p:nvSpPr>
        <p:spPr bwMode="auto">
          <a:xfrm>
            <a:off x="1855377" y="1658938"/>
            <a:ext cx="1161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 : 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251937"/>
              </p:ext>
            </p:extLst>
          </p:nvPr>
        </p:nvGraphicFramePr>
        <p:xfrm>
          <a:off x="2819400" y="1615798"/>
          <a:ext cx="22098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53800" progId="Equation.DSMT4">
                  <p:embed/>
                </p:oleObj>
              </mc:Choice>
              <mc:Fallback>
                <p:oleObj name="Equation" r:id="rId4" imgW="914400" imgH="2538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1615798"/>
                        <a:ext cx="22098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628" y="254793"/>
            <a:ext cx="902260" cy="403622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04632"/>
              </p:ext>
            </p:extLst>
          </p:nvPr>
        </p:nvGraphicFramePr>
        <p:xfrm>
          <a:off x="2895600" y="288925"/>
          <a:ext cx="5000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70000" imgH="253800" progId="Equation.DSMT4">
                  <p:embed/>
                </p:oleObj>
              </mc:Choice>
              <mc:Fallback>
                <p:oleObj name="Equation" r:id="rId7" imgW="2070000" imgH="2538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288925"/>
                        <a:ext cx="50006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006496"/>
              </p:ext>
            </p:extLst>
          </p:nvPr>
        </p:nvGraphicFramePr>
        <p:xfrm>
          <a:off x="1969844" y="842136"/>
          <a:ext cx="2300822" cy="415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253800" progId="Equation.DSMT4">
                  <p:embed/>
                </p:oleObj>
              </mc:Choice>
              <mc:Fallback>
                <p:oleObj name="Equation" r:id="rId9" imgW="1041120" imgH="2538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69844" y="842136"/>
                        <a:ext cx="2300822" cy="415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12106" y="742950"/>
            <a:ext cx="721494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Tìm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554064"/>
              </p:ext>
            </p:extLst>
          </p:nvPr>
        </p:nvGraphicFramePr>
        <p:xfrm>
          <a:off x="2787967" y="2343150"/>
          <a:ext cx="22717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39600" imgH="253800" progId="Equation.DSMT4">
                  <p:embed/>
                </p:oleObj>
              </mc:Choice>
              <mc:Fallback>
                <p:oleObj name="Equation" r:id="rId11" imgW="939600" imgH="2538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87967" y="2343150"/>
                        <a:ext cx="2271713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1535"/>
              </p:ext>
            </p:extLst>
          </p:nvPr>
        </p:nvGraphicFramePr>
        <p:xfrm>
          <a:off x="922020" y="3028950"/>
          <a:ext cx="46672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30320" imgH="253800" progId="Equation.DSMT4">
                  <p:embed/>
                </p:oleObj>
              </mc:Choice>
              <mc:Fallback>
                <p:oleObj name="Equation" r:id="rId13" imgW="1930320" imgH="2538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2020" y="3028950"/>
                        <a:ext cx="466725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3657600" y="254793"/>
            <a:ext cx="510540" cy="457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162800" y="273843"/>
            <a:ext cx="510540" cy="457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 animBg="1"/>
      <p:bldP spid="46" grpId="1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1000" y="361950"/>
            <a:ext cx="8382000" cy="441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91400" y="3867150"/>
            <a:ext cx="609600" cy="6096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001000" y="3676650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8001000" y="3676651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3"/>
          <p:cNvSpPr/>
          <p:nvPr/>
        </p:nvSpPr>
        <p:spPr>
          <a:xfrm>
            <a:off x="-609600" y="369474"/>
            <a:ext cx="4098427" cy="44196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2773764" y="-1563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4301198" y="-1563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0999" y="66675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pc="300">
                <a:latin typeface="Lato Black" pitchFamily="34" charset="0"/>
              </a:rPr>
              <a:t> </a:t>
            </a:r>
            <a:r>
              <a:rPr lang="en-US" sz="4800" b="1" i="1" spc="300">
                <a:latin typeface="Hidden Cocktails" pitchFamily="2" charset="0"/>
              </a:rPr>
              <a:t>Thank you</a:t>
            </a:r>
            <a:endParaRPr lang="en-US" sz="4000" b="1" i="1" spc="300">
              <a:latin typeface="Hidden Cocktail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123950"/>
            <a:ext cx="156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>
                <a:latin typeface="UTM Nokia" pitchFamily="18" charset="0"/>
              </a:rPr>
              <a:t> </a:t>
            </a:r>
            <a:r>
              <a:rPr lang="en-US" sz="4400" b="1" i="1" spc="300">
                <a:latin typeface=".VnPresent" pitchFamily="34" charset="0"/>
              </a:rPr>
              <a:t>for</a:t>
            </a:r>
            <a:endParaRPr lang="en-US" sz="3600" b="1" i="1" spc="300">
              <a:latin typeface=".VnPrese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58115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>
                <a:latin typeface="UTM Nokia" pitchFamily="18" charset="0"/>
              </a:rPr>
              <a:t> </a:t>
            </a:r>
            <a:r>
              <a:rPr lang="en-US" sz="2800" b="1" spc="300">
                <a:solidFill>
                  <a:srgbClr val="FFC000"/>
                </a:solidFill>
                <a:latin typeface="UTM Nokia" pitchFamily="18" charset="0"/>
              </a:rPr>
              <a:t> </a:t>
            </a:r>
            <a:r>
              <a:rPr lang="en-US" sz="3600" b="1" spc="300">
                <a:latin typeface="SVN-The Voice" pitchFamily="18" charset="0"/>
              </a:rPr>
              <a:t>Watching</a:t>
            </a:r>
            <a:endParaRPr lang="en-US" sz="2800" b="1" spc="300">
              <a:latin typeface="SVN-The Voice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 b="17620"/>
          <a:stretch/>
        </p:blipFill>
        <p:spPr>
          <a:xfrm>
            <a:off x="474417" y="438150"/>
            <a:ext cx="4038600" cy="47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34 -3.58025E-6 C 0.01302 0.00278 0.00747 0.00494 0.02535 0.00309 C 0.02604 0.00247 0.02848 0.00031 0.02778 0.00155 C 0.02639 0.00402 0.02483 0.00618 0.02292 0.00741 C 0.02205 0.00803 0.02118 0.00834 0.02049 0.00895 C 0.01684 0.01328 0.01337 0.0176 0.01007 0.02223 C 0.00816 0.02716 0.00625 0.02932 0.00434 0.03426 C 0.00261 0.04476 -0.00208 0.05432 -0.00521 0.06389 C -0.00555 0.06574 -0.00573 0.0679 -0.00607 0.06976 C -0.00625 0.0713 -0.00746 0.07284 -0.00694 0.07408 C -0.00677 0.07439 -0.00225 0.0713 -0.00208 0.0713 C 0.00209 0.06297 0.00365 0.0571 0.0092 0.05062 C 0.01111 0.04537 0.01285 0.04198 0.0158 0.03858 C 0.01632 0.03704 0.0165 0.0355 0.01719 0.03426 C 0.01789 0.03303 0.0191 0.03272 0.01979 0.03118 C 0.02032 0.02994 0.02014 0.02809 0.02049 0.02686 C 0.02101 0.02531 0.02136 0.02346 0.02205 0.02223 C 0.02587 0.01544 0.03056 0.00957 0.03507 0.00463 C 0.03177 0.01266 0.02917 0.02315 0.02535 0.02963 C 0.02431 0.03488 0.02379 0.03858 0.02205 0.04321 C 0.0217 0.04507 0.0217 0.04723 0.02118 0.04908 C 0.01806 0.06111 0.01198 0.06544 0.02049 0.05803 C 0.02118 0.05741 0.02205 0.0571 0.02292 0.05649 C 0.02604 0.05186 0.02865 0.05 0.03177 0.04599 C 0.03229 0.04445 0.03264 0.0426 0.03334 0.04167 C 0.03403 0.04074 0.03525 0.04136 0.03577 0.04013 C 0.03629 0.0392 0.03646 0.03426 0.03646 0.03581 C 0.03646 0.04383 0.03247 0.05093 0.03091 0.05803 C 0.03073 0.05988 0.03073 0.06235 0.03021 0.06389 C 0.02969 0.06513 0.02865 0.06482 0.02778 0.06544 C 0.02587 0.07562 0.0257 0.0713 0.02691 0.07871 C 0.03143 0.07562 0.0342 0.07007 0.0382 0.06544 C 0.0408 0.05803 0.04445 0.05494 0.04792 0.04908 C 0.05035 0.04507 0.05261 0.04013 0.05504 0.03581 C 0.05643 0.03365 0.05851 0.03303 0.0599 0.03118 C 0.06129 0.03179 0.06354 0.03025 0.06407 0.03272 C 0.06441 0.03457 0.06181 0.03365 0.06059 0.03426 C 0.0592 0.03519 0.05747 0.03611 0.05591 0.03704 C 0.05434 0.03797 0.05104 0.04013 0.05104 0.04044 C 0.05018 0.04198 0.04966 0.04414 0.04861 0.04599 C 0.04792 0.04723 0.04688 0.04784 0.04618 0.04908 C 0.04375 0.05371 0.04184 0.06111 0.03993 0.06667 C 0.04445 0.07253 0.04931 0.07007 0.05434 0.06667 C 0.05886 0.05865 0.05938 0.05679 0.06233 0.04753 C 0.06233 0.04784 0.06563 0.03889 0.06545 0.03858 C 0.06476 0.03735 0.06407 0.04074 0.0632 0.04167 C 0.06025 0.04507 0.05868 0.04815 0.0566 0.0534 C 0.05521 0.06328 0.05504 0.06204 0.0566 0.07408 C 0.05938 0.07377 0.06216 0.07408 0.06459 0.07284 C 0.06806 0.07099 0.06771 0.0679 0.06945 0.06389 C 0.07205 0.05834 0.075 0.05309 0.07761 0.04753 C 0.08021 0.04167 0.08073 0.0355 0.08403 0.03118 C 0.08177 0.03951 0.07952 0.04877 0.07674 0.05649 C 0.0757 0.06266 0.06962 0.075 0.07674 0.06544 C 0.07882 0.05772 0.08698 0.03704 0.09132 0.03426 C 0.09341 0.02994 0.09532 0.02007 0.09688 0.02963 C 0.09532 0.03828 0.09393 0.04846 0.08959 0.0534 C 0.08872 0.05772 0.0882 0.06235 0.08733 0.06667 C 0.08837 0.07531 0.0875 0.07686 0.09532 0.0713 C 0.09618 0.07068 0.09618 0.0679 0.09688 0.06667 C 0.09966 0.06142 0.10417 0.05772 0.10747 0.0534 C 0.11146 0.04753 0.11389 0.03982 0.11858 0.03581 C 0.12049 0.02871 0.12327 0.02562 0.12587 0.01945 C 0.12674 0.0142 0.1283 0.01081 0.12986 0.00618 C 0.13143 0.01389 0.129 0.02007 0.12587 0.02531 C 0.12379 0.03581 0.12118 0.04414 0.11771 0.0534 C 0.11632 0.05741 0.11459 0.06667 0.11459 0.06698 C 0.11493 0.0713 0.11372 0.07686 0.11545 0.08025 C 0.1165 0.08241 0.11806 0.07809 0.11945 0.07716 C 0.1217 0.07562 0.12587 0.07284 0.12587 0.07315 C 0.12882 0.06729 0.13177 0.06513 0.13559 0.06081 C 0.13889 0.05679 0.14098 0.05 0.14514 0.04753 C 0.15018 0.03889 0.14479 0.04661 0.1507 0.04167 C 0.15157 0.04105 0.15313 0.03673 0.15313 0.03858 C 0.15313 0.04074 0.15139 0.04136 0.1507 0.04321 C 0.14757 0.05155 0.14341 0.05834 0.14045 0.06667 C 0.14393 0.06883 0.14809 0.06451 0.15157 0.06235 C 0.1533 0.06142 0.15643 0.05926 0.15643 0.05957 C 0.15903 0.05463 0.16077 0.05402 0.16372 0.05062 C 0.16528 0.04877 0.16858 0.04445 0.16858 0.04476 C 0.17223 0.03426 0.17344 0.03395 0.16927 0.03858 C 0.16841 0.04044 0.16789 0.0429 0.16684 0.04445 C 0.16528 0.04692 0.16198 0.05062 0.16198 0.05093 C 0.16007 0.05772 0.15955 0.06019 0.15556 0.06389 C 0.1533 0.07624 0.14566 0.0892 0.13959 0.09507 C 0.13785 0.10371 0.13334 0.10402 0.129 0.10679 C 0.12743 0.10772 0.12431 0.10988 0.12431 0.11019 C 0.11858 0.10803 0.11858 0.1071 0.11702 0.09784 C 0.12049 0.0605 0.14879 0.07469 0.16285 0.07408 C 0.16736 0.07161 0.16945 0.06389 0.17327 0.05926 C 0.17535 0.05679 0.17969 0.05186 0.17969 0.05216 C 0.1816 0.04661 0.18299 0.04476 0.18611 0.04321 C 0.1882 0.0321 0.18299 0.04074 0.18056 0.04321 C 0.17674 0.05309 0.17778 0.04846 0.17657 0.05649 C 0.17674 0.05988 0.17535 0.06544 0.17726 0.06667 C 0.18681 0.07253 0.18785 0.06297 0.19341 0.05649 C 0.19566 0.05 0.19618 0.04414 0.19896 0.03858 C 0.2 0.03118 0.20261 0.02963 0.19827 0.02686 C 0.19757 0.02994 0.19601 0.03241 0.19584 0.03581 C 0.19549 0.04229 0.19914 0.04784 0.20139 0.05186 C 0.21216 0.05062 0.2132 0.05587 0.21598 0.04167 C 0.21511 0.04074 0.21424 0.03766 0.21337 0.03858 C 0.2125 0.03951 0.21285 0.0426 0.21285 0.04445 C 0.21146 0.06173 0.21285 0.05309 0.21111 0.06235 C 0.21285 0.07346 0.21441 0.0713 0.22084 0.06976 C 0.2217 0.06821 0.22726 0.05741 0.22726 0.05649 " pathEditMode="relative" rAng="0" ptsTypes="fffffffffffffffffffffffffffffffffffffffffffffffffffffffffffffffffffffffffffffffffffffffffffffffffffffffffA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1 0.11081 C 0.08976 0.11328 0.08525 0.11389 0.08073 0.11544 C 0.07709 0.11976 0.07431 0.12439 0.07066 0.12871 C 0.06927 0.13704 0.06736 0.14414 0.0658 0.15247 C 0.06528 0.15556 0.06459 0.15834 0.06407 0.16142 C 0.06372 0.16297 0.0632 0.16574 0.0632 0.16605 C 0.06268 0.17716 0.06233 0.18766 0.06077 0.19846 C 0.06111 0.20031 0.06059 0.20371 0.06164 0.20432 C 0.06268 0.20494 0.0625 0.20093 0.0632 0.19969 C 0.06476 0.19692 0.0665 0.19476 0.06823 0.19229 C 0.07361 0.18457 0.0783 0.1821 0.0849 0.17902 C 0.08872 0.17469 0.08646 0.17686 0.09236 0.17315 C 0.09323 0.17253 0.09497 0.17161 0.09497 0.17192 C 0.09757 0.16698 0.09775 0.16328 0.1007 0.15988 C 0.09914 0.14939 0.09879 0.15494 0.09497 0.15988 C 0.09306 0.16945 0.09462 0.17469 0.09983 0.17747 C 0.10122 0.17716 0.10261 0.17686 0.104 0.17624 C 0.10573 0.17531 0.10903 0.17315 0.10903 0.17346 C 0.11146 0.16698 0.11424 0.16173 0.1165 0.15525 C 0.11632 0.15247 0.11702 0.14846 0.1158 0.14661 C 0.11424 0.14414 0.10799 0.14507 0.1099 0.14507 C 0.11736 0.14568 0.125 0.14599 0.13247 0.14661 C 0.13039 0.1571 0.1316 0.15278 0.129 0.15988 C 0.12813 0.16729 0.12865 0.16389 0.12743 0.17007 C 0.12709 0.17161 0.12848 0.16729 0.129 0.16574 C 0.12952 0.1642 0.13021 0.16297 0.13073 0.16142 C 0.13334 0.15463 0.13646 0.15031 0.1408 0.14784 C 0.14497 0.14846 0.1533 0.14939 0.1533 0.14969 " pathEditMode="relative" rAng="0" ptsTypes="fffffffffffffffffffffffffffA">
                                      <p:cBhvr>
                                        <p:cTn id="32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93 0.18149 C 0.09566 0.18673 0.09688 0.19167 0.09896 0.19661 C 0.1007 0.20834 0.10174 0.22099 0.10556 0.23118 C 0.10764 0.21852 0.10608 0.22346 0.10903 0.21605 C 0.11025 0.20895 0.1125 0.20155 0.11476 0.19537 C 0.11511 0.19352 0.11441 0.18982 0.11563 0.18982 C 0.11684 0.18982 0.11702 0.19321 0.11736 0.19537 C 0.11875 0.2034 0.11771 0.20957 0.12223 0.21451 C 0.12257 0.21667 0.12275 0.21821 0.12309 0.22037 C 0.12361 0.22284 0.12483 0.2284 0.12483 0.22871 C 0.12934 0.22624 0.12813 0.22192 0.13316 0.22037 C 0.13125 0.21081 0.13525 0.19568 0.13733 0.18581 C 0.14358 0.20216 0.15348 0.19599 0.16476 0.19661 C 0.17118 0.20679 0.16806 0.22562 0.1757 0.23395 C 0.18368 0.23056 0.18629 0.21513 0.19063 0.20494 C 0.19098 0.20371 0.19132 0.20216 0.1915 0.20062 C 0.19601 0.17531 0.19219 0.20926 0.19479 0.2213 C 0.19566 0.22902 0.19636 0.23179 0.19896 0.23797 C 0.20521 0.23581 0.20469 0.23241 0.20816 0.22439 C 0.20955 0.21574 0.21007 0.20926 0.2132 0.20216 C 0.21372 0.20093 0.21372 0.19815 0.21476 0.19815 C 0.21563 0.19815 0.21407 0.20062 0.21389 0.20216 C 0.21181 0.21297 0.21459 0.2 0.21233 0.2105 C 0.21285 0.22192 0.21164 0.22902 0.2165 0.23673 C 0.21841 0.23611 0.22032 0.23611 0.22223 0.23519 C 0.22691 0.23303 0.23525 0.20834 0.23889 0.20062 C 0.24167 0.19476 0.24236 0.19321 0.24393 0.18704 C 0.24462 0.18426 0.24566 0.17902 0.24566 0.17932 C 0.24601 0.19723 0.24601 0.21574 0.24653 0.23395 C 0.2467 0.23704 0.24757 0.22871 0.24809 0.22562 C 0.24827 0.225 0.25018 0.20834 0.25139 0.20649 C 0.25278 0.20402 0.25643 0.20062 0.25643 0.20093 C 0.26615 0.20463 0.26216 0.2 0.26476 0.21328 C 0.26545 0.22068 0.2665 0.22686 0.26736 0.23395 C 0.2724 0.23118 0.27344 0.23025 0.27639 0.22284 C 0.27743 0.22007 0.27986 0.21451 0.27986 0.21482 C 0.28091 0.20865 0.28247 0.20556 0.28316 0.19969 C 0.28247 0.21019 0.28125 0.22223 0.28316 0.23272 C 0.28351 0.23426 0.2842 0.22963 0.28473 0.2284 C 0.28525 0.22686 0.28594 0.22562 0.28646 0.22439 C 0.2882 0.21358 0.29115 0.20432 0.29479 0.19537 C 0.30018 0.20155 0.29861 0.22747 0.29896 0.23519 C 0.30087 0.22686 0.30261 0.21667 0.30729 0.21204 C 0.31111 0.20247 0.30868 0.20463 0.3132 0.20216 C 0.31545 0.20834 0.3165 0.21451 0.31736 0.2213 C 0.31754 0.22562 0.31684 0.23025 0.31806 0.23395 C 0.31858 0.2355 0.31997 0.23272 0.32066 0.23118 C 0.3224 0.22778 0.32396 0.22253 0.3257 0.21883 C 0.32674 0.21266 0.32743 0.21019 0.32986 0.20494 C 0.33091 0.19414 0.33299 0.19537 0.33976 0.1926 C 0.34914 0.19383 0.35469 0.19321 0.35816 0.20895 C 0.35782 0.21081 0.35729 0.21235 0.35729 0.21451 C 0.35677 0.22562 0.35747 0.23704 0.35643 0.24784 C 0.35591 0.25309 0.34948 0.25371 0.34723 0.25463 C 0.34011 0.25803 0.33542 0.25587 0.32639 0.25587 " pathEditMode="relative" rAng="0" ptsTypes="ffffffffffffffffffffffffffffffffffffffffffffffffffffffA">
                                      <p:cBhvr>
                                        <p:cTn id="38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35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5" grpId="0" animBg="1"/>
      <p:bldP spid="46" grpId="0" animBg="1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B54085-D28A-AAF5-6244-F00DCB47D90C}"/>
              </a:ext>
            </a:extLst>
          </p:cNvPr>
          <p:cNvSpPr txBox="1"/>
          <p:nvPr/>
        </p:nvSpPr>
        <p:spPr>
          <a:xfrm>
            <a:off x="381000" y="13335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D3E9E-AF77-A843-542A-30BC40C03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1257"/>
            <a:ext cx="7772400" cy="1501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FD4E2-C576-2A6A-AF0F-927179BBDAB1}"/>
              </a:ext>
            </a:extLst>
          </p:cNvPr>
          <p:cNvSpPr txBox="1"/>
          <p:nvPr/>
        </p:nvSpPr>
        <p:spPr>
          <a:xfrm>
            <a:off x="228600" y="2032397"/>
            <a:ext cx="8382000" cy="2243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viên thảo luận nhóm, lần lượt  trả lời các câu hỏi sau: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những số nào là bội của 3 và bội của 5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những số nào chỉ là bội của 3? Những số nào chỉ là bội của 5?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Những số không là bội của 3 và của 5?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70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0D7656-AFFA-C6BF-B97B-8FE7D662762E}"/>
              </a:ext>
            </a:extLst>
          </p:cNvPr>
          <p:cNvSpPr txBox="1"/>
          <p:nvPr/>
        </p:nvSpPr>
        <p:spPr>
          <a:xfrm>
            <a:off x="228600" y="2266950"/>
            <a:ext cx="8382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những số nào là bội của 3 và bội của 5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BACE7-5574-E317-C563-5C10BEB4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6210"/>
            <a:ext cx="7772400" cy="1501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60767-D527-141C-F32C-A2AF676996D9}"/>
              </a:ext>
            </a:extLst>
          </p:cNvPr>
          <p:cNvSpPr txBox="1"/>
          <p:nvPr/>
        </p:nvSpPr>
        <p:spPr>
          <a:xfrm>
            <a:off x="457200" y="264795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3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5 </a:t>
            </a:r>
            <a:r>
              <a:rPr lang="en-US" dirty="0" err="1"/>
              <a:t>là</a:t>
            </a:r>
            <a:r>
              <a:rPr lang="en-US" dirty="0"/>
              <a:t>: 75; 90; 120.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ADFA0-A264-579C-B383-FFD75A7B5336}"/>
              </a:ext>
            </a:extLst>
          </p:cNvPr>
          <p:cNvSpPr txBox="1"/>
          <p:nvPr/>
        </p:nvSpPr>
        <p:spPr>
          <a:xfrm>
            <a:off x="247650" y="2876550"/>
            <a:ext cx="85344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những số nào chỉ là bội của 3? Những số nào chỉ là bội của 5?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877D5-98CC-9014-829D-E2280A487400}"/>
              </a:ext>
            </a:extLst>
          </p:cNvPr>
          <p:cNvSpPr txBox="1"/>
          <p:nvPr/>
        </p:nvSpPr>
        <p:spPr>
          <a:xfrm>
            <a:off x="238125" y="3714750"/>
            <a:ext cx="866775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Những số không là bội của 3 v</a:t>
            </a:r>
            <a:r>
              <a:rPr lang="nl-NL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5?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BA7E6-7D20-FA70-01F4-E132936D3900}"/>
              </a:ext>
            </a:extLst>
          </p:cNvPr>
          <p:cNvSpPr txBox="1"/>
          <p:nvPr/>
        </p:nvSpPr>
        <p:spPr>
          <a:xfrm>
            <a:off x="457200" y="32575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3 </a:t>
            </a:r>
            <a:r>
              <a:rPr lang="en-US" dirty="0" err="1"/>
              <a:t>là</a:t>
            </a:r>
            <a:r>
              <a:rPr lang="en-US" dirty="0"/>
              <a:t>: 75; 78; 90; 120 </a:t>
            </a:r>
            <a:r>
              <a:rPr lang="en-US" dirty="0" err="1"/>
              <a:t>và</a:t>
            </a:r>
            <a:r>
              <a:rPr lang="en-US" dirty="0"/>
              <a:t> 231.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5 </a:t>
            </a:r>
            <a:r>
              <a:rPr lang="en-US" dirty="0" err="1"/>
              <a:t>là</a:t>
            </a:r>
            <a:r>
              <a:rPr lang="en-US" dirty="0"/>
              <a:t>: 65; 75; 90; 100 </a:t>
            </a:r>
            <a:r>
              <a:rPr lang="en-US" dirty="0" err="1"/>
              <a:t>và</a:t>
            </a:r>
            <a:r>
              <a:rPr lang="en-US" dirty="0"/>
              <a:t> 120.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90A59-9F8F-EB93-E1D0-2A387855B4A0}"/>
              </a:ext>
            </a:extLst>
          </p:cNvPr>
          <p:cNvSpPr txBox="1"/>
          <p:nvPr/>
        </p:nvSpPr>
        <p:spPr>
          <a:xfrm>
            <a:off x="228600" y="448841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Vậy ta phải đặt như thế nào cho hợp lí với tính chất những số ta vừa chỉ ra ở trên?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ADDEDE-2BDD-1464-4488-1F02E753ACFB}"/>
              </a:ext>
            </a:extLst>
          </p:cNvPr>
          <p:cNvSpPr txBox="1"/>
          <p:nvPr/>
        </p:nvSpPr>
        <p:spPr>
          <a:xfrm>
            <a:off x="457200" y="409575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3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5 </a:t>
            </a:r>
            <a:r>
              <a:rPr lang="en-US" dirty="0" err="1"/>
              <a:t>là</a:t>
            </a:r>
            <a:r>
              <a:rPr lang="en-US" dirty="0"/>
              <a:t>: 82 </a:t>
            </a:r>
            <a:r>
              <a:rPr lang="en-US" dirty="0" err="1"/>
              <a:t>và</a:t>
            </a:r>
            <a:r>
              <a:rPr lang="en-US" dirty="0"/>
              <a:t> 94.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C12DBE-25E3-340A-9779-847548946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917" y="-2490"/>
            <a:ext cx="4944165" cy="23581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18B9C8-EC33-8D33-AE20-E2D900F101EE}"/>
              </a:ext>
            </a:extLst>
          </p:cNvPr>
          <p:cNvSpPr txBox="1"/>
          <p:nvPr/>
        </p:nvSpPr>
        <p:spPr>
          <a:xfrm>
            <a:off x="4186583" y="745688"/>
            <a:ext cx="68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75</a:t>
            </a:r>
          </a:p>
          <a:p>
            <a:pPr algn="ctr"/>
            <a:r>
              <a:rPr lang="en-US" dirty="0"/>
              <a:t>90</a:t>
            </a:r>
          </a:p>
          <a:p>
            <a:pPr algn="ctr"/>
            <a:r>
              <a:rPr lang="en-US" dirty="0"/>
              <a:t>120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0AE763-C9B8-1265-85A7-FC501DFB1AAE}"/>
              </a:ext>
            </a:extLst>
          </p:cNvPr>
          <p:cNvSpPr txBox="1"/>
          <p:nvPr/>
        </p:nvSpPr>
        <p:spPr>
          <a:xfrm>
            <a:off x="2971800" y="971550"/>
            <a:ext cx="68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78</a:t>
            </a:r>
          </a:p>
          <a:p>
            <a:r>
              <a:rPr lang="en-US" dirty="0"/>
              <a:t>231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4CD727-F8D3-A41D-7145-BB475583331F}"/>
              </a:ext>
            </a:extLst>
          </p:cNvPr>
          <p:cNvSpPr txBox="1"/>
          <p:nvPr/>
        </p:nvSpPr>
        <p:spPr>
          <a:xfrm>
            <a:off x="5531815" y="916453"/>
            <a:ext cx="68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65</a:t>
            </a:r>
          </a:p>
          <a:p>
            <a:r>
              <a:rPr lang="en-US" dirty="0"/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92AE6E-CEC0-1421-5239-7EC6FF637902}"/>
              </a:ext>
            </a:extLst>
          </p:cNvPr>
          <p:cNvSpPr txBox="1"/>
          <p:nvPr/>
        </p:nvSpPr>
        <p:spPr>
          <a:xfrm>
            <a:off x="2362200" y="18030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82                                                                         94</a:t>
            </a:r>
          </a:p>
        </p:txBody>
      </p:sp>
    </p:spTree>
    <p:extLst>
      <p:ext uri="{BB962C8B-B14F-4D97-AF65-F5344CB8AC3E}">
        <p14:creationId xmlns:p14="http://schemas.microsoft.com/office/powerpoint/2010/main" val="344918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3" grpId="0"/>
      <p:bldP spid="14" grpId="0"/>
      <p:bldP spid="18" grpId="0"/>
      <p:bldP spid="20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2684"/>
            <a:ext cx="270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I. HỢP VÀ GIAO   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CỦA CÁC TẬP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HỢP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1" y="271694"/>
            <a:ext cx="1752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6070" y="282381"/>
            <a:ext cx="4542739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21)  </a:t>
            </a:r>
            <a:endParaRPr lang="vi-VN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4496" y="590550"/>
            <a:ext cx="6781800" cy="87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a. </a:t>
            </a:r>
            <a:r>
              <a:rPr lang="en-US" dirty="0" err="1">
                <a:solidFill>
                  <a:schemeClr val="bg1"/>
                </a:solidFill>
              </a:rPr>
              <a:t>Xác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định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chuyên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B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ngoại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ngữ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vi-VN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4496" y="1450037"/>
            <a:ext cx="644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b. </a:t>
            </a:r>
            <a:r>
              <a:rPr lang="en-US" dirty="0" err="1">
                <a:solidFill>
                  <a:schemeClr val="bg1"/>
                </a:solidFill>
              </a:rPr>
              <a:t>Xác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định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C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chuyên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ngoại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ngữ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13914" y="2724150"/>
            <a:ext cx="5715000" cy="0"/>
          </a:xfrm>
          <a:prstGeom prst="line">
            <a:avLst/>
          </a:prstGeom>
          <a:ln w="285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190" y="2749719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CF787-9DE0-2B32-8FC5-0DAE88AC1EA4}"/>
              </a:ext>
            </a:extLst>
          </p:cNvPr>
          <p:cNvSpPr txBox="1"/>
          <p:nvPr/>
        </p:nvSpPr>
        <p:spPr>
          <a:xfrm>
            <a:off x="2474495" y="2038350"/>
            <a:ext cx="6440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c. </a:t>
            </a:r>
            <a:r>
              <a:rPr lang="en-US" dirty="0" err="1">
                <a:solidFill>
                  <a:schemeClr val="bg1"/>
                </a:solidFill>
              </a:rPr>
              <a:t>Xác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định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D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nhất</a:t>
            </a:r>
            <a:r>
              <a:rPr lang="en-US" dirty="0">
                <a:solidFill>
                  <a:schemeClr val="bg1"/>
                </a:solidFill>
              </a:rPr>
              <a:t> 1 </a:t>
            </a:r>
            <a:r>
              <a:rPr lang="en-US" dirty="0" err="1">
                <a:solidFill>
                  <a:schemeClr val="bg1"/>
                </a:solidFill>
              </a:rPr>
              <a:t>trong</a:t>
            </a:r>
            <a:r>
              <a:rPr lang="en-US" dirty="0">
                <a:solidFill>
                  <a:schemeClr val="bg1"/>
                </a:solidFill>
              </a:rPr>
              <a:t> 2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chuyên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ngoại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ngữ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C79D1A-3C41-932C-2080-DF48988678DC}"/>
                  </a:ext>
                </a:extLst>
              </p:cNvPr>
              <p:cNvSpPr txBox="1"/>
              <p:nvPr/>
            </p:nvSpPr>
            <p:spPr>
              <a:xfrm>
                <a:off x="2514600" y="2724150"/>
                <a:ext cx="6781800" cy="463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C79D1A-3C41-932C-2080-DF4898867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724150"/>
                <a:ext cx="6781800" cy="463397"/>
              </a:xfrm>
              <a:prstGeom prst="rect">
                <a:avLst/>
              </a:prstGeom>
              <a:blipFill>
                <a:blip r:embed="rId4"/>
                <a:stretch>
                  <a:fillRect l="-80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74ABAA-D26E-DE47-ED21-658C1F07B15B}"/>
                  </a:ext>
                </a:extLst>
              </p:cNvPr>
              <p:cNvSpPr txBox="1"/>
              <p:nvPr/>
            </p:nvSpPr>
            <p:spPr>
              <a:xfrm>
                <a:off x="2514600" y="3269218"/>
                <a:ext cx="46502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74ABAA-D26E-DE47-ED21-658C1F07B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269218"/>
                <a:ext cx="4650204" cy="369332"/>
              </a:xfrm>
              <a:prstGeom prst="rect">
                <a:avLst/>
              </a:prstGeom>
              <a:blipFill>
                <a:blip r:embed="rId5"/>
                <a:stretch>
                  <a:fillRect l="-1181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CE7FA-6FB4-E793-B787-75312DA49913}"/>
                  </a:ext>
                </a:extLst>
              </p:cNvPr>
              <p:cNvSpPr txBox="1"/>
              <p:nvPr/>
            </p:nvSpPr>
            <p:spPr>
              <a:xfrm>
                <a:off x="2590800" y="3632353"/>
                <a:ext cx="6172200" cy="463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CE7FA-6FB4-E793-B787-75312DA49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632353"/>
                <a:ext cx="6172200" cy="463397"/>
              </a:xfrm>
              <a:prstGeom prst="rect">
                <a:avLst/>
              </a:prstGeom>
              <a:blipFill>
                <a:blip r:embed="rId6"/>
                <a:stretch>
                  <a:fillRect l="-79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1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22" grpId="0"/>
      <p:bldP spid="26" grpId="0"/>
      <p:bldP spid="4" grpId="0"/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3B0F1B7E-5DC1-CA39-5E76-A1BF6C960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442" y="616386"/>
            <a:ext cx="364155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hai tập hợp A và B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Tập hợp các phần tử thuộc A hoặc thuộc B gọi là hợp của hai tập hợp A và B, kí hiệu 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∪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∪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B={x|x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 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B}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Tập hợp các phần tử thuộc cả hai tập hợp A và B gọi là giao của hai tập hợp A và B, kí hiệu 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A∩B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A∩B={x|x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B}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7">
            <a:extLst>
              <a:ext uri="{FF2B5EF4-FFF2-40B4-BE49-F238E27FC236}">
                <a16:creationId xmlns:a16="http://schemas.microsoft.com/office/drawing/2014/main" id="{F260E9CD-F508-C635-750F-38D0791C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514350"/>
            <a:ext cx="2667002" cy="36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147C9B57-35DB-DEE5-14C1-1902B8D0B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985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BE565-DC0A-AA03-0987-CF4E89792A87}"/>
              </a:ext>
            </a:extLst>
          </p:cNvPr>
          <p:cNvSpPr txBox="1"/>
          <p:nvPr/>
        </p:nvSpPr>
        <p:spPr>
          <a:xfrm>
            <a:off x="76200" y="223964"/>
            <a:ext cx="270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I. HỢP VÀ GIAO   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CỦA CÁC TẬP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HỢP </a:t>
            </a:r>
          </a:p>
        </p:txBody>
      </p:sp>
    </p:spTree>
    <p:extLst>
      <p:ext uri="{BB962C8B-B14F-4D97-AF65-F5344CB8AC3E}">
        <p14:creationId xmlns:p14="http://schemas.microsoft.com/office/powerpoint/2010/main" val="29338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27" y="314426"/>
            <a:ext cx="1376173" cy="504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547F63-10F7-BD0D-E292-4376BE027AFA}"/>
                  </a:ext>
                </a:extLst>
              </p:cNvPr>
              <p:cNvSpPr txBox="1"/>
              <p:nvPr/>
            </p:nvSpPr>
            <p:spPr>
              <a:xfrm>
                <a:off x="1905000" y="2266950"/>
                <a:ext cx="5562600" cy="2012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3;1},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1;1}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1;1},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={1}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547F63-10F7-BD0D-E292-4376BE027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66950"/>
                <a:ext cx="5562600" cy="2012346"/>
              </a:xfrm>
              <a:prstGeom prst="rect">
                <a:avLst/>
              </a:prstGeom>
              <a:blipFill>
                <a:blip r:embed="rId5"/>
                <a:stretch>
                  <a:fillRect l="-987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05ACAF6-3003-B799-A97B-2F204707E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98514"/>
            <a:ext cx="6629400" cy="1600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5EBDF2-977F-0871-8D5F-DF8B9A2D4F56}"/>
              </a:ext>
            </a:extLst>
          </p:cNvPr>
          <p:cNvSpPr txBox="1"/>
          <p:nvPr/>
        </p:nvSpPr>
        <p:spPr>
          <a:xfrm>
            <a:off x="218340" y="2120830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40639" r="31200" b="41210"/>
          <a:stretch/>
        </p:blipFill>
        <p:spPr>
          <a:xfrm>
            <a:off x="152400" y="274320"/>
            <a:ext cx="1500835" cy="442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7AB8EF-7179-432C-2960-0E5FFF45F142}"/>
                  </a:ext>
                </a:extLst>
              </p:cNvPr>
              <p:cNvSpPr txBox="1"/>
              <p:nvPr/>
            </p:nvSpPr>
            <p:spPr>
              <a:xfrm>
                <a:off x="1828800" y="1962150"/>
                <a:ext cx="6477000" cy="262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=9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(4;3)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={(4;3)}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7AB8EF-7179-432C-2960-0E5FFF45F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62150"/>
                <a:ext cx="6477000" cy="2626232"/>
              </a:xfrm>
              <a:prstGeom prst="rect">
                <a:avLst/>
              </a:prstGeom>
              <a:blipFill>
                <a:blip r:embed="rId5"/>
                <a:stretch>
                  <a:fillRect l="-753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1FEB5B-DDD1-51DD-4962-C4956EA1B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235" y="495654"/>
            <a:ext cx="7033565" cy="1314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55AC75-FCB1-EA7D-2AA6-E28FB2AD9BD0}"/>
              </a:ext>
            </a:extLst>
          </p:cNvPr>
          <p:cNvSpPr txBox="1"/>
          <p:nvPr/>
        </p:nvSpPr>
        <p:spPr>
          <a:xfrm>
            <a:off x="218340" y="2120830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A7D574-47E3-97D9-6D66-EC80B6C178D1}"/>
                  </a:ext>
                </a:extLst>
              </p:cNvPr>
              <p:cNvSpPr txBox="1"/>
              <p:nvPr/>
            </p:nvSpPr>
            <p:spPr>
              <a:xfrm>
                <a:off x="1676400" y="1905327"/>
                <a:ext cx="7040880" cy="2723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sinh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)=85,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)=72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)=60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)=85+72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60=97.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97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tham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3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tham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A7D574-47E3-97D9-6D66-EC80B6C1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905327"/>
                <a:ext cx="7040880" cy="2723823"/>
              </a:xfrm>
              <a:prstGeom prst="rect">
                <a:avLst/>
              </a:prstGeom>
              <a:blipFill>
                <a:blip r:embed="rId3"/>
                <a:stretch>
                  <a:fillRect l="-693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AC9BE8-5CE7-A42E-94F5-1BD0FEA4D34B}"/>
              </a:ext>
            </a:extLst>
          </p:cNvPr>
          <p:cNvSpPr txBox="1"/>
          <p:nvPr/>
        </p:nvSpPr>
        <p:spPr>
          <a:xfrm>
            <a:off x="218340" y="1911519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BA325-079C-2E2C-F176-3202DDEB268A}"/>
              </a:ext>
            </a:extLst>
          </p:cNvPr>
          <p:cNvSpPr txBox="1"/>
          <p:nvPr/>
        </p:nvSpPr>
        <p:spPr>
          <a:xfrm>
            <a:off x="1600200" y="408622"/>
            <a:ext cx="7171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Tại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vòng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kết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trò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truyền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hình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100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trường</a:t>
            </a:r>
            <a:r>
              <a:rPr lang="en-US" dirty="0">
                <a:solidFill>
                  <a:schemeClr val="bg1"/>
                </a:solidFill>
              </a:rPr>
              <a:t> quay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quyền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B. </a:t>
            </a:r>
            <a:r>
              <a:rPr lang="en-US" dirty="0" err="1">
                <a:solidFill>
                  <a:schemeClr val="bg1"/>
                </a:solidFill>
              </a:rPr>
              <a:t>Biết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rằng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85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A, 72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B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60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thì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này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bao </a:t>
            </a:r>
            <a:r>
              <a:rPr lang="en-US" dirty="0" err="1">
                <a:solidFill>
                  <a:schemeClr val="bg1"/>
                </a:solidFill>
              </a:rPr>
              <a:t>nhiêu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?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bao </a:t>
            </a:r>
            <a:r>
              <a:rPr lang="en-US" dirty="0" err="1">
                <a:solidFill>
                  <a:schemeClr val="bg1"/>
                </a:solidFill>
              </a:rPr>
              <a:t>nhiêu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BBA9F-57A9-30B9-FC99-6E248A7FD4C3}"/>
              </a:ext>
            </a:extLst>
          </p:cNvPr>
          <p:cNvSpPr txBox="1"/>
          <p:nvPr/>
        </p:nvSpPr>
        <p:spPr>
          <a:xfrm>
            <a:off x="65940" y="361950"/>
            <a:ext cx="145806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051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05080" y="273757"/>
            <a:ext cx="6400799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47979" y="2446984"/>
            <a:ext cx="5715000" cy="0"/>
          </a:xfrm>
          <a:prstGeom prst="line">
            <a:avLst/>
          </a:prstGeom>
          <a:ln w="285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35352" y="2571750"/>
                <a:ext cx="6719011" cy="1012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Giải :</a:t>
                </a:r>
                <a:b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dirty="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endParaRPr lang="vi-VN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2" y="2571750"/>
                <a:ext cx="6719011" cy="1012072"/>
              </a:xfrm>
              <a:prstGeom prst="rect">
                <a:avLst/>
              </a:prstGeom>
              <a:blipFill>
                <a:blip r:embed="rId4"/>
                <a:stretch>
                  <a:fillRect l="-817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991B89C-A012-22D8-65C2-14ABA53D3789}"/>
              </a:ext>
            </a:extLst>
          </p:cNvPr>
          <p:cNvSpPr txBox="1"/>
          <p:nvPr/>
        </p:nvSpPr>
        <p:spPr>
          <a:xfrm>
            <a:off x="2467436" y="880693"/>
            <a:ext cx="6219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a. </a:t>
            </a:r>
            <a:r>
              <a:rPr lang="en-US" dirty="0" err="1">
                <a:solidFill>
                  <a:schemeClr val="bg1"/>
                </a:solidFill>
              </a:rPr>
              <a:t>Xác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định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chuyên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nhưng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ngoại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8D6FB-CC1B-A79A-AD8D-28AF64E4B807}"/>
              </a:ext>
            </a:extLst>
          </p:cNvPr>
          <p:cNvSpPr txBox="1"/>
          <p:nvPr/>
        </p:nvSpPr>
        <p:spPr>
          <a:xfrm>
            <a:off x="2467436" y="1560769"/>
            <a:ext cx="6219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b. </a:t>
            </a:r>
            <a:r>
              <a:rPr lang="en-US" dirty="0" err="1">
                <a:solidFill>
                  <a:schemeClr val="bg1"/>
                </a:solidFill>
              </a:rPr>
              <a:t>Xác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định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F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chuyên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24D55-0B43-F49C-5AC2-F7BC73403C3A}"/>
              </a:ext>
            </a:extLst>
          </p:cNvPr>
          <p:cNvSpPr txBox="1"/>
          <p:nvPr/>
        </p:nvSpPr>
        <p:spPr>
          <a:xfrm>
            <a:off x="6915" y="295809"/>
            <a:ext cx="2428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III.HIỆU CỦA HAI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TẬP HỢP &amp;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PHẦN BÙ CỦA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TẬP CON </a:t>
            </a:r>
          </a:p>
        </p:txBody>
      </p:sp>
    </p:spTree>
    <p:extLst>
      <p:ext uri="{BB962C8B-B14F-4D97-AF65-F5344CB8AC3E}">
        <p14:creationId xmlns:p14="http://schemas.microsoft.com/office/powerpoint/2010/main" val="4374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1307</Words>
  <Application>Microsoft Office PowerPoint</Application>
  <PresentationFormat>On-screen Show (16:9)</PresentationFormat>
  <Paragraphs>166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.VnPresent</vt:lpstr>
      <vt:lpstr>Arial</vt:lpstr>
      <vt:lpstr>Calibri</vt:lpstr>
      <vt:lpstr>Cambria</vt:lpstr>
      <vt:lpstr>Cambria Math</vt:lpstr>
      <vt:lpstr>Hidden Cocktails</vt:lpstr>
      <vt:lpstr>Lato Black</vt:lpstr>
      <vt:lpstr>SVN-The Voice</vt:lpstr>
      <vt:lpstr>Times New Roman</vt:lpstr>
      <vt:lpstr>UTM Nokia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VnTeach.Com</cp:keywords>
  <cp:lastModifiedBy/>
  <cp:revision>1</cp:revision>
  <dcterms:created xsi:type="dcterms:W3CDTF">2022-09-09T08:24:35Z</dcterms:created>
  <dcterms:modified xsi:type="dcterms:W3CDTF">2023-12-21T08:08:52Z</dcterms:modified>
</cp:coreProperties>
</file>