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350" r:id="rId3"/>
    <p:sldId id="313" r:id="rId4"/>
    <p:sldId id="262" r:id="rId5"/>
    <p:sldId id="333" r:id="rId6"/>
    <p:sldId id="334" r:id="rId7"/>
    <p:sldId id="351" r:id="rId8"/>
    <p:sldId id="342" r:id="rId9"/>
    <p:sldId id="308" r:id="rId10"/>
    <p:sldId id="335" r:id="rId11"/>
    <p:sldId id="338" r:id="rId12"/>
    <p:sldId id="339" r:id="rId13"/>
    <p:sldId id="352" r:id="rId14"/>
    <p:sldId id="353" r:id="rId15"/>
    <p:sldId id="346" r:id="rId16"/>
    <p:sldId id="34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30DD"/>
    <a:srgbClr val="00FF00"/>
    <a:srgbClr val="BCFC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9" autoAdjust="0"/>
    <p:restoredTop sz="94706" autoAdjust="0"/>
  </p:normalViewPr>
  <p:slideViewPr>
    <p:cSldViewPr>
      <p:cViewPr varScale="1">
        <p:scale>
          <a:sx n="70" d="100"/>
          <a:sy n="70" d="100"/>
        </p:scale>
        <p:origin x="-192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5E36B4-5DBD-4D69-9E07-2ACE1B02C75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7E208B-7CBA-48D9-A845-7C3BA9246006}" type="pres">
      <dgm:prSet presAssocID="{A55E36B4-5DBD-4D69-9E07-2ACE1B02C75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A99791D-9E28-4B3D-8ACD-8F48A5C6199A}" type="pres">
      <dgm:prSet presAssocID="{A55E36B4-5DBD-4D69-9E07-2ACE1B02C75C}" presName="Name1" presStyleCnt="0"/>
      <dgm:spPr/>
    </dgm:pt>
    <dgm:pt modelId="{9839DEA4-81CC-40F3-A882-992AC1AF75D3}" type="pres">
      <dgm:prSet presAssocID="{A55E36B4-5DBD-4D69-9E07-2ACE1B02C75C}" presName="cycle" presStyleCnt="0"/>
      <dgm:spPr/>
    </dgm:pt>
    <dgm:pt modelId="{28F6DBF1-E187-4C38-B1F1-C875CC0EEA2D}" type="pres">
      <dgm:prSet presAssocID="{A55E36B4-5DBD-4D69-9E07-2ACE1B02C75C}" presName="srcNode" presStyleLbl="node1" presStyleIdx="0" presStyleCnt="0"/>
      <dgm:spPr/>
    </dgm:pt>
    <dgm:pt modelId="{C7497E28-FAE4-42DA-8D9D-5B4659273D7A}" type="pres">
      <dgm:prSet presAssocID="{A55E36B4-5DBD-4D69-9E07-2ACE1B02C75C}" presName="conn" presStyleLbl="parChTrans1D2" presStyleIdx="0" presStyleCnt="1" custLinFactNeighborX="-17396" custLinFactNeighborY="-1026"/>
      <dgm:spPr/>
      <dgm:t>
        <a:bodyPr/>
        <a:lstStyle/>
        <a:p>
          <a:endParaRPr lang="en-US"/>
        </a:p>
      </dgm:t>
    </dgm:pt>
    <dgm:pt modelId="{175AA276-58F2-4DD9-80FC-A508711E986D}" type="pres">
      <dgm:prSet presAssocID="{A55E36B4-5DBD-4D69-9E07-2ACE1B02C75C}" presName="extraNode" presStyleLbl="node1" presStyleIdx="0" presStyleCnt="0"/>
      <dgm:spPr/>
    </dgm:pt>
    <dgm:pt modelId="{99D1BCB1-BBEC-4020-AF46-9B84DFEEEB12}" type="pres">
      <dgm:prSet presAssocID="{A55E36B4-5DBD-4D69-9E07-2ACE1B02C75C}" presName="dstNode" presStyleLbl="node1" presStyleIdx="0" presStyleCnt="0"/>
      <dgm:spPr/>
    </dgm:pt>
  </dgm:ptLst>
  <dgm:cxnLst>
    <dgm:cxn modelId="{1BC4F19F-C2E5-4F93-AAD5-AEF5D8666690}" type="presOf" srcId="{A55E36B4-5DBD-4D69-9E07-2ACE1B02C75C}" destId="{287E208B-7CBA-48D9-A845-7C3BA9246006}" srcOrd="0" destOrd="0" presId="urn:microsoft.com/office/officeart/2008/layout/VerticalCurvedList"/>
    <dgm:cxn modelId="{CC46A54F-8810-4E6B-BF7F-C91BEF54ACD3}" type="presParOf" srcId="{287E208B-7CBA-48D9-A845-7C3BA9246006}" destId="{5A99791D-9E28-4B3D-8ACD-8F48A5C6199A}" srcOrd="0" destOrd="0" presId="urn:microsoft.com/office/officeart/2008/layout/VerticalCurvedList"/>
    <dgm:cxn modelId="{2408D2FF-EFEA-48BF-B292-A92AEA90A8A6}" type="presParOf" srcId="{5A99791D-9E28-4B3D-8ACD-8F48A5C6199A}" destId="{9839DEA4-81CC-40F3-A882-992AC1AF75D3}" srcOrd="0" destOrd="0" presId="urn:microsoft.com/office/officeart/2008/layout/VerticalCurvedList"/>
    <dgm:cxn modelId="{14F36BB8-69A6-4EA3-A0E1-2C5CC41AA994}" type="presParOf" srcId="{9839DEA4-81CC-40F3-A882-992AC1AF75D3}" destId="{28F6DBF1-E187-4C38-B1F1-C875CC0EEA2D}" srcOrd="0" destOrd="0" presId="urn:microsoft.com/office/officeart/2008/layout/VerticalCurvedList"/>
    <dgm:cxn modelId="{25DC368F-A462-492D-B68D-3AC689EBA2B3}" type="presParOf" srcId="{9839DEA4-81CC-40F3-A882-992AC1AF75D3}" destId="{C7497E28-FAE4-42DA-8D9D-5B4659273D7A}" srcOrd="1" destOrd="0" presId="urn:microsoft.com/office/officeart/2008/layout/VerticalCurvedList"/>
    <dgm:cxn modelId="{2723CDB1-4F54-4C5B-8735-176B676141F3}" type="presParOf" srcId="{9839DEA4-81CC-40F3-A882-992AC1AF75D3}" destId="{175AA276-58F2-4DD9-80FC-A508711E986D}" srcOrd="2" destOrd="0" presId="urn:microsoft.com/office/officeart/2008/layout/VerticalCurvedList"/>
    <dgm:cxn modelId="{5A9BA803-D615-4E56-A3D3-35FF78618B6D}" type="presParOf" srcId="{9839DEA4-81CC-40F3-A882-992AC1AF75D3}" destId="{99D1BCB1-BBEC-4020-AF46-9B84DFEEEB12}" srcOrd="3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07371-8868-4589-AC6F-FE52F71079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65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jpe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hyperlink" Target="https://www.youtube.com/watch?v=7o_PQCXGhP4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jpeg"/><Relationship Id="rId11" Type="http://schemas.openxmlformats.org/officeDocument/2006/relationships/image" Target="../media/image36.png"/><Relationship Id="rId5" Type="http://schemas.openxmlformats.org/officeDocument/2006/relationships/image" Target="../media/image2.png"/><Relationship Id="rId10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www.youtube.com/watch?v=d9ypnum2aOI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jpeg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7.png"/><Relationship Id="rId5" Type="http://schemas.openxmlformats.org/officeDocument/2006/relationships/diagramData" Target="../diagrams/data1.xml"/><Relationship Id="rId10" Type="http://schemas.openxmlformats.org/officeDocument/2006/relationships/image" Target="../media/image16.png"/><Relationship Id="rId4" Type="http://schemas.openxmlformats.org/officeDocument/2006/relationships/image" Target="../media/image11.jpe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2" Type="http://schemas.openxmlformats.org/officeDocument/2006/relationships/image" Target="../media/image10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openxmlformats.org/officeDocument/2006/relationships/image" Target="../media/image23.png"/><Relationship Id="rId5" Type="http://schemas.openxmlformats.org/officeDocument/2006/relationships/image" Target="../media/image12.gif"/><Relationship Id="rId15" Type="http://schemas.openxmlformats.org/officeDocument/2006/relationships/image" Target="../media/image27.png"/><Relationship Id="rId10" Type="http://schemas.openxmlformats.org/officeDocument/2006/relationships/image" Target="../media/image22.jpeg"/><Relationship Id="rId4" Type="http://schemas.openxmlformats.org/officeDocument/2006/relationships/image" Target="../media/image11.jpeg"/><Relationship Id="rId9" Type="http://schemas.openxmlformats.org/officeDocument/2006/relationships/image" Target="../media/image21.jpe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12" Type="http://schemas.openxmlformats.org/officeDocument/2006/relationships/image" Target="../media/image23.png"/><Relationship Id="rId2" Type="http://schemas.openxmlformats.org/officeDocument/2006/relationships/image" Target="../media/image10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openxmlformats.org/officeDocument/2006/relationships/image" Target="../media/image22.jpeg"/><Relationship Id="rId5" Type="http://schemas.openxmlformats.org/officeDocument/2006/relationships/image" Target="../media/image12.gif"/><Relationship Id="rId15" Type="http://schemas.openxmlformats.org/officeDocument/2006/relationships/image" Target="../media/image29.png"/><Relationship Id="rId10" Type="http://schemas.openxmlformats.org/officeDocument/2006/relationships/image" Target="../media/image21.jpeg"/><Relationship Id="rId4" Type="http://schemas.openxmlformats.org/officeDocument/2006/relationships/image" Target="../media/image11.jpeg"/><Relationship Id="rId9" Type="http://schemas.openxmlformats.org/officeDocument/2006/relationships/image" Target="../media/image20.jpe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jpeg"/><Relationship Id="rId11" Type="http://schemas.openxmlformats.org/officeDocument/2006/relationships/image" Target="../media/image31.png"/><Relationship Id="rId5" Type="http://schemas.openxmlformats.org/officeDocument/2006/relationships/image" Target="../media/image2.png"/><Relationship Id="rId10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45712" y="-2"/>
            <a:ext cx="12337711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pic>
        <p:nvPicPr>
          <p:cNvPr id="24" name="Picture 2" descr="C:\Documents and Settings\Welcome\Desktop\chs134866696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424" y="4343400"/>
            <a:ext cx="12323423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6" name="Picture 4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2"/>
          <a:stretch/>
        </p:blipFill>
        <p:spPr bwMode="auto">
          <a:xfrm rot="15616060">
            <a:off x="10440998" y="1968756"/>
            <a:ext cx="2234565" cy="39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4"/>
          <a:stretch/>
        </p:blipFill>
        <p:spPr bwMode="auto">
          <a:xfrm rot="13972696">
            <a:off x="10036272" y="-377176"/>
            <a:ext cx="1587048" cy="36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sus\Pictures\bai mau\nospin_1-lg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5" t="3384" r="5191" b="2904"/>
          <a:stretch/>
        </p:blipFill>
        <p:spPr bwMode="auto">
          <a:xfrm>
            <a:off x="9296400" y="2056471"/>
            <a:ext cx="2261880" cy="23117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5326" y="3200400"/>
            <a:ext cx="9071073" cy="1143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Cambria" pitchFamily="18" charset="0"/>
              </a:rPr>
              <a:t>CHÀO MỪNG CÁC EM HỌC SINH LỚP 8 TRƯỜNG THCS LÊ QUÝ ĐÔN</a:t>
            </a:r>
            <a:endParaRPr lang="en-US" sz="40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31424" y="2514601"/>
            <a:ext cx="18288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flipV="1">
            <a:off x="-131424" y="2895600"/>
            <a:ext cx="123170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395854" y="-2"/>
            <a:ext cx="45719" cy="838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148200" y="0"/>
            <a:ext cx="45719" cy="4305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334000" y="26153"/>
            <a:ext cx="2514600" cy="2259847"/>
          </a:xfrm>
          <a:prstGeom prst="roundRect">
            <a:avLst>
              <a:gd name="adj" fmla="val 9608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207078" y="0"/>
            <a:ext cx="2108122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LỚP</a:t>
            </a:r>
          </a:p>
          <a:p>
            <a:r>
              <a:rPr lang="en-US" sz="35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en-US" sz="35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</a:t>
            </a:r>
            <a:endParaRPr lang="en-US" sz="35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5524500" y="1878006"/>
            <a:ext cx="2133600" cy="3706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ĐỊA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LÍ  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8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21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925" y="191257"/>
            <a:ext cx="1686749" cy="168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633" y="1107233"/>
            <a:ext cx="2186307" cy="211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537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20907E-6 L -0.00486 0.07678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83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7" grpId="0" animBg="1"/>
      <p:bldP spid="17" grpId="1" animBg="1"/>
      <p:bldP spid="2" grpId="0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939" y="1080816"/>
            <a:ext cx="12160061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72554" y="1234310"/>
            <a:ext cx="11902546" cy="5532380"/>
          </a:xfrm>
          <a:prstGeom prst="roundRect">
            <a:avLst>
              <a:gd name="adj" fmla="val 2792"/>
            </a:avLst>
          </a:prstGeom>
          <a:blipFill>
            <a:blip r:embed="rId5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152400" y="52392"/>
            <a:ext cx="11902546" cy="938208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4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52400" y="1143001"/>
            <a:ext cx="1190254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46591" y="133916"/>
            <a:ext cx="8816809" cy="786780"/>
          </a:xfrm>
          <a:prstGeom prst="roundRect">
            <a:avLst>
              <a:gd name="adj" fmla="val 2792"/>
            </a:avLst>
          </a:prstGeom>
          <a:blipFill>
            <a:blip r:embed="rId5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33917"/>
            <a:ext cx="8830664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676401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3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656" y="4573482"/>
            <a:ext cx="933018" cy="93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201400" y="5528109"/>
            <a:ext cx="853546" cy="116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859170" y="1340042"/>
            <a:ext cx="7446630" cy="6026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 err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8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8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endParaRPr lang="en-US" sz="2800" b="1" dirty="0">
              <a:solidFill>
                <a:srgbClr val="0D30D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52401" y="1307230"/>
            <a:ext cx="677746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216649" y="242858"/>
            <a:ext cx="57720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KHOÁNG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 VIỆT NAM</a:t>
            </a:r>
            <a:endParaRPr lang="vi-V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0436" y="2570281"/>
            <a:ext cx="1142093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Nhiệm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vụ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nhóm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: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Xem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video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link</a:t>
            </a:r>
          </a:p>
          <a:p>
            <a:pPr algn="ctr"/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u="sng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hlinkClick r:id="rId9"/>
              </a:rPr>
              <a:t>https://www.youtube.com/watch?v=7o_PQCXGhP4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</a:t>
            </a:r>
            <a:endParaRPr lang="en-US" sz="3200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đọc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thông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tin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mục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III,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trình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bày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  <a:endParaRPr lang="vi-VN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Hẹn giờ đếm ngược 5 phút 5 Minutes Countdown Tim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16871" y="1117484"/>
            <a:ext cx="2761183" cy="1553166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6381" y="83820"/>
            <a:ext cx="1170947" cy="113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540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</p:childTnLst>
        </p:cTn>
      </p:par>
    </p:tnLst>
    <p:bldLst>
      <p:bldP spid="27" grpId="0"/>
      <p:bldP spid="34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939" y="1080816"/>
            <a:ext cx="12160061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60696" y="1120261"/>
            <a:ext cx="1190254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152400" y="52392"/>
            <a:ext cx="11902546" cy="938208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4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52400" y="1143001"/>
            <a:ext cx="1190254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46591" y="133916"/>
            <a:ext cx="8816809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33917"/>
            <a:ext cx="8830664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676401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3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2804" y="4517473"/>
            <a:ext cx="933018" cy="93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358662" y="5450491"/>
            <a:ext cx="735315" cy="116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le 26"/>
          <p:cNvSpPr/>
          <p:nvPr/>
        </p:nvSpPr>
        <p:spPr>
          <a:xfrm>
            <a:off x="219455" y="1299019"/>
            <a:ext cx="7183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932122" y="1299019"/>
            <a:ext cx="5773478" cy="7583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700" b="1" dirty="0" err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7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7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7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7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7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7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7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7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7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endParaRPr lang="en-US" sz="2700" b="1" dirty="0">
              <a:solidFill>
                <a:srgbClr val="0D30D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216649" y="242858"/>
            <a:ext cx="57720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KHOÁNG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 VIỆT NAM</a:t>
            </a:r>
            <a:endParaRPr lang="vi-V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4335" y="2296180"/>
            <a:ext cx="6369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vi-VN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875" y="-30229"/>
            <a:ext cx="1170947" cy="113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386" y="842132"/>
            <a:ext cx="5159967" cy="6015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281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939" y="1080816"/>
            <a:ext cx="12160061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18533" y="1279640"/>
            <a:ext cx="1190254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152400" y="52392"/>
            <a:ext cx="12039600" cy="938208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4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52400" y="1143001"/>
            <a:ext cx="1190254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46591" y="133916"/>
            <a:ext cx="8947385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5" y="133917"/>
            <a:ext cx="8961241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676401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4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5758" y="4620957"/>
            <a:ext cx="933018" cy="93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383132" y="5553975"/>
            <a:ext cx="1043125" cy="116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3216649" y="242858"/>
            <a:ext cx="57720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KHOÁNG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 VIỆT NAM</a:t>
            </a:r>
            <a:endParaRPr lang="vi-V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19455" y="1299019"/>
            <a:ext cx="649605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932122" y="1369141"/>
            <a:ext cx="7297478" cy="565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 err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8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8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endParaRPr lang="en-US" sz="2800" b="1" dirty="0">
              <a:solidFill>
                <a:srgbClr val="0D30D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759" y="0"/>
            <a:ext cx="1170947" cy="113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4256" y="1946149"/>
            <a:ext cx="1083887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- Khoáng sản có vai trò quan trọng trong sự phát triển kinh tế - xã hội.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- Việc khai thác khoáng sản ở Việt Nam còn chưa hợp lí gây lãng phí, ảnh hưởng tới môi trường và sự phát triển bền vững.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- Biên pháp: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Thực hiện nghiêm Luật khoáng sản của Việt Nam.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Quản lí chặt chẽ việc khai thác khoáng sản để tránh tình trạng thất thoát.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Sử dụng khoáng sản tiết kiệm để đảm bảo lợi ích lâu dài của đất nước.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Quản lí trữ lượng và sản lượng khai thác.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Sử dụng công nghệ khai thác tiên tiến để tránh làm ô nhiễm môi trường và nâng cao hiệu quả khai thác.</a:t>
            </a:r>
          </a:p>
        </p:txBody>
      </p:sp>
    </p:spTree>
    <p:extLst>
      <p:ext uri="{BB962C8B-B14F-4D97-AF65-F5344CB8AC3E}">
        <p14:creationId xmlns:p14="http://schemas.microsoft.com/office/powerpoint/2010/main" val="41205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939" y="1080816"/>
            <a:ext cx="12160061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94191" y="1325620"/>
            <a:ext cx="11902546" cy="5532380"/>
          </a:xfrm>
          <a:prstGeom prst="roundRect">
            <a:avLst>
              <a:gd name="adj" fmla="val 2792"/>
            </a:avLst>
          </a:prstGeom>
          <a:blipFill>
            <a:blip r:embed="rId5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152400" y="52392"/>
            <a:ext cx="11902546" cy="938208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4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52400" y="1143001"/>
            <a:ext cx="1190254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46591" y="133916"/>
            <a:ext cx="8816809" cy="786780"/>
          </a:xfrm>
          <a:prstGeom prst="roundRect">
            <a:avLst>
              <a:gd name="adj" fmla="val 2792"/>
            </a:avLst>
          </a:prstGeom>
          <a:blipFill>
            <a:blip r:embed="rId5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33917"/>
            <a:ext cx="8830664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676401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4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748" y="4901480"/>
            <a:ext cx="650979" cy="65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543109" y="5552459"/>
            <a:ext cx="712063" cy="116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3216649" y="242858"/>
            <a:ext cx="57720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KHOÁNG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 VIỆT NAM</a:t>
            </a:r>
            <a:endParaRPr lang="vi-V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50391" y="1288743"/>
            <a:ext cx="2538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000" y="1873518"/>
            <a:ext cx="10668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endParaRPr lang="vi-VN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Hẹn giờ đếm ngược 5 phút 5 Minutes Countdown Tim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04334" y="2660571"/>
            <a:ext cx="2544424" cy="1431239"/>
          </a:xfrm>
          <a:prstGeom prst="rect">
            <a:avLst/>
          </a:prstGeom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759" y="0"/>
            <a:ext cx="1170947" cy="113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9"/>
          <a:stretch/>
        </p:blipFill>
        <p:spPr bwMode="auto">
          <a:xfrm>
            <a:off x="153537" y="2421088"/>
            <a:ext cx="8989191" cy="429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730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939" y="1080816"/>
            <a:ext cx="12160061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94191" y="1325620"/>
            <a:ext cx="1190254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152400" y="52392"/>
            <a:ext cx="11902546" cy="938208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4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52400" y="1143001"/>
            <a:ext cx="1190254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46591" y="133916"/>
            <a:ext cx="8816809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33917"/>
            <a:ext cx="8830664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676401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4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748" y="4901480"/>
            <a:ext cx="650979" cy="65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543109" y="5552459"/>
            <a:ext cx="712063" cy="116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3216649" y="242858"/>
            <a:ext cx="57720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KHOÁNG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 VIỆT NAM</a:t>
            </a:r>
            <a:endParaRPr lang="vi-V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1341902"/>
            <a:ext cx="2538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790" y="41333"/>
            <a:ext cx="1170947" cy="113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314933"/>
              </p:ext>
            </p:extLst>
          </p:nvPr>
        </p:nvGraphicFramePr>
        <p:xfrm>
          <a:off x="304800" y="1926677"/>
          <a:ext cx="11369769" cy="3435096"/>
        </p:xfrm>
        <a:graphic>
          <a:graphicData uri="http://schemas.openxmlformats.org/drawingml/2006/table">
            <a:tbl>
              <a:tblPr firstRow="1" firstCol="1" bandRow="1"/>
              <a:tblGrid>
                <a:gridCol w="2553559"/>
                <a:gridCol w="8816210"/>
              </a:tblGrid>
              <a:tr h="0"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Khoáng sản</a:t>
                      </a:r>
                      <a:endParaRPr lang="vi-VN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Phân bố (thuộc tỉnh nào)</a:t>
                      </a:r>
                      <a:endParaRPr lang="vi-VN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Than đá</a:t>
                      </a:r>
                      <a:endParaRPr lang="vi-VN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Quảng Ninh, Sơn La, Hòa Bình,…</a:t>
                      </a:r>
                      <a:endParaRPr lang="vi-VN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Sắt</a:t>
                      </a:r>
                      <a:endParaRPr lang="vi-VN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Thái Nguyên, Yên Bái, Hà Giang, Hà Tĩnh, Quảng Ngãi…</a:t>
                      </a:r>
                      <a:endParaRPr lang="vi-VN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A-pa-tit</a:t>
                      </a:r>
                      <a:endParaRPr lang="vi-VN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Lào Cai,…</a:t>
                      </a:r>
                      <a:endParaRPr lang="vi-VN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Dầu mỏ, khí tự nhiên</a:t>
                      </a:r>
                      <a:endParaRPr lang="vi-VN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Thềm lục địa phía đông nam</a:t>
                      </a:r>
                      <a:endParaRPr lang="vi-VN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Thiếc</a:t>
                      </a:r>
                      <a:endParaRPr lang="vi-VN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Tuyên Quang</a:t>
                      </a:r>
                      <a:endParaRPr lang="vi-VN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952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939" y="1080816"/>
            <a:ext cx="12160061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9534" y="1131618"/>
            <a:ext cx="1190254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152400" y="52392"/>
            <a:ext cx="11902546" cy="938208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4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52400" y="1143001"/>
            <a:ext cx="1190254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46591" y="133916"/>
            <a:ext cx="8816809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33917"/>
            <a:ext cx="8830664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676401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4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13929"/>
            <a:ext cx="933018" cy="93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31939" y="5500793"/>
            <a:ext cx="861874" cy="116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3216649" y="242858"/>
            <a:ext cx="57720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KHOÁNG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 VIỆT NAM</a:t>
            </a:r>
            <a:endParaRPr lang="vi-V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29200" y="1375952"/>
            <a:ext cx="2385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453" y="41333"/>
            <a:ext cx="1170947" cy="113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/>
          <p:nvPr/>
        </p:nvPicPr>
        <p:blipFill>
          <a:blip r:embed="rId8"/>
          <a:stretch>
            <a:fillRect/>
          </a:stretch>
        </p:blipFill>
        <p:spPr>
          <a:xfrm>
            <a:off x="847736" y="2133600"/>
            <a:ext cx="10887063" cy="238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9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85737" y="1158934"/>
            <a:ext cx="1190254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152400" y="52392"/>
            <a:ext cx="11902546" cy="938208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224905" y="126813"/>
            <a:ext cx="2061096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224905" y="127001"/>
            <a:ext cx="2061097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4801" y="126813"/>
            <a:ext cx="1981200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4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52400" y="1143001"/>
            <a:ext cx="1190254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2438401" y="133916"/>
            <a:ext cx="9525000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2438400" y="133917"/>
            <a:ext cx="9525000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444695" y="651634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432938" y="1170432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66039" y="9095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676401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2514601" y="242858"/>
            <a:ext cx="64741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KHOÁNG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 VIỆT NAM</a:t>
            </a:r>
            <a:endParaRPr lang="vi-V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1556" y="1723697"/>
            <a:ext cx="44909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 DẪN TỰ HỌC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3353" y="2540129"/>
            <a:ext cx="1111868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nộp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link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padlet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KHÍ HẬU VIỆT NAM</a:t>
            </a:r>
            <a:endParaRPr lang="vi-VN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453" y="27047"/>
            <a:ext cx="1170947" cy="113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815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12197644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ectangle 5"/>
          <p:cNvSpPr/>
          <p:nvPr/>
        </p:nvSpPr>
        <p:spPr>
          <a:xfrm>
            <a:off x="917221" y="914400"/>
            <a:ext cx="10363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Xem video theo link </a:t>
            </a:r>
            <a:r>
              <a:rPr lang="vi-VN" sz="3600" u="sng" dirty="0">
                <a:latin typeface="Times New Roman" pitchFamily="18" charset="0"/>
                <a:cs typeface="Times New Roman" pitchFamily="18" charset="0"/>
                <a:hlinkClick r:id="rId4"/>
              </a:rPr>
              <a:t>https://www.youtube.com/watch?v=d9ypnum2aOI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và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trả lời các câu hỏi sau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vi-VN" sz="36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Đoạn </a:t>
            </a: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video nói về vấn đề gì?</a:t>
            </a:r>
          </a:p>
          <a:p>
            <a:pPr lvl="0"/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Em </a:t>
            </a: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 cung cấp 1 vài thông tin về vấn đề mà đoạn video vừa đề cập đến.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759" y="0"/>
            <a:ext cx="1170947" cy="113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664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12197644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1734665" y="4687077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721113" y="3666421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811956" y="2575368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1071713" y="76925"/>
            <a:ext cx="1007398" cy="876300"/>
          </a:xfrm>
          <a:prstGeom prst="roundRect">
            <a:avLst>
              <a:gd name="adj" fmla="val 9608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5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477" y="281395"/>
            <a:ext cx="46736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0944791" y="72029"/>
            <a:ext cx="1261242" cy="948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LỚP</a:t>
            </a:r>
          </a:p>
          <a:p>
            <a:r>
              <a:rPr lang="en-US" sz="35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en-US" sz="35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</a:t>
            </a:r>
            <a:endParaRPr lang="en-US" sz="35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064265" y="650097"/>
            <a:ext cx="737783" cy="370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ĐỊA LÍ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2586340" y="2751619"/>
            <a:ext cx="7377948" cy="789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err="1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Đặc</a:t>
            </a:r>
            <a:r>
              <a:rPr lang="en-US" sz="28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điểm</a:t>
            </a:r>
            <a:r>
              <a:rPr lang="en-US" sz="28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chung</a:t>
            </a:r>
            <a:r>
              <a:rPr lang="en-US" sz="28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của</a:t>
            </a:r>
            <a:r>
              <a:rPr lang="en-US" sz="28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khoáng</a:t>
            </a:r>
            <a:r>
              <a:rPr lang="en-US" sz="28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sản</a:t>
            </a:r>
            <a:r>
              <a:rPr lang="en-US" sz="28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Việt</a:t>
            </a:r>
            <a:r>
              <a:rPr lang="en-US" sz="28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Nam</a:t>
            </a:r>
            <a:endParaRPr lang="vi-VN" sz="28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559641" y="3709321"/>
            <a:ext cx="8108359" cy="892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</a:t>
            </a:r>
            <a:r>
              <a:rPr lang="vi-VN" sz="28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ặc điểm phân bố </a:t>
            </a:r>
            <a:r>
              <a:rPr lang="vi-VN" sz="28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tài nguyên </a:t>
            </a:r>
            <a:r>
              <a:rPr lang="vi-VN" sz="28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khoáng sản</a:t>
            </a:r>
            <a:endParaRPr lang="en-US" sz="28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541706" y="4821337"/>
            <a:ext cx="8126294" cy="6878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err="1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Vấn</a:t>
            </a:r>
            <a:r>
              <a:rPr lang="en-US" sz="28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đề</a:t>
            </a:r>
            <a:r>
              <a:rPr lang="en-US" sz="28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sử</a:t>
            </a:r>
            <a:r>
              <a:rPr lang="en-US" sz="28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dụng</a:t>
            </a:r>
            <a:r>
              <a:rPr lang="en-US" sz="28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hợp</a:t>
            </a:r>
            <a:r>
              <a:rPr lang="en-US" sz="28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lí</a:t>
            </a:r>
            <a:r>
              <a:rPr lang="en-US" sz="28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tài</a:t>
            </a:r>
            <a:r>
              <a:rPr lang="en-US" sz="28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nguyên</a:t>
            </a:r>
            <a:r>
              <a:rPr lang="en-US" sz="28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khoáng</a:t>
            </a:r>
            <a:r>
              <a:rPr lang="en-US" sz="28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sản</a:t>
            </a:r>
            <a:endParaRPr lang="en-US" sz="28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031770" y="2200277"/>
            <a:ext cx="9039943" cy="4048124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 Same Side Corner Rectangle 41"/>
          <p:cNvSpPr/>
          <p:nvPr/>
        </p:nvSpPr>
        <p:spPr>
          <a:xfrm rot="5400000">
            <a:off x="1913849" y="2678726"/>
            <a:ext cx="672560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 Same Side Corner Rectangle 42"/>
          <p:cNvSpPr/>
          <p:nvPr/>
        </p:nvSpPr>
        <p:spPr>
          <a:xfrm rot="5400000">
            <a:off x="1844952" y="3722187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1618136" y="2743200"/>
            <a:ext cx="1125065" cy="677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1618136" y="3691281"/>
            <a:ext cx="1125065" cy="760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46" name="Round Same Side Corner Rectangle 45"/>
          <p:cNvSpPr/>
          <p:nvPr/>
        </p:nvSpPr>
        <p:spPr>
          <a:xfrm rot="5400000">
            <a:off x="1866274" y="4734769"/>
            <a:ext cx="588862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1600201" y="4825412"/>
            <a:ext cx="1125065" cy="683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III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1600201" y="58293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47685" y="353060"/>
            <a:ext cx="872270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KHOÁNG SẢN VIỆT NAM</a:t>
            </a:r>
            <a:endParaRPr lang="vi-V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106" y="1569147"/>
            <a:ext cx="1771461" cy="1716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51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2" grpId="0" animBg="1"/>
      <p:bldP spid="30" grpId="0" animBg="1"/>
      <p:bldP spid="26" grpId="0"/>
      <p:bldP spid="27" grpId="0"/>
      <p:bldP spid="21" grpId="0"/>
      <p:bldP spid="37" grpId="0" animBg="1"/>
      <p:bldP spid="42" grpId="0" animBg="1"/>
      <p:bldP spid="43" grpId="0" animBg="1"/>
      <p:bldP spid="44" grpId="0"/>
      <p:bldP spid="45" grpId="0"/>
      <p:bldP spid="46" grpId="0" animBg="1"/>
      <p:bldP spid="47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76200" y="118304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5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938208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4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13088" y="66204"/>
            <a:ext cx="9045409" cy="856062"/>
          </a:xfrm>
          <a:prstGeom prst="roundRect">
            <a:avLst>
              <a:gd name="adj" fmla="val 2792"/>
            </a:avLst>
          </a:prstGeom>
          <a:blipFill>
            <a:blip r:embed="rId5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33917"/>
            <a:ext cx="9025761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446" y="499491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6168472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6858000" y="1143001"/>
            <a:ext cx="29303" cy="571499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434140" y="554656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16649" y="242858"/>
            <a:ext cx="57720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KHOÁNG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 VIỆT NAM</a:t>
            </a:r>
            <a:endParaRPr lang="vi-V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87303" y="1183044"/>
            <a:ext cx="527119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4.1,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ta.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2. 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Hẹn giờ đếm ngược 5 phút 5 Minutes Countdown Tim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399" y="5198652"/>
            <a:ext cx="2761183" cy="1553166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759" y="0"/>
            <a:ext cx="1170947" cy="113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6"/>
          <p:cNvPicPr/>
          <p:nvPr/>
        </p:nvPicPr>
        <p:blipFill>
          <a:blip r:embed="rId11"/>
          <a:stretch>
            <a:fillRect/>
          </a:stretch>
        </p:blipFill>
        <p:spPr>
          <a:xfrm>
            <a:off x="1713924" y="1863088"/>
            <a:ext cx="4713521" cy="499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82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31" grpId="0"/>
      <p:bldP spid="26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1093" y="1079531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938208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4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13088" y="66203"/>
            <a:ext cx="9045409" cy="854493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33917"/>
            <a:ext cx="9025761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7235272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8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8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216649" y="242858"/>
            <a:ext cx="57720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KHOÁNG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 VIỆT NAM</a:t>
            </a:r>
            <a:endParaRPr lang="vi-V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3" name="Diagram 42"/>
          <p:cNvGraphicFramePr/>
          <p:nvPr>
            <p:extLst>
              <p:ext uri="{D42A27DB-BD31-4B8C-83A1-F6EECF244321}">
                <p14:modId xmlns:p14="http://schemas.microsoft.com/office/powerpoint/2010/main" val="2292728678"/>
              </p:ext>
            </p:extLst>
          </p:nvPr>
        </p:nvGraphicFramePr>
        <p:xfrm>
          <a:off x="6638133" y="1662451"/>
          <a:ext cx="10228267" cy="4690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1" name="Arc 20"/>
          <p:cNvSpPr/>
          <p:nvPr/>
        </p:nvSpPr>
        <p:spPr>
          <a:xfrm>
            <a:off x="-762000" y="1863089"/>
            <a:ext cx="3352800" cy="4419600"/>
          </a:xfrm>
          <a:prstGeom prst="arc">
            <a:avLst>
              <a:gd name="adj1" fmla="val 16200000"/>
              <a:gd name="adj2" fmla="val 5225971"/>
            </a:avLst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5" name="Group 44"/>
          <p:cNvGrpSpPr/>
          <p:nvPr/>
        </p:nvGrpSpPr>
        <p:grpSpPr>
          <a:xfrm>
            <a:off x="1784526" y="1994724"/>
            <a:ext cx="10254945" cy="1255778"/>
            <a:chOff x="518822" y="183202"/>
            <a:chExt cx="9723916" cy="1255778"/>
          </a:xfrm>
        </p:grpSpPr>
        <p:sp>
          <p:nvSpPr>
            <p:cNvPr id="46" name="Rectangle 45"/>
            <p:cNvSpPr/>
            <p:nvPr/>
          </p:nvSpPr>
          <p:spPr>
            <a:xfrm>
              <a:off x="518822" y="183202"/>
              <a:ext cx="9723916" cy="1255777"/>
            </a:xfrm>
            <a:prstGeom prst="rect">
              <a:avLst/>
            </a:prstGeom>
            <a:solidFill>
              <a:srgbClr val="99FF6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Rectangle 46"/>
            <p:cNvSpPr/>
            <p:nvPr/>
          </p:nvSpPr>
          <p:spPr>
            <a:xfrm>
              <a:off x="606366" y="183203"/>
              <a:ext cx="9636372" cy="12557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44555" tIns="60960" rIns="60960" bIns="60960" numCol="1" spcCol="1270" anchor="ctr" anchorCtr="0">
              <a:noAutofit/>
            </a:bodyPr>
            <a:lstStyle/>
            <a:p>
              <a:pPr lvl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Khoáng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khá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phong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phú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đa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dạng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Cả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phát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5000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mỏ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điểm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quặng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60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khoáng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khác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nhau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800" kern="1200" dirty="0">
                <a:solidFill>
                  <a:srgbClr val="0D30DD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endParaRPr>
            </a:p>
          </p:txBody>
        </p:sp>
      </p:grpSp>
      <p:sp>
        <p:nvSpPr>
          <p:cNvPr id="44" name="Oval 43"/>
          <p:cNvSpPr/>
          <p:nvPr/>
        </p:nvSpPr>
        <p:spPr>
          <a:xfrm>
            <a:off x="1069199" y="1802702"/>
            <a:ext cx="1401127" cy="1447800"/>
          </a:xfrm>
          <a:prstGeom prst="ellipse">
            <a:avLst/>
          </a:prstGeom>
          <a:blipFill rotWithShape="0">
            <a:blip r:embed="rId10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9" name="Group 48"/>
          <p:cNvGrpSpPr/>
          <p:nvPr/>
        </p:nvGrpSpPr>
        <p:grpSpPr>
          <a:xfrm>
            <a:off x="2069191" y="3429000"/>
            <a:ext cx="9894208" cy="1339870"/>
            <a:chOff x="862159" y="670029"/>
            <a:chExt cx="9341367" cy="1339870"/>
          </a:xfrm>
        </p:grpSpPr>
        <p:sp>
          <p:nvSpPr>
            <p:cNvPr id="50" name="Rectangle 49"/>
            <p:cNvSpPr/>
            <p:nvPr/>
          </p:nvSpPr>
          <p:spPr>
            <a:xfrm>
              <a:off x="862159" y="670029"/>
              <a:ext cx="9341367" cy="1339870"/>
            </a:xfrm>
            <a:prstGeom prst="rect">
              <a:avLst/>
            </a:prstGeom>
            <a:solidFill>
              <a:srgbClr val="BCFCD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Rectangle 50"/>
            <p:cNvSpPr/>
            <p:nvPr/>
          </p:nvSpPr>
          <p:spPr>
            <a:xfrm>
              <a:off x="862159" y="670029"/>
              <a:ext cx="9341367" cy="13398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3523" tIns="60960" rIns="60960" bIns="60960" numCol="1" spcCol="1270" anchor="ctr" anchorCtr="0">
              <a:noAutofit/>
            </a:bodyPr>
            <a:lstStyle/>
            <a:p>
              <a:pPr lvl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Trữ</a:t>
              </a:r>
              <a:r>
                <a:rPr lang="en-US" sz="2800" b="1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lượng</a:t>
              </a:r>
              <a:r>
                <a:rPr lang="en-US" sz="2800" b="1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 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lớn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mỏ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khoáng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trữ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lượng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trung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bình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nhỏ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endParaRPr lang="en-US" sz="2800" b="0" i="0" kern="1200" dirty="0" smtClean="0">
                <a:solidFill>
                  <a:srgbClr val="0D30DD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endParaRPr>
            </a:p>
          </p:txBody>
        </p:sp>
      </p:grpSp>
      <p:sp>
        <p:nvSpPr>
          <p:cNvPr id="48" name="Oval 47"/>
          <p:cNvSpPr/>
          <p:nvPr/>
        </p:nvSpPr>
        <p:spPr>
          <a:xfrm>
            <a:off x="1653341" y="3429000"/>
            <a:ext cx="1459747" cy="1447800"/>
          </a:xfrm>
          <a:prstGeom prst="ellipse">
            <a:avLst/>
          </a:prstGeom>
          <a:blipFill rotWithShape="0">
            <a:blip r:embed="rId11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6" name="Group 55"/>
          <p:cNvGrpSpPr/>
          <p:nvPr/>
        </p:nvGrpSpPr>
        <p:grpSpPr>
          <a:xfrm>
            <a:off x="1261144" y="5137924"/>
            <a:ext cx="10569624" cy="1034276"/>
            <a:chOff x="1409308" y="1217608"/>
            <a:chExt cx="8818958" cy="2254893"/>
          </a:xfrm>
        </p:grpSpPr>
        <p:sp>
          <p:nvSpPr>
            <p:cNvPr id="57" name="Rectangle 56"/>
            <p:cNvSpPr/>
            <p:nvPr/>
          </p:nvSpPr>
          <p:spPr>
            <a:xfrm>
              <a:off x="1409308" y="1217608"/>
              <a:ext cx="8818958" cy="2254893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Rectangle 57"/>
            <p:cNvSpPr/>
            <p:nvPr/>
          </p:nvSpPr>
          <p:spPr>
            <a:xfrm>
              <a:off x="1409308" y="1217608"/>
              <a:ext cx="8818958" cy="22548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61388" tIns="60960" rIns="60960" bIns="60960" numCol="1" spcCol="1270" anchor="ctr" anchorCtr="0">
              <a:noAutofit/>
            </a:bodyPr>
            <a:lstStyle/>
            <a:p>
              <a:r>
                <a:rPr lang="en-US" sz="2800" dirty="0" err="1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sz="2800" dirty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800" dirty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2800" dirty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khoáng</a:t>
              </a:r>
              <a:r>
                <a:rPr lang="en-US" sz="2800" dirty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2800" dirty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800" dirty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gắn</a:t>
              </a:r>
              <a:r>
                <a:rPr lang="en-US" sz="2800" dirty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2800" dirty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sz="2800" dirty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800" dirty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2800" dirty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00" dirty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phát</a:t>
              </a:r>
              <a:r>
                <a:rPr lang="en-US" sz="2800" dirty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sz="2800" dirty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800" dirty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tự</a:t>
              </a:r>
              <a:r>
                <a:rPr lang="en-US" sz="2800" dirty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nhiên</a:t>
              </a:r>
              <a:r>
                <a:rPr lang="en-US" sz="2800" dirty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vi-VN" sz="2800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2" name="Oval 51"/>
          <p:cNvSpPr/>
          <p:nvPr/>
        </p:nvSpPr>
        <p:spPr>
          <a:xfrm>
            <a:off x="1098726" y="5137924"/>
            <a:ext cx="1371600" cy="1445612"/>
          </a:xfrm>
          <a:prstGeom prst="ellipse">
            <a:avLst/>
          </a:prstGeom>
          <a:blipFill rotWithShape="0">
            <a:blip r:embed="rId12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9" name="Group 58"/>
          <p:cNvGrpSpPr/>
          <p:nvPr/>
        </p:nvGrpSpPr>
        <p:grpSpPr>
          <a:xfrm>
            <a:off x="2103940" y="3429000"/>
            <a:ext cx="9894208" cy="1339870"/>
            <a:chOff x="862159" y="670029"/>
            <a:chExt cx="9341367" cy="1339870"/>
          </a:xfrm>
        </p:grpSpPr>
        <p:sp>
          <p:nvSpPr>
            <p:cNvPr id="60" name="Rectangle 59"/>
            <p:cNvSpPr/>
            <p:nvPr/>
          </p:nvSpPr>
          <p:spPr>
            <a:xfrm>
              <a:off x="862159" y="670029"/>
              <a:ext cx="9341367" cy="1339870"/>
            </a:xfrm>
            <a:prstGeom prst="rect">
              <a:avLst/>
            </a:prstGeom>
            <a:solidFill>
              <a:srgbClr val="BCFCD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Rectangle 60"/>
            <p:cNvSpPr/>
            <p:nvPr/>
          </p:nvSpPr>
          <p:spPr>
            <a:xfrm>
              <a:off x="862159" y="670029"/>
              <a:ext cx="9341367" cy="13398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3523" tIns="60960" rIns="60960" bIns="60960" numCol="1" spcCol="1270" anchor="ctr" anchorCtr="0">
              <a:noAutofit/>
            </a:bodyPr>
            <a:lstStyle/>
            <a:p>
              <a:pPr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lớn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mỏ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khoáng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trữ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lượng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trung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bình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nhỏ</a:t>
              </a:r>
              <a:r>
                <a:rPr lang="en-US" sz="2800" kern="12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800" dirty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800" dirty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sz="2800" dirty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khoáng</a:t>
              </a:r>
              <a:r>
                <a:rPr lang="en-US" sz="2800" dirty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2800" dirty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00" dirty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trữ</a:t>
              </a:r>
              <a:r>
                <a:rPr lang="en-US" sz="2800" dirty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lượng</a:t>
              </a:r>
              <a:r>
                <a:rPr lang="en-US" sz="2800" dirty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lớn</a:t>
              </a:r>
              <a:r>
                <a:rPr lang="en-US" sz="2800" dirty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2800" dirty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: Than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đá</a:t>
              </a:r>
              <a:r>
                <a:rPr lang="en-US" sz="2800" dirty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dầu</a:t>
              </a:r>
              <a:r>
                <a:rPr lang="en-US" sz="2800" dirty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mỏ</a:t>
              </a:r>
              <a:r>
                <a:rPr lang="en-US" sz="2800" dirty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khí</a:t>
              </a:r>
              <a:r>
                <a:rPr lang="en-US" sz="2800" dirty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đốt</a:t>
              </a:r>
              <a:r>
                <a:rPr lang="en-US" sz="2800" dirty="0" smtClean="0">
                  <a:solidFill>
                    <a:srgbClr val="0D30DD"/>
                  </a:solidFill>
                  <a:latin typeface="Times New Roman" pitchFamily="18" charset="0"/>
                  <a:cs typeface="Times New Roman" pitchFamily="18" charset="0"/>
                </a:rPr>
                <a:t>,…</a:t>
              </a:r>
              <a:endParaRPr lang="vi-VN" sz="2800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2" name="Oval 61"/>
          <p:cNvSpPr/>
          <p:nvPr/>
        </p:nvSpPr>
        <p:spPr>
          <a:xfrm>
            <a:off x="1688090" y="3429000"/>
            <a:ext cx="1459747" cy="1447800"/>
          </a:xfrm>
          <a:prstGeom prst="ellipse">
            <a:avLst/>
          </a:prstGeom>
          <a:blipFill rotWithShape="0">
            <a:blip r:embed="rId11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759" y="0"/>
            <a:ext cx="1170947" cy="113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998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3" grpId="0">
        <p:bldAsOne/>
      </p:bldGraphic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40879" y="118304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938208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4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13088" y="66204"/>
            <a:ext cx="9045409" cy="856062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66204"/>
            <a:ext cx="9025761" cy="854493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273" y="4982510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711272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6402946" y="1173220"/>
            <a:ext cx="29303" cy="571499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5643987" y="552252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3216649" y="242858"/>
            <a:ext cx="57720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KHOÁNG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 VIỆT NAM</a:t>
            </a:r>
            <a:endParaRPr lang="vi-V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 descr="Than đá được hình thành như thế nào? - Giải Đáp Việt - Tri Thức Cho Người  Việt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129078"/>
            <a:ext cx="1623126" cy="1482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40" name="Picture 39" descr="Dầu mỏ là gì? Thành phần và những ứng dụng nổi bật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732" y="2962112"/>
            <a:ext cx="1752600" cy="163233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41" name="Picture 40" descr="Khí thiên nhiên là gì? Ứng dụng, thành phần chính của khí thiên nhiên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299" y="4799648"/>
            <a:ext cx="1623128" cy="152189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42" name="Picture 41" descr="Sắt là gì? Đặc điểm, tính chất &amp; ứng dụng kim loại sắt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404" y="1143001"/>
            <a:ext cx="1600200" cy="150101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02" t="59555" b="11830"/>
          <a:stretch/>
        </p:blipFill>
        <p:spPr bwMode="auto">
          <a:xfrm>
            <a:off x="10220192" y="4876800"/>
            <a:ext cx="1901824" cy="1499050"/>
          </a:xfrm>
          <a:prstGeom prst="rect">
            <a:avLst/>
          </a:prstGeom>
          <a:ln w="127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4"/>
          <a:stretch/>
        </p:blipFill>
        <p:spPr bwMode="auto">
          <a:xfrm>
            <a:off x="10028586" y="2962112"/>
            <a:ext cx="2036762" cy="1619413"/>
          </a:xfrm>
          <a:prstGeom prst="rect">
            <a:avLst/>
          </a:prstGeom>
          <a:ln w="127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706" y="2971800"/>
            <a:ext cx="1621103" cy="1529865"/>
          </a:xfrm>
          <a:prstGeom prst="rect">
            <a:avLst/>
          </a:prstGeom>
          <a:ln w="127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5"/>
          <a:stretch/>
        </p:blipFill>
        <p:spPr bwMode="auto">
          <a:xfrm>
            <a:off x="10035804" y="1122085"/>
            <a:ext cx="1875478" cy="1431966"/>
          </a:xfrm>
          <a:prstGeom prst="rect">
            <a:avLst/>
          </a:prstGeom>
          <a:ln w="127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2" t="19455" r="29759" b="52471"/>
          <a:stretch/>
        </p:blipFill>
        <p:spPr bwMode="auto">
          <a:xfrm>
            <a:off x="6493534" y="4799648"/>
            <a:ext cx="1895277" cy="1470777"/>
          </a:xfrm>
          <a:prstGeom prst="rect">
            <a:avLst/>
          </a:prstGeom>
          <a:ln w="127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Rounded Rectangular Callout 16"/>
          <p:cNvSpPr/>
          <p:nvPr/>
        </p:nvSpPr>
        <p:spPr>
          <a:xfrm>
            <a:off x="1716665" y="1893506"/>
            <a:ext cx="4639627" cy="2137213"/>
          </a:xfrm>
          <a:prstGeom prst="wedgeRoundRectCallout">
            <a:avLst>
              <a:gd name="adj1" fmla="val 35073"/>
              <a:gd name="adj2" fmla="val 12046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759" y="0"/>
            <a:ext cx="1170947" cy="113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160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40879" y="118304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938208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4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13088" y="66204"/>
            <a:ext cx="9045409" cy="856062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66204"/>
            <a:ext cx="9025761" cy="854493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273" y="4982510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711272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6402946" y="1173220"/>
            <a:ext cx="29303" cy="571499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5643987" y="552252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3216649" y="242858"/>
            <a:ext cx="57720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KHOÁNG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 VIỆT NAM</a:t>
            </a:r>
            <a:endParaRPr lang="vi-V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10558" y="185597"/>
            <a:ext cx="683419" cy="683419"/>
          </a:xfrm>
          <a:prstGeom prst="rect">
            <a:avLst/>
          </a:prstGeom>
        </p:spPr>
      </p:pic>
      <p:pic>
        <p:nvPicPr>
          <p:cNvPr id="39" name="Picture 38" descr="Than đá được hình thành như thế nào? - Giải Đáp Việt - Tri Thức Cho Người  Việt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618" y="1021054"/>
            <a:ext cx="1623126" cy="1482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40" name="Picture 39" descr="Dầu mỏ là gì? Thành phần và những ứng dụng nổi bật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347" y="990600"/>
            <a:ext cx="1752600" cy="14897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41" name="Picture 40" descr="Khí thiên nhiên là gì? Ứng dụng, thành phần chính của khí thiên nhiên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743" y="1001465"/>
            <a:ext cx="1908603" cy="152189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42" name="Picture 41" descr="Sắt là gì? Đặc điểm, tính chất &amp; ứng dụng kim loại sắt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743" y="2847757"/>
            <a:ext cx="1600200" cy="153955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02" t="59555" b="11830"/>
          <a:stretch/>
        </p:blipFill>
        <p:spPr bwMode="auto">
          <a:xfrm>
            <a:off x="10085427" y="4799648"/>
            <a:ext cx="1901824" cy="1481556"/>
          </a:xfrm>
          <a:prstGeom prst="rect">
            <a:avLst/>
          </a:prstGeom>
          <a:ln w="127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4"/>
          <a:stretch/>
        </p:blipFill>
        <p:spPr bwMode="auto">
          <a:xfrm>
            <a:off x="6542249" y="4799648"/>
            <a:ext cx="2036762" cy="1478322"/>
          </a:xfrm>
          <a:prstGeom prst="rect">
            <a:avLst/>
          </a:prstGeom>
          <a:ln w="127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276" y="2847757"/>
            <a:ext cx="1621103" cy="1529865"/>
          </a:xfrm>
          <a:prstGeom prst="rect">
            <a:avLst/>
          </a:prstGeom>
          <a:ln w="127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5"/>
          <a:stretch/>
        </p:blipFill>
        <p:spPr bwMode="auto">
          <a:xfrm>
            <a:off x="8437562" y="4791492"/>
            <a:ext cx="1875478" cy="1489712"/>
          </a:xfrm>
          <a:prstGeom prst="rect">
            <a:avLst/>
          </a:prstGeom>
          <a:ln w="127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2" t="19455" r="29759" b="52471"/>
          <a:stretch/>
        </p:blipFill>
        <p:spPr bwMode="auto">
          <a:xfrm>
            <a:off x="9849723" y="2822809"/>
            <a:ext cx="1895277" cy="1539554"/>
          </a:xfrm>
          <a:prstGeom prst="rect">
            <a:avLst/>
          </a:prstGeom>
          <a:ln w="127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94280" y="2474246"/>
            <a:ext cx="2795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endParaRPr lang="vi-VN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964998" y="4387310"/>
            <a:ext cx="2440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endParaRPr lang="vi-VN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862220" y="6291204"/>
            <a:ext cx="2860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endParaRPr lang="vi-VN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3940" y="2090148"/>
            <a:ext cx="6096000" cy="329320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- Khoáng sản nước ta phong phú và đa dạng. Cả nước phát hiện trên 5000 mỏ và điểm quặng với 60 loại khoáng sản khác nhau.</a:t>
            </a:r>
          </a:p>
          <a:p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- Khoáng sản nước ta có trữ lượng vừa và nhỏ. Một số loại khoáng sản có trữ lượng lớn như: Than đá, dầu mỏ, khí đốt,…</a:t>
            </a:r>
          </a:p>
          <a:p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- Sự hình thành khoáng sản ở nước ta gắn với sự hình thành và phát triển của tự nhiên.</a:t>
            </a:r>
          </a:p>
        </p:txBody>
      </p:sp>
    </p:spTree>
    <p:extLst>
      <p:ext uri="{BB962C8B-B14F-4D97-AF65-F5344CB8AC3E}">
        <p14:creationId xmlns:p14="http://schemas.microsoft.com/office/powerpoint/2010/main" val="314343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2" grpId="0"/>
      <p:bldP spid="3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939" y="1080816"/>
            <a:ext cx="12160061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16669" y="1130395"/>
            <a:ext cx="11902546" cy="5532380"/>
          </a:xfrm>
          <a:prstGeom prst="roundRect">
            <a:avLst>
              <a:gd name="adj" fmla="val 2792"/>
            </a:avLst>
          </a:prstGeom>
          <a:blipFill>
            <a:blip r:embed="rId5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31939" y="52392"/>
            <a:ext cx="12160061" cy="938208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4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52400" y="1143001"/>
            <a:ext cx="1190254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46591" y="133916"/>
            <a:ext cx="8972621" cy="786780"/>
          </a:xfrm>
          <a:prstGeom prst="roundRect">
            <a:avLst>
              <a:gd name="adj" fmla="val 2792"/>
            </a:avLst>
          </a:prstGeom>
          <a:blipFill>
            <a:blip r:embed="rId5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5" y="133917"/>
            <a:ext cx="9013771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676401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6988523" y="1173220"/>
            <a:ext cx="29303" cy="571499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982" y="5244896"/>
            <a:ext cx="933018" cy="93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705599" y="5834304"/>
            <a:ext cx="758505" cy="102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itle 1"/>
          <p:cNvSpPr txBox="1">
            <a:spLocks/>
          </p:cNvSpPr>
          <p:nvPr/>
        </p:nvSpPr>
        <p:spPr>
          <a:xfrm>
            <a:off x="859170" y="1299019"/>
            <a:ext cx="637983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6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26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ặc điểm phân bố </a:t>
            </a:r>
            <a:r>
              <a:rPr lang="vi-VN" sz="2600" b="1" dirty="0" smtClean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tài nguyên khoáng sản</a:t>
            </a:r>
            <a:endParaRPr lang="en-US" sz="26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340435" y="1307230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216649" y="242858"/>
            <a:ext cx="57720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KHOÁNG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 VIỆT NAM</a:t>
            </a:r>
            <a:endParaRPr lang="vi-V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17825" y="1173220"/>
            <a:ext cx="50013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de-DE" sz="2400" b="1" dirty="0">
                <a:solidFill>
                  <a:srgbClr val="0070C0"/>
                </a:solidFill>
                <a:latin typeface="Times New Roman"/>
                <a:ea typeface="Times New Roman"/>
              </a:rPr>
              <a:t>Nhiệm </a:t>
            </a:r>
            <a:r>
              <a:rPr lang="de-DE" sz="2400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vụ cặp đôi 5 </a:t>
            </a:r>
            <a:r>
              <a:rPr lang="de-DE" sz="2400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phút_Đọc </a:t>
            </a:r>
            <a:r>
              <a:rPr lang="de-DE" sz="2400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thông tin mục </a:t>
            </a:r>
            <a:r>
              <a:rPr lang="de-DE" sz="2400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II </a:t>
            </a:r>
            <a:r>
              <a:rPr lang="de-DE" sz="2400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và quan sát </a:t>
            </a:r>
            <a:r>
              <a:rPr lang="de-DE" sz="2400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lược đồ hình 4.1, hãy: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1.Trình </a:t>
            </a:r>
            <a:r>
              <a:rPr lang="de-DE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bày đặc điểm phân bố khoáng sản ở Việt </a:t>
            </a:r>
            <a:r>
              <a:rPr lang="de-DE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de-DE" sz="2400" b="1" dirty="0">
                <a:solidFill>
                  <a:srgbClr val="7030A0"/>
                </a:solidFill>
                <a:latin typeface="Times New Roman"/>
                <a:ea typeface="Times New Roman"/>
              </a:rPr>
              <a:t>(chỉ trên bản đồ)</a:t>
            </a:r>
            <a:endParaRPr lang="vi-VN" sz="2400" dirty="0">
              <a:solidFill>
                <a:srgbClr val="7030A0"/>
              </a:solidFill>
            </a:endParaRPr>
          </a:p>
          <a:p>
            <a:pPr lvl="0"/>
            <a:r>
              <a:rPr lang="de-DE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2.Giải </a:t>
            </a:r>
            <a:r>
              <a:rPr lang="de-DE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 nguyên nhân của sự phân bố </a:t>
            </a:r>
            <a:r>
              <a:rPr lang="de-DE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endParaRPr lang="vi-VN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Hẹn giờ đếm ngược 5 phút 5 Minutes Countdown Tim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399" y="5198652"/>
            <a:ext cx="2761183" cy="155316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105134" y="3850876"/>
            <a:ext cx="2499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endParaRPr lang="vi-VN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99639" y="4367655"/>
            <a:ext cx="4942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endParaRPr lang="vi-VN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133375" y="5221104"/>
            <a:ext cx="4942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vi-VN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759" y="0"/>
            <a:ext cx="1170947" cy="113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203" y="1816197"/>
            <a:ext cx="4713288" cy="499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64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6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41" grpId="0"/>
      <p:bldP spid="42" grpId="0" animBg="1"/>
      <p:bldP spid="16" grpId="0"/>
      <p:bldP spid="17" grpId="0"/>
      <p:bldP spid="40" grpId="0"/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939" y="1080816"/>
            <a:ext cx="12160061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36772" y="1150967"/>
            <a:ext cx="1190254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31939" y="52392"/>
            <a:ext cx="12160061" cy="938208"/>
          </a:xfrm>
          <a:prstGeom prst="roundRect">
            <a:avLst>
              <a:gd name="adj" fmla="val 7378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4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52400" y="1143001"/>
            <a:ext cx="1190254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46591" y="133916"/>
            <a:ext cx="8999915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5" y="133917"/>
            <a:ext cx="9013771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676401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3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5731" y="4486491"/>
            <a:ext cx="933018" cy="93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141579" y="5466746"/>
            <a:ext cx="1050421" cy="116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itle 1"/>
          <p:cNvSpPr txBox="1">
            <a:spLocks/>
          </p:cNvSpPr>
          <p:nvPr/>
        </p:nvSpPr>
        <p:spPr>
          <a:xfrm>
            <a:off x="859170" y="1340043"/>
            <a:ext cx="737043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2800" b="1" dirty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ặc điểm phân bố </a:t>
            </a:r>
            <a:r>
              <a:rPr lang="vi-VN" sz="2800" b="1" dirty="0" smtClean="0">
                <a:solidFill>
                  <a:srgbClr val="0D30DD"/>
                </a:solidFill>
                <a:latin typeface="Times New Roman" pitchFamily="18" charset="0"/>
                <a:cs typeface="Times New Roman" pitchFamily="18" charset="0"/>
              </a:rPr>
              <a:t>tài nguyên khoáng sản</a:t>
            </a:r>
            <a:endParaRPr lang="en-US" sz="28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340435" y="1307230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216649" y="242858"/>
            <a:ext cx="57720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KHOÁNG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 VIỆT NAM</a:t>
            </a:r>
            <a:endParaRPr lang="vi-V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759" y="0"/>
            <a:ext cx="1170947" cy="113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830147" y="1942651"/>
            <a:ext cx="1083664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Than đá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phân bố chủ yếu ở vùng Đông Bắc, nhiều nhất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ở Quảng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Ninh.</a:t>
            </a:r>
          </a:p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Than nâu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phân bố nhiều ở đồng bằng sông Hồng.</a:t>
            </a:r>
          </a:p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Dầu mỏ, khí đốt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phân bố nhiều ở thềm lục địa phía đông nam.</a:t>
            </a:r>
          </a:p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Bô-xít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phân bố nhiều ở vùng Tây Nguyên.</a:t>
            </a:r>
          </a:p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A-pa-tit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phân bố nhiều ở tỉnh Lào Cai.</a:t>
            </a:r>
          </a:p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Đá vôi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có nhiều ở vùng núi phía bắc và vùng Bắc Trung Bộ.</a:t>
            </a:r>
          </a:p>
        </p:txBody>
      </p:sp>
    </p:spTree>
    <p:extLst>
      <p:ext uri="{BB962C8B-B14F-4D97-AF65-F5344CB8AC3E}">
        <p14:creationId xmlns:p14="http://schemas.microsoft.com/office/powerpoint/2010/main" val="347740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2923</TotalTime>
  <Words>960</Words>
  <PresentationFormat>Custom</PresentationFormat>
  <Paragraphs>125</Paragraphs>
  <Slides>16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CHÀO MỪNG CÁC EM HỌC SINH LỚP 8 TRƯỜNG THCS LÊ QUÝ ĐÔN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2016-02-15T14:28:12Z</dcterms:created>
  <dcterms:modified xsi:type="dcterms:W3CDTF">2023-08-16T14:07:23Z</dcterms:modified>
</cp:coreProperties>
</file>