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7"/>
  </p:notesMasterIdLst>
  <p:sldIdLst>
    <p:sldId id="313" r:id="rId3"/>
    <p:sldId id="301" r:id="rId4"/>
    <p:sldId id="308" r:id="rId5"/>
    <p:sldId id="374" r:id="rId6"/>
    <p:sldId id="310" r:id="rId7"/>
    <p:sldId id="312" r:id="rId8"/>
    <p:sldId id="318" r:id="rId9"/>
    <p:sldId id="315" r:id="rId10"/>
    <p:sldId id="375" r:id="rId11"/>
    <p:sldId id="376" r:id="rId12"/>
    <p:sldId id="377" r:id="rId13"/>
    <p:sldId id="378" r:id="rId14"/>
    <p:sldId id="348" r:id="rId15"/>
    <p:sldId id="379" r:id="rId16"/>
    <p:sldId id="380" r:id="rId17"/>
    <p:sldId id="381" r:id="rId18"/>
    <p:sldId id="382" r:id="rId19"/>
    <p:sldId id="325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27" r:id="rId29"/>
    <p:sldId id="391" r:id="rId30"/>
    <p:sldId id="346" r:id="rId31"/>
    <p:sldId id="392" r:id="rId32"/>
    <p:sldId id="393" r:id="rId33"/>
    <p:sldId id="394" r:id="rId34"/>
    <p:sldId id="395" r:id="rId35"/>
    <p:sldId id="341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>
        <p:scale>
          <a:sx n="32" d="100"/>
          <a:sy n="32" d="100"/>
        </p:scale>
        <p:origin x="-648" y="-17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CHƯƠNG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4000" b="1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</a:rPr>
              <a:t>BẤT PHƯƠNG TRÌNH VÀ HỆ BẤT PHƯƠNG TRÌNH BẬC NHẤT HAI ẨN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134723" cy="5817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60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267199"/>
            <a:ext cx="22106109" cy="5638801"/>
            <a:chOff x="1268078" y="3405486"/>
            <a:chExt cx="22106109" cy="3224145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0502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835629" y="2527575"/>
                <a:ext cx="57497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45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5217616"/>
                <a:ext cx="1833368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−</m:t>
                    </m:r>
                    <m:r>
                      <a:rPr lang="pt-BR" sz="4400" b="1" i="1">
                        <a:latin typeface="Cambria Math"/>
                      </a:rPr>
                      <m:t>𝒚</m:t>
                    </m:r>
                    <m:r>
                      <a:rPr lang="pt-BR" sz="4400" b="1">
                        <a:latin typeface="Cambria Math"/>
                      </a:rPr>
                      <m:t>&gt;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a)Trên mặt phẳng toạ độ</a:t>
                </a:r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vẽ đường thẳng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𝒅</m:t>
                    </m:r>
                    <m:r>
                      <a:rPr lang="pt-BR" sz="4400" b="1">
                        <a:latin typeface="Cambria Math"/>
                      </a:rPr>
                      <m:t>: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−</m:t>
                    </m:r>
                    <m:r>
                      <a:rPr lang="pt-BR" sz="4400" b="1" i="1">
                        <a:latin typeface="Cambria Math"/>
                      </a:rPr>
                      <m:t>𝒚</m:t>
                    </m:r>
                    <m:r>
                      <a:rPr lang="pt-BR" sz="4400" b="1">
                        <a:latin typeface="Cambria Math"/>
                      </a:rPr>
                      <m:t>=</m:t>
                    </m:r>
                    <m:r>
                      <a:rPr lang="pt-BR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Xét điểm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/>
                          </a:rPr>
                          <m:t>𝟐</m:t>
                        </m:r>
                        <m:r>
                          <a:rPr lang="pt-BR" sz="4400" b="1">
                            <a:latin typeface="Cambria Math"/>
                          </a:rPr>
                          <m:t>;</m:t>
                        </m:r>
                        <m:r>
                          <a:rPr lang="pt-BR" sz="4400" b="1" i="1">
                            <a:latin typeface="Cambria Math"/>
                          </a:rPr>
                          <m:t>−</m:t>
                        </m:r>
                        <m:r>
                          <a:rPr lang="pt-B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chứng tỏ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/>
                          </a:rPr>
                          <m:t>𝟐</m:t>
                        </m:r>
                        <m:r>
                          <a:rPr lang="pt-BR" sz="4400" b="1">
                            <a:latin typeface="Cambria Math"/>
                          </a:rPr>
                          <m:t>;</m:t>
                        </m:r>
                        <m:r>
                          <a:rPr lang="pt-BR" sz="4400" b="1" i="1">
                            <a:latin typeface="Cambria Math"/>
                          </a:rPr>
                          <m:t>−</m:t>
                        </m:r>
                        <m:r>
                          <a:rPr lang="pt-BR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nghiệm của bất phương trình đã cho.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Đường thẳng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pt-B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mặt phẳng toạ độ thành hai nửa mặt phẳng. Gạch bỏ đi phần nửa mặt phẳng không chứa điểm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pt-B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5217616"/>
                <a:ext cx="18333680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1330" t="-307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14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941974" y="4030653"/>
            <a:ext cx="21841826" cy="9151947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092482" y="5378696"/>
                <a:ext cx="11074259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: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r>
                        <a:rPr lang="en-US" sz="4400" b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82" y="5378696"/>
                <a:ext cx="11074259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2201" t="-2648" r="-3247" b="-5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505" y="5308360"/>
            <a:ext cx="7068495" cy="688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65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659545" y="4960076"/>
            <a:ext cx="21841826" cy="6927123"/>
            <a:chOff x="1270511" y="5884231"/>
            <a:chExt cx="21819676" cy="6450765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84231"/>
              <a:ext cx="3778590" cy="828631"/>
              <a:chOff x="1224541" y="6322798"/>
              <a:chExt cx="3778590" cy="828631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377" y="5133675"/>
                <a:ext cx="828631" cy="320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446125"/>
                <a:ext cx="2477651" cy="565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74075" y="6248400"/>
                <a:ext cx="20853117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  <m:r>
                      <a:rPr lang="en-US" sz="4400" b="1"/>
                      <m:t>: </m:t>
                    </m:r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=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&lt;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&gt;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≥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hoặc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𝒂𝒙</m:t>
                    </m:r>
                    <m:r>
                      <a:rPr lang="en-US" sz="4400" b="1"/>
                      <m:t>+</m:t>
                    </m:r>
                    <m:r>
                      <a:rPr lang="en-US" sz="4400" b="1" i="1"/>
                      <m:t>𝒃𝒚</m:t>
                    </m:r>
                    <m:r>
                      <a:rPr lang="en-US" sz="4400" b="1"/>
                      <m:t>≤</m:t>
                    </m:r>
                    <m:r>
                      <a:rPr lang="en-US" sz="4400" b="1" i="1"/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/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75" y="6248400"/>
                <a:ext cx="20853117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1169" t="-2648" r="-2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27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96004" y="7745144"/>
            <a:ext cx="22347506" cy="5243272"/>
            <a:chOff x="1270511" y="5867400"/>
            <a:chExt cx="22347506" cy="5800796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0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2093432"/>
            <a:ext cx="7135648" cy="5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906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67000" y="3069961"/>
                <a:ext cx="12192000" cy="22658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69961"/>
                <a:ext cx="12192000" cy="2265813"/>
              </a:xfrm>
              <a:prstGeom prst="rect">
                <a:avLst/>
              </a:prstGeom>
              <a:blipFill rotWithShape="1">
                <a:blip r:embed="rId3"/>
                <a:stretch>
                  <a:fillRect l="-2050" t="-6199" r="-330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43200" y="5574890"/>
                <a:ext cx="12347463" cy="1476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  <m:d>
                      <m:dPr>
                        <m:ctrlP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3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574890"/>
                <a:ext cx="12347463" cy="1476110"/>
              </a:xfrm>
              <a:prstGeom prst="rect">
                <a:avLst/>
              </a:prstGeom>
              <a:blipFill rotWithShape="1">
                <a:blip r:embed="rId4"/>
                <a:stretch>
                  <a:fillRect l="-1974" t="-9504" r="-3110" b="-19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87660" y="8870502"/>
                <a:ext cx="18957940" cy="3092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(-1;1)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  <m:d>
                      <m:dPr>
                        <m:ctrlP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(4; 2)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6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60" y="8870502"/>
                <a:ext cx="18957940" cy="3092898"/>
              </a:xfrm>
              <a:prstGeom prst="rect">
                <a:avLst/>
              </a:prstGeom>
              <a:blipFill rotWithShape="1">
                <a:blip r:embed="rId5"/>
                <a:stretch>
                  <a:fillRect l="-1286" t="-4528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0" name="Group 10"/>
          <p:cNvGrpSpPr/>
          <p:nvPr/>
        </p:nvGrpSpPr>
        <p:grpSpPr>
          <a:xfrm>
            <a:off x="1170574" y="3893642"/>
            <a:ext cx="21841826" cy="9212758"/>
            <a:chOff x="1270511" y="5884231"/>
            <a:chExt cx="21819676" cy="6450765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84231"/>
              <a:ext cx="3778590" cy="828631"/>
              <a:chOff x="1224541" y="6322798"/>
              <a:chExt cx="3778590" cy="828631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985377" y="5133675"/>
                <a:ext cx="828631" cy="320687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446125"/>
                <a:ext cx="2477651" cy="565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21362" y="5027574"/>
                <a:ext cx="21062438" cy="7850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𝒂𝒙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𝒃𝒚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𝒂𝒙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𝒃𝒚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chia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 </m:t>
                        </m:r>
                        <m:sSubSup>
                          <m:sSub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gốc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62" y="5027574"/>
                <a:ext cx="21062438" cy="7850226"/>
              </a:xfrm>
              <a:prstGeom prst="rect">
                <a:avLst/>
              </a:prstGeom>
              <a:blipFill rotWithShape="1">
                <a:blip r:embed="rId2"/>
                <a:stretch>
                  <a:fillRect l="-1157" t="-1786" r="-781" b="-1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6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2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059474"/>
                <a:ext cx="18176145" cy="356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i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&gt;-1</m:t>
                      </m:r>
                    </m:oMath>
                  </m:oMathPara>
                </a14:m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-1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/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059474"/>
                <a:ext cx="18176145" cy="3560526"/>
              </a:xfrm>
              <a:prstGeom prst="rect">
                <a:avLst/>
              </a:prstGeom>
              <a:blipFill rotWithShape="1">
                <a:blip r:embed="rId2"/>
                <a:stretch>
                  <a:fillRect l="-1341" t="-3425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4570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467600"/>
                <a:ext cx="15283791" cy="637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=-1-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0+0&gt;-1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x+y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&gt;-1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(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x+y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≥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-1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467600"/>
                <a:ext cx="15283791" cy="6370590"/>
              </a:xfrm>
              <a:prstGeom prst="rect">
                <a:avLst/>
              </a:prstGeom>
              <a:blipFill rotWithShape="1">
                <a:blip r:embed="rId3"/>
                <a:stretch>
                  <a:fillRect l="-1635" t="-574" r="-758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7239000"/>
            <a:ext cx="5598121" cy="54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48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3"/>
            <a:ext cx="22106109" cy="2409208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          </m:t>
                    </m:r>
                    <m:r>
                      <m:rPr>
                        <m:nor/>
                      </m:rPr>
                      <a:rPr lang="en-US" sz="4400" b="1" i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   </m:t>
                    </m:r>
                  </m:oMath>
                </a14:m>
                <a:r>
                  <a:rPr lang="en-US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blipFill rotWithShape="1">
                <a:blip r:embed="rId2"/>
                <a:stretch>
                  <a:fillRect l="-1341" t="-8042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609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467600"/>
                <a:ext cx="15283791" cy="5291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x-2y&lt;4</a:t>
                </a:r>
              </a:p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x-2y&lt;4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(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</a:p>
              <a:p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467600"/>
                <a:ext cx="15283791" cy="5291577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304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7239000"/>
            <a:ext cx="5598121" cy="54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23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1491" y="3915393"/>
            <a:ext cx="22106109" cy="2409208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r>
                  <a:rPr lang="vi-VN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4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Biễu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-2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&lt;4          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   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55" y="4353472"/>
                <a:ext cx="18176145" cy="1742528"/>
              </a:xfrm>
              <a:prstGeom prst="rect">
                <a:avLst/>
              </a:prstGeom>
              <a:blipFill rotWithShape="1">
                <a:blip r:embed="rId2"/>
                <a:stretch>
                  <a:fillRect l="-1341" t="-8042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609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361" name="TextBox 14360"/>
              <p:cNvSpPr txBox="1"/>
              <p:nvPr/>
            </p:nvSpPr>
            <p:spPr>
              <a:xfrm>
                <a:off x="1327809" y="7982320"/>
                <a:ext cx="15283791" cy="459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x+3y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≥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smtClea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(0,0)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∉</m:t>
                    </m:r>
                    <m:r>
                      <m:rPr>
                        <m:nor/>
                      </m:rPr>
                      <a:rPr lang="en-US" sz="4400" b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0+0</m:t>
                    </m:r>
                    <m:r>
                      <m:rPr>
                        <m:nor/>
                      </m:rPr>
                      <a:rPr lang="en-US" sz="44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&lt;6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+3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≥6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O(0,0)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809" y="7982320"/>
                <a:ext cx="15283791" cy="4590680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785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380" y="7418498"/>
            <a:ext cx="5722620" cy="56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2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9585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34000" y="3669700"/>
                <a:ext cx="15773400" cy="245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x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-3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y</m:t>
                    </m:r>
                    <m:r>
                      <m:rPr>
                        <m:nor/>
                      </m:rPr>
                      <a:rPr lang="en-US" sz="4400" b="1" i="0">
                        <a:effectLst/>
                        <a:latin typeface="Cambria Math"/>
                        <a:ea typeface="Calibri"/>
                        <a:cs typeface="Times New Roman"/>
                      </a:rPr>
                      <m:t>&lt;3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669700"/>
                <a:ext cx="15773400" cy="2456826"/>
              </a:xfrm>
              <a:prstGeom prst="rect">
                <a:avLst/>
              </a:prstGeom>
              <a:blipFill rotWithShape="1">
                <a:blip r:embed="rId2"/>
                <a:stretch>
                  <a:fillRect l="-1546" t="-5707" b="-8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1016243" y="6967663"/>
            <a:ext cx="21841826" cy="5323856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588537" y="9136559"/>
            <a:ext cx="18909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(2; 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2.2-3.1=1&lt;3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8537" y="8153400"/>
            <a:ext cx="2119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(0;-1)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2.0-3.(-1)=3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00200" y="9974759"/>
            <a:ext cx="18909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(3; 1)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2.3-3.1=3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4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0480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1016243" y="6324600"/>
            <a:ext cx="21841826" cy="68579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/>
                      <m:t>𝒙</m:t>
                    </m:r>
                    <m:r>
                      <a:rPr lang="en-US" sz="4400" b="1" i="0" smtClean="0">
                        <a:latin typeface="Cambria Math"/>
                      </a:rPr>
                      <m:t>+</m:t>
                    </m:r>
                    <m:r>
                      <a:rPr lang="en-SG" sz="4400" b="1" i="1"/>
                      <m:t>𝟐</m:t>
                    </m:r>
                    <m:r>
                      <a:rPr lang="en-SG" sz="4400" b="1" i="1"/>
                      <m:t>𝒚</m:t>
                    </m:r>
                    <m:r>
                      <a:rPr lang="en-US" sz="4400" b="1" i="0" smtClean="0">
                        <a:latin typeface="Cambria Math"/>
                      </a:rPr>
                      <m:t>&lt;</m:t>
                    </m:r>
                    <m:r>
                      <a:rPr lang="en-US" sz="4400" b="1" i="0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/>
                      <m:t>𝒙</m:t>
                    </m:r>
                    <m:r>
                      <a:rPr lang="en-US" sz="4400" b="1" i="0" smtClean="0">
                        <a:latin typeface="Cambria Math"/>
                      </a:rPr>
                      <m:t>−</m:t>
                    </m:r>
                    <m:r>
                      <a:rPr lang="en-US" sz="4400" b="1" i="0" smtClean="0"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/>
                      <m:t>𝒚</m:t>
                    </m:r>
                    <m:r>
                      <a:rPr lang="vi-VN" sz="4400" b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/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93559" y="7671638"/>
                <a:ext cx="1145242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SG" sz="4400" b="1" i="1">
                        <a:latin typeface="Cambria Math"/>
                      </a:rPr>
                      <m:t>𝟐</m:t>
                    </m:r>
                    <m:r>
                      <a:rPr lang="en-SG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>
                        <a:latin typeface="Cambria Math"/>
                      </a:rPr>
                      <m:t>𝟑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559" y="7671638"/>
                <a:ext cx="11452423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183" t="-1732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28659" y="8305800"/>
            <a:ext cx="13997141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d: x + 2y = 3.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(0; 0). Ta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0 + 2.0 = 0 &lt; 3 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+ 2y &lt; 3 là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(0; 0)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599" y="6793973"/>
            <a:ext cx="6576823" cy="638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07475"/>
            <a:ext cx="22060145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8" y="6179416"/>
            <a:ext cx="13817343" cy="907184"/>
            <a:chOff x="7459670" y="7086600"/>
            <a:chExt cx="1381894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18615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NHẤT HAI ẨN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4" y="8710150"/>
            <a:ext cx="16973655" cy="1653050"/>
            <a:chOff x="7459670" y="8524495"/>
            <a:chExt cx="16975634" cy="165324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5342848" cy="1539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DIỄN MIỀN NGHIỆM CỦA BẤT PHƯƠNG TRÌNH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 NHẤT HAI ẨN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=""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6740133" cy="1866040"/>
            <a:chOff x="394026" y="139419"/>
            <a:chExt cx="13788448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3788448" cy="1866040"/>
              <a:chOff x="814648" y="4231655"/>
              <a:chExt cx="13788448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3732850" cy="943174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=""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=""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2593305" cy="1080999"/>
                <a:chOff x="2217673" y="4788029"/>
                <a:chExt cx="12593305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=""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=""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=""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=""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=""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236239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§1</a:t>
                      </a: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=""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1129306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BẤT PHƯƠNG TRÌNH BẬC NHẤT HAI ẨN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=""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6609941" y="2013646"/>
            <a:ext cx="1625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BPT-HBPT BẬC NHẤT HAI ẨN - ỨNG DỤNG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7005444" cy="833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743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324600"/>
            <a:ext cx="21841826" cy="68579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180876" y="7433846"/>
            <a:ext cx="1322092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b) 3x - 4y ≥ 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d: 3x – 4y = – 3.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 (0; 0).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 3 . 0 – 4 . 0 = 0 &gt; – 3.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3x – 4y ≥ – 3 là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O (0; 0)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kể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fr-F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d. 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2"/>
          <a:stretch>
            <a:fillRect/>
          </a:stretch>
        </p:blipFill>
        <p:spPr bwMode="auto">
          <a:xfrm>
            <a:off x="15925800" y="7064396"/>
            <a:ext cx="6400800" cy="58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124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019800"/>
            <a:ext cx="21841826" cy="71627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180876" y="7010400"/>
                <a:ext cx="14516324" cy="6996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y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≥ -2x + 4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</m:oMath>
                </a14:m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2x + y ≥ 4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d: 2x + y = 4.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0). Ta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2 . 0 + 0 = 0 &lt; 4.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 + y ≥ 4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y ≥ – 2x + 4 là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876" y="7010400"/>
                <a:ext cx="14516324" cy="6996787"/>
              </a:xfrm>
              <a:prstGeom prst="rect">
                <a:avLst/>
              </a:prstGeom>
              <a:blipFill rotWithShape="1">
                <a:blip r:embed="rId3"/>
                <a:stretch>
                  <a:fillRect l="-1722" r="-2520" b="-9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7"/>
          <a:stretch>
            <a:fillRect/>
          </a:stretch>
        </p:blipFill>
        <p:spPr bwMode="auto">
          <a:xfrm>
            <a:off x="16840200" y="6979749"/>
            <a:ext cx="5814823" cy="601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9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7" y="2366043"/>
            <a:ext cx="21868726" cy="36537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5635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1242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82069" y="6019800"/>
            <a:ext cx="21841826" cy="7162799"/>
            <a:chOff x="1270511" y="5867400"/>
            <a:chExt cx="21819676" cy="6467596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𝟐</m:t>
                    </m:r>
                    <m:r>
                      <a:rPr lang="en-SG" sz="4400" b="1" i="1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SG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SG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smtClean="0">
                        <a:solidFill>
                          <a:prstClr val="black"/>
                        </a:solidFill>
                        <a:latin typeface="Cambria Math"/>
                      </a:rPr>
                      <m:t>𝟒𝐲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prstClr val="black"/>
                        </a:solidFill>
                      </a:rPr>
                      <m:t>𝒚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vi-VN" sz="4400" b="1" i="1">
                        <a:solidFill>
                          <a:prstClr val="black"/>
                        </a:solidFill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452783"/>
                <a:ext cx="16078200" cy="2108269"/>
              </a:xfrm>
              <a:prstGeom prst="rect">
                <a:avLst/>
              </a:prstGeom>
              <a:blipFill rotWithShape="1">
                <a:blip r:embed="rId2"/>
                <a:stretch>
                  <a:fillRect l="-1516" t="-5780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1180876" y="6934200"/>
                <a:ext cx="14516324" cy="6996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y &lt; 1 - 2x </a:t>
                </a:r>
                <a14:m>
                  <m:oMath xmlns:m="http://schemas.openxmlformats.org/officeDocument/2006/math">
                    <m:r>
                      <a:rPr lang="fr-FR" sz="40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</m:oMath>
                </a14:m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2x + y &lt; 1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d: 2x + y = 1. 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0). Ta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2. 0 + 0 = 0 &lt; 1.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 + y &lt; 1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hay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y &lt; 1 – 2x là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bị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gạch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(0; 0)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</a:t>
                </a:r>
                <a:r>
                  <a:rPr lang="fr-FR" sz="40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876" y="6934200"/>
                <a:ext cx="14516324" cy="6996787"/>
              </a:xfrm>
              <a:prstGeom prst="rect">
                <a:avLst/>
              </a:prstGeom>
              <a:blipFill rotWithShape="1">
                <a:blip r:embed="rId3"/>
                <a:stretch>
                  <a:fillRect l="-1722" r="-2520" b="-9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4"/>
          <a:stretch>
            <a:fillRect/>
          </a:stretch>
        </p:blipFill>
        <p:spPr bwMode="auto">
          <a:xfrm>
            <a:off x="16154400" y="6871749"/>
            <a:ext cx="6324600" cy="63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9" y="2366043"/>
            <a:ext cx="21868726" cy="102069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0318" y="10210800"/>
            <a:ext cx="208214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phẳng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gạch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7a, 7b, 7c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15" y="5592303"/>
            <a:ext cx="4759568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748" y="5575097"/>
            <a:ext cx="492556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220" y="5629314"/>
            <a:ext cx="4887246" cy="42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9" y="2366043"/>
            <a:ext cx="21868726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5010955"/>
            <a:ext cx="6781800" cy="61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6" name="Rectangle 13345"/>
          <p:cNvSpPr/>
          <p:nvPr/>
        </p:nvSpPr>
        <p:spPr>
          <a:xfrm>
            <a:off x="932076" y="5010955"/>
            <a:ext cx="146889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y = ax + b (a ≠ 0)</a:t>
            </a:r>
          </a:p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(2; 0)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(0; -2)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d, ta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52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9" y="7260508"/>
            <a:ext cx="3614738" cy="15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7" y="7427496"/>
            <a:ext cx="990600" cy="11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58" y="7253022"/>
            <a:ext cx="2193420" cy="1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5" y="8722120"/>
            <a:ext cx="687653" cy="1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6" name="Rectangle 48"/>
          <p:cNvSpPr>
            <a:spLocks noChangeArrowheads="1"/>
          </p:cNvSpPr>
          <p:nvPr/>
        </p:nvSpPr>
        <p:spPr bwMode="auto">
          <a:xfrm>
            <a:off x="2070228" y="8603287"/>
            <a:ext cx="30636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d: y = x - 2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57" name="Rectangle 13356"/>
          <p:cNvSpPr/>
          <p:nvPr/>
        </p:nvSpPr>
        <p:spPr>
          <a:xfrm>
            <a:off x="914400" y="9313596"/>
            <a:ext cx="14420682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(3; 0)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0 &lt; 3 - 2.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endParaRPr lang="en-US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y &lt; x – 2 hay x – y – 2 &lt;0.</a:t>
            </a:r>
          </a:p>
        </p:txBody>
      </p:sp>
    </p:spTree>
    <p:extLst>
      <p:ext uri="{BB962C8B-B14F-4D97-AF65-F5344CB8AC3E}">
        <p14:creationId xmlns:p14="http://schemas.microsoft.com/office/powerpoint/2010/main" val="7677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  <p:bldP spid="133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8" y="2366043"/>
            <a:ext cx="22637431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6" name="Rectangle 13345"/>
          <p:cNvSpPr/>
          <p:nvPr/>
        </p:nvSpPr>
        <p:spPr>
          <a:xfrm>
            <a:off x="932076" y="5010955"/>
            <a:ext cx="146889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Gọi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= ax + b (a ≠ 0)</a:t>
            </a:r>
          </a:p>
          <a:p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 (2; 0)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(0; 1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d, ta </a:t>
            </a:r>
            <a:r>
              <a:rPr lang="en-US" sz="4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n-US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87" y="7427496"/>
            <a:ext cx="990600" cy="11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05" y="8722120"/>
            <a:ext cx="687653" cy="1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356" name="Rectangle 48"/>
              <p:cNvSpPr>
                <a:spLocks noChangeArrowheads="1"/>
              </p:cNvSpPr>
              <p:nvPr/>
            </p:nvSpPr>
            <p:spPr bwMode="auto">
              <a:xfrm>
                <a:off x="2479907" y="8494571"/>
                <a:ext cx="4911493" cy="1048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 smtClean="0">
                    <a:solidFill>
                      <a:prstClr val="black"/>
                    </a:solidFill>
                    <a:ea typeface="Calibri" pitchFamily="34" charset="0"/>
                    <a:cs typeface="Times New Roman" pitchFamily="18" charset="0"/>
                  </a:rPr>
                  <a:t> d: </a:t>
                </a:r>
                <a:r>
                  <a:rPr lang="en-US" sz="4400" dirty="0" smtClean="0"/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/>
                  <a:t>x  </a:t>
                </a:r>
                <a:r>
                  <a:rPr lang="en-US" sz="4400" dirty="0"/>
                  <a:t>+ 1</a:t>
                </a:r>
                <a:endParaRPr lang="en-US" sz="4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356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9907" y="8494571"/>
                <a:ext cx="4911493" cy="1048429"/>
              </a:xfrm>
              <a:prstGeom prst="rect">
                <a:avLst/>
              </a:prstGeom>
              <a:blipFill rotWithShape="1">
                <a:blip r:embed="rId4"/>
                <a:stretch>
                  <a:fillRect l="-5087" b="-133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57" name="Rectangle 13356"/>
              <p:cNvSpPr/>
              <p:nvPr/>
            </p:nvSpPr>
            <p:spPr>
              <a:xfrm>
                <a:off x="914400" y="9313596"/>
                <a:ext cx="14420682" cy="3897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Lấy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(3; 0)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dirty="0"/>
                  <a:t>0 &gt;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/>
                  <a:t>.3 </a:t>
                </a:r>
                <a:r>
                  <a:rPr lang="en-US" sz="4000" dirty="0"/>
                  <a:t>+ 1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cần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000" b="1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y&gt;-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x+1 hay x +2y – 2&gt;0.</a:t>
                </a:r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3357" name="Rectangle 133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313596"/>
                <a:ext cx="14420682" cy="3897157"/>
              </a:xfrm>
              <a:prstGeom prst="rect">
                <a:avLst/>
              </a:prstGeom>
              <a:blipFill rotWithShape="1">
                <a:blip r:embed="rId5"/>
                <a:stretch>
                  <a:fillRect l="-1479" r="-1733"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5563167"/>
            <a:ext cx="7018333" cy="608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16" y="7133778"/>
            <a:ext cx="3056576" cy="1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13" y="7218553"/>
            <a:ext cx="1561609" cy="1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  <p:bldP spid="13356" grpId="0"/>
      <p:bldP spid="133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2168" y="2366043"/>
            <a:ext cx="22637431" cy="11121357"/>
            <a:chOff x="1440196" y="3480127"/>
            <a:chExt cx="21868726" cy="39585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1868726" cy="3952145"/>
              <a:chOff x="1440196" y="3486539"/>
              <a:chExt cx="21868726" cy="39521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696072"/>
                <a:ext cx="21868726" cy="37426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46490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752027" y="3528000"/>
                <a:ext cx="8801705" cy="39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LUYỆN TẬP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69212" y="1848439"/>
              <a:ext cx="1153483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3352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409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6" name="Rectangle 13345"/>
          <p:cNvSpPr/>
          <p:nvPr/>
        </p:nvSpPr>
        <p:spPr>
          <a:xfrm>
            <a:off x="1084476" y="5153591"/>
            <a:ext cx="1468892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/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7c, ta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gốc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: y = ax (a ≠ 0)</a:t>
            </a: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Vì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qua M(1; 1)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x = 1, y = 1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y =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ax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, ta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: a = 1 (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thỏa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mãn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d: y = x ⇔ x – y = 0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O (-1; 0)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fr-FR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: -1 - 0 &lt; 0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 x - y &lt; 0.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50" name="Rectangle 4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645581" y="5233300"/>
            <a:ext cx="7523160" cy="6522542"/>
            <a:chOff x="15645581" y="5233300"/>
            <a:chExt cx="7523160" cy="6522542"/>
          </a:xfrm>
        </p:grpSpPr>
        <p:pic>
          <p:nvPicPr>
            <p:cNvPr id="34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5581" y="5233300"/>
              <a:ext cx="7523160" cy="652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7526000" y="7218553"/>
              <a:ext cx="9450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440400" y="7218553"/>
              <a:ext cx="0" cy="8077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068800" y="70104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27908" y="8153400"/>
              <a:ext cx="6696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20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7465" y="2352401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326636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4572000"/>
                <a:ext cx="8305563" cy="60725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bày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ghế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rộng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𝟔𝟎</m:t>
                    </m:r>
                    <m:r>
                      <a:rPr lang="en-US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 tích để kê một chiếc ghế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một chiếc bàn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số chiếc ghế,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32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chiếc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bàn được kê. </a:t>
                </a:r>
                <a:endParaRPr lang="en-US" sz="32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a)Viết bất phương trình bậc nhất hai ẩn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phần mặt sàn để kê bàn và ghế biết diện tích mặt sàn dành cho lưu thông tối thiểu là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2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b)Chỉ ra ba nghiệm của bất phương trình trên</a:t>
                </a:r>
                <a:endParaRPr lang="en-US" sz="32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572000"/>
                <a:ext cx="8305563" cy="6072560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300" r="-2562" b="-2200"/>
                </a:stretch>
              </a:blipFill>
              <a:ln>
                <a:solidFill>
                  <a:schemeClr val="bg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210801" y="4019670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chiếc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ghế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0,5x m</a:t>
            </a:r>
            <a:r>
              <a:rPr lang="fr-FR" sz="3200" b="1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kê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chiếc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1,2y m</a:t>
            </a:r>
            <a:r>
              <a:rPr lang="fr-FR" sz="3200" b="1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Diện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sàn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dành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lưu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là 60 − 0,5x − 1,2y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60 − 0,5x − 1,2y ≥ </a:t>
            </a:r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⇔ 0,5x + 1,2y ≤ 48.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b) 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10, y = 10,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 </a:t>
            </a:r>
            <a:endParaRPr lang="fr-FR" sz="3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10 + 1,2. 10 = 5 + 12 = 17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(10; 10)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10, y = 20,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0,5. 10 + 1,2. 20 = 5 + 24 = 29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(10; 20)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x = 20, y = 20, ta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 </a:t>
            </a:r>
            <a:endParaRPr lang="fr-FR" sz="3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0,5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20 + 1,2. 20 = 10 + 24 = 34 ≤ 48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(20; 20) là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6847" y="3733800"/>
            <a:ext cx="4486153" cy="75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7465" y="2352401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6995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54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 DỤNG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2971800"/>
            <a:ext cx="4327643" cy="1326636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682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066800" y="4572000"/>
                <a:ext cx="8305563" cy="647074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lạng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𝟏𝟎𝟎</m:t>
                        </m:r>
                        <m:r>
                          <a:rPr lang="vi-VN" sz="32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vi-VN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𝒈</m:t>
                        </m:r>
                      </m:e>
                    </m:d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thịt bò chứa khoảng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𝟐𝟔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protein, 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lạng cá rô phi chứa khoảng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𝟐𝟎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protein. Trung bình trong một ngày, một người phụ nữa cần tối thiểu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𝟒𝟔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protein</a:t>
                </a: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3200" b="1" dirty="0" smtClean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2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số lạng thịt bò và số lạng cá rô phi mà một người phụ nữ nên ăn trong ngày. Viết bất phương trình bậc nhất hai ẩn </a:t>
                </a:r>
                <a14:m>
                  <m:oMath xmlns:m="http://schemas.openxmlformats.org/officeDocument/2006/math"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vi-VN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vi-VN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</m:oMath>
                </a14:m>
                <a:r>
                  <a:rPr lang="vi-VN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để biểu diễn lượng protein cần thiết cho một người phụ nữ trong một ngày và chỉ ra ba nghiệm của bất phương trình đó.</a:t>
                </a:r>
                <a:endParaRPr lang="en-US" sz="3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572000"/>
                <a:ext cx="8305563" cy="6470746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221" r="-3001" b="-2066"/>
                </a:stretch>
              </a:blipFill>
              <a:ln>
                <a:solidFill>
                  <a:schemeClr val="bg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210801" y="4019670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96847" y="3581400"/>
            <a:ext cx="4486153" cy="75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10801" y="4293464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10800" y="4293464"/>
            <a:ext cx="12572999" cy="866053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26x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chứa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20y g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protein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bò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y 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rô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phi là: 26x + 20y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là 26x + 20y ≥ 46.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1,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1 = 46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1)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2,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2 = 66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đúng.Vậy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2)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+)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x = 1, y = 3, ta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 26. 1 + 20. 3 = 86 ≥ 46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mệnh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đề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fr-F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(1; 3) là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fr-FR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4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217935" y="4283876"/>
                <a:ext cx="20308626" cy="1735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smtClean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935" y="4283876"/>
                <a:ext cx="20308626" cy="1735924"/>
              </a:xfrm>
              <a:prstGeom prst="rect">
                <a:avLst/>
              </a:prstGeom>
              <a:blipFill rotWithShape="1">
                <a:blip r:embed="rId2"/>
                <a:stretch>
                  <a:fillRect l="-1231" t="-6667" b="-112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 smtClean="0">
                    <a:solidFill>
                      <a:srgbClr val="0099CC"/>
                    </a:solidFill>
                    <a:ea typeface="Calibri"/>
                    <a:cs typeface="Times New Roman"/>
                  </a:rPr>
                  <a:t>Chọn</a:t>
                </a:r>
                <a:r>
                  <a:rPr lang="en-US" sz="4400" b="1" dirty="0" smtClean="0">
                    <a:solidFill>
                      <a:srgbClr val="0099CC"/>
                    </a:solidFill>
                    <a:ea typeface="Calibri"/>
                    <a:cs typeface="Times New Roman"/>
                  </a:rPr>
                  <a:t> </a:t>
                </a:r>
                <a:r>
                  <a:rPr lang="en-US" sz="4400" b="1" dirty="0">
                    <a:solidFill>
                      <a:srgbClr val="0099CC"/>
                    </a:solidFill>
                    <a:ea typeface="Calibri"/>
                    <a:cs typeface="Times New Roman"/>
                  </a:rPr>
                  <a:t>D</a:t>
                </a:r>
                <a:endParaRPr lang="en-US" sz="4000" dirty="0">
                  <a:latin typeface="Calibri"/>
                  <a:ea typeface="Calibri"/>
                  <a:cs typeface="Times New Roman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Calibri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>
                        <a:latin typeface="Cambria Math"/>
                        <a:ea typeface="Calibri"/>
                      </a:rPr>
                      <m:t>≥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còn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086" r="-2271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7602200" y="5105400"/>
            <a:ext cx="1462372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43111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204867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dịp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tết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doanh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muốn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sản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dẻo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50g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60g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Doanh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500kg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bánh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dẻo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phải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thỏa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mãn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vượt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nhập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22793" y="4843828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MỞ ĐẦU BÀI HỌC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1" y="5793550"/>
            <a:ext cx="9987037" cy="60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4" y="2445806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217935" y="4283876"/>
                <a:ext cx="20308626" cy="244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smtClean="0">
                    <a:solidFill>
                      <a:schemeClr val="tx1"/>
                    </a:solidFill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cặp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cặp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thuộc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𝒚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𝟓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</a:t>
                </a:r>
                <a:r>
                  <a:rPr lang="fr-FR" sz="4400" b="1" dirty="0" smtClean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      B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C.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7935" y="4283876"/>
                <a:ext cx="20308626" cy="2444323"/>
              </a:xfrm>
              <a:prstGeom prst="rect">
                <a:avLst/>
              </a:prstGeom>
              <a:blipFill rotWithShape="1">
                <a:blip r:embed="rId2"/>
                <a:stretch>
                  <a:fillRect l="-1231" t="-4489" b="-8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fr-FR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-5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0" smtClean="0">
                        <a:latin typeface="Cambria Math"/>
                      </a:rPr>
                      <m:t>.</m:t>
                    </m:r>
                    <m:r>
                      <a:rPr lang="en-US" sz="4400" b="1" i="0" smtClean="0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(-5;0)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200000"/>
                  </a:lnSpc>
                </a:pPr>
                <a:endParaRPr lang="vi-VN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8639177"/>
                <a:ext cx="17714654" cy="4672305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477" r="-2271" b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31903" y="5791200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9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5146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744657" y="1848439"/>
              <a:ext cx="1402586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444526" y="4283876"/>
                <a:ext cx="22082036" cy="1685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</a:rPr>
                      <m:t>𝑨</m:t>
                    </m:r>
                    <m:r>
                      <a:rPr lang="fr-FR" sz="4400" b="1">
                        <a:effectLst/>
                        <a:latin typeface="Cambria Math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</a:rPr>
                      <m:t>𝟑</m:t>
                    </m:r>
                    <m:r>
                      <a:rPr lang="fr-FR" sz="4400" b="1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0" smtClean="0">
                        <a:effectLst/>
                        <a:latin typeface="Cambria Math"/>
                        <a:ea typeface="Calibri"/>
                      </a:rPr>
                      <m:t>  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&lt;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</a:t>
                </a: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</m:oMath>
                </a14:m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526" y="4283876"/>
                <a:ext cx="22082036" cy="1685974"/>
              </a:xfrm>
              <a:prstGeom prst="rect">
                <a:avLst/>
              </a:prstGeom>
              <a:blipFill rotWithShape="1">
                <a:blip r:embed="rId2"/>
                <a:stretch>
                  <a:fillRect l="-1132" t="-6884" b="-123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9077742"/>
                <a:ext cx="1771465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𝟑</m:t>
                    </m:r>
                    <m:r>
                      <a:rPr lang="fr-FR" sz="4400" b="1"/>
                      <m:t>.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fr-FR" sz="4400" b="1" i="1"/>
                          <m:t>−</m:t>
                        </m:r>
                        <m:r>
                          <a:rPr lang="fr-FR" sz="4400" b="1" i="1"/>
                          <m:t>𝟏</m:t>
                        </m:r>
                      </m:e>
                    </m:d>
                    <m:r>
                      <a:rPr lang="fr-FR" sz="4400" b="1"/>
                      <m:t>+</m:t>
                    </m:r>
                    <m:r>
                      <a:rPr lang="fr-FR" sz="4400" b="1" i="1"/>
                      <m:t>𝟐</m:t>
                    </m:r>
                    <m:r>
                      <a:rPr lang="fr-FR" sz="4400" b="1"/>
                      <m:t>.</m:t>
                    </m:r>
                    <m:r>
                      <a:rPr lang="fr-FR" sz="4400" b="1" i="1"/>
                      <m:t>𝟑</m:t>
                    </m:r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𝟒</m:t>
                    </m:r>
                    <m:r>
                      <a:rPr lang="fr-FR" sz="4400" b="1"/>
                      <m:t>&gt;</m:t>
                    </m:r>
                    <m:r>
                      <a:rPr lang="fr-FR" sz="4400" b="1" i="1"/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𝑨</m:t>
                    </m:r>
                    <m:d>
                      <m:dPr>
                        <m:ctrlPr>
                          <a:rPr lang="en-US" sz="4400" b="1" i="1"/>
                        </m:ctrlPr>
                      </m:dPr>
                      <m:e>
                        <m:r>
                          <a:rPr lang="fr-FR" sz="4400" b="1" i="1"/>
                          <m:t>−</m:t>
                        </m:r>
                        <m:r>
                          <a:rPr lang="fr-FR" sz="4400" b="1" i="1"/>
                          <m:t>𝟏</m:t>
                        </m:r>
                        <m:r>
                          <a:rPr lang="fr-FR" sz="4400" b="1"/>
                          <m:t>;</m:t>
                        </m:r>
                        <m:r>
                          <a:rPr lang="fr-FR" sz="4400" b="1" i="1"/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𝟑</m:t>
                    </m:r>
                    <m:r>
                      <a:rPr lang="fr-FR" sz="4400" b="1" i="1"/>
                      <m:t>𝒙</m:t>
                    </m:r>
                    <m:r>
                      <a:rPr lang="fr-FR" sz="4400" b="1"/>
                      <m:t>+</m:t>
                    </m:r>
                    <m:r>
                      <a:rPr lang="fr-FR" sz="4400" b="1" i="1"/>
                      <m:t>𝟐</m:t>
                    </m:r>
                    <m:r>
                      <a:rPr lang="fr-FR" sz="4400" b="1" i="1"/>
                      <m:t>𝒚</m:t>
                    </m:r>
                    <m:r>
                      <a:rPr lang="fr-FR" sz="4400" b="1" i="1"/>
                      <m:t>−</m:t>
                    </m:r>
                    <m:r>
                      <a:rPr lang="fr-FR" sz="4400" b="1" i="1"/>
                      <m:t>𝟒</m:t>
                    </m:r>
                    <m:r>
                      <a:rPr lang="fr-FR" sz="4400" b="1"/>
                      <m:t>&gt;</m:t>
                    </m:r>
                    <m:r>
                      <a:rPr lang="fr-FR" sz="4400" b="1" i="1"/>
                      <m:t>𝟎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9077742"/>
                <a:ext cx="17714654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411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262148" y="4904032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819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744657" y="1848439"/>
              <a:ext cx="1402586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4 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444526" y="4283876"/>
                <a:ext cx="22082036" cy="2444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lvl="0" indent="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99CC"/>
                  </a:buClr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)&lt;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 marL="62992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𝟒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fr-FR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fr-FR" sz="4400" b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endParaRPr lang="en-US" sz="4800" b="1" dirty="0"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526" y="4283876"/>
                <a:ext cx="22082036" cy="2444323"/>
              </a:xfrm>
              <a:prstGeom prst="rect">
                <a:avLst/>
              </a:prstGeom>
              <a:blipFill rotWithShape="1">
                <a:blip r:embed="rId2"/>
                <a:stretch>
                  <a:fillRect l="-1132" t="-4738" b="-79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783147" y="9077742"/>
                <a:ext cx="17714654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)&lt;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↔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𝟒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&lt;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4+2.2-4&lt;0  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(4;2)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47" y="9077742"/>
                <a:ext cx="17714654" cy="4154984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021456" y="5791200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59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663985"/>
            <a:ext cx="22460788" cy="5700183"/>
            <a:chOff x="1440196" y="3287840"/>
            <a:chExt cx="22460788" cy="570018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287840"/>
              <a:ext cx="22460788" cy="5700183"/>
              <a:chOff x="1440196" y="3287840"/>
              <a:chExt cx="22460788" cy="570018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287840"/>
                <a:ext cx="22460788" cy="5700183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0574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0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 smtClean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30" name="Group 10"/>
          <p:cNvGrpSpPr/>
          <p:nvPr/>
        </p:nvGrpSpPr>
        <p:grpSpPr>
          <a:xfrm>
            <a:off x="945451" y="800100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262148" y="8763000"/>
                <a:ext cx="22131306" cy="4452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qua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</a:rPr>
                      <m:t>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B(0;-3)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2x-y=3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(0;0)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tô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đậm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diễn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2x-y&gt;3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48" y="8763000"/>
                <a:ext cx="22131306" cy="4452694"/>
              </a:xfrm>
              <a:prstGeom prst="rect">
                <a:avLst/>
              </a:prstGeom>
              <a:blipFill rotWithShape="1">
                <a:blip r:embed="rId2"/>
                <a:stretch>
                  <a:fillRect l="-1102" t="-2740" r="-1597" b="-5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640474" y="5040958"/>
            <a:ext cx="1238035" cy="11919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44525" y="3581400"/>
            <a:ext cx="165192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đậm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diễn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pic>
        <p:nvPicPr>
          <p:cNvPr id="20481" name="Picture 48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028" y="2002468"/>
            <a:ext cx="5269965" cy="54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023195" y="5389939"/>
                <a:ext cx="15501233" cy="1685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2870" lvl="0" indent="-74295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b="1" i="1" dirty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2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  </m:t>
                    </m:r>
                  </m:oMath>
                </a14:m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marL="629920"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&lt;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fr-FR" sz="4400" b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D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𝒙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𝟐</m:t>
                    </m:r>
                    <m:r>
                      <a:rPr lang="fr-FR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𝒚</m:t>
                    </m:r>
                    <m:r>
                      <a:rPr lang="fr-FR" sz="4400" b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&gt;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𝟑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95" y="5389939"/>
                <a:ext cx="15501233" cy="1685974"/>
              </a:xfrm>
              <a:prstGeom prst="rect">
                <a:avLst/>
              </a:prstGeom>
              <a:blipFill rotWithShape="1">
                <a:blip r:embed="rId4"/>
                <a:stretch>
                  <a:fillRect t="-6859" r="-2438" b="-1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40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 animBg="1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C91E81-285C-4F21-BD02-2BB035A9FE1D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5" y="1600200"/>
            <a:ext cx="2271213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204867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822793" y="4843828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MỞ ĐẦU BÀI HỌC</a:t>
              </a:r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1" y="5793550"/>
            <a:ext cx="9987037" cy="605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96799" y="6121807"/>
                <a:ext cx="10886629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nướng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dẻo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x, 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𝟎𝟔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𝟎𝟓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𝟓𝟎𝟎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(*)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799" y="6121807"/>
                <a:ext cx="10886629" cy="2185214"/>
              </a:xfrm>
              <a:prstGeom prst="rect">
                <a:avLst/>
              </a:prstGeom>
              <a:blipFill rotWithShape="1">
                <a:blip r:embed="rId5"/>
                <a:stretch>
                  <a:fillRect l="-2240" t="-5571" b="-9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1285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1282700" imgH="203200" progId="Equation.DSMT4">
                  <p:embed/>
                </p:oleObj>
              </mc:Choice>
              <mc:Fallback>
                <p:oleObj name="Equation" r:id="rId6" imgW="12827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858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030200" y="9085083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(*)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32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18773" y="2879365"/>
            <a:ext cx="22547220" cy="9221195"/>
            <a:chOff x="1076414" y="4377894"/>
            <a:chExt cx="22110286" cy="3561389"/>
          </a:xfrm>
        </p:grpSpPr>
        <p:grpSp>
          <p:nvGrpSpPr>
            <p:cNvPr id="92" name="Group 5"/>
            <p:cNvGrpSpPr/>
            <p:nvPr/>
          </p:nvGrpSpPr>
          <p:grpSpPr>
            <a:xfrm>
              <a:off x="1317974" y="4449865"/>
              <a:ext cx="21868726" cy="3489418"/>
              <a:chOff x="552761" y="996841"/>
              <a:chExt cx="8611674" cy="1373799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552761" y="996841"/>
                <a:ext cx="8611674" cy="1373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4" name="Group 65"/>
            <p:cNvGrpSpPr/>
            <p:nvPr/>
          </p:nvGrpSpPr>
          <p:grpSpPr>
            <a:xfrm>
              <a:off x="1076414" y="4377894"/>
              <a:ext cx="4824683" cy="597725"/>
              <a:chOff x="166396" y="8755081"/>
              <a:chExt cx="4824683" cy="597725"/>
            </a:xfrm>
          </p:grpSpPr>
          <p:sp>
            <p:nvSpPr>
              <p:cNvPr id="12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06557" cy="38809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6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1210" y="3962400"/>
                <a:ext cx="22324783" cy="880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; 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 ; </m:t>
                            </m:r>
                          </m:e>
                        </m:mr>
                        <m:m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 ;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𝒂𝒙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𝒃𝒚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𝒄</m:t>
                            </m:r>
                            <m:r>
                              <a:rPr lang="en-US" sz="4400" b="1">
                                <a:latin typeface="Cambria Math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a,b,c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0.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sSub>
                      <m:sSubPr>
                        <m:ctrlPr>
                          <a:rPr lang="en-US" sz="4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tọa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miền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10" y="3962400"/>
                <a:ext cx="22324783" cy="8802218"/>
              </a:xfrm>
              <a:prstGeom prst="rect">
                <a:avLst/>
              </a:prstGeom>
              <a:blipFill rotWithShape="1">
                <a:blip r:embed="rId3"/>
                <a:stretch>
                  <a:fillRect l="-1092" t="-1385" r="-273" b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709332" y="4072421"/>
            <a:ext cx="22106109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4724212" y="4666683"/>
                <a:ext cx="1199815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Cặp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      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>
                              <a:latin typeface="Cambria Math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4400" b="1">
                          <a:latin typeface="Cambria Math"/>
                        </a:rPr>
                        <m:t>       </m:t>
                      </m:r>
                      <m:r>
                        <a:rPr lang="en-US" sz="4400" b="1" i="1">
                          <a:latin typeface="Cambria Math"/>
                        </a:rPr>
                        <m:t>𝒄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400" b="1">
                              <a:latin typeface="Cambria Math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212" y="4666683"/>
                <a:ext cx="11998154" cy="2800767"/>
              </a:xfrm>
              <a:prstGeom prst="rect">
                <a:avLst/>
              </a:prstGeom>
              <a:blipFill rotWithShape="1">
                <a:blip r:embed="rId3"/>
                <a:stretch>
                  <a:fillRect l="-2083" t="-4357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10"/>
          <p:cNvGrpSpPr/>
          <p:nvPr/>
        </p:nvGrpSpPr>
        <p:grpSpPr>
          <a:xfrm>
            <a:off x="925133" y="7942002"/>
            <a:ext cx="21934867" cy="5163105"/>
            <a:chOff x="1270511" y="5867400"/>
            <a:chExt cx="21874363" cy="6139913"/>
          </a:xfrm>
        </p:grpSpPr>
        <p:sp>
          <p:nvSpPr>
            <p:cNvPr id="58" name="Rounded Rectangle 57"/>
            <p:cNvSpPr/>
            <p:nvPr/>
          </p:nvSpPr>
          <p:spPr>
            <a:xfrm>
              <a:off x="1326897" y="595624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70511" y="5867400"/>
              <a:ext cx="3300487" cy="951613"/>
              <a:chOff x="1224541" y="6305967"/>
              <a:chExt cx="3300487" cy="951613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96330" y="6305967"/>
                <a:ext cx="2048102" cy="95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9611" y="10058400"/>
                <a:ext cx="170871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11" y="10058400"/>
                <a:ext cx="17087189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46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10"/>
          <p:cNvGrpSpPr/>
          <p:nvPr/>
        </p:nvGrpSpPr>
        <p:grpSpPr>
          <a:xfrm>
            <a:off x="925133" y="8017970"/>
            <a:ext cx="21934867" cy="5163105"/>
            <a:chOff x="1270511" y="5867400"/>
            <a:chExt cx="21874363" cy="6139913"/>
          </a:xfrm>
        </p:grpSpPr>
        <p:sp>
          <p:nvSpPr>
            <p:cNvPr id="47" name="Rounded Rectangle 46"/>
            <p:cNvSpPr/>
            <p:nvPr/>
          </p:nvSpPr>
          <p:spPr>
            <a:xfrm>
              <a:off x="1326897" y="595624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270511" y="5867400"/>
              <a:ext cx="3300487" cy="951613"/>
              <a:chOff x="1224541" y="6305967"/>
              <a:chExt cx="3300487" cy="95161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96330" y="6305967"/>
                <a:ext cx="2048102" cy="95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3029611" y="10134368"/>
                <a:ext cx="170871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≥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611" y="10134368"/>
                <a:ext cx="1708718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4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53145" y="1651000"/>
            <a:ext cx="22106109" cy="4216400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646323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2232250"/>
                <a:ext cx="18745200" cy="440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) 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𝒚</m:t>
                      </m:r>
                      <m:r>
                        <a:rPr lang="en-US" sz="4400" b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𝟐𝟎</m:t>
                      </m:r>
                      <m:r>
                        <a:rPr lang="en-US" sz="4400" b="1">
                          <a:latin typeface="Cambria Math"/>
                        </a:rPr>
                        <m:t>         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>
                          <a:latin typeface="Cambria Math"/>
                        </a:rPr>
                        <m:t>) 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𝒚</m:t>
                          </m:r>
                        </m:den>
                      </m:f>
                      <m:r>
                        <a:rPr lang="en-US" sz="4400" b="1">
                          <a:latin typeface="Cambria Math"/>
                        </a:rPr>
                        <m:t>&gt;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232250"/>
                <a:ext cx="18745200" cy="4403128"/>
              </a:xfrm>
              <a:prstGeom prst="rect">
                <a:avLst/>
              </a:prstGeom>
              <a:blipFill rotWithShape="1">
                <a:blip r:embed="rId2"/>
                <a:stretch>
                  <a:fillRect l="-1333" t="-2770" r="-780" b="-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/>
          <p:cNvGrpSpPr/>
          <p:nvPr/>
        </p:nvGrpSpPr>
        <p:grpSpPr>
          <a:xfrm>
            <a:off x="717427" y="6152297"/>
            <a:ext cx="21841826" cy="6801703"/>
            <a:chOff x="1270511" y="5867400"/>
            <a:chExt cx="21819676" cy="6467596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5200" y="7848600"/>
                <a:ext cx="17297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ẩn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𝟓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,......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848600"/>
                <a:ext cx="17297400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409" t="-8861" b="-1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922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038601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60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228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0" y="6952356"/>
            <a:ext cx="6172200" cy="584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643192" y="8239542"/>
                <a:ext cx="135206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phải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92" y="8239542"/>
                <a:ext cx="13520608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849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545" y="1973593"/>
            <a:ext cx="23953056" cy="1578183"/>
            <a:chOff x="936556" y="1905000"/>
            <a:chExt cx="14941297" cy="1578179"/>
          </a:xfrm>
        </p:grpSpPr>
        <p:sp>
          <p:nvSpPr>
            <p:cNvPr id="4" name="Rounded Rectangle 3"/>
            <p:cNvSpPr/>
            <p:nvPr/>
          </p:nvSpPr>
          <p:spPr>
            <a:xfrm>
              <a:off x="936556" y="1905000"/>
              <a:ext cx="89003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6592" y="1913523"/>
              <a:ext cx="14051261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MIỀN NGHIỆM CỦA BẤT PHƯƠNG TRÌNH BẬC NHẤT HAI ẨN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78594" y="4038601"/>
            <a:ext cx="22106109" cy="2406534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343539" cy="1640299"/>
              <a:chOff x="1311958" y="3405486"/>
              <a:chExt cx="3343539" cy="164029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360119" y="3003085"/>
                <a:ext cx="1525992" cy="2559408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9475" y="3467677"/>
                <a:ext cx="2556022" cy="131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7" name="TextBox 14336"/>
          <p:cNvSpPr txBox="1"/>
          <p:nvPr/>
        </p:nvSpPr>
        <p:spPr>
          <a:xfrm>
            <a:off x="1092483" y="3124200"/>
            <a:ext cx="22148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tả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8" name="TextBox 14337"/>
              <p:cNvSpPr txBox="1"/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0" smtClean="0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4338" name="TextBox 14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20" y="4478230"/>
                <a:ext cx="1520948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60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10"/>
          <p:cNvGrpSpPr/>
          <p:nvPr/>
        </p:nvGrpSpPr>
        <p:grpSpPr>
          <a:xfrm>
            <a:off x="941974" y="6228497"/>
            <a:ext cx="21841826" cy="6801703"/>
            <a:chOff x="1270511" y="5867400"/>
            <a:chExt cx="21819676" cy="6467596"/>
          </a:xfrm>
        </p:grpSpPr>
        <p:sp>
          <p:nvSpPr>
            <p:cNvPr id="51" name="Rounded Rectangle 50"/>
            <p:cNvSpPr/>
            <p:nvPr/>
          </p:nvSpPr>
          <p:spPr>
            <a:xfrm>
              <a:off x="1272210" y="6283923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0"/>
            <p:cNvGrpSpPr/>
            <p:nvPr/>
          </p:nvGrpSpPr>
          <p:grpSpPr>
            <a:xfrm>
              <a:off x="1270511" y="5867400"/>
              <a:ext cx="3300487" cy="885307"/>
              <a:chOff x="1224541" y="6305967"/>
              <a:chExt cx="3300487" cy="885307"/>
            </a:xfrm>
          </p:grpSpPr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361" name="TextBox 14360"/>
              <p:cNvSpPr txBox="1"/>
              <p:nvPr/>
            </p:nvSpPr>
            <p:spPr>
              <a:xfrm>
                <a:off x="1643192" y="8001000"/>
                <a:ext cx="1382540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>
                            <a:latin typeface="Cambria Math"/>
                          </a:rPr>
                          <m:t> ; </m:t>
                        </m:r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</m:oMath>
                </a14:m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361" name="TextBox 143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92" y="8001000"/>
                <a:ext cx="13825408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808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4"/>
          <a:stretch>
            <a:fillRect/>
          </a:stretch>
        </p:blipFill>
        <p:spPr>
          <a:xfrm>
            <a:off x="16840200" y="7117634"/>
            <a:ext cx="5562600" cy="55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1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2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4057</TotalTime>
  <Words>3123</Words>
  <PresentationFormat>Custom</PresentationFormat>
  <Paragraphs>318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2022-08-26T14:04:01Z</dcterms:modified>
</cp:coreProperties>
</file>