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686" r:id="rId2"/>
  </p:sldMasterIdLst>
  <p:notesMasterIdLst>
    <p:notesMasterId r:id="rId23"/>
  </p:notesMasterIdLst>
  <p:sldIdLst>
    <p:sldId id="368" r:id="rId3"/>
    <p:sldId id="258" r:id="rId4"/>
    <p:sldId id="370" r:id="rId5"/>
    <p:sldId id="282" r:id="rId6"/>
    <p:sldId id="262" r:id="rId7"/>
    <p:sldId id="264" r:id="rId8"/>
    <p:sldId id="265" r:id="rId9"/>
    <p:sldId id="266" r:id="rId10"/>
    <p:sldId id="317" r:id="rId11"/>
    <p:sldId id="273" r:id="rId12"/>
    <p:sldId id="275" r:id="rId13"/>
    <p:sldId id="276" r:id="rId14"/>
    <p:sldId id="290" r:id="rId15"/>
    <p:sldId id="279" r:id="rId16"/>
    <p:sldId id="283" r:id="rId17"/>
    <p:sldId id="291" r:id="rId18"/>
    <p:sldId id="284" r:id="rId19"/>
    <p:sldId id="313" r:id="rId20"/>
    <p:sldId id="314" r:id="rId21"/>
    <p:sldId id="294" r:id="rId22"/>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02BE"/>
    <a:srgbClr val="FF99FF"/>
    <a:srgbClr val="FF0000"/>
    <a:srgbClr val="3399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7" d="100"/>
          <a:sy n="87" d="100"/>
        </p:scale>
        <p:origin x="66" y="81"/>
      </p:cViewPr>
      <p:guideLst>
        <p:guide orient="horz" pos="2160"/>
        <p:guide pos="384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A0DF5-5750-44BE-86E0-698AE776D4A5}"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D6C1C-BE8C-4527-AF00-3FC36BC8E460}" type="slidenum">
              <a:rPr lang="en-US" smtClean="0"/>
              <a:t>‹#›</a:t>
            </a:fld>
            <a:endParaRPr lang="en-US"/>
          </a:p>
        </p:txBody>
      </p:sp>
    </p:spTree>
    <p:extLst>
      <p:ext uri="{BB962C8B-B14F-4D97-AF65-F5344CB8AC3E}">
        <p14:creationId xmlns:p14="http://schemas.microsoft.com/office/powerpoint/2010/main" val="395989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D6C1C-BE8C-4527-AF00-3FC36BC8E460}" type="slidenum">
              <a:rPr lang="en-US" smtClean="0"/>
              <a:t>8</a:t>
            </a:fld>
            <a:endParaRPr lang="en-US"/>
          </a:p>
        </p:txBody>
      </p:sp>
    </p:spTree>
    <p:extLst>
      <p:ext uri="{BB962C8B-B14F-4D97-AF65-F5344CB8AC3E}">
        <p14:creationId xmlns:p14="http://schemas.microsoft.com/office/powerpoint/2010/main" val="20225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36492390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3668008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2122343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32406822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19057321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0420919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8628055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185926411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83977810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40600823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153169385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424184776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309565886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394310973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0903217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333021860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149378227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324940658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3785457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0773255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3489485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6350567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6301758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fontAlgn="base" hangingPunct="1">
              <a:buNone/>
            </a:pPr>
            <a:fld id="{9A0DB2DC-4C9A-4742-B13C-FB6460FD3503}" type="slidenum">
              <a:rPr lang="en-US" strike="noStrike" noProof="1" smtClean="0">
                <a:latin typeface="Arial" panose="020B0604020202020204" pitchFamily="34" charset="0"/>
                <a:ea typeface="+mn-ea"/>
                <a:cs typeface="+mn-cs"/>
              </a:rPr>
              <a:t>‹#›</a:t>
            </a:fld>
            <a:endParaRPr lang="en-US" strike="noStrike" noProof="1">
              <a:latin typeface="Arial" panose="020B0604020202020204" pitchFamily="34" charset="0"/>
            </a:endParaRPr>
          </a:p>
        </p:txBody>
      </p:sp>
    </p:spTree>
    <p:extLst>
      <p:ext uri="{BB962C8B-B14F-4D97-AF65-F5344CB8AC3E}">
        <p14:creationId xmlns:p14="http://schemas.microsoft.com/office/powerpoint/2010/main" val="24340518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8155832A-DD9C-4C50-B4B9-BE7ED495D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239" y="990600"/>
            <a:ext cx="10591522"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Rectangle 5">
            <a:extLst>
              <a:ext uri="{FF2B5EF4-FFF2-40B4-BE49-F238E27FC236}">
                <a16:creationId xmlns:a16="http://schemas.microsoft.com/office/drawing/2014/main" id="{6CF61B94-DBEC-4347-8143-1FFDD225F0B0}"/>
              </a:ext>
            </a:extLst>
          </p:cNvPr>
          <p:cNvSpPr>
            <a:spLocks noChangeArrowheads="1"/>
          </p:cNvSpPr>
          <p:nvPr/>
        </p:nvSpPr>
        <p:spPr bwMode="auto">
          <a:xfrm>
            <a:off x="3505200" y="1600200"/>
            <a:ext cx="4495800" cy="4343400"/>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0"/>
              </a:spcBef>
              <a:buFontTx/>
              <a:buNone/>
            </a:pPr>
            <a:endParaRPr lang="en-US" altLang="en-US" sz="2400">
              <a:latin typeface="Tahoma" panose="020B0604030504040204" pitchFamily="34" charset="0"/>
            </a:endParaRPr>
          </a:p>
        </p:txBody>
      </p:sp>
      <p:sp>
        <p:nvSpPr>
          <p:cNvPr id="2" name="Rectangle: Rounded Corners 1">
            <a:extLst>
              <a:ext uri="{FF2B5EF4-FFF2-40B4-BE49-F238E27FC236}">
                <a16:creationId xmlns:a16="http://schemas.microsoft.com/office/drawing/2014/main" id="{DC1698B0-ED50-4F2F-9065-8D9EB3D3B736}"/>
              </a:ext>
            </a:extLst>
          </p:cNvPr>
          <p:cNvSpPr/>
          <p:nvPr/>
        </p:nvSpPr>
        <p:spPr>
          <a:xfrm>
            <a:off x="3276674" y="0"/>
            <a:ext cx="5943444"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KHỞI ĐỘNG</a:t>
            </a:r>
          </a:p>
          <a:p>
            <a:pPr algn="ctr"/>
            <a:r>
              <a:rPr lang="en-US" dirty="0">
                <a:solidFill>
                  <a:schemeClr val="bg1"/>
                </a:solidFill>
                <a:latin typeface="Times New Roman" panose="02020603050405020304" pitchFamily="18" charset="0"/>
                <a:cs typeface="Times New Roman" panose="02020603050405020304" pitchFamily="18" charset="0"/>
              </a:rPr>
              <a:t>XÁC ĐỊNH VỊ TRÍ ĐỊA LÍ CỦA BẮC MĨ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repeatCount="indefinite"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heel(4)">
                                      <p:cBhvr>
                                        <p:cTn id="7" dur="2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p:cNvSpPr>
          <p:nvPr>
            <p:ph type="title"/>
          </p:nvPr>
        </p:nvSpPr>
        <p:spPr>
          <a:xfrm>
            <a:off x="-691026" y="365125"/>
            <a:ext cx="12044826" cy="1325563"/>
          </a:xfrm>
        </p:spPr>
        <p:txBody>
          <a:bodyPr vert="horz" wrap="square" lIns="91440" tIns="45720" rIns="91440" bIns="45720" anchor="b"/>
          <a:lstStyle/>
          <a:p>
            <a:pPr algn="ctr" eaLnBrk="1" hangingPunct="1"/>
            <a:r>
              <a:rPr lang="en-US" noProof="1">
                <a:latin typeface="Times New Roman" panose="02020603050405020304" pitchFamily="18" charset="0"/>
                <a:cs typeface="Times New Roman" panose="02020603050405020304" pitchFamily="18" charset="0"/>
              </a:rPr>
              <a:t>BÀI 36: THIÊN NHIÊN BẮC MĨ</a:t>
            </a:r>
          </a:p>
        </p:txBody>
      </p:sp>
      <p:sp>
        <p:nvSpPr>
          <p:cNvPr id="46083" name="Rectangle 3"/>
          <p:cNvSpPr>
            <a:spLocks noGrp="1"/>
          </p:cNvSpPr>
          <p:nvPr>
            <p:ph idx="1"/>
          </p:nvPr>
        </p:nvSpPr>
        <p:spPr>
          <a:xfrm>
            <a:off x="1143130" y="2447854"/>
            <a:ext cx="9600948" cy="3724275"/>
          </a:xfrm>
        </p:spPr>
        <p:txBody>
          <a:bodyPr vert="horz" wrap="square" lIns="91440" tIns="45720" rIns="91440" bIns="45720" anchor="t"/>
          <a:lstStyle/>
          <a:p>
            <a:pPr marL="533400" indent="-533400" algn="just" eaLnBrk="1" hangingPunct="1">
              <a:buAutoNum type="arabicPeriod"/>
            </a:pPr>
            <a:r>
              <a:rPr lang="en-US" u="sng" dirty="0">
                <a:latin typeface="Times New Roman" panose="02020603050405020304" pitchFamily="18" charset="0"/>
                <a:cs typeface="Times New Roman" panose="02020603050405020304" pitchFamily="18" charset="0"/>
              </a:rPr>
              <a:t>Các khu vực địa hình</a:t>
            </a:r>
          </a:p>
          <a:p>
            <a:pPr marL="533400" indent="-533400" algn="just" eaLnBrk="1" hangingPunct="1">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trúc địa hình đơn giản gồm 3 bộ phận:</a:t>
            </a:r>
          </a:p>
          <a:p>
            <a:pPr marL="0" indent="0" algn="just" eaLnBrk="1" hangingPunct="1">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thống Cooc-đi-e ở phía Tây.</a:t>
            </a:r>
          </a:p>
          <a:p>
            <a:pPr marL="0" indent="0" algn="just" eaLnBrk="1" hangingPunct="1">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bằng ở giữa.</a:t>
            </a:r>
          </a:p>
          <a:p>
            <a:pPr marL="0" indent="0" algn="just" eaLnBrk="1" hangingPunct="1">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Sơn</a:t>
            </a:r>
            <a:r>
              <a:rPr lang="en-US" dirty="0">
                <a:latin typeface="Times New Roman" panose="02020603050405020304" pitchFamily="18" charset="0"/>
                <a:cs typeface="Times New Roman" panose="02020603050405020304" pitchFamily="18" charset="0"/>
              </a:rPr>
              <a:t> nguyên và núi già ở phía Đông.</a:t>
            </a:r>
          </a:p>
          <a:p>
            <a:pPr marL="533400" indent="-533400" algn="just" eaLnBrk="1" hangingPunct="1">
              <a:buNone/>
            </a:pPr>
            <a:r>
              <a:rPr lang="en-US" dirty="0">
                <a:latin typeface="Times New Roman" panose="02020603050405020304" pitchFamily="18" charset="0"/>
                <a:cs typeface="Times New Roman" panose="02020603050405020304" pitchFamily="18" charset="0"/>
              </a:rPr>
              <a:t>2.  </a:t>
            </a:r>
            <a:r>
              <a:rPr lang="en-US" u="sng" dirty="0">
                <a:latin typeface="Times New Roman" panose="02020603050405020304" pitchFamily="18" charset="0"/>
                <a:cs typeface="Times New Roman" panose="02020603050405020304" pitchFamily="18" charset="0"/>
              </a:rPr>
              <a:t>Sự phân hóa khí hậu</a:t>
            </a:r>
          </a:p>
          <a:p>
            <a:pPr marL="533400" indent="-533400" eaLnBrk="1" hangingPunct="1">
              <a:buNone/>
            </a:pPr>
            <a:endParaRPr lang="en-US" u="sng"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style.rotation</p:attrName>
                                        </p:attrNameLst>
                                      </p:cBhvr>
                                      <p:tavLst>
                                        <p:tav tm="0">
                                          <p:val>
                                            <p:fltVal val="90"/>
                                          </p:val>
                                        </p:tav>
                                        <p:tav tm="100000">
                                          <p:val>
                                            <p:fltVal val="0"/>
                                          </p:val>
                                        </p:tav>
                                      </p:tavLst>
                                    </p:anim>
                                    <p:animEffect transition="in" filter="fade">
                                      <p:cBhvr>
                                        <p:cTn id="10" dur="1000"/>
                                        <p:tgtEl>
                                          <p:spTgt spid="4608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15" dur="500"/>
                                        <p:tgtEl>
                                          <p:spTgt spid="460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6083">
                                            <p:txEl>
                                              <p:pRg st="1" end="1"/>
                                            </p:txEl>
                                          </p:spTgt>
                                        </p:tgtEl>
                                        <p:attrNameLst>
                                          <p:attrName>style.visibility</p:attrName>
                                        </p:attrNameLst>
                                      </p:cBhvr>
                                      <p:to>
                                        <p:strVal val="visible"/>
                                      </p:to>
                                    </p:set>
                                    <p:animEffect transition="in" filter="fade">
                                      <p:cBhvr>
                                        <p:cTn id="20" dur="1000"/>
                                        <p:tgtEl>
                                          <p:spTgt spid="46083">
                                            <p:txEl>
                                              <p:pRg st="1" end="1"/>
                                            </p:txEl>
                                          </p:spTgt>
                                        </p:tgtEl>
                                      </p:cBhvr>
                                    </p:animEffect>
                                    <p:anim calcmode="lin" valueType="num">
                                      <p:cBhvr>
                                        <p:cTn id="21"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60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27" dur="500"/>
                                        <p:tgtEl>
                                          <p:spTgt spid="4608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6083">
                                            <p:txEl>
                                              <p:pRg st="3" end="3"/>
                                            </p:txEl>
                                          </p:spTgt>
                                        </p:tgtEl>
                                        <p:attrNameLst>
                                          <p:attrName>style.visibility</p:attrName>
                                        </p:attrNameLst>
                                      </p:cBhvr>
                                      <p:to>
                                        <p:strVal val="visible"/>
                                      </p:to>
                                    </p:set>
                                    <p:anim calcmode="lin" valueType="num">
                                      <p:cBhvr>
                                        <p:cTn id="32" dur="5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4608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4608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46083">
                                            <p:txEl>
                                              <p:pRg st="4" end="4"/>
                                            </p:txEl>
                                          </p:spTgt>
                                        </p:tgtEl>
                                        <p:attrNameLst>
                                          <p:attrName>style.visibility</p:attrName>
                                        </p:attrNameLst>
                                      </p:cBhvr>
                                      <p:to>
                                        <p:strVal val="visible"/>
                                      </p:to>
                                    </p:set>
                                    <p:anim calcmode="lin" valueType="num">
                                      <p:cBhvr>
                                        <p:cTn id="39" dur="500" fill="hold"/>
                                        <p:tgtEl>
                                          <p:spTgt spid="4608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608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608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4608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46083">
                                            <p:txEl>
                                              <p:pRg st="5" end="5"/>
                                            </p:txEl>
                                          </p:spTgt>
                                        </p:tgtEl>
                                        <p:attrNameLst>
                                          <p:attrName>style.visibility</p:attrName>
                                        </p:attrNameLst>
                                      </p:cBhvr>
                                      <p:to>
                                        <p:strVal val="visible"/>
                                      </p:to>
                                    </p:set>
                                    <p:anim calcmode="lin" valueType="num">
                                      <p:cBhvr>
                                        <p:cTn id="47" dur="500" fill="hold"/>
                                        <p:tgtEl>
                                          <p:spTgt spid="4608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608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4608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p:cNvSpPr>
          <p:nvPr>
            <p:ph type="ctrTitle"/>
          </p:nvPr>
        </p:nvSpPr>
        <p:spPr>
          <a:xfrm>
            <a:off x="1524000" y="0"/>
            <a:ext cx="9144000" cy="1371600"/>
          </a:xfrm>
        </p:spPr>
        <p:txBody>
          <a:bodyPr vert="horz" wrap="square" lIns="91440" tIns="45720" rIns="91440" bIns="45720" anchor="ctr">
            <a:normAutofit fontScale="90000"/>
          </a:bodyPr>
          <a:lstStyle/>
          <a:p>
            <a:pPr algn="l" eaLnBrk="1" hangingPunct="1"/>
            <a:r>
              <a:rPr sz="2400" noProof="1">
                <a:solidFill>
                  <a:srgbClr val="FF0000"/>
                </a:solidFill>
              </a:rPr>
              <a:t>   </a:t>
            </a:r>
            <a:br>
              <a:rPr sz="2400" dirty="0">
                <a:solidFill>
                  <a:srgbClr val="FF0000"/>
                </a:solidFill>
              </a:rPr>
            </a:br>
            <a:r>
              <a:rPr sz="2400" noProof="1">
                <a:solidFill>
                  <a:srgbClr val="FF0000"/>
                </a:solidFill>
                <a:latin typeface="Times New Roman" panose="02020603050405020304" pitchFamily="18" charset="0"/>
                <a:cs typeface="Times New Roman" panose="02020603050405020304" pitchFamily="18" charset="0"/>
              </a:rPr>
              <a:t> Dựa vào hình 36.3, cho biết Bắc Mĩ dọc theo kinh tuyến 100</a:t>
            </a:r>
            <a:r>
              <a:rPr sz="2400" baseline="30000" noProof="1">
                <a:solidFill>
                  <a:srgbClr val="FF0000"/>
                </a:solidFill>
                <a:latin typeface="Times New Roman" panose="02020603050405020304" pitchFamily="18" charset="0"/>
                <a:cs typeface="Times New Roman" panose="02020603050405020304" pitchFamily="18" charset="0"/>
              </a:rPr>
              <a:t>0</a:t>
            </a:r>
            <a:r>
              <a:rPr sz="2400" noProof="1">
                <a:solidFill>
                  <a:srgbClr val="FF0000"/>
                </a:solidFill>
                <a:latin typeface="Times New Roman" panose="02020603050405020304" pitchFamily="18" charset="0"/>
                <a:cs typeface="Times New Roman" panose="02020603050405020304" pitchFamily="18" charset="0"/>
              </a:rPr>
              <a:t>T có các đới khí  hậu nào? Đới khí  hậu nào chiếm diện tích lớn nhất?</a:t>
            </a:r>
            <a:br>
              <a:rPr sz="2400" dirty="0"/>
            </a:br>
            <a:endParaRPr sz="2400" noProof="1"/>
          </a:p>
        </p:txBody>
      </p:sp>
      <p:sp>
        <p:nvSpPr>
          <p:cNvPr id="54275" name="Rectangle 3"/>
          <p:cNvSpPr>
            <a:spLocks noGrp="1"/>
          </p:cNvSpPr>
          <p:nvPr>
            <p:ph type="subTitle" idx="1"/>
          </p:nvPr>
        </p:nvSpPr>
        <p:spPr>
          <a:xfrm>
            <a:off x="8382000" y="1371600"/>
            <a:ext cx="2286000" cy="3886200"/>
          </a:xfrm>
        </p:spPr>
        <p:txBody>
          <a:bodyPr vert="horz" wrap="square" lIns="91440" tIns="45720" rIns="91440" bIns="45720" anchor="b"/>
          <a:lstStyle/>
          <a:p>
            <a:pPr eaLnBrk="1" hangingPunct="1">
              <a:lnSpc>
                <a:spcPct val="80000"/>
              </a:lnSpc>
              <a:buSzPct val="75000"/>
            </a:pPr>
            <a:r>
              <a:rPr lang="en-US" b="1" i="1" dirty="0">
                <a:solidFill>
                  <a:schemeClr val="tx1"/>
                </a:solidFill>
                <a:latin typeface="+mn-lt"/>
                <a:ea typeface="Arial" panose="020B0604020202020204" pitchFamily="34" charset="0"/>
                <a:cs typeface="+mn-cs"/>
              </a:rPr>
              <a:t> + Hàn đới</a:t>
            </a:r>
          </a:p>
          <a:p>
            <a:pPr eaLnBrk="1" hangingPunct="1">
              <a:lnSpc>
                <a:spcPct val="80000"/>
              </a:lnSpc>
              <a:buSzPct val="75000"/>
            </a:pPr>
            <a:r>
              <a:rPr lang="en-US" b="1" i="1" dirty="0">
                <a:solidFill>
                  <a:schemeClr val="tx1"/>
                </a:solidFill>
                <a:latin typeface="+mn-lt"/>
                <a:ea typeface="Arial" panose="020B0604020202020204" pitchFamily="34" charset="0"/>
                <a:cs typeface="+mn-cs"/>
              </a:rPr>
              <a:t> + Ôn đới chiếm diện tích lớn nhất</a:t>
            </a:r>
          </a:p>
          <a:p>
            <a:pPr eaLnBrk="1" hangingPunct="1">
              <a:lnSpc>
                <a:spcPct val="80000"/>
              </a:lnSpc>
              <a:buSzPct val="75000"/>
            </a:pPr>
            <a:r>
              <a:rPr lang="en-US" b="1" i="1" dirty="0">
                <a:solidFill>
                  <a:schemeClr val="tx1"/>
                </a:solidFill>
                <a:latin typeface="+mn-lt"/>
                <a:ea typeface="Arial" panose="020B0604020202020204" pitchFamily="34" charset="0"/>
                <a:cs typeface="+mn-cs"/>
              </a:rPr>
              <a:t> + Nhiệt đới</a:t>
            </a:r>
          </a:p>
          <a:p>
            <a:pPr eaLnBrk="1" hangingPunct="1">
              <a:lnSpc>
                <a:spcPct val="80000"/>
              </a:lnSpc>
              <a:buSzPct val="75000"/>
            </a:pPr>
            <a:endParaRPr lang="en-US" sz="2000" b="1" i="1" dirty="0">
              <a:solidFill>
                <a:schemeClr val="tx1"/>
              </a:solidFill>
            </a:endParaRPr>
          </a:p>
          <a:p>
            <a:pPr eaLnBrk="1" hangingPunct="1">
              <a:lnSpc>
                <a:spcPct val="80000"/>
              </a:lnSpc>
              <a:buSzPct val="75000"/>
            </a:pPr>
            <a:endParaRPr lang="en-US" sz="2000" b="1" i="1" dirty="0">
              <a:solidFill>
                <a:schemeClr val="tx1"/>
              </a:solidFill>
            </a:endParaRPr>
          </a:p>
          <a:p>
            <a:pPr eaLnBrk="1" hangingPunct="1">
              <a:lnSpc>
                <a:spcPct val="80000"/>
              </a:lnSpc>
              <a:buSzPct val="75000"/>
            </a:pPr>
            <a:endParaRPr lang="en-US" sz="2000" i="1" dirty="0"/>
          </a:p>
        </p:txBody>
      </p:sp>
      <p:sp>
        <p:nvSpPr>
          <p:cNvPr id="18435" name="Rectangle 9"/>
          <p:cNvSpPr/>
          <p:nvPr/>
        </p:nvSpPr>
        <p:spPr>
          <a:xfrm>
            <a:off x="1524000" y="6477000"/>
            <a:ext cx="6858000" cy="381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pPr algn="ctr"/>
            <a:r>
              <a:rPr lang="en-US" sz="1600" b="1" dirty="0"/>
              <a:t>Hình 36.3 lược đồ các kiểu khí hậu Bắc Mĩ</a:t>
            </a:r>
          </a:p>
        </p:txBody>
      </p:sp>
      <p:pic>
        <p:nvPicPr>
          <p:cNvPr id="18436" name="Picture 1" descr="1547474341406_69"/>
          <p:cNvPicPr>
            <a:picLocks noChangeAspect="1"/>
          </p:cNvPicPr>
          <p:nvPr/>
        </p:nvPicPr>
        <p:blipFill>
          <a:blip r:embed="rId2"/>
          <a:stretch>
            <a:fillRect/>
          </a:stretch>
        </p:blipFill>
        <p:spPr>
          <a:xfrm>
            <a:off x="1839914" y="1238251"/>
            <a:ext cx="5915025" cy="5724525"/>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style.rotation</p:attrName>
                                        </p:attrNameLst>
                                      </p:cBhvr>
                                      <p:tavLst>
                                        <p:tav tm="0">
                                          <p:val>
                                            <p:fltVal val="90"/>
                                          </p:val>
                                        </p:tav>
                                        <p:tav tm="100000">
                                          <p:val>
                                            <p:fltVal val="0"/>
                                          </p:val>
                                        </p:tav>
                                      </p:tavLst>
                                    </p:anim>
                                    <p:animEffect transition="in" filter="fade">
                                      <p:cBhvr>
                                        <p:cTn id="10" dur="1000"/>
                                        <p:tgtEl>
                                          <p:spTgt spid="5427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15" dur="500"/>
                                        <p:tgtEl>
                                          <p:spTgt spid="542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4275">
                                            <p:txEl>
                                              <p:pRg st="1" end="1"/>
                                            </p:txEl>
                                          </p:spTgt>
                                        </p:tgtEl>
                                        <p:attrNameLst>
                                          <p:attrName>style.visibility</p:attrName>
                                        </p:attrNameLst>
                                      </p:cBhvr>
                                      <p:to>
                                        <p:strVal val="visible"/>
                                      </p:to>
                                    </p:set>
                                    <p:anim calcmode="lin" valueType="num">
                                      <p:cBhvr>
                                        <p:cTn id="20"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4275">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54275">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5427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4275">
                                            <p:txEl>
                                              <p:pRg st="2" end="2"/>
                                            </p:txEl>
                                          </p:spTgt>
                                        </p:tgtEl>
                                        <p:attrNameLst>
                                          <p:attrName>style.visibility</p:attrName>
                                        </p:attrNameLst>
                                      </p:cBhvr>
                                      <p:to>
                                        <p:strVal val="visible"/>
                                      </p:to>
                                    </p:set>
                                    <p:anim calcmode="lin" valueType="num">
                                      <p:cBhvr>
                                        <p:cTn id="28" dur="1000" fill="hold"/>
                                        <p:tgtEl>
                                          <p:spTgt spid="5427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427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p:cNvSpPr>
          <p:nvPr>
            <p:ph type="ctrTitle"/>
          </p:nvPr>
        </p:nvSpPr>
        <p:spPr>
          <a:xfrm>
            <a:off x="1524000" y="0"/>
            <a:ext cx="9144000" cy="990600"/>
          </a:xfrm>
        </p:spPr>
        <p:txBody>
          <a:bodyPr vert="horz" wrap="square" lIns="91440" tIns="45720" rIns="91440" bIns="45720" anchor="ctr"/>
          <a:lstStyle/>
          <a:p>
            <a:pPr algn="l" eaLnBrk="1" hangingPunct="1"/>
            <a:r>
              <a:rPr lang="en-US" sz="3200" noProof="1"/>
              <a:t>Làm bài tập suy luận</a:t>
            </a:r>
            <a:endParaRPr sz="3200" noProof="1"/>
          </a:p>
        </p:txBody>
      </p:sp>
      <p:sp>
        <p:nvSpPr>
          <p:cNvPr id="60419" name="Rectangle 3"/>
          <p:cNvSpPr>
            <a:spLocks noGrp="1"/>
          </p:cNvSpPr>
          <p:nvPr>
            <p:ph type="subTitle" idx="1"/>
          </p:nvPr>
        </p:nvSpPr>
        <p:spPr>
          <a:xfrm>
            <a:off x="7086600" y="0"/>
            <a:ext cx="3581400" cy="5638800"/>
          </a:xfrm>
        </p:spPr>
        <p:txBody>
          <a:bodyPr vert="horz" wrap="square" lIns="91440" tIns="45720" rIns="91440" bIns="45720" anchor="b"/>
          <a:lstStyle/>
          <a:p>
            <a:pPr algn="just" eaLnBrk="1" hangingPunct="1">
              <a:lnSpc>
                <a:spcPct val="90000"/>
              </a:lnSpc>
              <a:buSzPct val="75000"/>
            </a:pPr>
            <a:r>
              <a:rPr lang="en-US" b="1" dirty="0">
                <a:solidFill>
                  <a:schemeClr val="tx1"/>
                </a:solidFill>
                <a:latin typeface="+mn-lt"/>
                <a:ea typeface="Arial" panose="020B0604020202020204" pitchFamily="34" charset="0"/>
                <a:cs typeface="+mn-cs"/>
              </a:rPr>
              <a:t>  </a:t>
            </a:r>
            <a:r>
              <a:rPr lang="en-US" b="1" dirty="0">
                <a:solidFill>
                  <a:schemeClr val="tx1"/>
                </a:solidFill>
                <a:latin typeface="Times New Roman" panose="02020603050405020304" pitchFamily="18" charset="0"/>
                <a:ea typeface="Arial" panose="020B0604020202020204" pitchFamily="34" charset="0"/>
                <a:cs typeface="+mn-cs"/>
              </a:rPr>
              <a:t>1/ Tại sao khí hậu Bắc Mĩ có sự phân hóa theo chiều Bắc-Nam?</a:t>
            </a:r>
          </a:p>
          <a:p>
            <a:pPr algn="just" eaLnBrk="1" hangingPunct="1">
              <a:lnSpc>
                <a:spcPct val="90000"/>
              </a:lnSpc>
              <a:buSzPct val="75000"/>
            </a:pPr>
            <a:r>
              <a:rPr lang="en-US" b="1" dirty="0">
                <a:solidFill>
                  <a:schemeClr val="tx1"/>
                </a:solidFill>
                <a:latin typeface="Times New Roman" panose="02020603050405020304" pitchFamily="18" charset="0"/>
                <a:ea typeface="Arial" panose="020B0604020202020204" pitchFamily="34" charset="0"/>
                <a:cs typeface="+mn-cs"/>
              </a:rPr>
              <a:t>  2/ Giải thích tại sao có sự khác biệt về khí hậu phần phía Tây và phía Đông kinh tuyến 100</a:t>
            </a:r>
            <a:r>
              <a:rPr lang="en-US" b="1" baseline="30000" dirty="0">
                <a:solidFill>
                  <a:schemeClr val="tx1"/>
                </a:solidFill>
                <a:latin typeface="Times New Roman" panose="02020603050405020304" pitchFamily="18" charset="0"/>
                <a:ea typeface="Arial" panose="020B0604020202020204" pitchFamily="34" charset="0"/>
                <a:cs typeface="+mn-cs"/>
              </a:rPr>
              <a:t>0</a:t>
            </a:r>
            <a:r>
              <a:rPr lang="en-US" b="1" dirty="0">
                <a:solidFill>
                  <a:schemeClr val="tx1"/>
                </a:solidFill>
                <a:latin typeface="Times New Roman" panose="02020603050405020304" pitchFamily="18" charset="0"/>
                <a:ea typeface="Arial" panose="020B0604020202020204" pitchFamily="34" charset="0"/>
                <a:cs typeface="+mn-cs"/>
              </a:rPr>
              <a:t>T của Hoa Kì?</a:t>
            </a:r>
            <a:endParaRPr lang="en-US" b="1" dirty="0">
              <a:solidFill>
                <a:schemeClr val="tx1"/>
              </a:solidFill>
              <a:latin typeface="+mn-lt"/>
              <a:ea typeface="Arial" panose="020B0604020202020204" pitchFamily="34" charset="0"/>
              <a:cs typeface="+mn-cs"/>
            </a:endParaRPr>
          </a:p>
          <a:p>
            <a:pPr eaLnBrk="1" hangingPunct="1">
              <a:lnSpc>
                <a:spcPct val="90000"/>
              </a:lnSpc>
              <a:buSzPct val="75000"/>
            </a:pPr>
            <a:endParaRPr lang="en-US" sz="2000" b="1" dirty="0">
              <a:solidFill>
                <a:schemeClr val="tx1"/>
              </a:solidFill>
            </a:endParaRPr>
          </a:p>
          <a:p>
            <a:pPr eaLnBrk="1" hangingPunct="1">
              <a:lnSpc>
                <a:spcPct val="90000"/>
              </a:lnSpc>
              <a:buSzPct val="75000"/>
            </a:pPr>
            <a:endParaRPr lang="en-US" sz="2000" b="1" i="1" dirty="0">
              <a:solidFill>
                <a:schemeClr val="tx1"/>
              </a:solidFill>
            </a:endParaRPr>
          </a:p>
          <a:p>
            <a:pPr eaLnBrk="1" hangingPunct="1">
              <a:lnSpc>
                <a:spcPct val="90000"/>
              </a:lnSpc>
              <a:buSzPct val="75000"/>
            </a:pPr>
            <a:endParaRPr lang="en-US" sz="1800" i="1" dirty="0"/>
          </a:p>
        </p:txBody>
      </p:sp>
      <p:graphicFrame>
        <p:nvGraphicFramePr>
          <p:cNvPr id="19459" name="Object 5"/>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r:id="rId2" imgW="114300" imgH="215265" progId="Equation.3">
                  <p:embed/>
                </p:oleObj>
              </mc:Choice>
              <mc:Fallback>
                <p:oleObj r:id="rId2" imgW="114300" imgH="215265" progId="Equation.3">
                  <p:embed/>
                  <p:pic>
                    <p:nvPicPr>
                      <p:cNvPr id="0" name="Picture 3076"/>
                      <p:cNvPicPr/>
                      <p:nvPr/>
                    </p:nvPicPr>
                    <p:blipFill>
                      <a:blip r:embed="rId3"/>
                      <a:stretch>
                        <a:fillRect/>
                      </a:stretch>
                    </p:blipFill>
                    <p:spPr>
                      <a:xfrm>
                        <a:off x="6038850" y="3321050"/>
                        <a:ext cx="114300" cy="215900"/>
                      </a:xfrm>
                      <a:prstGeom prst="rect">
                        <a:avLst/>
                      </a:prstGeom>
                      <a:noFill/>
                      <a:ln w="38100">
                        <a:noFill/>
                        <a:miter/>
                      </a:ln>
                    </p:spPr>
                  </p:pic>
                </p:oleObj>
              </mc:Fallback>
            </mc:AlternateContent>
          </a:graphicData>
        </a:graphic>
      </p:graphicFrame>
      <p:pic>
        <p:nvPicPr>
          <p:cNvPr id="19460" name="Picture 1" descr="1547474341406_69"/>
          <p:cNvPicPr>
            <a:picLocks noChangeAspect="1"/>
          </p:cNvPicPr>
          <p:nvPr/>
        </p:nvPicPr>
        <p:blipFill>
          <a:blip r:embed="rId4"/>
          <a:stretch>
            <a:fillRect/>
          </a:stretch>
        </p:blipFill>
        <p:spPr>
          <a:xfrm>
            <a:off x="1524001" y="890589"/>
            <a:ext cx="5381625" cy="5957887"/>
          </a:xfrm>
          <a:prstGeom prst="rect">
            <a:avLst/>
          </a:prstGeom>
          <a:noFill/>
          <a:ln w="9525">
            <a:noFill/>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fade">
                                      <p:cBhvr>
                                        <p:cTn id="12" dur="2000"/>
                                        <p:tgtEl>
                                          <p:spTgt spid="60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Effect transition="in" filter="fade">
                                      <p:cBhvr>
                                        <p:cTn id="17" dur="20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ctrTitle"/>
          </p:nvPr>
        </p:nvSpPr>
        <p:spPr>
          <a:xfrm>
            <a:off x="1524000" y="0"/>
            <a:ext cx="9144000" cy="2057400"/>
          </a:xfrm>
        </p:spPr>
        <p:txBody>
          <a:bodyPr vert="horz" wrap="square" lIns="91440" tIns="45720" rIns="91440" bIns="45720" anchor="ctr"/>
          <a:lstStyle/>
          <a:p>
            <a:pPr algn="l" eaLnBrk="1" fontAlgn="base" hangingPunct="1">
              <a:buClrTx/>
              <a:buSzTx/>
              <a:buFontTx/>
            </a:pPr>
            <a:endParaRPr lang="vi-VN" altLang="x-none" sz="2800" noProof="1"/>
          </a:p>
        </p:txBody>
      </p:sp>
      <p:sp>
        <p:nvSpPr>
          <p:cNvPr id="89091" name="Rectangle 3"/>
          <p:cNvSpPr>
            <a:spLocks noGrp="1"/>
          </p:cNvSpPr>
          <p:nvPr>
            <p:ph type="subTitle" idx="1"/>
          </p:nvPr>
        </p:nvSpPr>
        <p:spPr>
          <a:xfrm>
            <a:off x="6096000" y="381000"/>
            <a:ext cx="4495800" cy="5410200"/>
          </a:xfrm>
        </p:spPr>
        <p:txBody>
          <a:bodyPr vert="horz" wrap="square" lIns="91440" tIns="45720" rIns="91440" bIns="45720" anchor="b"/>
          <a:lstStyle/>
          <a:p>
            <a:pPr algn="just" eaLnBrk="1" hangingPunct="1">
              <a:lnSpc>
                <a:spcPct val="90000"/>
              </a:lnSpc>
              <a:buSzPct val="75000"/>
            </a:pPr>
            <a:r>
              <a:rPr lang="en-US" sz="2000" b="1" dirty="0">
                <a:solidFill>
                  <a:schemeClr val="tx1"/>
                </a:solidFill>
              </a:rPr>
              <a:t>-</a:t>
            </a:r>
            <a:r>
              <a:rPr lang="en-US" sz="2000" b="1" dirty="0">
                <a:solidFill>
                  <a:schemeClr val="tx1"/>
                </a:solidFill>
                <a:latin typeface="Times New Roman" panose="02020603050405020304" pitchFamily="18" charset="0"/>
              </a:rPr>
              <a:t>  Phân hóa theo chiều Bắc-Nam (do Bắc </a:t>
            </a:r>
            <a:r>
              <a:rPr lang="en-US" sz="2000" b="1" dirty="0" err="1">
                <a:solidFill>
                  <a:schemeClr val="tx1"/>
                </a:solidFill>
                <a:latin typeface="Times New Roman" panose="02020603050405020304" pitchFamily="18" charset="0"/>
              </a:rPr>
              <a:t>Mĩ</a:t>
            </a:r>
            <a:r>
              <a:rPr lang="en-US" sz="2000" b="1" dirty="0">
                <a:solidFill>
                  <a:schemeClr val="tx1"/>
                </a:solidFill>
                <a:latin typeface="Times New Roman" panose="02020603050405020304" pitchFamily="18" charset="0"/>
              </a:rPr>
              <a:t> </a:t>
            </a:r>
            <a:r>
              <a:rPr lang="en-US" sz="2000" b="1" dirty="0" err="1">
                <a:solidFill>
                  <a:schemeClr val="tx1"/>
                </a:solidFill>
                <a:latin typeface="Times New Roman" panose="02020603050405020304" pitchFamily="18" charset="0"/>
              </a:rPr>
              <a:t>trải</a:t>
            </a:r>
            <a:r>
              <a:rPr lang="en-US" sz="2000" b="1" dirty="0">
                <a:solidFill>
                  <a:schemeClr val="tx1"/>
                </a:solidFill>
                <a:latin typeface="Times New Roman" panose="02020603050405020304" pitchFamily="18" charset="0"/>
              </a:rPr>
              <a:t> dài từ vĩ tuyến 83</a:t>
            </a:r>
            <a:r>
              <a:rPr lang="en-US" sz="2000" b="1" baseline="30000" dirty="0">
                <a:solidFill>
                  <a:schemeClr val="tx1"/>
                </a:solidFill>
                <a:latin typeface="Times New Roman" panose="02020603050405020304" pitchFamily="18" charset="0"/>
              </a:rPr>
              <a:t>0</a:t>
            </a:r>
            <a:r>
              <a:rPr lang="en-US" sz="2000" b="1" dirty="0">
                <a:solidFill>
                  <a:schemeClr val="tx1"/>
                </a:solidFill>
                <a:latin typeface="Times New Roman" panose="02020603050405020304" pitchFamily="18" charset="0"/>
              </a:rPr>
              <a:t>B-&gt;15</a:t>
            </a:r>
            <a:r>
              <a:rPr lang="en-US" sz="2000" b="1" baseline="30000" dirty="0">
                <a:solidFill>
                  <a:schemeClr val="tx1"/>
                </a:solidFill>
                <a:latin typeface="Times New Roman" panose="02020603050405020304" pitchFamily="18" charset="0"/>
              </a:rPr>
              <a:t>0</a:t>
            </a:r>
            <a:r>
              <a:rPr lang="en-US" sz="2000" b="1" dirty="0">
                <a:solidFill>
                  <a:schemeClr val="tx1"/>
                </a:solidFill>
                <a:latin typeface="Times New Roman" panose="02020603050405020304" pitchFamily="18" charset="0"/>
              </a:rPr>
              <a:t>B nên từ Bắc Xuống nam có đủ 3 đới khí hậu: hàn  đới, ôn đới, nhiệt đới)</a:t>
            </a:r>
          </a:p>
          <a:p>
            <a:pPr algn="just" eaLnBrk="1" hangingPunct="1">
              <a:lnSpc>
                <a:spcPct val="90000"/>
              </a:lnSpc>
              <a:buSzPct val="75000"/>
            </a:pPr>
            <a:endParaRPr lang="en-US" sz="2000" b="1" dirty="0">
              <a:solidFill>
                <a:schemeClr val="tx1"/>
              </a:solidFill>
              <a:latin typeface="Times New Roman" panose="02020603050405020304" pitchFamily="18" charset="0"/>
            </a:endParaRPr>
          </a:p>
          <a:p>
            <a:pPr algn="just" eaLnBrk="1" hangingPunct="1">
              <a:lnSpc>
                <a:spcPct val="90000"/>
              </a:lnSpc>
              <a:buSzPct val="75000"/>
            </a:pPr>
            <a:r>
              <a:rPr lang="en-US" sz="2000" b="1" dirty="0">
                <a:solidFill>
                  <a:schemeClr val="tx1"/>
                </a:solidFill>
                <a:latin typeface="Times New Roman" panose="02020603050405020304" pitchFamily="18" charset="0"/>
              </a:rPr>
              <a:t>-  Khí hậu có sự khác biệt giữa phần phía Tây và phía Đông kinh tuyến 100</a:t>
            </a:r>
            <a:r>
              <a:rPr lang="en-US" sz="2000" b="1" baseline="30000" dirty="0">
                <a:solidFill>
                  <a:schemeClr val="tx1"/>
                </a:solidFill>
                <a:latin typeface="Times New Roman" panose="02020603050405020304" pitchFamily="18" charset="0"/>
              </a:rPr>
              <a:t>0</a:t>
            </a:r>
            <a:r>
              <a:rPr lang="en-US" sz="2000" b="1" dirty="0">
                <a:solidFill>
                  <a:schemeClr val="tx1"/>
                </a:solidFill>
                <a:latin typeface="Times New Roman" panose="02020603050405020304" pitchFamily="18" charset="0"/>
              </a:rPr>
              <a:t>T (do địa hình ngăn cản gió từ Thái Bình Dương thổi vào, sườn Tây đón gió, mưa nhiều có khí hậu nhiệt đới, ôn đới hải dương, sườn Đông khuất gió có khí hậu hoang mạc và nửa hoang mạc)</a:t>
            </a:r>
            <a:endParaRPr lang="en-US" sz="2000" b="1" dirty="0">
              <a:solidFill>
                <a:schemeClr val="tx1"/>
              </a:solidFill>
            </a:endParaRPr>
          </a:p>
          <a:p>
            <a:pPr eaLnBrk="1" hangingPunct="1">
              <a:lnSpc>
                <a:spcPct val="90000"/>
              </a:lnSpc>
              <a:buSzPct val="75000"/>
            </a:pPr>
            <a:endParaRPr lang="en-US" sz="2000" b="1" dirty="0">
              <a:solidFill>
                <a:schemeClr val="tx1"/>
              </a:solidFill>
            </a:endParaRPr>
          </a:p>
          <a:p>
            <a:pPr eaLnBrk="1" hangingPunct="1">
              <a:lnSpc>
                <a:spcPct val="90000"/>
              </a:lnSpc>
              <a:buSzPct val="75000"/>
            </a:pPr>
            <a:endParaRPr lang="en-US" sz="2000" b="1" i="1" dirty="0">
              <a:solidFill>
                <a:schemeClr val="tx1"/>
              </a:solidFill>
            </a:endParaRPr>
          </a:p>
          <a:p>
            <a:pPr eaLnBrk="1" hangingPunct="1">
              <a:lnSpc>
                <a:spcPct val="90000"/>
              </a:lnSpc>
              <a:buSzPct val="75000"/>
            </a:pPr>
            <a:endParaRPr lang="en-US" sz="1800" i="1" dirty="0"/>
          </a:p>
        </p:txBody>
      </p:sp>
      <p:graphicFrame>
        <p:nvGraphicFramePr>
          <p:cNvPr id="20483" name="Object 5"/>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r:id="rId2" imgW="114300" imgH="215265" progId="Equation.3">
                  <p:embed/>
                </p:oleObj>
              </mc:Choice>
              <mc:Fallback>
                <p:oleObj r:id="rId2" imgW="114300" imgH="215265" progId="Equation.3">
                  <p:embed/>
                  <p:pic>
                    <p:nvPicPr>
                      <p:cNvPr id="0" name="Picture 3075"/>
                      <p:cNvPicPr/>
                      <p:nvPr/>
                    </p:nvPicPr>
                    <p:blipFill>
                      <a:blip r:embed="rId3"/>
                      <a:stretch>
                        <a:fillRect/>
                      </a:stretch>
                    </p:blipFill>
                    <p:spPr>
                      <a:xfrm>
                        <a:off x="6038850" y="3321050"/>
                        <a:ext cx="114300" cy="215900"/>
                      </a:xfrm>
                      <a:prstGeom prst="rect">
                        <a:avLst/>
                      </a:prstGeom>
                      <a:noFill/>
                      <a:ln w="38100">
                        <a:noFill/>
                        <a:miter/>
                      </a:ln>
                    </p:spPr>
                  </p:pic>
                </p:oleObj>
              </mc:Fallback>
            </mc:AlternateContent>
          </a:graphicData>
        </a:graphic>
      </p:graphicFrame>
      <p:pic>
        <p:nvPicPr>
          <p:cNvPr id="20484" name="Picture 1" descr="1547474341406_69"/>
          <p:cNvPicPr>
            <a:picLocks noChangeAspect="1"/>
          </p:cNvPicPr>
          <p:nvPr/>
        </p:nvPicPr>
        <p:blipFill>
          <a:blip r:embed="rId4"/>
          <a:stretch>
            <a:fillRect/>
          </a:stretch>
        </p:blipFill>
        <p:spPr>
          <a:xfrm>
            <a:off x="1524000" y="796926"/>
            <a:ext cx="4514850" cy="6018213"/>
          </a:xfrm>
          <a:prstGeom prst="rect">
            <a:avLst/>
          </a:prstGeom>
          <a:noFill/>
          <a:ln w="9525">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1000"/>
                                        <p:tgtEl>
                                          <p:spTgt spid="89090"/>
                                        </p:tgtEl>
                                      </p:cBhvr>
                                    </p:animEffect>
                                    <p:anim calcmode="lin" valueType="num">
                                      <p:cBhvr>
                                        <p:cTn id="8" dur="1000" fill="hold"/>
                                        <p:tgtEl>
                                          <p:spTgt spid="89090"/>
                                        </p:tgtEl>
                                        <p:attrNameLst>
                                          <p:attrName>ppt_x</p:attrName>
                                        </p:attrNameLst>
                                      </p:cBhvr>
                                      <p:tavLst>
                                        <p:tav tm="0">
                                          <p:val>
                                            <p:strVal val="#ppt_x"/>
                                          </p:val>
                                        </p:tav>
                                        <p:tav tm="100000">
                                          <p:val>
                                            <p:strVal val="#ppt_x"/>
                                          </p:val>
                                        </p:tav>
                                      </p:tavLst>
                                    </p:anim>
                                    <p:anim calcmode="lin" valueType="num">
                                      <p:cBhvr>
                                        <p:cTn id="9" dur="898" decel="100000" fill="hold"/>
                                        <p:tgtEl>
                                          <p:spTgt spid="8909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909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9091">
                                            <p:txEl>
                                              <p:pRg st="0" end="0"/>
                                            </p:txEl>
                                          </p:spTgt>
                                        </p:tgtEl>
                                        <p:attrNameLst>
                                          <p:attrName>style.visibility</p:attrName>
                                        </p:attrNameLst>
                                      </p:cBhvr>
                                      <p:to>
                                        <p:strVal val="visible"/>
                                      </p:to>
                                    </p:set>
                                    <p:animEffect transition="in" filter="fade">
                                      <p:cBhvr>
                                        <p:cTn id="15" dur="1000"/>
                                        <p:tgtEl>
                                          <p:spTgt spid="89091">
                                            <p:txEl>
                                              <p:pRg st="0" end="0"/>
                                            </p:txEl>
                                          </p:spTgt>
                                        </p:tgtEl>
                                      </p:cBhvr>
                                    </p:animEffect>
                                    <p:anim calcmode="lin" valueType="num">
                                      <p:cBhvr>
                                        <p:cTn id="16" dur="1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909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90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9091">
                                            <p:txEl>
                                              <p:pRg st="2" end="2"/>
                                            </p:txEl>
                                          </p:spTgt>
                                        </p:tgtEl>
                                        <p:attrNameLst>
                                          <p:attrName>style.visibility</p:attrName>
                                        </p:attrNameLst>
                                      </p:cBhvr>
                                      <p:to>
                                        <p:strVal val="visible"/>
                                      </p:to>
                                    </p:set>
                                    <p:animEffect transition="in" filter="fade">
                                      <p:cBhvr>
                                        <p:cTn id="23" dur="1000"/>
                                        <p:tgtEl>
                                          <p:spTgt spid="89091">
                                            <p:txEl>
                                              <p:pRg st="2" end="2"/>
                                            </p:txEl>
                                          </p:spTgt>
                                        </p:tgtEl>
                                      </p:cBhvr>
                                    </p:animEffect>
                                    <p:anim calcmode="lin" valueType="num">
                                      <p:cBhvr>
                                        <p:cTn id="24" dur="1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909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909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p:cNvSpPr>
          <p:nvPr>
            <p:ph type="title"/>
          </p:nvPr>
        </p:nvSpPr>
        <p:spPr/>
        <p:txBody>
          <a:bodyPr vert="horz" wrap="square" lIns="91440" tIns="45720" rIns="91440" bIns="45720" anchor="b"/>
          <a:lstStyle/>
          <a:p>
            <a:pPr algn="ctr" eaLnBrk="1" hangingPunct="1"/>
            <a:r>
              <a:rPr lang="en-US" noProof="1">
                <a:latin typeface="Times New Roman" panose="02020603050405020304" pitchFamily="18" charset="0"/>
                <a:cs typeface="Times New Roman" panose="02020603050405020304" pitchFamily="18" charset="0"/>
              </a:rPr>
              <a:t>TIẾT 39: THIÊN NHIÊN BẮC MĨ</a:t>
            </a:r>
          </a:p>
        </p:txBody>
      </p:sp>
      <p:sp>
        <p:nvSpPr>
          <p:cNvPr id="21506" name="Rectangle 3"/>
          <p:cNvSpPr>
            <a:spLocks noGrp="1"/>
          </p:cNvSpPr>
          <p:nvPr>
            <p:ph idx="1"/>
          </p:nvPr>
        </p:nvSpPr>
        <p:spPr/>
        <p:txBody>
          <a:bodyPr vert="horz" wrap="square" lIns="91440" tIns="45720" rIns="91440" bIns="45720" anchor="t"/>
          <a:lstStyle/>
          <a:p>
            <a:pPr marL="533400" indent="-533400" eaLnBrk="1" hangingPunct="1">
              <a:buAutoNum type="arabicPeriod"/>
            </a:pPr>
            <a:r>
              <a:rPr lang="en-US" sz="2400" b="1" u="sng" dirty="0">
                <a:latin typeface="Times New Roman" panose="02020603050405020304" pitchFamily="18" charset="0"/>
                <a:cs typeface="Times New Roman" panose="02020603050405020304" pitchFamily="18" charset="0"/>
              </a:rPr>
              <a:t>Các khu vực địa hình</a:t>
            </a:r>
          </a:p>
          <a:p>
            <a:pPr marL="533400" indent="-533400" eaLnBrk="1" hangingPunct="1">
              <a:buNone/>
            </a:pPr>
            <a:r>
              <a:rPr lang="en-US" sz="2400" dirty="0">
                <a:latin typeface="Times New Roman" panose="02020603050405020304" pitchFamily="18" charset="0"/>
                <a:cs typeface="Times New Roman" panose="02020603050405020304" pitchFamily="18" charset="0"/>
              </a:rPr>
              <a:t>2. </a:t>
            </a:r>
            <a:r>
              <a:rPr lang="en-US" sz="2400" b="1" u="sng" dirty="0">
                <a:latin typeface="Times New Roman" panose="02020603050405020304" pitchFamily="18" charset="0"/>
                <a:cs typeface="Times New Roman" panose="02020603050405020304" pitchFamily="18" charset="0"/>
              </a:rPr>
              <a:t>Sự Phân hóa khí hậu ở Bắc Mĩ</a:t>
            </a:r>
          </a:p>
          <a:p>
            <a:pPr marL="0" indent="0" eaLnBrk="1" hangingPunct="1">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hóa theo chiều Bắc-Nam do lãnh thổ trải dài</a:t>
            </a:r>
          </a:p>
          <a:p>
            <a:pPr marL="0" indent="0" eaLnBrk="1" hangingPunct="1">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hóa theo chiều Tây-Đông do địa hình ngăn cản gió</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4"/>
          <p:cNvSpPr>
            <a:spLocks noGrp="1"/>
          </p:cNvSpPr>
          <p:nvPr>
            <p:ph type="ctrTitle"/>
          </p:nvPr>
        </p:nvSpPr>
        <p:spPr/>
        <p:txBody>
          <a:bodyPr vert="horz" wrap="square" lIns="91440" tIns="45720" rIns="91440" bIns="45720" anchor="ctr"/>
          <a:lstStyle/>
          <a:p>
            <a:pPr algn="l" eaLnBrk="1" hangingPunct="1"/>
            <a:r>
              <a:rPr lang="en-US" sz="3200" noProof="1">
                <a:latin typeface="Times New Roman" panose="02020603050405020304" pitchFamily="18" charset="0"/>
                <a:cs typeface="Times New Roman" panose="02020603050405020304" pitchFamily="18" charset="0"/>
              </a:rPr>
              <a:t>Ngoài 2 sự phân hóa trên, khí hậu Bắc Mĩ còn phân hóa theo chiều nào nữa? Thể hiện rõ nét ở đâu?</a:t>
            </a:r>
            <a:endParaRPr sz="3200" noProof="1">
              <a:latin typeface="Times New Roman" panose="02020603050405020304" pitchFamily="18" charset="0"/>
              <a:cs typeface="Times New Roman" panose="02020603050405020304" pitchFamily="18" charset="0"/>
            </a:endParaRPr>
          </a:p>
        </p:txBody>
      </p:sp>
    </p:spTree>
  </p:cSld>
  <p:clrMapOvr>
    <a:masterClrMapping/>
  </p:clrMapOvr>
  <p:transition>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giao%20duc%20quoc%20te%20(2)"/>
          <p:cNvPicPr>
            <a:picLocks noChangeAspect="1"/>
          </p:cNvPicPr>
          <p:nvPr/>
        </p:nvPicPr>
        <p:blipFill>
          <a:blip r:embed="rId2"/>
          <a:stretch>
            <a:fillRect/>
          </a:stretch>
        </p:blipFill>
        <p:spPr>
          <a:xfrm>
            <a:off x="1524000" y="0"/>
            <a:ext cx="9296400" cy="6858000"/>
          </a:xfrm>
          <a:prstGeom prst="rect">
            <a:avLst/>
          </a:prstGeom>
          <a:noFill/>
          <a:ln w="9525">
            <a:noFill/>
          </a:ln>
        </p:spPr>
      </p:pic>
    </p:spTree>
  </p:cSld>
  <p:clrMapOvr>
    <a:masterClrMapping/>
  </p:clrMapOvr>
  <p:transition spd="slow">
    <p:strip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p:cNvSpPr>
          <p:nvPr>
            <p:ph type="title"/>
          </p:nvPr>
        </p:nvSpPr>
        <p:spPr/>
        <p:txBody>
          <a:bodyPr vert="horz" wrap="square" lIns="91440" tIns="45720" rIns="91440" bIns="45720" anchor="b"/>
          <a:lstStyle/>
          <a:p>
            <a:pPr algn="ctr" eaLnBrk="1" hangingPunct="1"/>
            <a:r>
              <a:rPr lang="en-US" noProof="1">
                <a:latin typeface="Times New Roman" panose="02020603050405020304" pitchFamily="18" charset="0"/>
                <a:cs typeface="Times New Roman" panose="02020603050405020304" pitchFamily="18" charset="0"/>
              </a:rPr>
              <a:t>TIẾT 39: THIÊN NHIÊN BẮC MĨ</a:t>
            </a:r>
          </a:p>
        </p:txBody>
      </p:sp>
      <p:sp>
        <p:nvSpPr>
          <p:cNvPr id="24578" name="Rectangle 3"/>
          <p:cNvSpPr>
            <a:spLocks noGrp="1"/>
          </p:cNvSpPr>
          <p:nvPr>
            <p:ph idx="1"/>
          </p:nvPr>
        </p:nvSpPr>
        <p:spPr>
          <a:xfrm>
            <a:off x="1524000" y="2286000"/>
            <a:ext cx="9144000" cy="4572000"/>
          </a:xfrm>
        </p:spPr>
        <p:txBody>
          <a:bodyPr vert="horz" wrap="square" lIns="91440" tIns="45720" rIns="91440" bIns="45720" anchor="t"/>
          <a:lstStyle/>
          <a:p>
            <a:pPr marL="533400" indent="-533400" eaLnBrk="1" hangingPunct="1">
              <a:lnSpc>
                <a:spcPct val="90000"/>
              </a:lnSpc>
              <a:buAutoNum type="arabicPeriod"/>
            </a:pPr>
            <a:r>
              <a:rPr lang="en-US" u="sng" dirty="0">
                <a:latin typeface="Times New Roman" panose="02020603050405020304" pitchFamily="18" charset="0"/>
                <a:cs typeface="Times New Roman" panose="02020603050405020304" pitchFamily="18" charset="0"/>
              </a:rPr>
              <a:t>Các khu vực địa hình</a:t>
            </a:r>
          </a:p>
          <a:p>
            <a:pPr marL="533400" indent="-533400" eaLnBrk="1" hangingPunct="1">
              <a:lnSpc>
                <a:spcPct val="90000"/>
              </a:lnSpc>
              <a:buNone/>
            </a:pPr>
            <a:r>
              <a:rPr lang="en-US" sz="2400" dirty="0">
                <a:latin typeface="Times New Roman" panose="02020603050405020304" pitchFamily="18" charset="0"/>
                <a:cs typeface="Times New Roman" panose="02020603050405020304" pitchFamily="18" charset="0"/>
              </a:rPr>
              <a:t>2. </a:t>
            </a:r>
            <a:r>
              <a:rPr lang="en-US" u="sng" dirty="0">
                <a:latin typeface="Times New Roman" panose="02020603050405020304" pitchFamily="18" charset="0"/>
                <a:cs typeface="Times New Roman" panose="02020603050405020304" pitchFamily="18" charset="0"/>
              </a:rPr>
              <a:t>Sự Phân hóa khí hậu ở Bắc Mĩ</a:t>
            </a:r>
          </a:p>
          <a:p>
            <a:pPr marL="0" indent="0" algn="just" eaLnBrk="1" hangingPunct="1">
              <a:lnSpc>
                <a:spcPct val="90000"/>
              </a:lnSpc>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hóa theo chiều Bắc-Nam do lãnh thổ trải dài.</a:t>
            </a:r>
          </a:p>
          <a:p>
            <a:pPr marL="0" indent="0" algn="just" eaLnBrk="1" hangingPunct="1">
              <a:lnSpc>
                <a:spcPct val="90000"/>
              </a:lnSpc>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hóa theo chiều Tây-Đông do địa hình ngăn cản gió.</a:t>
            </a:r>
          </a:p>
          <a:p>
            <a:pPr marL="0" indent="0" algn="just" eaLnBrk="1" hangingPunct="1">
              <a:lnSpc>
                <a:spcPct val="90000"/>
              </a:lnSpc>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hóa theo độ cao trên dãy Cooc-đi-e.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age002"/>
          <p:cNvPicPr>
            <a:picLocks noChangeAspect="1"/>
          </p:cNvPicPr>
          <p:nvPr/>
        </p:nvPicPr>
        <p:blipFill>
          <a:blip r:embed="rId2"/>
          <a:stretch>
            <a:fillRect/>
          </a:stretch>
        </p:blipFill>
        <p:spPr>
          <a:xfrm>
            <a:off x="2435226" y="1911351"/>
            <a:ext cx="2208213" cy="1844675"/>
          </a:xfrm>
          <a:prstGeom prst="rect">
            <a:avLst/>
          </a:prstGeom>
          <a:noFill/>
          <a:ln w="9525">
            <a:noFill/>
          </a:ln>
        </p:spPr>
      </p:pic>
      <p:pic>
        <p:nvPicPr>
          <p:cNvPr id="67587" name="Picture 3" descr="image003"/>
          <p:cNvPicPr>
            <a:picLocks noChangeAspect="1"/>
          </p:cNvPicPr>
          <p:nvPr/>
        </p:nvPicPr>
        <p:blipFill>
          <a:blip r:embed="rId3"/>
          <a:stretch>
            <a:fillRect/>
          </a:stretch>
        </p:blipFill>
        <p:spPr>
          <a:xfrm>
            <a:off x="4222751" y="844550"/>
            <a:ext cx="2868613" cy="1492250"/>
          </a:xfrm>
          <a:prstGeom prst="rect">
            <a:avLst/>
          </a:prstGeom>
          <a:noFill/>
          <a:ln w="9525">
            <a:noFill/>
          </a:ln>
        </p:spPr>
      </p:pic>
      <p:pic>
        <p:nvPicPr>
          <p:cNvPr id="67588" name="Picture 4" descr="image004"/>
          <p:cNvPicPr>
            <a:picLocks noChangeAspect="1"/>
          </p:cNvPicPr>
          <p:nvPr/>
        </p:nvPicPr>
        <p:blipFill>
          <a:blip r:embed="rId4"/>
          <a:stretch>
            <a:fillRect/>
          </a:stretch>
        </p:blipFill>
        <p:spPr>
          <a:xfrm>
            <a:off x="4240213" y="1296989"/>
            <a:ext cx="3808412" cy="1036637"/>
          </a:xfrm>
          <a:prstGeom prst="rect">
            <a:avLst/>
          </a:prstGeom>
          <a:noFill/>
          <a:ln w="9525">
            <a:noFill/>
          </a:ln>
        </p:spPr>
      </p:pic>
      <p:pic>
        <p:nvPicPr>
          <p:cNvPr id="67589" name="Picture 5" descr="image005"/>
          <p:cNvPicPr>
            <a:picLocks noChangeAspect="1"/>
          </p:cNvPicPr>
          <p:nvPr/>
        </p:nvPicPr>
        <p:blipFill>
          <a:blip r:embed="rId5"/>
          <a:stretch>
            <a:fillRect/>
          </a:stretch>
        </p:blipFill>
        <p:spPr>
          <a:xfrm>
            <a:off x="2492375" y="2965450"/>
            <a:ext cx="3136900" cy="882650"/>
          </a:xfrm>
          <a:prstGeom prst="rect">
            <a:avLst/>
          </a:prstGeom>
          <a:noFill/>
          <a:ln w="9525">
            <a:noFill/>
          </a:ln>
        </p:spPr>
      </p:pic>
      <p:pic>
        <p:nvPicPr>
          <p:cNvPr id="67590" name="Picture 6" descr="image006"/>
          <p:cNvPicPr>
            <a:picLocks noChangeAspect="1"/>
          </p:cNvPicPr>
          <p:nvPr/>
        </p:nvPicPr>
        <p:blipFill>
          <a:blip r:embed="rId6"/>
          <a:stretch>
            <a:fillRect/>
          </a:stretch>
        </p:blipFill>
        <p:spPr>
          <a:xfrm>
            <a:off x="5191125" y="1979613"/>
            <a:ext cx="2401888" cy="1428750"/>
          </a:xfrm>
          <a:prstGeom prst="rect">
            <a:avLst/>
          </a:prstGeom>
          <a:noFill/>
          <a:ln w="9525">
            <a:noFill/>
          </a:ln>
        </p:spPr>
      </p:pic>
      <p:pic>
        <p:nvPicPr>
          <p:cNvPr id="67591" name="Picture 7" descr="image007"/>
          <p:cNvPicPr>
            <a:picLocks noChangeAspect="1"/>
          </p:cNvPicPr>
          <p:nvPr/>
        </p:nvPicPr>
        <p:blipFill>
          <a:blip r:embed="rId7"/>
          <a:stretch>
            <a:fillRect/>
          </a:stretch>
        </p:blipFill>
        <p:spPr>
          <a:xfrm>
            <a:off x="7199313" y="1735139"/>
            <a:ext cx="1960562" cy="636587"/>
          </a:xfrm>
          <a:prstGeom prst="rect">
            <a:avLst/>
          </a:prstGeom>
          <a:noFill/>
          <a:ln w="9525">
            <a:noFill/>
          </a:ln>
        </p:spPr>
      </p:pic>
      <p:pic>
        <p:nvPicPr>
          <p:cNvPr id="67592" name="Picture 8" descr="image008"/>
          <p:cNvPicPr>
            <a:picLocks noChangeAspect="1"/>
          </p:cNvPicPr>
          <p:nvPr/>
        </p:nvPicPr>
        <p:blipFill>
          <a:blip r:embed="rId8"/>
          <a:stretch>
            <a:fillRect/>
          </a:stretch>
        </p:blipFill>
        <p:spPr>
          <a:xfrm>
            <a:off x="5191126" y="2628901"/>
            <a:ext cx="2124075" cy="779463"/>
          </a:xfrm>
          <a:prstGeom prst="rect">
            <a:avLst/>
          </a:prstGeom>
          <a:noFill/>
          <a:ln w="9525">
            <a:noFill/>
          </a:ln>
        </p:spPr>
      </p:pic>
      <p:pic>
        <p:nvPicPr>
          <p:cNvPr id="67593" name="Picture 9" descr="image009"/>
          <p:cNvPicPr>
            <a:picLocks noChangeAspect="1"/>
          </p:cNvPicPr>
          <p:nvPr/>
        </p:nvPicPr>
        <p:blipFill>
          <a:blip r:embed="rId9"/>
          <a:stretch>
            <a:fillRect/>
          </a:stretch>
        </p:blipFill>
        <p:spPr>
          <a:xfrm>
            <a:off x="6921501" y="2179638"/>
            <a:ext cx="1439863" cy="830262"/>
          </a:xfrm>
          <a:prstGeom prst="rect">
            <a:avLst/>
          </a:prstGeom>
          <a:noFill/>
          <a:ln w="9525">
            <a:noFill/>
          </a:ln>
        </p:spPr>
      </p:pic>
      <p:pic>
        <p:nvPicPr>
          <p:cNvPr id="67594" name="Picture 10" descr="image010"/>
          <p:cNvPicPr>
            <a:picLocks noChangeAspect="1"/>
          </p:cNvPicPr>
          <p:nvPr/>
        </p:nvPicPr>
        <p:blipFill>
          <a:blip r:embed="rId10"/>
          <a:stretch>
            <a:fillRect/>
          </a:stretch>
        </p:blipFill>
        <p:spPr>
          <a:xfrm>
            <a:off x="6934201" y="2514600"/>
            <a:ext cx="2219325" cy="750888"/>
          </a:xfrm>
          <a:prstGeom prst="rect">
            <a:avLst/>
          </a:prstGeom>
          <a:noFill/>
          <a:ln w="9525">
            <a:noFill/>
          </a:ln>
        </p:spPr>
      </p:pic>
      <p:pic>
        <p:nvPicPr>
          <p:cNvPr id="67595" name="Picture 11" descr="image011"/>
          <p:cNvPicPr>
            <a:picLocks noChangeAspect="1"/>
          </p:cNvPicPr>
          <p:nvPr/>
        </p:nvPicPr>
        <p:blipFill>
          <a:blip r:embed="rId11"/>
          <a:stretch>
            <a:fillRect/>
          </a:stretch>
        </p:blipFill>
        <p:spPr>
          <a:xfrm>
            <a:off x="5257800" y="3124200"/>
            <a:ext cx="2857500" cy="825500"/>
          </a:xfrm>
          <a:prstGeom prst="rect">
            <a:avLst/>
          </a:prstGeom>
          <a:noFill/>
          <a:ln w="9525">
            <a:noFill/>
          </a:ln>
        </p:spPr>
      </p:pic>
      <p:pic>
        <p:nvPicPr>
          <p:cNvPr id="67596" name="Picture 12" descr="image012"/>
          <p:cNvPicPr>
            <a:picLocks noChangeAspect="1"/>
          </p:cNvPicPr>
          <p:nvPr/>
        </p:nvPicPr>
        <p:blipFill>
          <a:blip r:embed="rId12"/>
          <a:stretch>
            <a:fillRect/>
          </a:stretch>
        </p:blipFill>
        <p:spPr>
          <a:xfrm>
            <a:off x="7772400" y="2895600"/>
            <a:ext cx="2133600" cy="990600"/>
          </a:xfrm>
          <a:prstGeom prst="rect">
            <a:avLst/>
          </a:prstGeom>
          <a:noFill/>
          <a:ln w="9525">
            <a:noFill/>
          </a:ln>
        </p:spPr>
      </p:pic>
      <p:pic>
        <p:nvPicPr>
          <p:cNvPr id="67597" name="Picture 13" descr="image013"/>
          <p:cNvPicPr>
            <a:picLocks noChangeAspect="1"/>
          </p:cNvPicPr>
          <p:nvPr/>
        </p:nvPicPr>
        <p:blipFill>
          <a:blip r:embed="rId13"/>
          <a:stretch>
            <a:fillRect/>
          </a:stretch>
        </p:blipFill>
        <p:spPr>
          <a:xfrm>
            <a:off x="7772400" y="3429000"/>
            <a:ext cx="2286000" cy="685800"/>
          </a:xfrm>
          <a:prstGeom prst="rect">
            <a:avLst/>
          </a:prstGeom>
          <a:noFill/>
          <a:ln w="9525">
            <a:noFill/>
          </a:ln>
        </p:spPr>
      </p:pic>
      <p:pic>
        <p:nvPicPr>
          <p:cNvPr id="67598" name="Picture 14" descr="image014"/>
          <p:cNvPicPr>
            <a:picLocks noChangeAspect="1"/>
          </p:cNvPicPr>
          <p:nvPr/>
        </p:nvPicPr>
        <p:blipFill>
          <a:blip r:embed="rId14"/>
          <a:stretch>
            <a:fillRect/>
          </a:stretch>
        </p:blipFill>
        <p:spPr>
          <a:xfrm>
            <a:off x="2417764" y="3306764"/>
            <a:ext cx="2789237" cy="1781175"/>
          </a:xfrm>
          <a:prstGeom prst="rect">
            <a:avLst/>
          </a:prstGeom>
          <a:noFill/>
          <a:ln w="9525">
            <a:noFill/>
          </a:ln>
        </p:spPr>
      </p:pic>
      <p:pic>
        <p:nvPicPr>
          <p:cNvPr id="67599" name="Picture 15" descr="image015"/>
          <p:cNvPicPr>
            <a:picLocks noChangeAspect="1"/>
          </p:cNvPicPr>
          <p:nvPr/>
        </p:nvPicPr>
        <p:blipFill>
          <a:blip r:embed="rId15"/>
          <a:stretch>
            <a:fillRect/>
          </a:stretch>
        </p:blipFill>
        <p:spPr>
          <a:xfrm>
            <a:off x="4768851" y="4149726"/>
            <a:ext cx="1793875" cy="904875"/>
          </a:xfrm>
          <a:prstGeom prst="rect">
            <a:avLst/>
          </a:prstGeom>
          <a:noFill/>
          <a:ln w="9525">
            <a:noFill/>
          </a:ln>
        </p:spPr>
      </p:pic>
      <p:pic>
        <p:nvPicPr>
          <p:cNvPr id="67600" name="Picture 16" descr="image016"/>
          <p:cNvPicPr>
            <a:picLocks noChangeAspect="1"/>
          </p:cNvPicPr>
          <p:nvPr/>
        </p:nvPicPr>
        <p:blipFill>
          <a:blip r:embed="rId16"/>
          <a:stretch>
            <a:fillRect/>
          </a:stretch>
        </p:blipFill>
        <p:spPr>
          <a:xfrm>
            <a:off x="6172201" y="3886201"/>
            <a:ext cx="2271713" cy="688975"/>
          </a:xfrm>
          <a:prstGeom prst="rect">
            <a:avLst/>
          </a:prstGeom>
          <a:noFill/>
          <a:ln w="9525">
            <a:noFill/>
          </a:ln>
        </p:spPr>
      </p:pic>
      <p:pic>
        <p:nvPicPr>
          <p:cNvPr id="67601" name="Picture 17" descr="image017"/>
          <p:cNvPicPr>
            <a:picLocks noChangeAspect="1"/>
          </p:cNvPicPr>
          <p:nvPr/>
        </p:nvPicPr>
        <p:blipFill>
          <a:blip r:embed="rId17"/>
          <a:stretch>
            <a:fillRect/>
          </a:stretch>
        </p:blipFill>
        <p:spPr>
          <a:xfrm>
            <a:off x="6172200" y="4191001"/>
            <a:ext cx="3068638" cy="722313"/>
          </a:xfrm>
          <a:prstGeom prst="rect">
            <a:avLst/>
          </a:prstGeom>
          <a:noFill/>
          <a:ln w="9525">
            <a:noFill/>
          </a:ln>
        </p:spPr>
      </p:pic>
      <p:pic>
        <p:nvPicPr>
          <p:cNvPr id="67602" name="Picture 18" descr="image018"/>
          <p:cNvPicPr>
            <a:picLocks noChangeAspect="1"/>
          </p:cNvPicPr>
          <p:nvPr/>
        </p:nvPicPr>
        <p:blipFill>
          <a:blip r:embed="rId18"/>
          <a:stretch>
            <a:fillRect/>
          </a:stretch>
        </p:blipFill>
        <p:spPr>
          <a:xfrm>
            <a:off x="4756151" y="4637088"/>
            <a:ext cx="1692275" cy="1230312"/>
          </a:xfrm>
          <a:prstGeom prst="rect">
            <a:avLst/>
          </a:prstGeom>
          <a:noFill/>
          <a:ln w="9525">
            <a:noFill/>
          </a:ln>
        </p:spPr>
      </p:pic>
      <p:pic>
        <p:nvPicPr>
          <p:cNvPr id="67603" name="Picture 19" descr="image019"/>
          <p:cNvPicPr>
            <a:picLocks noChangeAspect="1"/>
          </p:cNvPicPr>
          <p:nvPr/>
        </p:nvPicPr>
        <p:blipFill>
          <a:blip r:embed="rId19"/>
          <a:stretch>
            <a:fillRect/>
          </a:stretch>
        </p:blipFill>
        <p:spPr>
          <a:xfrm>
            <a:off x="6056314" y="5105400"/>
            <a:ext cx="3621087" cy="838200"/>
          </a:xfrm>
          <a:prstGeom prst="rect">
            <a:avLst/>
          </a:prstGeom>
          <a:noFill/>
          <a:ln w="9525">
            <a:noFill/>
          </a:ln>
        </p:spPr>
      </p:pic>
      <p:pic>
        <p:nvPicPr>
          <p:cNvPr id="67604" name="Picture 20" descr="image020"/>
          <p:cNvPicPr>
            <a:picLocks noChangeAspect="1"/>
          </p:cNvPicPr>
          <p:nvPr/>
        </p:nvPicPr>
        <p:blipFill>
          <a:blip r:embed="rId20"/>
          <a:stretch>
            <a:fillRect/>
          </a:stretch>
        </p:blipFill>
        <p:spPr>
          <a:xfrm>
            <a:off x="6061075" y="5334000"/>
            <a:ext cx="3206750" cy="990600"/>
          </a:xfrm>
          <a:prstGeom prst="rect">
            <a:avLst/>
          </a:prstGeom>
          <a:noFill/>
          <a:ln w="9525">
            <a:noFill/>
          </a:ln>
        </p:spPr>
      </p:pic>
      <p:pic>
        <p:nvPicPr>
          <p:cNvPr id="67605" name="Picture 21" descr="image001"/>
          <p:cNvPicPr>
            <a:picLocks noChangeAspect="1"/>
          </p:cNvPicPr>
          <p:nvPr/>
        </p:nvPicPr>
        <p:blipFill>
          <a:blip r:embed="rId21"/>
          <a:stretch>
            <a:fillRect/>
          </a:stretch>
        </p:blipFill>
        <p:spPr>
          <a:xfrm>
            <a:off x="1676401" y="2819400"/>
            <a:ext cx="1685925" cy="1284288"/>
          </a:xfrm>
          <a:prstGeom prst="rect">
            <a:avLst/>
          </a:prstGeom>
          <a:noFill/>
          <a:ln w="9525">
            <a:noFill/>
          </a:ln>
        </p:spPr>
      </p:pic>
      <p:sp>
        <p:nvSpPr>
          <p:cNvPr id="25621" name="Text Box 22"/>
          <p:cNvSpPr txBox="1"/>
          <p:nvPr/>
        </p:nvSpPr>
        <p:spPr>
          <a:xfrm>
            <a:off x="3200400" y="304801"/>
            <a:ext cx="5410200" cy="519113"/>
          </a:xfrm>
          <a:prstGeom prst="rect">
            <a:avLst/>
          </a:prstGeom>
          <a:noFill/>
          <a:ln w="9525">
            <a:noFill/>
          </a:ln>
        </p:spPr>
        <p:txBody>
          <a:bodyPr anchor="t">
            <a:spAutoFit/>
          </a:bodyPr>
          <a:lstStyle/>
          <a:p>
            <a:pPr algn="ctr">
              <a:spcBef>
                <a:spcPct val="50000"/>
              </a:spcBef>
            </a:pPr>
            <a:r>
              <a:rPr lang="en-US" altLang="zh-CN" sz="2800" b="1">
                <a:solidFill>
                  <a:srgbClr val="FF0066"/>
                </a:solidFill>
                <a:latin typeface="Times New Roman" panose="02020603050405020304" pitchFamily="18" charset="0"/>
              </a:rPr>
              <a:t>TỔNG KẾT</a:t>
            </a:r>
          </a:p>
        </p:txBody>
      </p:sp>
      <p:sp>
        <p:nvSpPr>
          <p:cNvPr id="15" name="Freeform 14"/>
          <p:cNvSpPr/>
          <p:nvPr/>
        </p:nvSpPr>
        <p:spPr>
          <a:xfrm rot="537619">
            <a:off x="3851276" y="4937125"/>
            <a:ext cx="3444875" cy="1587500"/>
          </a:xfrm>
          <a:custGeom>
            <a:avLst/>
            <a:gdLst>
              <a:gd name="connsiteX0" fmla="*/ 0 w 1238864"/>
              <a:gd name="connsiteY0" fmla="*/ 0 h 1681325"/>
              <a:gd name="connsiteX1" fmla="*/ 604684 w 1238864"/>
              <a:gd name="connsiteY1" fmla="*/ 1224116 h 1681325"/>
              <a:gd name="connsiteX2" fmla="*/ 929148 w 1238864"/>
              <a:gd name="connsiteY2" fmla="*/ 1607574 h 1681325"/>
              <a:gd name="connsiteX3" fmla="*/ 1238864 w 1238864"/>
              <a:gd name="connsiteY3" fmla="*/ 1681316 h 1681325"/>
              <a:gd name="connsiteX4" fmla="*/ 1238864 w 1238864"/>
              <a:gd name="connsiteY4" fmla="*/ 1681316 h 1681325"/>
              <a:gd name="connsiteX5" fmla="*/ 1150374 w 1238864"/>
              <a:gd name="connsiteY5" fmla="*/ 1681316 h 1681325"/>
              <a:gd name="connsiteX0-1" fmla="*/ 436650 w 1675514"/>
              <a:gd name="connsiteY0-2" fmla="*/ 0 h 1681316"/>
              <a:gd name="connsiteX1-3" fmla="*/ 20136 w 1675514"/>
              <a:gd name="connsiteY1-4" fmla="*/ 1412771 h 1681316"/>
              <a:gd name="connsiteX2-5" fmla="*/ 1365798 w 1675514"/>
              <a:gd name="connsiteY2-6" fmla="*/ 1607574 h 1681316"/>
              <a:gd name="connsiteX3-7" fmla="*/ 1675514 w 1675514"/>
              <a:gd name="connsiteY3-8" fmla="*/ 1681316 h 1681316"/>
              <a:gd name="connsiteX4-9" fmla="*/ 1675514 w 1675514"/>
              <a:gd name="connsiteY4-10" fmla="*/ 1681316 h 1681316"/>
              <a:gd name="connsiteX5-11" fmla="*/ 1587024 w 1675514"/>
              <a:gd name="connsiteY5-12" fmla="*/ 1681316 h 1681316"/>
              <a:gd name="connsiteX0-13" fmla="*/ 465174 w 1704038"/>
              <a:gd name="connsiteY0-14" fmla="*/ 0 h 1943921"/>
              <a:gd name="connsiteX1-15" fmla="*/ 48660 w 1704038"/>
              <a:gd name="connsiteY1-16" fmla="*/ 1412771 h 1943921"/>
              <a:gd name="connsiteX2-17" fmla="*/ 1394322 w 1704038"/>
              <a:gd name="connsiteY2-18" fmla="*/ 1607574 h 1943921"/>
              <a:gd name="connsiteX3-19" fmla="*/ 1704038 w 1704038"/>
              <a:gd name="connsiteY3-20" fmla="*/ 1681316 h 1943921"/>
              <a:gd name="connsiteX4-21" fmla="*/ 1704038 w 1704038"/>
              <a:gd name="connsiteY4-22" fmla="*/ 1681316 h 1943921"/>
              <a:gd name="connsiteX5-23" fmla="*/ 1615548 w 1704038"/>
              <a:gd name="connsiteY5-24" fmla="*/ 1681316 h 19439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04038" h="1943921">
                <a:moveTo>
                  <a:pt x="465174" y="0"/>
                </a:moveTo>
                <a:cubicBezTo>
                  <a:pt x="690087" y="478093"/>
                  <a:pt x="-215126" y="317663"/>
                  <a:pt x="48660" y="1412771"/>
                </a:cubicBezTo>
                <a:cubicBezTo>
                  <a:pt x="312446" y="2507879"/>
                  <a:pt x="1118426" y="1562817"/>
                  <a:pt x="1394322" y="1607574"/>
                </a:cubicBezTo>
                <a:cubicBezTo>
                  <a:pt x="1670218" y="1652331"/>
                  <a:pt x="1704038" y="1681316"/>
                  <a:pt x="1704038" y="1681316"/>
                </a:cubicBezTo>
                <a:lnTo>
                  <a:pt x="1704038" y="1681316"/>
                </a:lnTo>
                <a:lnTo>
                  <a:pt x="1615548" y="168131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b"/>
          <a:lstStyle/>
          <a:p>
            <a:pPr lvl="1" algn="ctr" fontAlgn="base">
              <a:defRPr/>
            </a:pPr>
            <a:r>
              <a:rPr lang="en-US" strike="noStrike" noProof="1">
                <a:solidFill>
                  <a:schemeClr val="tx1">
                    <a:lumMod val="65000"/>
                    <a:lumOff val="35000"/>
                  </a:schemeClr>
                </a:solidFill>
              </a:rPr>
              <a:t>Phân hóa theo chiều cao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7605"/>
                                        </p:tgtEl>
                                        <p:attrNameLst>
                                          <p:attrName>style.visibility</p:attrName>
                                        </p:attrNameLst>
                                      </p:cBhvr>
                                      <p:to>
                                        <p:strVal val="visible"/>
                                      </p:to>
                                    </p:set>
                                    <p:animEffect transition="in" filter="box(out)">
                                      <p:cBhvr>
                                        <p:cTn id="7" dur="500"/>
                                        <p:tgtEl>
                                          <p:spTgt spid="676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wipe(up)">
                                      <p:cBhvr>
                                        <p:cTn id="12" dur="500"/>
                                        <p:tgtEl>
                                          <p:spTgt spid="675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587"/>
                                        </p:tgtEl>
                                        <p:attrNameLst>
                                          <p:attrName>style.visibility</p:attrName>
                                        </p:attrNameLst>
                                      </p:cBhvr>
                                      <p:to>
                                        <p:strVal val="visible"/>
                                      </p:to>
                                    </p:set>
                                    <p:animEffect transition="in" filter="wipe(left)">
                                      <p:cBhvr>
                                        <p:cTn id="17" dur="500"/>
                                        <p:tgtEl>
                                          <p:spTgt spid="675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7588"/>
                                        </p:tgtEl>
                                        <p:attrNameLst>
                                          <p:attrName>style.visibility</p:attrName>
                                        </p:attrNameLst>
                                      </p:cBhvr>
                                      <p:to>
                                        <p:strVal val="visible"/>
                                      </p:to>
                                    </p:set>
                                    <p:animEffect transition="in" filter="wipe(left)">
                                      <p:cBhvr>
                                        <p:cTn id="22" dur="500"/>
                                        <p:tgtEl>
                                          <p:spTgt spid="675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7589"/>
                                        </p:tgtEl>
                                        <p:attrNameLst>
                                          <p:attrName>style.visibility</p:attrName>
                                        </p:attrNameLst>
                                      </p:cBhvr>
                                      <p:to>
                                        <p:strVal val="visible"/>
                                      </p:to>
                                    </p:set>
                                    <p:animEffect transition="in" filter="wipe(up)">
                                      <p:cBhvr>
                                        <p:cTn id="27" dur="500"/>
                                        <p:tgtEl>
                                          <p:spTgt spid="675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7590"/>
                                        </p:tgtEl>
                                        <p:attrNameLst>
                                          <p:attrName>style.visibility</p:attrName>
                                        </p:attrNameLst>
                                      </p:cBhvr>
                                      <p:to>
                                        <p:strVal val="visible"/>
                                      </p:to>
                                    </p:set>
                                    <p:animEffect transition="in" filter="wipe(left)">
                                      <p:cBhvr>
                                        <p:cTn id="32" dur="500"/>
                                        <p:tgtEl>
                                          <p:spTgt spid="6759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7591"/>
                                        </p:tgtEl>
                                        <p:attrNameLst>
                                          <p:attrName>style.visibility</p:attrName>
                                        </p:attrNameLst>
                                      </p:cBhvr>
                                      <p:to>
                                        <p:strVal val="visible"/>
                                      </p:to>
                                    </p:set>
                                    <p:animEffect transition="in" filter="wipe(left)">
                                      <p:cBhvr>
                                        <p:cTn id="37" dur="500"/>
                                        <p:tgtEl>
                                          <p:spTgt spid="675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7592"/>
                                        </p:tgtEl>
                                        <p:attrNameLst>
                                          <p:attrName>style.visibility</p:attrName>
                                        </p:attrNameLst>
                                      </p:cBhvr>
                                      <p:to>
                                        <p:strVal val="visible"/>
                                      </p:to>
                                    </p:set>
                                    <p:animEffect transition="in" filter="wipe(left)">
                                      <p:cBhvr>
                                        <p:cTn id="42" dur="500"/>
                                        <p:tgtEl>
                                          <p:spTgt spid="6759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7593"/>
                                        </p:tgtEl>
                                        <p:attrNameLst>
                                          <p:attrName>style.visibility</p:attrName>
                                        </p:attrNameLst>
                                      </p:cBhvr>
                                      <p:to>
                                        <p:strVal val="visible"/>
                                      </p:to>
                                    </p:set>
                                    <p:animEffect transition="in" filter="wipe(left)">
                                      <p:cBhvr>
                                        <p:cTn id="47" dur="500"/>
                                        <p:tgtEl>
                                          <p:spTgt spid="6759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7594"/>
                                        </p:tgtEl>
                                        <p:attrNameLst>
                                          <p:attrName>style.visibility</p:attrName>
                                        </p:attrNameLst>
                                      </p:cBhvr>
                                      <p:to>
                                        <p:strVal val="visible"/>
                                      </p:to>
                                    </p:set>
                                    <p:animEffect transition="in" filter="wipe(left)">
                                      <p:cBhvr>
                                        <p:cTn id="52" dur="500"/>
                                        <p:tgtEl>
                                          <p:spTgt spid="6759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7595"/>
                                        </p:tgtEl>
                                        <p:attrNameLst>
                                          <p:attrName>style.visibility</p:attrName>
                                        </p:attrNameLst>
                                      </p:cBhvr>
                                      <p:to>
                                        <p:strVal val="visible"/>
                                      </p:to>
                                    </p:set>
                                    <p:animEffect transition="in" filter="wipe(left)">
                                      <p:cBhvr>
                                        <p:cTn id="57" dur="500"/>
                                        <p:tgtEl>
                                          <p:spTgt spid="6759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7596"/>
                                        </p:tgtEl>
                                        <p:attrNameLst>
                                          <p:attrName>style.visibility</p:attrName>
                                        </p:attrNameLst>
                                      </p:cBhvr>
                                      <p:to>
                                        <p:strVal val="visible"/>
                                      </p:to>
                                    </p:set>
                                    <p:animEffect transition="in" filter="wipe(left)">
                                      <p:cBhvr>
                                        <p:cTn id="62" dur="500"/>
                                        <p:tgtEl>
                                          <p:spTgt spid="6759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7597"/>
                                        </p:tgtEl>
                                        <p:attrNameLst>
                                          <p:attrName>style.visibility</p:attrName>
                                        </p:attrNameLst>
                                      </p:cBhvr>
                                      <p:to>
                                        <p:strVal val="visible"/>
                                      </p:to>
                                    </p:set>
                                    <p:animEffect transition="in" filter="wipe(left)">
                                      <p:cBhvr>
                                        <p:cTn id="67" dur="500"/>
                                        <p:tgtEl>
                                          <p:spTgt spid="6759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67598"/>
                                        </p:tgtEl>
                                        <p:attrNameLst>
                                          <p:attrName>style.visibility</p:attrName>
                                        </p:attrNameLst>
                                      </p:cBhvr>
                                      <p:to>
                                        <p:strVal val="visible"/>
                                      </p:to>
                                    </p:set>
                                    <p:animEffect transition="in" filter="wipe(up)">
                                      <p:cBhvr>
                                        <p:cTn id="72" dur="500"/>
                                        <p:tgtEl>
                                          <p:spTgt spid="6759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7599"/>
                                        </p:tgtEl>
                                        <p:attrNameLst>
                                          <p:attrName>style.visibility</p:attrName>
                                        </p:attrNameLst>
                                      </p:cBhvr>
                                      <p:to>
                                        <p:strVal val="visible"/>
                                      </p:to>
                                    </p:set>
                                    <p:animEffect transition="in" filter="wipe(up)">
                                      <p:cBhvr>
                                        <p:cTn id="77" dur="500"/>
                                        <p:tgtEl>
                                          <p:spTgt spid="6759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67600"/>
                                        </p:tgtEl>
                                        <p:attrNameLst>
                                          <p:attrName>style.visibility</p:attrName>
                                        </p:attrNameLst>
                                      </p:cBhvr>
                                      <p:to>
                                        <p:strVal val="visible"/>
                                      </p:to>
                                    </p:set>
                                    <p:animEffect transition="in" filter="wipe(left)">
                                      <p:cBhvr>
                                        <p:cTn id="82" dur="500"/>
                                        <p:tgtEl>
                                          <p:spTgt spid="6760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7601"/>
                                        </p:tgtEl>
                                        <p:attrNameLst>
                                          <p:attrName>style.visibility</p:attrName>
                                        </p:attrNameLst>
                                      </p:cBhvr>
                                      <p:to>
                                        <p:strVal val="visible"/>
                                      </p:to>
                                    </p:set>
                                    <p:animEffect transition="in" filter="wipe(left)">
                                      <p:cBhvr>
                                        <p:cTn id="87" dur="500"/>
                                        <p:tgtEl>
                                          <p:spTgt spid="6760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67602"/>
                                        </p:tgtEl>
                                        <p:attrNameLst>
                                          <p:attrName>style.visibility</p:attrName>
                                        </p:attrNameLst>
                                      </p:cBhvr>
                                      <p:to>
                                        <p:strVal val="visible"/>
                                      </p:to>
                                    </p:set>
                                    <p:animEffect transition="in" filter="wipe(up)">
                                      <p:cBhvr>
                                        <p:cTn id="92" dur="500"/>
                                        <p:tgtEl>
                                          <p:spTgt spid="6760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67603"/>
                                        </p:tgtEl>
                                        <p:attrNameLst>
                                          <p:attrName>style.visibility</p:attrName>
                                        </p:attrNameLst>
                                      </p:cBhvr>
                                      <p:to>
                                        <p:strVal val="visible"/>
                                      </p:to>
                                    </p:set>
                                    <p:animEffect transition="in" filter="wipe(left)">
                                      <p:cBhvr>
                                        <p:cTn id="97" dur="500"/>
                                        <p:tgtEl>
                                          <p:spTgt spid="6760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67604"/>
                                        </p:tgtEl>
                                        <p:attrNameLst>
                                          <p:attrName>style.visibility</p:attrName>
                                        </p:attrNameLst>
                                      </p:cBhvr>
                                      <p:to>
                                        <p:strVal val="visible"/>
                                      </p:to>
                                    </p:set>
                                    <p:animEffect transition="in" filter="wipe(left)">
                                      <p:cBhvr>
                                        <p:cTn id="102" dur="500"/>
                                        <p:tgtEl>
                                          <p:spTgt spid="67604"/>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274638"/>
            <a:ext cx="4502150" cy="704850"/>
          </a:xfrm>
        </p:spPr>
        <p:txBody>
          <a:bodyPr>
            <a:normAutofit/>
          </a:bodyPr>
          <a:lstStyle/>
          <a:p>
            <a:pPr marL="320040" indent="-320040" eaLnBrk="1" fontAlgn="auto" hangingPunct="1">
              <a:spcAft>
                <a:spcPts val="0"/>
              </a:spcAft>
              <a:buClr>
                <a:schemeClr val="accent6">
                  <a:lumMod val="75000"/>
                </a:schemeClr>
              </a:buClr>
              <a:defRPr/>
            </a:pPr>
            <a:r>
              <a:rPr lang="en-US" noProof="1"/>
              <a:t>Bài tập:</a:t>
            </a:r>
          </a:p>
        </p:txBody>
      </p:sp>
      <p:sp>
        <p:nvSpPr>
          <p:cNvPr id="51203" name="Rectangle 3"/>
          <p:cNvSpPr>
            <a:spLocks noGrp="1"/>
          </p:cNvSpPr>
          <p:nvPr>
            <p:ph sz="half" idx="1"/>
          </p:nvPr>
        </p:nvSpPr>
        <p:spPr>
          <a:xfrm>
            <a:off x="5951538" y="1628776"/>
            <a:ext cx="4259262" cy="4391025"/>
          </a:xfrm>
          <a:ln w="38100">
            <a:solidFill>
              <a:srgbClr val="009900"/>
            </a:solidFill>
            <a:miter/>
          </a:ln>
        </p:spPr>
        <p:txBody>
          <a:bodyPr anchor="t"/>
          <a:lstStyle>
            <a:lvl1pPr lvl="0">
              <a:buClr>
                <a:schemeClr val="tx1"/>
              </a:buClr>
              <a:buSzPct val="75000"/>
              <a:buFont typeface="Wingdings" panose="05000000000000000000" pitchFamily="2" charset="2"/>
              <a:defRPr sz="2400"/>
            </a:lvl1pPr>
            <a:lvl2pPr lvl="1">
              <a:buClr>
                <a:schemeClr val="tx1"/>
              </a:buClr>
              <a:buSzPct val="75000"/>
              <a:buFontTx/>
              <a:defRPr sz="2000"/>
            </a:lvl2pPr>
            <a:lvl3pPr lvl="2">
              <a:buClr>
                <a:schemeClr val="tx1"/>
              </a:buClr>
              <a:buSzPct val="75000"/>
              <a:buFont typeface="Wingdings" panose="05000000000000000000" pitchFamily="2" charset="2"/>
              <a:defRPr sz="1800"/>
            </a:lvl3pPr>
            <a:lvl4pPr lvl="3">
              <a:buClr>
                <a:schemeClr val="tx1"/>
              </a:buClr>
              <a:buSzPct val="75000"/>
              <a:buFontTx/>
              <a:defRPr sz="1600"/>
            </a:lvl4pPr>
            <a:lvl5pPr lvl="4">
              <a:buClr>
                <a:schemeClr val="tx1"/>
              </a:buClr>
              <a:buSzPct val="75000"/>
              <a:buFont typeface="Wingdings" panose="05000000000000000000" pitchFamily="2" charset="2"/>
              <a:defRPr sz="1600"/>
            </a:lvl5pPr>
          </a:lstStyle>
          <a:p>
            <a:pPr lvl="0" eaLnBrk="1" hangingPunct="1"/>
            <a:endParaRPr lang="en-US" altLang="zh-CN" sz="2800" dirty="0"/>
          </a:p>
        </p:txBody>
      </p:sp>
      <p:sp>
        <p:nvSpPr>
          <p:cNvPr id="51204" name="Text Box 4"/>
          <p:cNvSpPr txBox="1"/>
          <p:nvPr/>
        </p:nvSpPr>
        <p:spPr>
          <a:xfrm>
            <a:off x="2286000" y="2286001"/>
            <a:ext cx="3505200" cy="366713"/>
          </a:xfrm>
          <a:prstGeom prst="rect">
            <a:avLst/>
          </a:prstGeom>
          <a:noFill/>
          <a:ln w="9525">
            <a:noFill/>
          </a:ln>
        </p:spPr>
        <p:txBody>
          <a:bodyPr anchor="t">
            <a:spAutoFit/>
          </a:bodyPr>
          <a:lstStyle/>
          <a:p>
            <a:pPr eaLnBrk="0" hangingPunct="0">
              <a:spcBef>
                <a:spcPct val="50000"/>
              </a:spcBef>
            </a:pPr>
            <a:r>
              <a:rPr lang="en-US" altLang="zh-CN">
                <a:solidFill>
                  <a:srgbClr val="000000"/>
                </a:solidFill>
                <a:latin typeface="Verdana" panose="020B0604030504040204" pitchFamily="34" charset="0"/>
              </a:rPr>
              <a:t>Khu vực phía Tây</a:t>
            </a:r>
          </a:p>
        </p:txBody>
      </p:sp>
      <p:sp>
        <p:nvSpPr>
          <p:cNvPr id="51205" name="Text Box 5"/>
          <p:cNvSpPr txBox="1"/>
          <p:nvPr/>
        </p:nvSpPr>
        <p:spPr>
          <a:xfrm>
            <a:off x="2133600" y="5105401"/>
            <a:ext cx="3048000" cy="366713"/>
          </a:xfrm>
          <a:prstGeom prst="rect">
            <a:avLst/>
          </a:prstGeom>
          <a:noFill/>
          <a:ln w="9525">
            <a:noFill/>
          </a:ln>
        </p:spPr>
        <p:txBody>
          <a:bodyPr anchor="t">
            <a:spAutoFit/>
          </a:bodyPr>
          <a:lstStyle/>
          <a:p>
            <a:pPr eaLnBrk="0" hangingPunct="0">
              <a:spcBef>
                <a:spcPct val="50000"/>
              </a:spcBef>
            </a:pPr>
            <a:r>
              <a:rPr lang="en-US" altLang="zh-CN">
                <a:solidFill>
                  <a:srgbClr val="000000"/>
                </a:solidFill>
                <a:latin typeface="Verdana" panose="020B0604030504040204" pitchFamily="34" charset="0"/>
              </a:rPr>
              <a:t>Khu vực phía Đông</a:t>
            </a:r>
          </a:p>
        </p:txBody>
      </p:sp>
      <p:sp>
        <p:nvSpPr>
          <p:cNvPr id="51206" name="Text Box 6"/>
          <p:cNvSpPr txBox="1"/>
          <p:nvPr/>
        </p:nvSpPr>
        <p:spPr>
          <a:xfrm>
            <a:off x="6248401" y="2057401"/>
            <a:ext cx="3292475" cy="366713"/>
          </a:xfrm>
          <a:prstGeom prst="rect">
            <a:avLst/>
          </a:prstGeom>
          <a:noFill/>
          <a:ln w="9525">
            <a:noFill/>
          </a:ln>
        </p:spPr>
        <p:txBody>
          <a:bodyPr anchor="t">
            <a:spAutoFit/>
          </a:bodyPr>
          <a:lstStyle/>
          <a:p>
            <a:pPr eaLnBrk="0" hangingPunct="0"/>
            <a:r>
              <a:rPr lang="en-US" altLang="zh-CN" b="1">
                <a:solidFill>
                  <a:srgbClr val="00B050"/>
                </a:solidFill>
                <a:latin typeface="Verdana" panose="020B0604030504040204" pitchFamily="34" charset="0"/>
              </a:rPr>
              <a:t>Miền núi cổ, thấp</a:t>
            </a:r>
          </a:p>
        </p:txBody>
      </p:sp>
      <p:sp>
        <p:nvSpPr>
          <p:cNvPr id="51207" name="Text Box 7"/>
          <p:cNvSpPr txBox="1"/>
          <p:nvPr/>
        </p:nvSpPr>
        <p:spPr>
          <a:xfrm>
            <a:off x="6172200" y="2667001"/>
            <a:ext cx="3505200" cy="366713"/>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Miền núi trẻ, cao, đồ sộ</a:t>
            </a:r>
          </a:p>
        </p:txBody>
      </p:sp>
      <p:sp>
        <p:nvSpPr>
          <p:cNvPr id="51208" name="Text Box 8"/>
          <p:cNvSpPr txBox="1"/>
          <p:nvPr/>
        </p:nvSpPr>
        <p:spPr>
          <a:xfrm>
            <a:off x="6172200" y="3276601"/>
            <a:ext cx="4038600" cy="366713"/>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Địa hình dạng lòng máng lớn</a:t>
            </a:r>
          </a:p>
        </p:txBody>
      </p:sp>
      <p:sp>
        <p:nvSpPr>
          <p:cNvPr id="51209" name="Text Box 9"/>
          <p:cNvSpPr txBox="1"/>
          <p:nvPr/>
        </p:nvSpPr>
        <p:spPr>
          <a:xfrm>
            <a:off x="6172200" y="3886201"/>
            <a:ext cx="3962400" cy="366713"/>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Chạy theo hướng Bắc - Nam</a:t>
            </a:r>
          </a:p>
        </p:txBody>
      </p:sp>
      <p:sp>
        <p:nvSpPr>
          <p:cNvPr id="51210" name="Text Box 10"/>
          <p:cNvSpPr txBox="1"/>
          <p:nvPr/>
        </p:nvSpPr>
        <p:spPr>
          <a:xfrm>
            <a:off x="6172200" y="4495800"/>
            <a:ext cx="3962400" cy="641350"/>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Cao phía Bắc và Tây Bắc thấp phía Nam và Đông Nam</a:t>
            </a:r>
          </a:p>
        </p:txBody>
      </p:sp>
      <p:sp>
        <p:nvSpPr>
          <p:cNvPr id="51211" name="Text Box 11"/>
          <p:cNvSpPr txBox="1"/>
          <p:nvPr/>
        </p:nvSpPr>
        <p:spPr>
          <a:xfrm>
            <a:off x="6172200" y="5410201"/>
            <a:ext cx="4343400" cy="366713"/>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Có hướng Đông Bắc- Tây Nam</a:t>
            </a:r>
          </a:p>
        </p:txBody>
      </p:sp>
      <p:sp>
        <p:nvSpPr>
          <p:cNvPr id="51212" name="Text Box 12"/>
          <p:cNvSpPr txBox="1"/>
          <p:nvPr/>
        </p:nvSpPr>
        <p:spPr>
          <a:xfrm>
            <a:off x="3406775" y="1066801"/>
            <a:ext cx="457200" cy="369332"/>
          </a:xfrm>
          <a:prstGeom prst="rect">
            <a:avLst/>
          </a:prstGeom>
          <a:noFill/>
          <a:ln w="38100" cap="flat" cmpd="sng">
            <a:solidFill>
              <a:srgbClr val="6600CC"/>
            </a:solidFill>
            <a:prstDash val="solid"/>
            <a:miter/>
            <a:headEnd type="none" w="med" len="med"/>
            <a:tailEnd type="none" w="med" len="med"/>
          </a:ln>
        </p:spPr>
        <p:txBody>
          <a:bodyPr anchor="t">
            <a:spAutoFit/>
          </a:bodyPr>
          <a:lstStyle/>
          <a:p>
            <a:pPr eaLnBrk="0" hangingPunct="0">
              <a:spcBef>
                <a:spcPct val="50000"/>
              </a:spcBef>
            </a:pPr>
            <a:r>
              <a:rPr lang="en-US" altLang="zh-CN" dirty="0">
                <a:solidFill>
                  <a:srgbClr val="000000"/>
                </a:solidFill>
                <a:latin typeface="Verdana" panose="020B0604030504040204" pitchFamily="34" charset="0"/>
              </a:rPr>
              <a:t>A</a:t>
            </a:r>
          </a:p>
        </p:txBody>
      </p:sp>
      <p:sp>
        <p:nvSpPr>
          <p:cNvPr id="51213" name="Text Box 13"/>
          <p:cNvSpPr txBox="1"/>
          <p:nvPr/>
        </p:nvSpPr>
        <p:spPr>
          <a:xfrm>
            <a:off x="7696200" y="990600"/>
            <a:ext cx="457200" cy="369888"/>
          </a:xfrm>
          <a:prstGeom prst="rect">
            <a:avLst/>
          </a:prstGeom>
          <a:noFill/>
          <a:ln w="38100" cap="flat" cmpd="sng">
            <a:solidFill>
              <a:srgbClr val="6600CC"/>
            </a:solidFill>
            <a:prstDash val="solid"/>
            <a:miter/>
            <a:headEnd type="none" w="med" len="med"/>
            <a:tailEnd type="none" w="med" len="med"/>
          </a:ln>
        </p:spPr>
        <p:txBody>
          <a:bodyPr wrap="square" anchor="t">
            <a:spAutoFit/>
          </a:bodyPr>
          <a:lstStyle/>
          <a:p>
            <a:pPr eaLnBrk="0" hangingPunct="0">
              <a:spcBef>
                <a:spcPct val="50000"/>
              </a:spcBef>
            </a:pPr>
            <a:r>
              <a:rPr lang="en-US" altLang="zh-CN" b="1">
                <a:solidFill>
                  <a:srgbClr val="000000"/>
                </a:solidFill>
                <a:latin typeface="Verdana" panose="020B0604030504040204" pitchFamily="34" charset="0"/>
              </a:rPr>
              <a:t>B</a:t>
            </a:r>
          </a:p>
        </p:txBody>
      </p:sp>
      <p:sp>
        <p:nvSpPr>
          <p:cNvPr id="51214" name="Text Box 14"/>
          <p:cNvSpPr txBox="1"/>
          <p:nvPr/>
        </p:nvSpPr>
        <p:spPr>
          <a:xfrm>
            <a:off x="2133600" y="3581401"/>
            <a:ext cx="2667000" cy="366713"/>
          </a:xfrm>
          <a:prstGeom prst="rect">
            <a:avLst/>
          </a:prstGeom>
          <a:noFill/>
          <a:ln w="9525">
            <a:noFill/>
          </a:ln>
        </p:spPr>
        <p:txBody>
          <a:bodyPr anchor="t">
            <a:spAutoFit/>
          </a:bodyPr>
          <a:lstStyle/>
          <a:p>
            <a:pPr eaLnBrk="0" hangingPunct="0">
              <a:spcBef>
                <a:spcPct val="50000"/>
              </a:spcBef>
            </a:pPr>
            <a:r>
              <a:rPr lang="en-US" altLang="zh-CN">
                <a:solidFill>
                  <a:srgbClr val="000000"/>
                </a:solidFill>
                <a:latin typeface="Verdana" panose="020B0604030504040204" pitchFamily="34" charset="0"/>
              </a:rPr>
              <a:t>Khu vực trung tâm</a:t>
            </a:r>
          </a:p>
        </p:txBody>
      </p:sp>
      <p:sp>
        <p:nvSpPr>
          <p:cNvPr id="51215" name="Rectangle 15"/>
          <p:cNvSpPr/>
          <p:nvPr/>
        </p:nvSpPr>
        <p:spPr>
          <a:xfrm>
            <a:off x="1981200" y="1600200"/>
            <a:ext cx="3581400" cy="4419600"/>
          </a:xfrm>
          <a:prstGeom prst="rect">
            <a:avLst/>
          </a:prstGeom>
          <a:noFill/>
          <a:ln w="38100" cap="flat" cmpd="sng">
            <a:solidFill>
              <a:srgbClr val="009900"/>
            </a:solidFill>
            <a:prstDash val="solid"/>
            <a:miter/>
            <a:headEnd type="none" w="med" len="med"/>
            <a:tailEnd type="none" w="med" len="med"/>
          </a:ln>
        </p:spPr>
        <p:txBody>
          <a:bodyPr anchor="t"/>
          <a:lstStyle/>
          <a:p>
            <a:pPr marL="342900" indent="-342900">
              <a:spcBef>
                <a:spcPct val="20000"/>
              </a:spcBef>
              <a:buFontTx/>
              <a:buChar char="•"/>
            </a:pPr>
            <a:endParaRPr lang="en-US" altLang="zh-CN" sz="2800"/>
          </a:p>
        </p:txBody>
      </p:sp>
      <p:sp>
        <p:nvSpPr>
          <p:cNvPr id="51216" name="Line 16"/>
          <p:cNvSpPr/>
          <p:nvPr/>
        </p:nvSpPr>
        <p:spPr>
          <a:xfrm>
            <a:off x="4495800" y="2514601"/>
            <a:ext cx="1752600" cy="334963"/>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17" name="Line 17"/>
          <p:cNvSpPr/>
          <p:nvPr/>
        </p:nvSpPr>
        <p:spPr>
          <a:xfrm>
            <a:off x="4495800" y="2514600"/>
            <a:ext cx="1752600" cy="15240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18" name="Line 18"/>
          <p:cNvSpPr/>
          <p:nvPr/>
        </p:nvSpPr>
        <p:spPr>
          <a:xfrm flipV="1">
            <a:off x="4495800" y="3505200"/>
            <a:ext cx="1676400" cy="3810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19" name="Line 19"/>
          <p:cNvSpPr/>
          <p:nvPr/>
        </p:nvSpPr>
        <p:spPr>
          <a:xfrm>
            <a:off x="4495800" y="3886200"/>
            <a:ext cx="1676400" cy="7620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20" name="Line 20"/>
          <p:cNvSpPr/>
          <p:nvPr/>
        </p:nvSpPr>
        <p:spPr>
          <a:xfrm flipV="1">
            <a:off x="4495800" y="2362200"/>
            <a:ext cx="1752600" cy="29718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21" name="Line 21"/>
          <p:cNvSpPr/>
          <p:nvPr/>
        </p:nvSpPr>
        <p:spPr>
          <a:xfrm>
            <a:off x="4495800" y="5334000"/>
            <a:ext cx="1676400" cy="2286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anim calcmode="lin" valueType="num">
                                      <p:cBhvr>
                                        <p:cTn id="9" dur="1000" fill="hold"/>
                                        <p:tgtEl>
                                          <p:spTgt spid="51202"/>
                                        </p:tgtEl>
                                        <p:attrNameLst>
                                          <p:attrName>style.rotation</p:attrName>
                                        </p:attrNameLst>
                                      </p:cBhvr>
                                      <p:tavLst>
                                        <p:tav tm="0">
                                          <p:val>
                                            <p:fltVal val="90"/>
                                          </p:val>
                                        </p:tav>
                                        <p:tav tm="100000">
                                          <p:val>
                                            <p:fltVal val="0"/>
                                          </p:val>
                                        </p:tav>
                                      </p:tavLst>
                                    </p:anim>
                                    <p:animEffect transition="in" filter="fade">
                                      <p:cBhvr>
                                        <p:cTn id="10" dur="1000"/>
                                        <p:tgtEl>
                                          <p:spTgt spid="5120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212"/>
                                        </p:tgtEl>
                                        <p:attrNameLst>
                                          <p:attrName>style.visibility</p:attrName>
                                        </p:attrNameLst>
                                      </p:cBhvr>
                                      <p:to>
                                        <p:strVal val="visible"/>
                                      </p:to>
                                    </p:set>
                                    <p:animEffect transition="in" filter="checkerboard(across)">
                                      <p:cBhvr>
                                        <p:cTn id="15" dur="500"/>
                                        <p:tgtEl>
                                          <p:spTgt spid="5121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1213"/>
                                        </p:tgtEl>
                                        <p:attrNameLst>
                                          <p:attrName>style.visibility</p:attrName>
                                        </p:attrNameLst>
                                      </p:cBhvr>
                                      <p:to>
                                        <p:strVal val="visible"/>
                                      </p:to>
                                    </p:set>
                                    <p:anim calcmode="lin" valueType="num">
                                      <p:cBhvr>
                                        <p:cTn id="20" dur="1000" fill="hold"/>
                                        <p:tgtEl>
                                          <p:spTgt spid="51213"/>
                                        </p:tgtEl>
                                        <p:attrNameLst>
                                          <p:attrName>ppt_w</p:attrName>
                                        </p:attrNameLst>
                                      </p:cBhvr>
                                      <p:tavLst>
                                        <p:tav tm="0">
                                          <p:val>
                                            <p:strVal val="#ppt_w*0.70"/>
                                          </p:val>
                                        </p:tav>
                                        <p:tav tm="100000">
                                          <p:val>
                                            <p:strVal val="#ppt_w"/>
                                          </p:val>
                                        </p:tav>
                                      </p:tavLst>
                                    </p:anim>
                                    <p:anim calcmode="lin" valueType="num">
                                      <p:cBhvr>
                                        <p:cTn id="21" dur="1000" fill="hold"/>
                                        <p:tgtEl>
                                          <p:spTgt spid="51213"/>
                                        </p:tgtEl>
                                        <p:attrNameLst>
                                          <p:attrName>ppt_h</p:attrName>
                                        </p:attrNameLst>
                                      </p:cBhvr>
                                      <p:tavLst>
                                        <p:tav tm="0">
                                          <p:val>
                                            <p:strVal val="#ppt_h"/>
                                          </p:val>
                                        </p:tav>
                                        <p:tav tm="100000">
                                          <p:val>
                                            <p:strVal val="#ppt_h"/>
                                          </p:val>
                                        </p:tav>
                                      </p:tavLst>
                                    </p:anim>
                                    <p:animEffect transition="in" filter="fade">
                                      <p:cBhvr>
                                        <p:cTn id="22" dur="1000"/>
                                        <p:tgtEl>
                                          <p:spTgt spid="512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51215"/>
                                        </p:tgtEl>
                                        <p:attrNameLst>
                                          <p:attrName>style.visibility</p:attrName>
                                        </p:attrNameLst>
                                      </p:cBhvr>
                                      <p:to>
                                        <p:strVal val="visible"/>
                                      </p:to>
                                    </p:set>
                                    <p:anim calcmode="lin" valueType="num">
                                      <p:cBhvr>
                                        <p:cTn id="27" dur="1000" fill="hold"/>
                                        <p:tgtEl>
                                          <p:spTgt spid="51215"/>
                                        </p:tgtEl>
                                        <p:attrNameLst>
                                          <p:attrName>ppt_w</p:attrName>
                                        </p:attrNameLst>
                                      </p:cBhvr>
                                      <p:tavLst>
                                        <p:tav tm="0">
                                          <p:val>
                                            <p:fltVal val="0"/>
                                          </p:val>
                                        </p:tav>
                                        <p:tav tm="100000">
                                          <p:val>
                                            <p:strVal val="#ppt_w"/>
                                          </p:val>
                                        </p:tav>
                                      </p:tavLst>
                                    </p:anim>
                                    <p:anim calcmode="lin" valueType="num">
                                      <p:cBhvr>
                                        <p:cTn id="28" dur="1000" fill="hold"/>
                                        <p:tgtEl>
                                          <p:spTgt spid="51215"/>
                                        </p:tgtEl>
                                        <p:attrNameLst>
                                          <p:attrName>ppt_h</p:attrName>
                                        </p:attrNameLst>
                                      </p:cBhvr>
                                      <p:tavLst>
                                        <p:tav tm="0">
                                          <p:val>
                                            <p:fltVal val="0"/>
                                          </p:val>
                                        </p:tav>
                                        <p:tav tm="100000">
                                          <p:val>
                                            <p:strVal val="#ppt_h"/>
                                          </p:val>
                                        </p:tav>
                                      </p:tavLst>
                                    </p:anim>
                                    <p:anim calcmode="lin" valueType="num">
                                      <p:cBhvr>
                                        <p:cTn id="29" dur="1000" fill="hold"/>
                                        <p:tgtEl>
                                          <p:spTgt spid="51215"/>
                                        </p:tgtEl>
                                        <p:attrNameLst>
                                          <p:attrName>style.rotation</p:attrName>
                                        </p:attrNameLst>
                                      </p:cBhvr>
                                      <p:tavLst>
                                        <p:tav tm="0">
                                          <p:val>
                                            <p:fltVal val="90"/>
                                          </p:val>
                                        </p:tav>
                                        <p:tav tm="100000">
                                          <p:val>
                                            <p:fltVal val="0"/>
                                          </p:val>
                                        </p:tav>
                                      </p:tavLst>
                                    </p:anim>
                                    <p:animEffect transition="in" filter="fade">
                                      <p:cBhvr>
                                        <p:cTn id="30" dur="1000"/>
                                        <p:tgtEl>
                                          <p:spTgt spid="512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1203">
                                            <p:bg/>
                                          </p:spTgt>
                                        </p:tgtEl>
                                        <p:attrNameLst>
                                          <p:attrName>style.visibility</p:attrName>
                                        </p:attrNameLst>
                                      </p:cBhvr>
                                      <p:to>
                                        <p:strVal val="visible"/>
                                      </p:to>
                                    </p:set>
                                    <p:animEffect transition="in" filter="wipe(down)">
                                      <p:cBhvr>
                                        <p:cTn id="35" dur="500"/>
                                        <p:tgtEl>
                                          <p:spTgt spid="51203">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nodePh="1">
                                  <p:stCondLst>
                                    <p:cond delay="0"/>
                                  </p:stCondLst>
                                  <p:endCondLst>
                                    <p:cond evt="begin" delay="0">
                                      <p:tn val="38"/>
                                    </p:cond>
                                  </p:endCondLst>
                                  <p:childTnLst>
                                    <p:set>
                                      <p:cBhvr>
                                        <p:cTn id="39" dur="1" fill="hold">
                                          <p:stCondLst>
                                            <p:cond delay="0"/>
                                          </p:stCondLst>
                                        </p:cTn>
                                        <p:tgtEl>
                                          <p:spTgt spid="51203">
                                            <p:txEl>
                                              <p:pRg st="0" end="0"/>
                                            </p:txEl>
                                          </p:spTgt>
                                        </p:tgtEl>
                                        <p:attrNameLst>
                                          <p:attrName>style.visibility</p:attrName>
                                        </p:attrNameLst>
                                      </p:cBhvr>
                                      <p:to>
                                        <p:strVal val="visible"/>
                                      </p:to>
                                    </p:set>
                                    <p:animEffect transition="in" filter="wipe(down)">
                                      <p:cBhvr>
                                        <p:cTn id="40" dur="500"/>
                                        <p:tgtEl>
                                          <p:spTgt spid="5120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iterate type="lt">
                                    <p:tmPct val="5000"/>
                                  </p:iterate>
                                  <p:childTnLst>
                                    <p:set>
                                      <p:cBhvr>
                                        <p:cTn id="44" dur="1" fill="hold">
                                          <p:stCondLst>
                                            <p:cond delay="0"/>
                                          </p:stCondLst>
                                        </p:cTn>
                                        <p:tgtEl>
                                          <p:spTgt spid="51214"/>
                                        </p:tgtEl>
                                        <p:attrNameLst>
                                          <p:attrName>style.visibility</p:attrName>
                                        </p:attrNameLst>
                                      </p:cBhvr>
                                      <p:to>
                                        <p:strVal val="visible"/>
                                      </p:to>
                                    </p:set>
                                    <p:anim calcmode="lin" valueType="num">
                                      <p:cBhvr>
                                        <p:cTn id="45" dur="1000" fill="hold"/>
                                        <p:tgtEl>
                                          <p:spTgt spid="51214"/>
                                        </p:tgtEl>
                                        <p:attrNameLst>
                                          <p:attrName>ppt_w</p:attrName>
                                        </p:attrNameLst>
                                      </p:cBhvr>
                                      <p:tavLst>
                                        <p:tav tm="0">
                                          <p:val>
                                            <p:fltVal val="0"/>
                                          </p:val>
                                        </p:tav>
                                        <p:tav tm="100000">
                                          <p:val>
                                            <p:strVal val="#ppt_w"/>
                                          </p:val>
                                        </p:tav>
                                      </p:tavLst>
                                    </p:anim>
                                    <p:anim calcmode="lin" valueType="num">
                                      <p:cBhvr>
                                        <p:cTn id="46" dur="1000" fill="hold"/>
                                        <p:tgtEl>
                                          <p:spTgt spid="51214"/>
                                        </p:tgtEl>
                                        <p:attrNameLst>
                                          <p:attrName>ppt_h</p:attrName>
                                        </p:attrNameLst>
                                      </p:cBhvr>
                                      <p:tavLst>
                                        <p:tav tm="0">
                                          <p:val>
                                            <p:fltVal val="0"/>
                                          </p:val>
                                        </p:tav>
                                        <p:tav tm="100000">
                                          <p:val>
                                            <p:strVal val="#ppt_h"/>
                                          </p:val>
                                        </p:tav>
                                      </p:tavLst>
                                    </p:anim>
                                    <p:anim calcmode="lin" valueType="num">
                                      <p:cBhvr>
                                        <p:cTn id="47" dur="1000" fill="hold"/>
                                        <p:tgtEl>
                                          <p:spTgt spid="51214"/>
                                        </p:tgtEl>
                                        <p:attrNameLst>
                                          <p:attrName>style.rotation</p:attrName>
                                        </p:attrNameLst>
                                      </p:cBhvr>
                                      <p:tavLst>
                                        <p:tav tm="0">
                                          <p:val>
                                            <p:fltVal val="90"/>
                                          </p:val>
                                        </p:tav>
                                        <p:tav tm="100000">
                                          <p:val>
                                            <p:fltVal val="0"/>
                                          </p:val>
                                        </p:tav>
                                      </p:tavLst>
                                    </p:anim>
                                    <p:animEffect transition="in" filter="fade">
                                      <p:cBhvr>
                                        <p:cTn id="48" dur="1000"/>
                                        <p:tgtEl>
                                          <p:spTgt spid="51214"/>
                                        </p:tgtEl>
                                      </p:cBhvr>
                                    </p:animEffect>
                                  </p:childTnLst>
                                </p:cTn>
                              </p:par>
                              <p:par>
                                <p:cTn id="49" presetID="31" presetClass="entr" presetSubtype="0" fill="hold" grpId="0" nodeType="withEffect">
                                  <p:stCondLst>
                                    <p:cond delay="0"/>
                                  </p:stCondLst>
                                  <p:iterate type="lt">
                                    <p:tmPct val="5000"/>
                                  </p:iterate>
                                  <p:childTnLst>
                                    <p:set>
                                      <p:cBhvr>
                                        <p:cTn id="50" dur="1" fill="hold">
                                          <p:stCondLst>
                                            <p:cond delay="0"/>
                                          </p:stCondLst>
                                        </p:cTn>
                                        <p:tgtEl>
                                          <p:spTgt spid="51205"/>
                                        </p:tgtEl>
                                        <p:attrNameLst>
                                          <p:attrName>style.visibility</p:attrName>
                                        </p:attrNameLst>
                                      </p:cBhvr>
                                      <p:to>
                                        <p:strVal val="visible"/>
                                      </p:to>
                                    </p:set>
                                    <p:anim calcmode="lin" valueType="num">
                                      <p:cBhvr>
                                        <p:cTn id="51" dur="1000" fill="hold"/>
                                        <p:tgtEl>
                                          <p:spTgt spid="51205"/>
                                        </p:tgtEl>
                                        <p:attrNameLst>
                                          <p:attrName>ppt_w</p:attrName>
                                        </p:attrNameLst>
                                      </p:cBhvr>
                                      <p:tavLst>
                                        <p:tav tm="0">
                                          <p:val>
                                            <p:fltVal val="0"/>
                                          </p:val>
                                        </p:tav>
                                        <p:tav tm="100000">
                                          <p:val>
                                            <p:strVal val="#ppt_w"/>
                                          </p:val>
                                        </p:tav>
                                      </p:tavLst>
                                    </p:anim>
                                    <p:anim calcmode="lin" valueType="num">
                                      <p:cBhvr>
                                        <p:cTn id="52" dur="1000" fill="hold"/>
                                        <p:tgtEl>
                                          <p:spTgt spid="51205"/>
                                        </p:tgtEl>
                                        <p:attrNameLst>
                                          <p:attrName>ppt_h</p:attrName>
                                        </p:attrNameLst>
                                      </p:cBhvr>
                                      <p:tavLst>
                                        <p:tav tm="0">
                                          <p:val>
                                            <p:fltVal val="0"/>
                                          </p:val>
                                        </p:tav>
                                        <p:tav tm="100000">
                                          <p:val>
                                            <p:strVal val="#ppt_h"/>
                                          </p:val>
                                        </p:tav>
                                      </p:tavLst>
                                    </p:anim>
                                    <p:anim calcmode="lin" valueType="num">
                                      <p:cBhvr>
                                        <p:cTn id="53" dur="1000" fill="hold"/>
                                        <p:tgtEl>
                                          <p:spTgt spid="51205"/>
                                        </p:tgtEl>
                                        <p:attrNameLst>
                                          <p:attrName>style.rotation</p:attrName>
                                        </p:attrNameLst>
                                      </p:cBhvr>
                                      <p:tavLst>
                                        <p:tav tm="0">
                                          <p:val>
                                            <p:fltVal val="90"/>
                                          </p:val>
                                        </p:tav>
                                        <p:tav tm="100000">
                                          <p:val>
                                            <p:fltVal val="0"/>
                                          </p:val>
                                        </p:tav>
                                      </p:tavLst>
                                    </p:anim>
                                    <p:animEffect transition="in" filter="fade">
                                      <p:cBhvr>
                                        <p:cTn id="54" dur="1000"/>
                                        <p:tgtEl>
                                          <p:spTgt spid="51205"/>
                                        </p:tgtEl>
                                      </p:cBhvr>
                                    </p:animEffect>
                                  </p:childTnLst>
                                </p:cTn>
                              </p:par>
                              <p:par>
                                <p:cTn id="55" presetID="31" presetClass="entr" presetSubtype="0" fill="hold" grpId="0" nodeType="withEffect">
                                  <p:stCondLst>
                                    <p:cond delay="0"/>
                                  </p:stCondLst>
                                  <p:iterate type="lt">
                                    <p:tmPct val="5000"/>
                                  </p:iterate>
                                  <p:childTnLst>
                                    <p:set>
                                      <p:cBhvr>
                                        <p:cTn id="56" dur="1" fill="hold">
                                          <p:stCondLst>
                                            <p:cond delay="0"/>
                                          </p:stCondLst>
                                        </p:cTn>
                                        <p:tgtEl>
                                          <p:spTgt spid="51204"/>
                                        </p:tgtEl>
                                        <p:attrNameLst>
                                          <p:attrName>style.visibility</p:attrName>
                                        </p:attrNameLst>
                                      </p:cBhvr>
                                      <p:to>
                                        <p:strVal val="visible"/>
                                      </p:to>
                                    </p:set>
                                    <p:anim calcmode="lin" valueType="num">
                                      <p:cBhvr>
                                        <p:cTn id="57" dur="1000" fill="hold"/>
                                        <p:tgtEl>
                                          <p:spTgt spid="51204"/>
                                        </p:tgtEl>
                                        <p:attrNameLst>
                                          <p:attrName>ppt_w</p:attrName>
                                        </p:attrNameLst>
                                      </p:cBhvr>
                                      <p:tavLst>
                                        <p:tav tm="0">
                                          <p:val>
                                            <p:fltVal val="0"/>
                                          </p:val>
                                        </p:tav>
                                        <p:tav tm="100000">
                                          <p:val>
                                            <p:strVal val="#ppt_w"/>
                                          </p:val>
                                        </p:tav>
                                      </p:tavLst>
                                    </p:anim>
                                    <p:anim calcmode="lin" valueType="num">
                                      <p:cBhvr>
                                        <p:cTn id="58" dur="1000" fill="hold"/>
                                        <p:tgtEl>
                                          <p:spTgt spid="51204"/>
                                        </p:tgtEl>
                                        <p:attrNameLst>
                                          <p:attrName>ppt_h</p:attrName>
                                        </p:attrNameLst>
                                      </p:cBhvr>
                                      <p:tavLst>
                                        <p:tav tm="0">
                                          <p:val>
                                            <p:fltVal val="0"/>
                                          </p:val>
                                        </p:tav>
                                        <p:tav tm="100000">
                                          <p:val>
                                            <p:strVal val="#ppt_h"/>
                                          </p:val>
                                        </p:tav>
                                      </p:tavLst>
                                    </p:anim>
                                    <p:anim calcmode="lin" valueType="num">
                                      <p:cBhvr>
                                        <p:cTn id="59" dur="1000" fill="hold"/>
                                        <p:tgtEl>
                                          <p:spTgt spid="51204"/>
                                        </p:tgtEl>
                                        <p:attrNameLst>
                                          <p:attrName>style.rotation</p:attrName>
                                        </p:attrNameLst>
                                      </p:cBhvr>
                                      <p:tavLst>
                                        <p:tav tm="0">
                                          <p:val>
                                            <p:fltVal val="90"/>
                                          </p:val>
                                        </p:tav>
                                        <p:tav tm="100000">
                                          <p:val>
                                            <p:fltVal val="0"/>
                                          </p:val>
                                        </p:tav>
                                      </p:tavLst>
                                    </p:anim>
                                    <p:animEffect transition="in" filter="fade">
                                      <p:cBhvr>
                                        <p:cTn id="60" dur="1000"/>
                                        <p:tgtEl>
                                          <p:spTgt spid="5120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51206"/>
                                        </p:tgtEl>
                                        <p:attrNameLst>
                                          <p:attrName>style.visibility</p:attrName>
                                        </p:attrNameLst>
                                      </p:cBhvr>
                                      <p:to>
                                        <p:strVal val="visible"/>
                                      </p:to>
                                    </p:set>
                                    <p:animEffect transition="in" filter="wipe(down)">
                                      <p:cBhvr>
                                        <p:cTn id="65" dur="500"/>
                                        <p:tgtEl>
                                          <p:spTgt spid="5120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1207"/>
                                        </p:tgtEl>
                                        <p:attrNameLst>
                                          <p:attrName>style.visibility</p:attrName>
                                        </p:attrNameLst>
                                      </p:cBhvr>
                                      <p:to>
                                        <p:strVal val="visible"/>
                                      </p:to>
                                    </p:set>
                                    <p:animEffect transition="in" filter="wipe(down)">
                                      <p:cBhvr>
                                        <p:cTn id="68" dur="500"/>
                                        <p:tgtEl>
                                          <p:spTgt spid="5120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51208"/>
                                        </p:tgtEl>
                                        <p:attrNameLst>
                                          <p:attrName>style.visibility</p:attrName>
                                        </p:attrNameLst>
                                      </p:cBhvr>
                                      <p:to>
                                        <p:strVal val="visible"/>
                                      </p:to>
                                    </p:set>
                                    <p:animEffect transition="in" filter="wipe(down)">
                                      <p:cBhvr>
                                        <p:cTn id="71" dur="500"/>
                                        <p:tgtEl>
                                          <p:spTgt spid="51208"/>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51209"/>
                                        </p:tgtEl>
                                        <p:attrNameLst>
                                          <p:attrName>style.visibility</p:attrName>
                                        </p:attrNameLst>
                                      </p:cBhvr>
                                      <p:to>
                                        <p:strVal val="visible"/>
                                      </p:to>
                                    </p:set>
                                    <p:animEffect transition="in" filter="wipe(down)">
                                      <p:cBhvr>
                                        <p:cTn id="74" dur="500"/>
                                        <p:tgtEl>
                                          <p:spTgt spid="5120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1210"/>
                                        </p:tgtEl>
                                        <p:attrNameLst>
                                          <p:attrName>style.visibility</p:attrName>
                                        </p:attrNameLst>
                                      </p:cBhvr>
                                      <p:to>
                                        <p:strVal val="visible"/>
                                      </p:to>
                                    </p:set>
                                    <p:animEffect transition="in" filter="wipe(down)">
                                      <p:cBhvr>
                                        <p:cTn id="77" dur="500"/>
                                        <p:tgtEl>
                                          <p:spTgt spid="51210"/>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1211"/>
                                        </p:tgtEl>
                                        <p:attrNameLst>
                                          <p:attrName>style.visibility</p:attrName>
                                        </p:attrNameLst>
                                      </p:cBhvr>
                                      <p:to>
                                        <p:strVal val="visible"/>
                                      </p:to>
                                    </p:set>
                                    <p:animEffect transition="in" filter="wipe(down)">
                                      <p:cBhvr>
                                        <p:cTn id="80" dur="500"/>
                                        <p:tgtEl>
                                          <p:spTgt spid="5121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6" fill="hold" grpId="0" nodeType="clickEffect">
                                  <p:stCondLst>
                                    <p:cond delay="0"/>
                                  </p:stCondLst>
                                  <p:childTnLst>
                                    <p:set>
                                      <p:cBhvr>
                                        <p:cTn id="84" dur="1" fill="hold">
                                          <p:stCondLst>
                                            <p:cond delay="0"/>
                                          </p:stCondLst>
                                        </p:cTn>
                                        <p:tgtEl>
                                          <p:spTgt spid="51216"/>
                                        </p:tgtEl>
                                        <p:attrNameLst>
                                          <p:attrName>style.visibility</p:attrName>
                                        </p:attrNameLst>
                                      </p:cBhvr>
                                      <p:to>
                                        <p:strVal val="visible"/>
                                      </p:to>
                                    </p:set>
                                    <p:animEffect transition="in" filter="barn(inHorizontal)">
                                      <p:cBhvr>
                                        <p:cTn id="85" dur="500"/>
                                        <p:tgtEl>
                                          <p:spTgt spid="51216"/>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6" fill="hold" grpId="0" nodeType="clickEffect">
                                  <p:stCondLst>
                                    <p:cond delay="0"/>
                                  </p:stCondLst>
                                  <p:childTnLst>
                                    <p:set>
                                      <p:cBhvr>
                                        <p:cTn id="89" dur="1" fill="hold">
                                          <p:stCondLst>
                                            <p:cond delay="0"/>
                                          </p:stCondLst>
                                        </p:cTn>
                                        <p:tgtEl>
                                          <p:spTgt spid="51217"/>
                                        </p:tgtEl>
                                        <p:attrNameLst>
                                          <p:attrName>style.visibility</p:attrName>
                                        </p:attrNameLst>
                                      </p:cBhvr>
                                      <p:to>
                                        <p:strVal val="visible"/>
                                      </p:to>
                                    </p:set>
                                    <p:animEffect transition="in" filter="barn(inHorizontal)">
                                      <p:cBhvr>
                                        <p:cTn id="90" dur="500"/>
                                        <p:tgtEl>
                                          <p:spTgt spid="51217"/>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6" fill="hold" grpId="0" nodeType="clickEffect">
                                  <p:stCondLst>
                                    <p:cond delay="0"/>
                                  </p:stCondLst>
                                  <p:childTnLst>
                                    <p:set>
                                      <p:cBhvr>
                                        <p:cTn id="94" dur="1" fill="hold">
                                          <p:stCondLst>
                                            <p:cond delay="0"/>
                                          </p:stCondLst>
                                        </p:cTn>
                                        <p:tgtEl>
                                          <p:spTgt spid="51218"/>
                                        </p:tgtEl>
                                        <p:attrNameLst>
                                          <p:attrName>style.visibility</p:attrName>
                                        </p:attrNameLst>
                                      </p:cBhvr>
                                      <p:to>
                                        <p:strVal val="visible"/>
                                      </p:to>
                                    </p:set>
                                    <p:animEffect transition="in" filter="barn(inHorizontal)">
                                      <p:cBhvr>
                                        <p:cTn id="95" dur="500"/>
                                        <p:tgtEl>
                                          <p:spTgt spid="51218"/>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6" fill="hold" grpId="0" nodeType="clickEffect">
                                  <p:stCondLst>
                                    <p:cond delay="0"/>
                                  </p:stCondLst>
                                  <p:childTnLst>
                                    <p:set>
                                      <p:cBhvr>
                                        <p:cTn id="99" dur="1" fill="hold">
                                          <p:stCondLst>
                                            <p:cond delay="0"/>
                                          </p:stCondLst>
                                        </p:cTn>
                                        <p:tgtEl>
                                          <p:spTgt spid="51219"/>
                                        </p:tgtEl>
                                        <p:attrNameLst>
                                          <p:attrName>style.visibility</p:attrName>
                                        </p:attrNameLst>
                                      </p:cBhvr>
                                      <p:to>
                                        <p:strVal val="visible"/>
                                      </p:to>
                                    </p:set>
                                    <p:animEffect transition="in" filter="barn(inHorizontal)">
                                      <p:cBhvr>
                                        <p:cTn id="100" dur="500"/>
                                        <p:tgtEl>
                                          <p:spTgt spid="51219"/>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6" fill="hold" grpId="0" nodeType="clickEffect">
                                  <p:stCondLst>
                                    <p:cond delay="0"/>
                                  </p:stCondLst>
                                  <p:childTnLst>
                                    <p:set>
                                      <p:cBhvr>
                                        <p:cTn id="104" dur="1" fill="hold">
                                          <p:stCondLst>
                                            <p:cond delay="0"/>
                                          </p:stCondLst>
                                        </p:cTn>
                                        <p:tgtEl>
                                          <p:spTgt spid="51220"/>
                                        </p:tgtEl>
                                        <p:attrNameLst>
                                          <p:attrName>style.visibility</p:attrName>
                                        </p:attrNameLst>
                                      </p:cBhvr>
                                      <p:to>
                                        <p:strVal val="visible"/>
                                      </p:to>
                                    </p:set>
                                    <p:animEffect transition="in" filter="barn(inHorizontal)">
                                      <p:cBhvr>
                                        <p:cTn id="105" dur="500"/>
                                        <p:tgtEl>
                                          <p:spTgt spid="51220"/>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6" fill="hold" grpId="0" nodeType="clickEffect">
                                  <p:stCondLst>
                                    <p:cond delay="0"/>
                                  </p:stCondLst>
                                  <p:childTnLst>
                                    <p:set>
                                      <p:cBhvr>
                                        <p:cTn id="109" dur="1" fill="hold">
                                          <p:stCondLst>
                                            <p:cond delay="0"/>
                                          </p:stCondLst>
                                        </p:cTn>
                                        <p:tgtEl>
                                          <p:spTgt spid="51221"/>
                                        </p:tgtEl>
                                        <p:attrNameLst>
                                          <p:attrName>style.visibility</p:attrName>
                                        </p:attrNameLst>
                                      </p:cBhvr>
                                      <p:to>
                                        <p:strVal val="visible"/>
                                      </p:to>
                                    </p:set>
                                    <p:animEffect transition="in" filter="barn(inHorizontal)">
                                      <p:cBhvr>
                                        <p:cTn id="110" dur="500"/>
                                        <p:tgtEl>
                                          <p:spTgt spid="51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nimBg="1"/>
      <p:bldP spid="51204" grpId="0" bldLvl="0" animBg="1"/>
      <p:bldP spid="51205" grpId="0" bldLvl="0" animBg="1"/>
      <p:bldP spid="51206" grpId="0" bldLvl="0" animBg="1"/>
      <p:bldP spid="51207" grpId="0" bldLvl="0" animBg="1"/>
      <p:bldP spid="51208" grpId="0" bldLvl="0" animBg="1"/>
      <p:bldP spid="51209" grpId="0" bldLvl="0" animBg="1"/>
      <p:bldP spid="51210" grpId="0" bldLvl="0" animBg="1"/>
      <p:bldP spid="51211" grpId="0" bldLvl="0" animBg="1"/>
      <p:bldP spid="51212" grpId="0" bldLvl="0" animBg="1"/>
      <p:bldP spid="51213" grpId="0" bldLvl="0" animBg="1"/>
      <p:bldP spid="51214" grpId="0" bldLvl="0" animBg="1"/>
      <p:bldP spid="51215" grpId="0" bldLvl="0" animBg="1"/>
      <p:bldP spid="51216" grpId="0" bldLvl="0" animBg="1"/>
      <p:bldP spid="51217" grpId="0" bldLvl="0" animBg="1"/>
      <p:bldP spid="51218" grpId="0" bldLvl="0" animBg="1"/>
      <p:bldP spid="51219" grpId="0" bldLvl="0" animBg="1"/>
      <p:bldP spid="51220" grpId="0" bldLvl="0" animBg="1"/>
      <p:bldP spid="5122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4">
            <a:extLst>
              <a:ext uri="{FF2B5EF4-FFF2-40B4-BE49-F238E27FC236}">
                <a16:creationId xmlns:a16="http://schemas.microsoft.com/office/drawing/2014/main" id="{891009F1-AE18-46E2-BF5C-5A2F6B1B4727}"/>
              </a:ext>
            </a:extLst>
          </p:cNvPr>
          <p:cNvSpPr>
            <a:spLocks noChangeArrowheads="1" noChangeShapeType="1" noTextEdit="1"/>
          </p:cNvSpPr>
          <p:nvPr/>
        </p:nvSpPr>
        <p:spPr bwMode="gray">
          <a:xfrm>
            <a:off x="4114800" y="2286000"/>
            <a:ext cx="6858000" cy="1600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b="1" kern="10">
                <a:noFill/>
                <a:latin typeface="Times New Roman" panose="02020603050405020304" pitchFamily="18" charset="0"/>
                <a:cs typeface="Times New Roman" panose="02020603050405020304" pitchFamily="18" charset="0"/>
              </a:rPr>
              <a:t>Đối thoại, độc thoại và độc thoại nội tâm trong văn bản tự sự</a:t>
            </a:r>
          </a:p>
        </p:txBody>
      </p:sp>
      <p:sp>
        <p:nvSpPr>
          <p:cNvPr id="31750" name="WordArt 6">
            <a:extLst>
              <a:ext uri="{FF2B5EF4-FFF2-40B4-BE49-F238E27FC236}">
                <a16:creationId xmlns:a16="http://schemas.microsoft.com/office/drawing/2014/main" id="{77197141-5A27-4015-BD12-63D179C8B660}"/>
              </a:ext>
            </a:extLst>
          </p:cNvPr>
          <p:cNvSpPr>
            <a:spLocks noChangeArrowheads="1" noChangeShapeType="1" noTextEdit="1"/>
          </p:cNvSpPr>
          <p:nvPr/>
        </p:nvSpPr>
        <p:spPr bwMode="gray">
          <a:xfrm>
            <a:off x="4762535" y="1104924"/>
            <a:ext cx="266693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latin typeface="Times New Roman" panose="02020603050405020304" pitchFamily="18" charset="0"/>
                <a:cs typeface="Times New Roman" panose="02020603050405020304" pitchFamily="18" charset="0"/>
              </a:rPr>
              <a:t>Bài</a:t>
            </a:r>
            <a:r>
              <a:rPr lang="en-US" sz="3600" b="1" kern="10" dirty="0">
                <a:latin typeface="Times New Roman" panose="02020603050405020304" pitchFamily="18" charset="0"/>
                <a:cs typeface="Times New Roman" panose="02020603050405020304" pitchFamily="18" charset="0"/>
              </a:rPr>
              <a:t> 36 </a:t>
            </a:r>
          </a:p>
        </p:txBody>
      </p:sp>
      <p:sp>
        <p:nvSpPr>
          <p:cNvPr id="31751" name="WordArt 7">
            <a:extLst>
              <a:ext uri="{FF2B5EF4-FFF2-40B4-BE49-F238E27FC236}">
                <a16:creationId xmlns:a16="http://schemas.microsoft.com/office/drawing/2014/main" id="{65AE11FF-774E-4F74-9F86-79195A3CC714}"/>
              </a:ext>
            </a:extLst>
          </p:cNvPr>
          <p:cNvSpPr>
            <a:spLocks noChangeArrowheads="1" noChangeShapeType="1" noTextEdit="1"/>
          </p:cNvSpPr>
          <p:nvPr/>
        </p:nvSpPr>
        <p:spPr bwMode="gray">
          <a:xfrm>
            <a:off x="2286000" y="2209816"/>
            <a:ext cx="8229484" cy="335276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latin typeface="Times New Roman" panose="02020603050405020304" pitchFamily="18" charset="0"/>
                <a:cs typeface="Times New Roman" panose="02020603050405020304" pitchFamily="18" charset="0"/>
              </a:rPr>
              <a:t>Thiên</a:t>
            </a:r>
            <a:r>
              <a:rPr lang="en-US" sz="3600" b="1" kern="10" dirty="0">
                <a:latin typeface="Times New Roman" panose="02020603050405020304" pitchFamily="18" charset="0"/>
                <a:cs typeface="Times New Roman" panose="02020603050405020304" pitchFamily="18" charset="0"/>
              </a:rPr>
              <a:t> </a:t>
            </a:r>
            <a:r>
              <a:rPr lang="en-US" sz="3600" b="1" kern="10" dirty="0" err="1">
                <a:latin typeface="Times New Roman" panose="02020603050405020304" pitchFamily="18" charset="0"/>
                <a:cs typeface="Times New Roman" panose="02020603050405020304" pitchFamily="18" charset="0"/>
              </a:rPr>
              <a:t>nhiên</a:t>
            </a:r>
            <a:r>
              <a:rPr lang="en-US" sz="3600" b="1" kern="10" dirty="0">
                <a:latin typeface="Times New Roman" panose="02020603050405020304" pitchFamily="18" charset="0"/>
                <a:cs typeface="Times New Roman" panose="02020603050405020304" pitchFamily="18" charset="0"/>
              </a:rPr>
              <a:t> </a:t>
            </a:r>
            <a:r>
              <a:rPr lang="en-US" sz="3600" b="1" kern="10" dirty="0" err="1">
                <a:latin typeface="Times New Roman" panose="02020603050405020304" pitchFamily="18" charset="0"/>
                <a:cs typeface="Times New Roman" panose="02020603050405020304" pitchFamily="18" charset="0"/>
              </a:rPr>
              <a:t>Bắc</a:t>
            </a:r>
            <a:r>
              <a:rPr lang="en-US" sz="3600" b="1" kern="10" dirty="0">
                <a:latin typeface="Times New Roman" panose="02020603050405020304" pitchFamily="18" charset="0"/>
                <a:cs typeface="Times New Roman" panose="02020603050405020304" pitchFamily="18" charset="0"/>
              </a:rPr>
              <a:t> </a:t>
            </a:r>
            <a:r>
              <a:rPr lang="en-US" sz="3600" b="1" kern="10" dirty="0" err="1">
                <a:latin typeface="Times New Roman" panose="02020603050405020304" pitchFamily="18" charset="0"/>
                <a:cs typeface="Times New Roman" panose="02020603050405020304" pitchFamily="18" charset="0"/>
              </a:rPr>
              <a:t>Mĩ</a:t>
            </a:r>
            <a:endParaRPr lang="en-US" sz="3600" b="1" kern="1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p:cTn id="7" dur="500" fill="hold"/>
                                        <p:tgtEl>
                                          <p:spTgt spid="31750"/>
                                        </p:tgtEl>
                                        <p:attrNameLst>
                                          <p:attrName>ppt_w</p:attrName>
                                        </p:attrNameLst>
                                      </p:cBhvr>
                                      <p:tavLst>
                                        <p:tav tm="0">
                                          <p:val>
                                            <p:fltVal val="0"/>
                                          </p:val>
                                        </p:tav>
                                        <p:tav tm="100000">
                                          <p:val>
                                            <p:strVal val="#ppt_w"/>
                                          </p:val>
                                        </p:tav>
                                      </p:tavLst>
                                    </p:anim>
                                    <p:anim calcmode="lin" valueType="num">
                                      <p:cBhvr>
                                        <p:cTn id="8" dur="500" fill="hold"/>
                                        <p:tgtEl>
                                          <p:spTgt spid="317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1"/>
                                        </p:tgtEl>
                                        <p:attrNameLst>
                                          <p:attrName>style.visibility</p:attrName>
                                        </p:attrNameLst>
                                      </p:cBhvr>
                                      <p:to>
                                        <p:strVal val="visible"/>
                                      </p:to>
                                    </p:set>
                                    <p:anim calcmode="lin" valueType="num">
                                      <p:cBhvr additive="base">
                                        <p:cTn id="13" dur="1000" fill="hold"/>
                                        <p:tgtEl>
                                          <p:spTgt spid="31751"/>
                                        </p:tgtEl>
                                        <p:attrNameLst>
                                          <p:attrName>ppt_x</p:attrName>
                                        </p:attrNameLst>
                                      </p:cBhvr>
                                      <p:tavLst>
                                        <p:tav tm="0">
                                          <p:val>
                                            <p:strVal val="#ppt_x"/>
                                          </p:val>
                                        </p:tav>
                                        <p:tav tm="100000">
                                          <p:val>
                                            <p:strVal val="#ppt_x"/>
                                          </p:val>
                                        </p:tav>
                                      </p:tavLst>
                                    </p:anim>
                                    <p:anim calcmode="lin" valueType="num">
                                      <p:cBhvr additive="base">
                                        <p:cTn id="14" dur="1000" fill="hold"/>
                                        <p:tgtEl>
                                          <p:spTgt spid="317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p:cNvSpPr>
          <p:nvPr>
            <p:ph type="title"/>
          </p:nvPr>
        </p:nvSpPr>
        <p:spPr/>
        <p:txBody>
          <a:bodyPr vert="horz" wrap="square" lIns="91440" tIns="45720" rIns="91440" bIns="45720" anchor="b"/>
          <a:lstStyle/>
          <a:p>
            <a:pPr eaLnBrk="1" hangingPunct="1"/>
            <a:r>
              <a:rPr u="sng" noProof="1">
                <a:latin typeface="Times New Roman" panose="02020603050405020304" pitchFamily="18" charset="0"/>
                <a:cs typeface="Times New Roman" panose="02020603050405020304" pitchFamily="18" charset="0"/>
              </a:rPr>
              <a:t>HƯỚNG DẪN VỀ NHÀ</a:t>
            </a:r>
            <a:r>
              <a:rPr noProof="1">
                <a:latin typeface="Times New Roman" panose="02020603050405020304" pitchFamily="18" charset="0"/>
                <a:cs typeface="Times New Roman" panose="02020603050405020304" pitchFamily="18" charset="0"/>
              </a:rPr>
              <a:t>:</a:t>
            </a:r>
          </a:p>
        </p:txBody>
      </p:sp>
      <p:sp>
        <p:nvSpPr>
          <p:cNvPr id="94211" name="Rectangle 3"/>
          <p:cNvSpPr>
            <a:spLocks noGrp="1"/>
          </p:cNvSpPr>
          <p:nvPr>
            <p:ph idx="1"/>
          </p:nvPr>
        </p:nvSpPr>
        <p:spPr/>
        <p:txBody>
          <a:bodyPr vert="horz" wrap="square" lIns="91440" tIns="45720" rIns="91440" bIns="45720" anchor="t"/>
          <a:lstStyle/>
          <a:p>
            <a:pPr algn="just" eaLnBrk="1" hangingPunct="1"/>
            <a:r>
              <a:rPr lang="en-US" sz="3200" dirty="0">
                <a:latin typeface="Times New Roman" panose="02020603050405020304" pitchFamily="18" charset="0"/>
                <a:cs typeface="Times New Roman" panose="02020603050405020304" pitchFamily="18" charset="0"/>
              </a:rPr>
              <a:t>Ôn lại phần 2 của bài Khái quát châu Mĩ.</a:t>
            </a:r>
          </a:p>
          <a:p>
            <a:pPr algn="just" eaLnBrk="1" hangingPunct="1"/>
            <a:r>
              <a:rPr lang="en-US" sz="3200" dirty="0">
                <a:latin typeface="Times New Roman" panose="02020603050405020304" pitchFamily="18" charset="0"/>
                <a:cs typeface="Times New Roman" panose="02020603050405020304" pitchFamily="18" charset="0"/>
              </a:rPr>
              <a:t>Tìm hiểu địa hình và khí hậu ảnh hưởng đến sự phân bố dân cư ở Bắc Mĩ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animEffect transition="in" filter="fade">
                                      <p:cBhvr>
                                        <p:cTn id="9" dur="500"/>
                                        <p:tgtEl>
                                          <p:spTgt spid="9421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14" dur="500"/>
                                        <p:tgtEl>
                                          <p:spTgt spid="942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4211">
                                            <p:txEl>
                                              <p:pRg st="1" end="1"/>
                                            </p:txEl>
                                          </p:spTgt>
                                        </p:tgtEl>
                                        <p:attrNameLst>
                                          <p:attrName>style.visibility</p:attrName>
                                        </p:attrNameLst>
                                      </p:cBhvr>
                                      <p:to>
                                        <p:strVal val="visible"/>
                                      </p:to>
                                    </p:set>
                                    <p:animEffect transition="in" filter="fade">
                                      <p:cBhvr>
                                        <p:cTn id="19" dur="1000"/>
                                        <p:tgtEl>
                                          <p:spTgt spid="94211">
                                            <p:txEl>
                                              <p:pRg st="1" end="1"/>
                                            </p:txEl>
                                          </p:spTgt>
                                        </p:tgtEl>
                                      </p:cBhvr>
                                    </p:animEffect>
                                    <p:anim calcmode="lin" valueType="num">
                                      <p:cBhvr>
                                        <p:cTn id="20" dur="10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42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087CAE39-B96D-486A-B68B-47E789AA0B03}"/>
              </a:ext>
            </a:extLst>
          </p:cNvPr>
          <p:cNvSpPr/>
          <p:nvPr/>
        </p:nvSpPr>
        <p:spPr>
          <a:xfrm>
            <a:off x="1527157" y="4139581"/>
            <a:ext cx="5843167" cy="2382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Giải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thích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bày</a:t>
            </a:r>
            <a:r>
              <a:rPr lang="en-US" sz="2800" b="1" dirty="0">
                <a:solidFill>
                  <a:srgbClr val="FFFF00"/>
                </a:solidFill>
                <a:latin typeface="Times New Roman" panose="02020603050405020304" pitchFamily="18" charset="0"/>
                <a:cs typeface="Times New Roman" panose="02020603050405020304" pitchFamily="18" charset="0"/>
              </a:rPr>
              <a:t> đ</a:t>
            </a:r>
            <a:r>
              <a:rPr lang="vi-VN" sz="2800" b="1" dirty="0">
                <a:solidFill>
                  <a:srgbClr val="FFFF00"/>
                </a:solidFill>
                <a:latin typeface="Times New Roman" panose="02020603050405020304" pitchFamily="18" charset="0"/>
                <a:cs typeface="Times New Roman" panose="02020603050405020304" pitchFamily="18" charset="0"/>
              </a:rPr>
              <a:t>ư</a:t>
            </a:r>
            <a:r>
              <a:rPr lang="en-US" sz="2800" b="1" dirty="0" err="1">
                <a:solidFill>
                  <a:srgbClr val="FFFF00"/>
                </a:solidFill>
                <a:latin typeface="Times New Roman" panose="02020603050405020304" pitchFamily="18" charset="0"/>
                <a:cs typeface="Times New Roman" panose="02020603050405020304" pitchFamily="18" charset="0"/>
              </a:rPr>
              <a:t>ợc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sự</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phân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hóa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khác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biệt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khí</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hậu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Bắc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Mĩ</a:t>
            </a:r>
            <a:r>
              <a:rPr lang="en-US" sz="2800" b="1" dirty="0">
                <a:solidFill>
                  <a:srgbClr val="FFFF00"/>
                </a:solidFill>
                <a:latin typeface="Times New Roman" panose="02020603050405020304" pitchFamily="18" charset="0"/>
                <a:cs typeface="Times New Roman" panose="02020603050405020304" pitchFamily="18" charset="0"/>
              </a:rPr>
              <a:t> </a:t>
            </a:r>
          </a:p>
        </p:txBody>
      </p:sp>
      <p:sp>
        <p:nvSpPr>
          <p:cNvPr id="2" name="AutoShape 2" descr="Kết quả hình ảnh cho Mục tiêu">
            <a:extLst>
              <a:ext uri="{FF2B5EF4-FFF2-40B4-BE49-F238E27FC236}">
                <a16:creationId xmlns:a16="http://schemas.microsoft.com/office/drawing/2014/main" id="{A0E14CDE-B267-4AA7-8BE6-19F06B3F1A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rrow: Right 3">
            <a:extLst>
              <a:ext uri="{FF2B5EF4-FFF2-40B4-BE49-F238E27FC236}">
                <a16:creationId xmlns:a16="http://schemas.microsoft.com/office/drawing/2014/main" id="{52F4DD25-E200-4635-A8F4-87D2861703D0}"/>
              </a:ext>
            </a:extLst>
          </p:cNvPr>
          <p:cNvSpPr/>
          <p:nvPr/>
        </p:nvSpPr>
        <p:spPr>
          <a:xfrm>
            <a:off x="1524108" y="2322445"/>
            <a:ext cx="5638652" cy="1908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FF00"/>
                </a:solidFill>
                <a:latin typeface="Times New Roman" panose="02020603050405020304" pitchFamily="18" charset="0"/>
                <a:cs typeface="Times New Roman" panose="02020603050405020304" pitchFamily="18" charset="0"/>
              </a:rPr>
              <a:t>Ghi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nhớ</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đặc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điểm</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địa</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hình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Bắc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Mĩ</a:t>
            </a:r>
            <a:endParaRPr lang="en-US" sz="3200" b="1" dirty="0">
              <a:solidFill>
                <a:srgbClr val="FFFF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236749A-A358-4BB4-983E-39B001F8B460}"/>
              </a:ext>
            </a:extLst>
          </p:cNvPr>
          <p:cNvPicPr>
            <a:picLocks noChangeAspect="1"/>
          </p:cNvPicPr>
          <p:nvPr/>
        </p:nvPicPr>
        <p:blipFill>
          <a:blip r:embed="rId2"/>
          <a:stretch>
            <a:fillRect/>
          </a:stretch>
        </p:blipFill>
        <p:spPr>
          <a:xfrm>
            <a:off x="7467564" y="2012966"/>
            <a:ext cx="3088996" cy="4343286"/>
          </a:xfrm>
          <a:prstGeom prst="rect">
            <a:avLst/>
          </a:prstGeom>
        </p:spPr>
      </p:pic>
      <p:pic>
        <p:nvPicPr>
          <p:cNvPr id="7" name="Picture 6">
            <a:extLst>
              <a:ext uri="{FF2B5EF4-FFF2-40B4-BE49-F238E27FC236}">
                <a16:creationId xmlns:a16="http://schemas.microsoft.com/office/drawing/2014/main" id="{A8A54599-262D-498D-A986-102DE7EC0460}"/>
              </a:ext>
            </a:extLst>
          </p:cNvPr>
          <p:cNvPicPr>
            <a:picLocks noChangeAspect="1"/>
          </p:cNvPicPr>
          <p:nvPr/>
        </p:nvPicPr>
        <p:blipFill>
          <a:blip r:embed="rId3"/>
          <a:stretch>
            <a:fillRect/>
          </a:stretch>
        </p:blipFill>
        <p:spPr>
          <a:xfrm>
            <a:off x="2057506" y="1"/>
            <a:ext cx="8076988" cy="1963945"/>
          </a:xfrm>
          <a:prstGeom prst="rect">
            <a:avLst/>
          </a:prstGeom>
        </p:spPr>
      </p:pic>
      <p:sp>
        <p:nvSpPr>
          <p:cNvPr id="8" name="Rectangle 7">
            <a:extLst>
              <a:ext uri="{FF2B5EF4-FFF2-40B4-BE49-F238E27FC236}">
                <a16:creationId xmlns:a16="http://schemas.microsoft.com/office/drawing/2014/main" id="{B953C327-88B1-42E0-8E78-ECE15B2A438B}"/>
              </a:ext>
            </a:extLst>
          </p:cNvPr>
          <p:cNvSpPr/>
          <p:nvPr/>
        </p:nvSpPr>
        <p:spPr>
          <a:xfrm>
            <a:off x="2057506" y="335555"/>
            <a:ext cx="22097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highlight>
                  <a:srgbClr val="FFFF00"/>
                </a:highlight>
                <a:latin typeface="Times New Roman" panose="02020603050405020304" pitchFamily="18" charset="0"/>
                <a:cs typeface="Times New Roman" panose="02020603050405020304" pitchFamily="18" charset="0"/>
              </a:rPr>
              <a:t>MỤC TIÊU</a:t>
            </a:r>
          </a:p>
        </p:txBody>
      </p:sp>
    </p:spTree>
    <p:extLst>
      <p:ext uri="{BB962C8B-B14F-4D97-AF65-F5344CB8AC3E}">
        <p14:creationId xmlns:p14="http://schemas.microsoft.com/office/powerpoint/2010/main" val="61774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p:cNvSpPr>
          <p:nvPr>
            <p:ph type="title"/>
          </p:nvPr>
        </p:nvSpPr>
        <p:spPr/>
        <p:txBody>
          <a:bodyPr vert="horz" wrap="square" lIns="91440" tIns="45720" rIns="91440" bIns="45720" anchor="b"/>
          <a:lstStyle/>
          <a:p>
            <a:pPr algn="ctr" eaLnBrk="1" hangingPunct="1"/>
            <a:r>
              <a:rPr lang="en-US" noProof="1">
                <a:latin typeface="Times New Roman" panose="02020603050405020304" pitchFamily="18" charset="0"/>
                <a:cs typeface="Times New Roman" panose="02020603050405020304" pitchFamily="18" charset="0"/>
              </a:rPr>
              <a:t>BÀI 36: THIÊN NHIÊN BẮC MĨ</a:t>
            </a:r>
          </a:p>
        </p:txBody>
      </p:sp>
      <p:sp>
        <p:nvSpPr>
          <p:cNvPr id="74755" name="Rectangle 3"/>
          <p:cNvSpPr>
            <a:spLocks noGrp="1"/>
          </p:cNvSpPr>
          <p:nvPr>
            <p:ph idx="1"/>
          </p:nvPr>
        </p:nvSpPr>
        <p:spPr/>
        <p:txBody>
          <a:bodyPr vert="horz" wrap="square" lIns="91440" tIns="45720" rIns="91440" bIns="45720" anchor="t"/>
          <a:lstStyle/>
          <a:p>
            <a:pPr marL="533400" indent="-533400" eaLnBrk="1" hangingPunct="1">
              <a:buAutoNum type="arabicPeriod"/>
            </a:pPr>
            <a:r>
              <a:rPr lang="en-US" b="1" u="sng" dirty="0">
                <a:latin typeface="Times New Roman" panose="02020603050405020304" pitchFamily="18" charset="0"/>
                <a:cs typeface="Times New Roman" panose="02020603050405020304" pitchFamily="18" charset="0"/>
              </a:rPr>
              <a:t>Các khu vực địa hình</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800" fill="hold">
                                          <p:stCondLst>
                                            <p:cond delay="0"/>
                                          </p:stCondLst>
                                        </p:cTn>
                                        <p:tgtEl>
                                          <p:spTgt spid="7475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7475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74755">
                                            <p:txEl>
                                              <p:pRg st="0" end="0"/>
                                            </p:txEl>
                                          </p:spTgt>
                                        </p:tgtEl>
                                        <p:attrNameLst>
                                          <p:attrName>style.visibility</p:attrName>
                                        </p:attrNameLst>
                                      </p:cBhvr>
                                      <p:to>
                                        <p:strVal val="visible"/>
                                      </p:to>
                                    </p:set>
                                    <p:animEffect transition="in" filter="fade">
                                      <p:cBhvr>
                                        <p:cTn id="13" dur="1000"/>
                                        <p:tgtEl>
                                          <p:spTgt spid="74755">
                                            <p:txEl>
                                              <p:pRg st="0" end="0"/>
                                            </p:txEl>
                                          </p:spTgt>
                                        </p:tgtEl>
                                      </p:cBhvr>
                                    </p:animEffect>
                                    <p:anim calcmode="lin" valueType="num">
                                      <p:cBhvr>
                                        <p:cTn id="14" dur="1000" fill="hold"/>
                                        <p:tgtEl>
                                          <p:spTgt spid="7475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p:nvPr/>
        </p:nvSpPr>
        <p:spPr>
          <a:xfrm>
            <a:off x="1600200" y="381000"/>
            <a:ext cx="8991600" cy="954088"/>
          </a:xfrm>
          <a:prstGeom prst="rect">
            <a:avLst/>
          </a:prstGeom>
          <a:noFill/>
          <a:ln w="9525">
            <a:noFill/>
          </a:ln>
        </p:spPr>
        <p:txBody>
          <a:bodyPr anchor="t">
            <a:spAutoFit/>
          </a:bodyPr>
          <a:lstStyle/>
          <a:p>
            <a:pPr>
              <a:spcBef>
                <a:spcPct val="50000"/>
              </a:spcBef>
            </a:pPr>
            <a:r>
              <a:rPr lang="en-US" sz="2800" b="1" dirty="0">
                <a:solidFill>
                  <a:srgbClr val="FF0000"/>
                </a:solidFill>
                <a:latin typeface="Times New Roman" panose="02020603050405020304" pitchFamily="18" charset="0"/>
                <a:cs typeface="Times New Roman" panose="02020603050405020304" pitchFamily="18" charset="0"/>
              </a:rPr>
              <a:t>   Dựa vào hình 36.1 cho biết từ Tây sang Đông địa hình Bắc Mĩ có thể chia thành mấy miền địa hình ?</a:t>
            </a:r>
          </a:p>
        </p:txBody>
      </p:sp>
      <p:sp>
        <p:nvSpPr>
          <p:cNvPr id="10244" name="Text Box 16"/>
          <p:cNvSpPr txBox="1"/>
          <p:nvPr/>
        </p:nvSpPr>
        <p:spPr>
          <a:xfrm>
            <a:off x="1600200" y="5319940"/>
            <a:ext cx="8991600" cy="1385661"/>
          </a:xfrm>
          <a:prstGeom prst="rect">
            <a:avLst/>
          </a:prstGeom>
          <a:noFill/>
          <a:ln w="9525">
            <a:noFill/>
          </a:ln>
        </p:spPr>
        <p:txBody>
          <a:bodyPr anchor="t">
            <a:spAutoFit/>
          </a:bodyPr>
          <a:lstStyle/>
          <a:p>
            <a:pPr algn="ctr">
              <a:spcBef>
                <a:spcPct val="50000"/>
              </a:spcBef>
            </a:pPr>
            <a:endParaRPr lang="en-US" sz="2400" b="1" dirty="0">
              <a:solidFill>
                <a:srgbClr val="1C1C1C"/>
              </a:solidFill>
              <a:latin typeface="Times New Roman" panose="02020603050405020304" pitchFamily="18" charset="0"/>
              <a:ea typeface="SimSun" panose="02010600030101010101" pitchFamily="2" charset="-122"/>
              <a:cs typeface="Times New Roman" panose="02020603050405020304" pitchFamily="18" charset="0"/>
            </a:endParaRPr>
          </a:p>
          <a:p>
            <a:pPr algn="ctr">
              <a:spcBef>
                <a:spcPct val="50000"/>
              </a:spcBef>
            </a:pP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Hình 36.1: Lát cắt hình Bắc Mĩ cắt ngang Hoa Kì theo vĩ tuyến 40</a:t>
            </a:r>
            <a:r>
              <a:rPr lang="en-US" sz="2400" b="1" baseline="300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0</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B</a:t>
            </a:r>
          </a:p>
        </p:txBody>
      </p:sp>
      <p:sp>
        <p:nvSpPr>
          <p:cNvPr id="10247" name="Text Box 19"/>
          <p:cNvSpPr txBox="1"/>
          <p:nvPr/>
        </p:nvSpPr>
        <p:spPr>
          <a:xfrm>
            <a:off x="2932469" y="5426934"/>
            <a:ext cx="6433645" cy="461665"/>
          </a:xfrm>
          <a:prstGeom prst="rect">
            <a:avLst/>
          </a:prstGeom>
          <a:noFill/>
          <a:ln w="9525">
            <a:noFill/>
          </a:ln>
        </p:spPr>
        <p:txBody>
          <a:bodyPr anchor="t">
            <a:spAutoFit/>
          </a:bodyPr>
          <a:lstStyle/>
          <a:p>
            <a:pPr algn="ctr">
              <a:spcBef>
                <a:spcPct val="50000"/>
              </a:spcBef>
            </a:pPr>
            <a:endParaRPr lang="vi-VN" altLang="x-none" sz="2400" b="1" dirty="0">
              <a:solidFill>
                <a:srgbClr val="1C1C1C"/>
              </a:solidFill>
              <a:latin typeface="Times New Roman" panose="02020603050405020304" pitchFamily="18" charset="0"/>
              <a:cs typeface="Times New Roman" panose="02020603050405020304" pitchFamily="18" charset="0"/>
            </a:endParaRPr>
          </a:p>
        </p:txBody>
      </p:sp>
      <p:pic>
        <p:nvPicPr>
          <p:cNvPr id="9" name="Picture 16" descr="Untitled-1">
            <a:extLst>
              <a:ext uri="{FF2B5EF4-FFF2-40B4-BE49-F238E27FC236}">
                <a16:creationId xmlns:a16="http://schemas.microsoft.com/office/drawing/2014/main" id="{BF3A0C3D-0171-4C55-8C14-F0F118BA4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1905"/>
          <a:stretch>
            <a:fillRect/>
          </a:stretch>
        </p:blipFill>
        <p:spPr bwMode="auto">
          <a:xfrm>
            <a:off x="1524000" y="1778644"/>
            <a:ext cx="9144000" cy="354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p:cNvSpPr>
          <p:nvPr>
            <p:ph type="title"/>
          </p:nvPr>
        </p:nvSpPr>
        <p:spPr>
          <a:xfrm>
            <a:off x="914536" y="0"/>
            <a:ext cx="9753464" cy="1447800"/>
          </a:xfrm>
        </p:spPr>
        <p:txBody>
          <a:bodyPr vert="horz" wrap="square" lIns="91440" tIns="45720" rIns="91440" bIns="45720" anchor="b"/>
          <a:lstStyle/>
          <a:p>
            <a:pPr algn="ctr" eaLnBrk="1" hangingPunct="1"/>
            <a:r>
              <a:rPr sz="2400" noProof="1">
                <a:latin typeface="Times New Roman" panose="02020603050405020304" pitchFamily="18" charset="0"/>
                <a:cs typeface="Times New Roman" panose="02020603050405020304" pitchFamily="18" charset="0"/>
              </a:rPr>
              <a:t>   Hãy xác định hệ thống Cooc-đi-e ở phía Tây, miền đồng bằng ở giữa, miền núi già và sơn nguyên ở phía Đông trên hình 36.2</a:t>
            </a:r>
          </a:p>
        </p:txBody>
      </p:sp>
      <p:pic>
        <p:nvPicPr>
          <p:cNvPr id="15363" name="Picture 1" descr="ly-thuyet-thien-nhien-bac-mi-01"/>
          <p:cNvPicPr>
            <a:picLocks noGrp="1" noChangeAspect="1"/>
          </p:cNvPicPr>
          <p:nvPr>
            <p:ph idx="1"/>
          </p:nvPr>
        </p:nvPicPr>
        <p:blipFill>
          <a:blip r:embed="rId2"/>
          <a:stretch>
            <a:fillRect/>
          </a:stretch>
        </p:blipFill>
        <p:spPr>
          <a:xfrm>
            <a:off x="1126495" y="1447166"/>
            <a:ext cx="9542142" cy="5400675"/>
          </a:xfrm>
          <a:prstGeom prst="rect">
            <a:avLst/>
          </a:prstGeom>
          <a:noFill/>
          <a:ln w="9525">
            <a:noFill/>
          </a:ln>
        </p:spPr>
      </p:pic>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AutoShape 7"/>
          <p:cNvSpPr>
            <a:spLocks noGrp="1"/>
          </p:cNvSpPr>
          <p:nvPr>
            <p:ph type="ctrTitle"/>
          </p:nvPr>
        </p:nvSpPr>
        <p:spPr>
          <a:xfrm>
            <a:off x="1676516" y="0"/>
            <a:ext cx="9144000" cy="1752600"/>
          </a:xfrm>
        </p:spPr>
        <p:txBody>
          <a:bodyPr vert="horz" wrap="square" lIns="91440" tIns="45720" rIns="91440" bIns="45720" anchor="ctr"/>
          <a:lstStyle/>
          <a:p>
            <a:pPr eaLnBrk="1" hangingPunct="1"/>
            <a:r>
              <a:rPr sz="2800" noProof="1">
                <a:latin typeface="Times New Roman" panose="02020603050405020304" pitchFamily="18" charset="0"/>
                <a:cs typeface="Times New Roman" panose="02020603050405020304" pitchFamily="18" charset="0"/>
              </a:rPr>
              <a:t>Nêu đặc điểm của hệ thống Cooc-đi-e? Hệ thống Cooc-đi-e có những khoáng sản nào?</a:t>
            </a:r>
          </a:p>
        </p:txBody>
      </p:sp>
      <p:sp>
        <p:nvSpPr>
          <p:cNvPr id="27656" name="Rectangle 8"/>
          <p:cNvSpPr>
            <a:spLocks noGrp="1"/>
          </p:cNvSpPr>
          <p:nvPr>
            <p:ph type="subTitle" idx="1"/>
          </p:nvPr>
        </p:nvSpPr>
        <p:spPr>
          <a:xfrm>
            <a:off x="6324716" y="1447800"/>
            <a:ext cx="4495800" cy="3302000"/>
          </a:xfrm>
        </p:spPr>
        <p:txBody>
          <a:bodyPr vert="horz" wrap="square" lIns="91440" tIns="45720" rIns="91440" bIns="45720" anchor="b"/>
          <a:lstStyle/>
          <a:p>
            <a:pPr eaLnBrk="1" hangingPunct="1">
              <a:lnSpc>
                <a:spcPct val="80000"/>
              </a:lnSpc>
              <a:buSzPct val="75000"/>
            </a:pPr>
            <a:r>
              <a:rPr lang="en-US" sz="2400" b="1" i="1" dirty="0">
                <a:solidFill>
                  <a:srgbClr val="FF0000"/>
                </a:solidFill>
                <a:latin typeface="Times New Roman" panose="02020603050405020304" pitchFamily="18" charset="0"/>
                <a:cs typeface="Times New Roman" panose="02020603050405020304" pitchFamily="18" charset="0"/>
              </a:rPr>
              <a:t>+ Miền núi trẻ, cao đồ sộ, dài 9000km theo hướng bắc – nam, cao trung bình 3000-4000m.</a:t>
            </a:r>
          </a:p>
          <a:p>
            <a:pPr eaLnBrk="1" hangingPunct="1">
              <a:lnSpc>
                <a:spcPct val="80000"/>
              </a:lnSpc>
              <a:buSzPct val="75000"/>
            </a:pPr>
            <a:r>
              <a:rPr lang="en-US" sz="2400" b="1" i="1" dirty="0">
                <a:solidFill>
                  <a:srgbClr val="FF0000"/>
                </a:solidFill>
                <a:latin typeface="Times New Roman" panose="02020603050405020304" pitchFamily="18" charset="0"/>
                <a:cs typeface="Times New Roman" panose="02020603050405020304" pitchFamily="18" charset="0"/>
              </a:rPr>
              <a:t>+ Gồm nhiều dãy chạy song song, xen kẽ các sơn nguyên và cao nguyên.</a:t>
            </a:r>
          </a:p>
          <a:p>
            <a:pPr eaLnBrk="1" hangingPunct="1">
              <a:lnSpc>
                <a:spcPct val="80000"/>
              </a:lnSpc>
              <a:buSzPct val="75000"/>
            </a:pPr>
            <a:r>
              <a:rPr lang="en-US" sz="2400" b="1" i="1" dirty="0">
                <a:solidFill>
                  <a:srgbClr val="FF0000"/>
                </a:solidFill>
                <a:latin typeface="Times New Roman" panose="02020603050405020304" pitchFamily="18" charset="0"/>
                <a:cs typeface="Times New Roman" panose="02020603050405020304" pitchFamily="18" charset="0"/>
              </a:rPr>
              <a:t>+ Khoáng sản chủ yếu là đồng, vàng, uranium…</a:t>
            </a:r>
          </a:p>
          <a:p>
            <a:pPr eaLnBrk="1" hangingPunct="1">
              <a:lnSpc>
                <a:spcPct val="80000"/>
              </a:lnSpc>
              <a:buSzPct val="75000"/>
            </a:pPr>
            <a:endParaRPr lang="en-US" sz="1800" i="1" dirty="0">
              <a:latin typeface="Times New Roman" panose="02020603050405020304" pitchFamily="18" charset="0"/>
              <a:cs typeface="Times New Roman" panose="02020603050405020304" pitchFamily="18" charset="0"/>
            </a:endParaRPr>
          </a:p>
        </p:txBody>
      </p:sp>
      <p:pic>
        <p:nvPicPr>
          <p:cNvPr id="15363" name="Picture 1" descr="ly-thuyet-thien-nhien-bac-mi-01"/>
          <p:cNvPicPr>
            <a:picLocks noChangeAspect="1"/>
          </p:cNvPicPr>
          <p:nvPr/>
        </p:nvPicPr>
        <p:blipFill>
          <a:blip r:embed="rId2"/>
          <a:stretch>
            <a:fillRect/>
          </a:stretch>
        </p:blipFill>
        <p:spPr>
          <a:xfrm>
            <a:off x="1676516" y="1310640"/>
            <a:ext cx="4648200" cy="5551170"/>
          </a:xfrm>
          <a:prstGeom prst="rect">
            <a:avLst/>
          </a:prstGeom>
          <a:noFill/>
          <a:ln w="9525">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p:cTn id="7" dur="500" fill="hold"/>
                                        <p:tgtEl>
                                          <p:spTgt spid="27655"/>
                                        </p:tgtEl>
                                        <p:attrNameLst>
                                          <p:attrName>ppt_w</p:attrName>
                                        </p:attrNameLst>
                                      </p:cBhvr>
                                      <p:tavLst>
                                        <p:tav tm="0">
                                          <p:val>
                                            <p:fltVal val="0"/>
                                          </p:val>
                                        </p:tav>
                                        <p:tav tm="100000">
                                          <p:val>
                                            <p:strVal val="#ppt_w"/>
                                          </p:val>
                                        </p:tav>
                                      </p:tavLst>
                                    </p:anim>
                                    <p:anim calcmode="lin" valueType="num">
                                      <p:cBhvr>
                                        <p:cTn id="8" dur="500" fill="hold"/>
                                        <p:tgtEl>
                                          <p:spTgt spid="27655"/>
                                        </p:tgtEl>
                                        <p:attrNameLst>
                                          <p:attrName>ppt_h</p:attrName>
                                        </p:attrNameLst>
                                      </p:cBhvr>
                                      <p:tavLst>
                                        <p:tav tm="0">
                                          <p:val>
                                            <p:fltVal val="0"/>
                                          </p:val>
                                        </p:tav>
                                        <p:tav tm="100000">
                                          <p:val>
                                            <p:strVal val="#ppt_h"/>
                                          </p:val>
                                        </p:tav>
                                      </p:tavLst>
                                    </p:anim>
                                    <p:animEffect transition="in" filter="fade">
                                      <p:cBhvr>
                                        <p:cTn id="9" dur="500"/>
                                        <p:tgtEl>
                                          <p:spTgt spid="2765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27656">
                                            <p:txEl>
                                              <p:pRg st="0" end="0"/>
                                            </p:txEl>
                                          </p:spTgt>
                                        </p:tgtEl>
                                        <p:attrNameLst>
                                          <p:attrName>style.visibility</p:attrName>
                                        </p:attrNameLst>
                                      </p:cBhvr>
                                      <p:to>
                                        <p:strVal val="visible"/>
                                      </p:to>
                                    </p:set>
                                    <p:animEffect transition="in" filter="wedge">
                                      <p:cBhvr>
                                        <p:cTn id="14" dur="2000"/>
                                        <p:tgtEl>
                                          <p:spTgt spid="2765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7656">
                                            <p:txEl>
                                              <p:pRg st="1" end="1"/>
                                            </p:txEl>
                                          </p:spTgt>
                                        </p:tgtEl>
                                        <p:attrNameLst>
                                          <p:attrName>style.visibility</p:attrName>
                                        </p:attrNameLst>
                                      </p:cBhvr>
                                      <p:to>
                                        <p:strVal val="visible"/>
                                      </p:to>
                                    </p:set>
                                    <p:animEffect transition="in" filter="wedge">
                                      <p:cBhvr>
                                        <p:cTn id="19" dur="2000"/>
                                        <p:tgtEl>
                                          <p:spTgt spid="2765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656">
                                            <p:txEl>
                                              <p:pRg st="2" end="2"/>
                                            </p:txEl>
                                          </p:spTgt>
                                        </p:tgtEl>
                                        <p:attrNameLst>
                                          <p:attrName>style.visibility</p:attrName>
                                        </p:attrNameLst>
                                      </p:cBhvr>
                                      <p:to>
                                        <p:strVal val="visible"/>
                                      </p:to>
                                    </p:set>
                                    <p:anim calcmode="lin" valueType="num">
                                      <p:cBhvr additive="base">
                                        <p:cTn id="24" dur="500" fill="hold"/>
                                        <p:tgtEl>
                                          <p:spTgt spid="2765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6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p:cNvSpPr>
          <p:nvPr>
            <p:ph type="ctrTitle"/>
          </p:nvPr>
        </p:nvSpPr>
        <p:spPr>
          <a:xfrm>
            <a:off x="1600200" y="76200"/>
            <a:ext cx="8991600" cy="1371600"/>
          </a:xfrm>
        </p:spPr>
        <p:txBody>
          <a:bodyPr vert="horz" wrap="square" lIns="91440" tIns="45720" rIns="91440" bIns="45720" anchor="ctr"/>
          <a:lstStyle/>
          <a:p>
            <a:pPr eaLnBrk="1" hangingPunct="1"/>
            <a:r>
              <a:rPr sz="2800" noProof="1">
                <a:solidFill>
                  <a:srgbClr val="FF0000"/>
                </a:solidFill>
                <a:latin typeface="Times New Roman" panose="02020603050405020304" pitchFamily="18" charset="0"/>
                <a:cs typeface="Times New Roman" panose="02020603050405020304" pitchFamily="18" charset="0"/>
              </a:rPr>
              <a:t>Nêu đặc điểm của miền đồng bằng trung tâm?</a:t>
            </a:r>
          </a:p>
        </p:txBody>
      </p:sp>
      <p:sp>
        <p:nvSpPr>
          <p:cNvPr id="31747" name="Rectangle 3"/>
          <p:cNvSpPr>
            <a:spLocks noGrp="1"/>
          </p:cNvSpPr>
          <p:nvPr>
            <p:ph type="subTitle" idx="1"/>
          </p:nvPr>
        </p:nvSpPr>
        <p:spPr>
          <a:xfrm>
            <a:off x="6708776" y="2057400"/>
            <a:ext cx="3959225" cy="3657600"/>
          </a:xfrm>
        </p:spPr>
        <p:txBody>
          <a:bodyPr vert="horz" wrap="square" lIns="91440" tIns="45720" rIns="91440" bIns="45720" anchor="b"/>
          <a:lstStyle/>
          <a:p>
            <a:pPr algn="just" eaLnBrk="1" hangingPunct="1">
              <a:lnSpc>
                <a:spcPct val="80000"/>
              </a:lnSpc>
              <a:buSzPct val="75000"/>
            </a:pPr>
            <a:r>
              <a:rPr lang="en-US" b="1" i="1" dirty="0">
                <a:latin typeface="Times New Roman" panose="02020603050405020304" pitchFamily="18" charset="0"/>
                <a:ea typeface="Arial" panose="020B0604020202020204" pitchFamily="34" charset="0"/>
                <a:cs typeface="Times New Roman" panose="02020603050405020304" pitchFamily="18" charset="0"/>
              </a:rPr>
              <a:t>+ Hình dạng lòng máng khổng lồ. Cao phía Bắc và Tây bắc, thấp dần về phía Nam và Đông nam</a:t>
            </a:r>
          </a:p>
          <a:p>
            <a:pPr algn="just" eaLnBrk="1" hangingPunct="1">
              <a:lnSpc>
                <a:spcPct val="80000"/>
              </a:lnSpc>
              <a:buSzPct val="75000"/>
            </a:pPr>
            <a:r>
              <a:rPr lang="en-US" altLang="zh-CN" b="1" i="1" dirty="0">
                <a:latin typeface="Times New Roman" panose="02020603050405020304" pitchFamily="18" charset="0"/>
                <a:ea typeface="Arial" panose="020B0604020202020204" pitchFamily="34" charset="0"/>
                <a:cs typeface="Times New Roman" panose="02020603050405020304" pitchFamily="18" charset="0"/>
              </a:rPr>
              <a:t>+</a:t>
            </a:r>
            <a:r>
              <a:rPr lang="en-US" b="1" i="1" dirty="0">
                <a:latin typeface="Times New Roman" panose="02020603050405020304" pitchFamily="18" charset="0"/>
                <a:ea typeface="Arial" panose="020B0604020202020204" pitchFamily="34" charset="0"/>
                <a:cs typeface="Times New Roman" panose="02020603050405020304" pitchFamily="18" charset="0"/>
              </a:rPr>
              <a:t> Có nhiều hồ và sông lớn.</a:t>
            </a:r>
          </a:p>
          <a:p>
            <a:pPr eaLnBrk="1" hangingPunct="1">
              <a:lnSpc>
                <a:spcPct val="80000"/>
              </a:lnSpc>
              <a:buSzPct val="75000"/>
            </a:pPr>
            <a:endParaRPr lang="en-US" sz="2000" b="1" dirty="0">
              <a:solidFill>
                <a:srgbClr val="FF33CC"/>
              </a:solidFill>
              <a:latin typeface="Times New Roman" panose="02020603050405020304" pitchFamily="18" charset="0"/>
              <a:cs typeface="Times New Roman" panose="02020603050405020304" pitchFamily="18" charset="0"/>
            </a:endParaRPr>
          </a:p>
          <a:p>
            <a:pPr eaLnBrk="1" hangingPunct="1">
              <a:lnSpc>
                <a:spcPct val="80000"/>
              </a:lnSpc>
              <a:buSzPct val="75000"/>
            </a:pPr>
            <a:endParaRPr lang="en-US" sz="2000" b="1" dirty="0">
              <a:solidFill>
                <a:srgbClr val="FF33CC"/>
              </a:solidFill>
              <a:latin typeface="Times New Roman" panose="02020603050405020304" pitchFamily="18" charset="0"/>
              <a:cs typeface="Times New Roman" panose="02020603050405020304" pitchFamily="18" charset="0"/>
            </a:endParaRPr>
          </a:p>
          <a:p>
            <a:pPr eaLnBrk="1" hangingPunct="1">
              <a:lnSpc>
                <a:spcPct val="80000"/>
              </a:lnSpc>
              <a:buSzPct val="75000"/>
            </a:pPr>
            <a:endParaRPr lang="en-US" sz="2000" b="1" i="1" dirty="0">
              <a:latin typeface="Times New Roman" panose="02020603050405020304" pitchFamily="18" charset="0"/>
              <a:cs typeface="Times New Roman" panose="02020603050405020304" pitchFamily="18" charset="0"/>
            </a:endParaRPr>
          </a:p>
          <a:p>
            <a:pPr eaLnBrk="1" hangingPunct="1">
              <a:lnSpc>
                <a:spcPct val="80000"/>
              </a:lnSpc>
              <a:buSzPct val="75000"/>
            </a:pPr>
            <a:endParaRPr lang="en-US" sz="2000" i="1" dirty="0">
              <a:latin typeface="Times New Roman" panose="02020603050405020304" pitchFamily="18" charset="0"/>
              <a:cs typeface="Times New Roman" panose="02020603050405020304" pitchFamily="18" charset="0"/>
            </a:endParaRPr>
          </a:p>
        </p:txBody>
      </p:sp>
      <p:pic>
        <p:nvPicPr>
          <p:cNvPr id="15363" name="Picture 1" descr="ly-thuyet-thien-nhien-bac-mi-01"/>
          <p:cNvPicPr>
            <a:picLocks noChangeAspect="1"/>
          </p:cNvPicPr>
          <p:nvPr/>
        </p:nvPicPr>
        <p:blipFill>
          <a:blip r:embed="rId3"/>
          <a:stretch>
            <a:fillRect/>
          </a:stretch>
        </p:blipFill>
        <p:spPr>
          <a:xfrm>
            <a:off x="1524000" y="1318895"/>
            <a:ext cx="5185410" cy="5551170"/>
          </a:xfrm>
          <a:prstGeom prst="rect">
            <a:avLst/>
          </a:prstGeom>
          <a:noFill/>
          <a:ln w="9525">
            <a:noFill/>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1747">
                                            <p:txEl>
                                              <p:charRg st="0" end="116"/>
                                            </p:txEl>
                                          </p:spTgt>
                                        </p:tgtEl>
                                        <p:attrNameLst>
                                          <p:attrName>style.visibility</p:attrName>
                                        </p:attrNameLst>
                                      </p:cBhvr>
                                      <p:to>
                                        <p:strVal val="visible"/>
                                      </p:to>
                                    </p:set>
                                    <p:animEffect transition="in" filter="diamond(in)">
                                      <p:cBhvr>
                                        <p:cTn id="14" dur="2000"/>
                                        <p:tgtEl>
                                          <p:spTgt spid="31747">
                                            <p:txEl>
                                              <p:charRg st="0" end="11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diamond(in)">
                                      <p:cBhvr>
                                        <p:cTn id="19" dur="20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p:cNvSpPr>
          <p:nvPr>
            <p:ph type="ctrTitle"/>
          </p:nvPr>
        </p:nvSpPr>
        <p:spPr>
          <a:xfrm>
            <a:off x="1524000" y="0"/>
            <a:ext cx="9144000" cy="1066800"/>
          </a:xfrm>
        </p:spPr>
        <p:txBody>
          <a:bodyPr vert="horz" wrap="square" lIns="91440" tIns="45720" rIns="91440" bIns="45720" anchor="ctr"/>
          <a:lstStyle/>
          <a:p>
            <a:pPr eaLnBrk="1" hangingPunct="1"/>
            <a:r>
              <a:rPr sz="2400" noProof="1">
                <a:latin typeface="Times New Roman" panose="02020603050405020304" pitchFamily="18" charset="0"/>
                <a:cs typeface="Times New Roman" panose="02020603050405020304" pitchFamily="18" charset="0"/>
              </a:rPr>
              <a:t>Miền núi già và sơn nguyên ở phía Đông có đặc điểm gì? Kể tên các khoáng sản của miền?</a:t>
            </a:r>
          </a:p>
        </p:txBody>
      </p:sp>
      <p:sp>
        <p:nvSpPr>
          <p:cNvPr id="36867" name="Rectangle 3"/>
          <p:cNvSpPr>
            <a:spLocks noGrp="1"/>
          </p:cNvSpPr>
          <p:nvPr>
            <p:ph type="subTitle" idx="1"/>
          </p:nvPr>
        </p:nvSpPr>
        <p:spPr>
          <a:xfrm>
            <a:off x="7467600" y="2057436"/>
            <a:ext cx="3200400" cy="2235200"/>
          </a:xfrm>
        </p:spPr>
        <p:txBody>
          <a:bodyPr vert="horz" wrap="square" lIns="91440" tIns="45720" rIns="91440" bIns="45720" anchor="b"/>
          <a:lstStyle/>
          <a:p>
            <a:pPr eaLnBrk="1" hangingPunct="1">
              <a:lnSpc>
                <a:spcPct val="80000"/>
              </a:lnSpc>
              <a:buSzPct val="75000"/>
            </a:pPr>
            <a:r>
              <a:rPr lang="en-US" sz="2000" b="1" i="1" dirty="0">
                <a:solidFill>
                  <a:schemeClr val="tx1"/>
                </a:solidFill>
                <a:latin typeface="Times New Roman" panose="02020603050405020304" pitchFamily="18" charset="0"/>
                <a:cs typeface="Times New Roman" panose="02020603050405020304" pitchFamily="18" charset="0"/>
              </a:rPr>
              <a:t>+ Là miền núi già thấp có hướng Đông Bắc-Tây Nam</a:t>
            </a:r>
          </a:p>
          <a:p>
            <a:pPr eaLnBrk="1" hangingPunct="1">
              <a:lnSpc>
                <a:spcPct val="80000"/>
              </a:lnSpc>
              <a:buSzPct val="75000"/>
            </a:pPr>
            <a:r>
              <a:rPr lang="en-US" sz="2000" b="1" i="1" dirty="0">
                <a:solidFill>
                  <a:schemeClr val="tx1"/>
                </a:solidFill>
                <a:latin typeface="Times New Roman" panose="02020603050405020304" pitchFamily="18" charset="0"/>
                <a:cs typeface="Times New Roman" panose="02020603050405020304" pitchFamily="18" charset="0"/>
              </a:rPr>
              <a:t>+ Khoáng sản: than, sắt…</a:t>
            </a:r>
          </a:p>
          <a:p>
            <a:pPr eaLnBrk="1" hangingPunct="1">
              <a:lnSpc>
                <a:spcPct val="80000"/>
              </a:lnSpc>
              <a:buSzPct val="75000"/>
            </a:pPr>
            <a:endParaRPr lang="en-US" sz="2000" b="1" i="1" dirty="0">
              <a:solidFill>
                <a:schemeClr val="tx1"/>
              </a:solidFill>
              <a:latin typeface="Times New Roman" panose="02020603050405020304" pitchFamily="18" charset="0"/>
              <a:cs typeface="Times New Roman" panose="02020603050405020304" pitchFamily="18" charset="0"/>
            </a:endParaRPr>
          </a:p>
          <a:p>
            <a:pPr eaLnBrk="1" hangingPunct="1">
              <a:lnSpc>
                <a:spcPct val="80000"/>
              </a:lnSpc>
              <a:buSzPct val="75000"/>
            </a:pPr>
            <a:endParaRPr lang="en-US" sz="2000" i="1" dirty="0">
              <a:latin typeface="Times New Roman" panose="02020603050405020304" pitchFamily="18" charset="0"/>
              <a:cs typeface="Times New Roman" panose="02020603050405020304" pitchFamily="18" charset="0"/>
            </a:endParaRPr>
          </a:p>
        </p:txBody>
      </p:sp>
      <p:pic>
        <p:nvPicPr>
          <p:cNvPr id="15363" name="Picture 1" descr="ly-thuyet-thien-nhien-bac-mi-01"/>
          <p:cNvPicPr>
            <a:picLocks noChangeAspect="1"/>
          </p:cNvPicPr>
          <p:nvPr/>
        </p:nvPicPr>
        <p:blipFill>
          <a:blip r:embed="rId2"/>
          <a:stretch>
            <a:fillRect/>
          </a:stretch>
        </p:blipFill>
        <p:spPr>
          <a:xfrm>
            <a:off x="1524000" y="1318895"/>
            <a:ext cx="5693410" cy="555117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anim calcmode="lin" valueType="num">
                                      <p:cBhvr>
                                        <p:cTn id="8" dur="2000" fill="hold"/>
                                        <p:tgtEl>
                                          <p:spTgt spid="36866"/>
                                        </p:tgtEl>
                                        <p:attrNameLst>
                                          <p:attrName>style.rotation</p:attrName>
                                        </p:attrNameLst>
                                      </p:cBhvr>
                                      <p:tavLst>
                                        <p:tav tm="0">
                                          <p:val>
                                            <p:fltVal val="720"/>
                                          </p:val>
                                        </p:tav>
                                        <p:tav tm="100000">
                                          <p:val>
                                            <p:fltVal val="0"/>
                                          </p:val>
                                        </p:tav>
                                      </p:tavLst>
                                    </p:anim>
                                    <p:anim calcmode="lin" valueType="num">
                                      <p:cBhvr>
                                        <p:cTn id="9" dur="2000" fill="hold"/>
                                        <p:tgtEl>
                                          <p:spTgt spid="36866"/>
                                        </p:tgtEl>
                                        <p:attrNameLst>
                                          <p:attrName>ppt_h</p:attrName>
                                        </p:attrNameLst>
                                      </p:cBhvr>
                                      <p:tavLst>
                                        <p:tav tm="0">
                                          <p:val>
                                            <p:fltVal val="0"/>
                                          </p:val>
                                        </p:tav>
                                        <p:tav tm="100000">
                                          <p:val>
                                            <p:strVal val="#ppt_h"/>
                                          </p:val>
                                        </p:tav>
                                      </p:tavLst>
                                    </p:anim>
                                    <p:anim calcmode="lin" valueType="num">
                                      <p:cBhvr>
                                        <p:cTn id="10" dur="2000" fill="hold"/>
                                        <p:tgtEl>
                                          <p:spTgt spid="3686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36867">
                                            <p:txEl>
                                              <p:pRg st="0" end="0"/>
                                            </p:txEl>
                                          </p:spTgt>
                                        </p:tgtEl>
                                        <p:attrNameLst>
                                          <p:attrName>style.visibility</p:attrName>
                                        </p:attrNameLst>
                                      </p:cBhvr>
                                      <p:to>
                                        <p:strVal val="visible"/>
                                      </p:to>
                                    </p:set>
                                    <p:animEffect transition="in" filter="fade">
                                      <p:cBhvr>
                                        <p:cTn id="15" dur="100"/>
                                        <p:tgtEl>
                                          <p:spTgt spid="36867">
                                            <p:txEl>
                                              <p:pRg st="0" end="0"/>
                                            </p:txEl>
                                          </p:spTgt>
                                        </p:tgtEl>
                                      </p:cBhvr>
                                    </p:animEffect>
                                    <p:anim calcmode="lin" valueType="num">
                                      <p:cBhvr>
                                        <p:cTn id="16" dur="4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36867">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686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686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nodeType="withEffect">
                                  <p:stCondLst>
                                    <p:cond delay="0"/>
                                  </p:stCondLst>
                                  <p:childTnLst>
                                    <p:set>
                                      <p:cBhvr>
                                        <p:cTn id="21" dur="1" fill="hold">
                                          <p:stCondLst>
                                            <p:cond delay="0"/>
                                          </p:stCondLst>
                                        </p:cTn>
                                        <p:tgtEl>
                                          <p:spTgt spid="36867">
                                            <p:txEl>
                                              <p:pRg st="1" end="1"/>
                                            </p:txEl>
                                          </p:spTgt>
                                        </p:tgtEl>
                                        <p:attrNameLst>
                                          <p:attrName>style.visibility</p:attrName>
                                        </p:attrNameLst>
                                      </p:cBhvr>
                                      <p:to>
                                        <p:strVal val="visible"/>
                                      </p:to>
                                    </p:set>
                                    <p:animEffect transition="in" filter="fade">
                                      <p:cBhvr>
                                        <p:cTn id="22" dur="100"/>
                                        <p:tgtEl>
                                          <p:spTgt spid="36867">
                                            <p:txEl>
                                              <p:pRg st="1" end="1"/>
                                            </p:txEl>
                                          </p:spTgt>
                                        </p:tgtEl>
                                      </p:cBhvr>
                                    </p:animEffect>
                                    <p:anim calcmode="lin" valueType="num">
                                      <p:cBhvr>
                                        <p:cTn id="23" dur="4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4" dur="400" fill="hold"/>
                                        <p:tgtEl>
                                          <p:spTgt spid="36867">
                                            <p:txEl>
                                              <p:pRg st="1" end="1"/>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3686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3686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theme/theme1.xml><?xml version="1.0" encoding="utf-8"?>
<a:theme xmlns:a="http://schemas.openxmlformats.org/drawingml/2006/main" name="Capsul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apsul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Capsules</Template>
  <TotalTime>76</TotalTime>
  <Words>794</Words>
  <Application>Microsoft Office PowerPoint</Application>
  <PresentationFormat>Widescreen</PresentationFormat>
  <Paragraphs>77</Paragraphs>
  <Slides>20</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Calibri Light</vt:lpstr>
      <vt:lpstr>Tahoma</vt:lpstr>
      <vt:lpstr>Times New Roman</vt:lpstr>
      <vt:lpstr>Verdana</vt:lpstr>
      <vt:lpstr>Wingdings</vt:lpstr>
      <vt:lpstr>Capsules</vt:lpstr>
      <vt:lpstr>1_Capsules</vt:lpstr>
      <vt:lpstr>Equation.3</vt:lpstr>
      <vt:lpstr>PowerPoint Presentation</vt:lpstr>
      <vt:lpstr>PowerPoint Presentation</vt:lpstr>
      <vt:lpstr>PowerPoint Presentation</vt:lpstr>
      <vt:lpstr>BÀI 36: THIÊN NHIÊN BẮC MĨ</vt:lpstr>
      <vt:lpstr>PowerPoint Presentation</vt:lpstr>
      <vt:lpstr>   Hãy xác định hệ thống Cooc-đi-e ở phía Tây, miền đồng bằng ở giữa, miền núi già và sơn nguyên ở phía Đông trên hình 36.2</vt:lpstr>
      <vt:lpstr>Nêu đặc điểm của hệ thống Cooc-đi-e? Hệ thống Cooc-đi-e có những khoáng sản nào?</vt:lpstr>
      <vt:lpstr>Nêu đặc điểm của miền đồng bằng trung tâm?</vt:lpstr>
      <vt:lpstr>Miền núi già và sơn nguyên ở phía Đông có đặc điểm gì? Kể tên các khoáng sản của miền?</vt:lpstr>
      <vt:lpstr>BÀI 36: THIÊN NHIÊN BẮC MĨ</vt:lpstr>
      <vt:lpstr>     Dựa vào hình 36.3, cho biết Bắc Mĩ dọc theo kinh tuyến 1000T có các đới khí  hậu nào? Đới khí  hậu nào chiếm diện tích lớn nhất? </vt:lpstr>
      <vt:lpstr>Làm bài tập suy luận</vt:lpstr>
      <vt:lpstr>PowerPoint Presentation</vt:lpstr>
      <vt:lpstr>TIẾT 39: THIÊN NHIÊN BẮC MĨ</vt:lpstr>
      <vt:lpstr>Ngoài 2 sự phân hóa trên, khí hậu Bắc Mĩ còn phân hóa theo chiều nào nữa? Thể hiện rõ nét ở đâu?</vt:lpstr>
      <vt:lpstr>PowerPoint Presentation</vt:lpstr>
      <vt:lpstr>TIẾT 39: THIÊN NHIÊN BẮC MĨ</vt:lpstr>
      <vt:lpstr>PowerPoint Presentation</vt:lpstr>
      <vt:lpstr>Bài tập:</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Thanh-PC</dc:creator>
  <cp:lastModifiedBy>Linh Lê</cp:lastModifiedBy>
  <cp:revision>264</cp:revision>
  <dcterms:created xsi:type="dcterms:W3CDTF">2011-01-06T02:15:00Z</dcterms:created>
  <dcterms:modified xsi:type="dcterms:W3CDTF">2021-08-30T10:11:58Z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1033-11.2.0.9075</vt:lpwstr>
  </property>
</Properties>
</file>