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72" r:id="rId2"/>
    <p:sldId id="373" r:id="rId3"/>
    <p:sldId id="258" r:id="rId4"/>
    <p:sldId id="259" r:id="rId5"/>
    <p:sldId id="412" r:id="rId6"/>
    <p:sldId id="413" r:id="rId7"/>
    <p:sldId id="414" r:id="rId8"/>
    <p:sldId id="376" r:id="rId9"/>
    <p:sldId id="261" r:id="rId10"/>
    <p:sldId id="262" r:id="rId11"/>
    <p:sldId id="41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4B9A9-CC01-41D4-ABEF-D7055F9ED18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F0718-4F23-436C-AA44-69068E907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8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n-US" sz="1200" dirty="0"/>
              <a:t>8</a:t>
            </a:fld>
            <a:endParaRPr lang="en-US" sz="1200" dirty="0"/>
          </a:p>
        </p:txBody>
      </p:sp>
      <p:sp>
        <p:nvSpPr>
          <p:cNvPr id="40963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vi-VN" altLang="x-non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11C5C-D7D3-43F6-64D5-02B3166C7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38751-5995-62BE-9067-FC074E0833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14DE3-54A7-B552-B6EA-D71F88E3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326CB-209B-8955-C19A-15E04F5F7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463D9-F494-97DE-84DE-2613E626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7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2102E-6425-9F19-96A8-FF85C4A0D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01048-B3F4-2500-4D45-B25BEB47F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5B0C4-6978-64AC-5E3E-9188CBAE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2931B-03BC-F52B-5992-4CBB482B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F82B2-C49B-01E9-A168-F6E18975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2695F-B191-E95A-27FB-89AD87EB8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40DF71-7E49-E492-5A3D-339D9A28B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69997-1E2F-0705-23C5-ABF15FB78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E467B-4EB8-1E95-6906-8AB3CC487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1DDE5-E1EC-B70F-14BF-6791F330C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65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1"/>
            <a:ext cx="10972800" cy="5826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174750"/>
            <a:ext cx="53848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727450"/>
            <a:ext cx="53848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VNI-Helv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85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89812-A083-89FF-3215-FC7720A1A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BD3E-A217-434E-90C1-AC9F2F719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D38AC-634C-0D40-FC37-8CD614A6C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AB2A9-B4D7-9FE3-1015-E5F40F6CC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7EFDA-802A-9141-F5F8-671D59B35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0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ED301-E459-574F-AF27-E4E5963E1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62BF6-3AA3-A086-AA3E-80B36EE18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61200-CA70-F1C6-7D1B-D8D849459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DA26A-C729-B260-96A9-8C6B998A2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18804-B8A5-C46B-97E7-AC6E41E3D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1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6F568-EF94-6E6E-60BD-7EC5DC34D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3B5BF-95F9-525D-D90E-A5EFB7547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DB1D7-0C5D-53C1-8998-E43231EEF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67399A-B13F-DB62-0789-DD2FD3305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A66ED-582F-18CE-BB87-59E3FC9E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98751-43F8-B406-97AC-4E5EF5100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0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F6574-2BCC-8D45-72C3-7C805E2E3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EE723-DADF-7E6D-FC72-EFE1375FD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207481-46EF-F2A4-87EE-71ADFD479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CDE504-71CC-889F-9FD7-B49604CDC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F91EA3-3894-B0F8-3C7F-7D8128D9B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DE58B9-7AFB-1AE8-A05C-D50394587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458890-9B37-43E7-739E-7945FCD10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886D03-9DBA-2984-85F4-113B6B69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8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8070C-EA8D-8770-1E76-43EECCABC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AA4207-DD6A-53C8-1AD4-2787044FD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5CFAB-D851-27E8-B604-E79712550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591272-15A4-DFE3-B2E7-B0F438001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8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D6F67-D5A8-51D2-654B-68702D981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8A2D5-020D-3673-CAC6-EABE98FFF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26E88-41E9-B2B6-8CA7-054E36211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9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F5CCD-32B7-814F-4E74-68B09029A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98A15-AB80-0367-ECD9-0AA6FFC1E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DD6863-4619-1C4F-F938-D89BEB13E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4EFBD-E344-1E03-6769-D1B3E172C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EE561-68FF-6E8E-1BC5-6B322CB4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EDBBF2-434C-DBD1-986E-6B9FA17D8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21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539B2-E6D5-6F52-4086-3DAE96A30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951D1D-9828-B845-45BE-B7B1FC5048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ED147-354D-D04D-369C-37F5EBC6F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733DC-27ED-C1B4-E067-5CE7B5176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E78175-8D32-2C4E-0E5E-AF99832E1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EE261-8308-11E8-84A6-27712255A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755C2E-34EA-DCCB-5522-BFFC3FB5D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ADEDB-BEDD-9892-1CB7-1C5E2395F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13B44-BD75-468E-BF7F-5BCD40202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A4F1A-8116-4097-A542-95AF12424D99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F9CB3-4127-D783-7D9F-C91C3A3DA7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92854-6A29-8AEB-BE7B-B01E724E5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5F83C-212E-4981-B6C9-4AC29FE44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6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5.jpeg"/><Relationship Id="rId7" Type="http://schemas.openxmlformats.org/officeDocument/2006/relationships/oleObject" Target="../embeddings/oleObject2.bin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5.wmf"/><Relationship Id="rId3" Type="http://schemas.openxmlformats.org/officeDocument/2006/relationships/image" Target="../media/image20.jpeg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7.bin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TREEC021"/>
          <p:cNvPicPr>
            <a:picLocks noChangeAspect="1"/>
          </p:cNvPicPr>
          <p:nvPr/>
        </p:nvPicPr>
        <p:blipFill>
          <a:blip r:embed="rId2">
            <a:lum bright="-12000"/>
          </a:blip>
          <a:stretch>
            <a:fillRect/>
          </a:stretch>
        </p:blipFill>
        <p:spPr>
          <a:xfrm>
            <a:off x="21683663" y="2276475"/>
            <a:ext cx="6088062" cy="3790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5472" name="Rectangle 64"/>
          <p:cNvSpPr/>
          <p:nvPr/>
        </p:nvSpPr>
        <p:spPr>
          <a:xfrm>
            <a:off x="1847851" y="5534026"/>
            <a:ext cx="8424863" cy="1323975"/>
          </a:xfrm>
          <a:prstGeom prst="rect">
            <a:avLst/>
          </a:prstGeom>
          <a:noFill/>
          <a:ln w="76200">
            <a:noFill/>
          </a:ln>
        </p:spPr>
        <p:txBody>
          <a:bodyPr anchor="ctr" anchorCtr="0">
            <a:spAutoFit/>
          </a:bodyPr>
          <a:lstStyle/>
          <a:p>
            <a:pPr algn="just"/>
            <a:r>
              <a:rPr sz="3600" dirty="0">
                <a:latin typeface="VNI-Helve" pitchFamily="2" charset="0"/>
              </a:rPr>
              <a:t>   </a:t>
            </a:r>
            <a:r>
              <a:rPr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 sao các vệ tinh có thể chuyển động tròn đều quanh Trái Đất?</a:t>
            </a:r>
            <a:endParaRPr sz="4000" b="1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100" name="Picture 2" descr="Kết quả hình ảnh cho vệ tinh chuyển &amp;dstrok;ộng tròn quanh Trái &amp;dstrok;ất youtub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063" y="44450"/>
            <a:ext cx="3429000" cy="2686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1" name="Picture 10" descr="Kết quả hình ảnh cho các vệ tinh nhân tạo quanh Trái &amp;dstrok;ấ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8813" y="71439"/>
            <a:ext cx="4857750" cy="55006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2" name="Picture 4" descr="Kết quả hình ảnh cho vệ tinh chuyển &amp;dstrok;ộng tròn quanh Trái &amp;dstrok;ất youtub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4063" y="2786063"/>
            <a:ext cx="3429000" cy="28829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7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EA2A882-71A5-3FCC-048C-2096295F0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374073"/>
            <a:ext cx="11884728" cy="592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639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0E90E0-99A4-9D3B-EA6A-F4749FF4B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171"/>
            <a:ext cx="11959771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19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TREEC021"/>
          <p:cNvPicPr>
            <a:picLocks noChangeAspect="1"/>
          </p:cNvPicPr>
          <p:nvPr/>
        </p:nvPicPr>
        <p:blipFill>
          <a:blip r:embed="rId2">
            <a:lum bright="-12000"/>
          </a:blip>
          <a:stretch>
            <a:fillRect/>
          </a:stretch>
        </p:blipFill>
        <p:spPr>
          <a:xfrm>
            <a:off x="21683663" y="2276475"/>
            <a:ext cx="6088062" cy="3790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5472" name="Rectangle 64"/>
          <p:cNvSpPr/>
          <p:nvPr/>
        </p:nvSpPr>
        <p:spPr>
          <a:xfrm>
            <a:off x="8382000" y="857250"/>
            <a:ext cx="2286000" cy="4400550"/>
          </a:xfrm>
          <a:prstGeom prst="rect">
            <a:avLst/>
          </a:prstGeom>
          <a:noFill/>
          <a:ln w="76200">
            <a:noFill/>
          </a:ln>
        </p:spPr>
        <p:txBody>
          <a:bodyPr anchor="ctr" anchorCtr="0">
            <a:spAutoFit/>
          </a:bodyPr>
          <a:lstStyle/>
          <a:p>
            <a:r>
              <a:rPr sz="4000" dirty="0">
                <a:latin typeface="VNI-Helve" pitchFamily="2" charset="0"/>
              </a:rPr>
              <a:t> </a:t>
            </a:r>
            <a:r>
              <a:rPr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 sao ở những đoạn đường cong phải l</a:t>
            </a:r>
            <a:r>
              <a:rPr sz="40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nghiêng?</a:t>
            </a:r>
            <a:endParaRPr sz="4000" b="1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124" name="Picture 22" descr="Kết quả hình ảnh cho khúc cu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5439" y="3571875"/>
            <a:ext cx="6643687" cy="32146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Picture 11" descr="Kết quả hình ảnh cho khúc &amp;dstrok;ường cua nghiê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71438"/>
            <a:ext cx="6715125" cy="33575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CFCEB8-8F7D-C91A-CC40-17A9427DD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56742"/>
            <a:ext cx="11277600" cy="414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79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312E0A-9032-4937-093F-C2B6A5885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514535" cy="9005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9ECCEA-FC82-C05D-885E-7A129F7282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4126" y="112541"/>
            <a:ext cx="4655953" cy="50643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6F39D19-A20E-AAA7-8887-B230FA1CD3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945" y="838195"/>
            <a:ext cx="7024255" cy="3560550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6CC8B076-5B57-5D4A-94B0-B58F3258483A}"/>
              </a:ext>
            </a:extLst>
          </p:cNvPr>
          <p:cNvSpPr txBox="1"/>
          <p:nvPr/>
        </p:nvSpPr>
        <p:spPr>
          <a:xfrm>
            <a:off x="554182" y="4275309"/>
            <a:ext cx="8896976" cy="2470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sz="3600" dirty="0">
                <a:latin typeface="VNI-Helve" pitchFamily="2" charset="0"/>
                <a:ea typeface="SimSun" panose="02010600030101010101" pitchFamily="2" charset="-122"/>
              </a:rPr>
              <a:t> </a:t>
            </a:r>
            <a:r>
              <a:rPr lang="vi-VN" altLang="en-US" sz="3600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rong đó: +         là lực hướng tâm (N)</a:t>
            </a:r>
          </a:p>
          <a:p>
            <a:pPr>
              <a:buNone/>
            </a:pP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</a:t>
            </a:r>
            <a:r>
              <a:rPr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+          là gia tốc hướng tâm (m/   </a:t>
            </a:r>
            <a:r>
              <a:rPr lang="en-US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vi-VN" alt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buNone/>
            </a:pP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</a:t>
            </a:r>
            <a:r>
              <a:rPr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+m là khối lượng của vật (kg)</a:t>
            </a:r>
          </a:p>
          <a:p>
            <a:pPr>
              <a:buNone/>
            </a:pP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</a:t>
            </a:r>
            <a:r>
              <a:rPr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+r là bán kính quỹ đạo (m)</a:t>
            </a:r>
          </a:p>
          <a:p>
            <a:pPr>
              <a:buNone/>
            </a:pP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</a:t>
            </a:r>
            <a:r>
              <a:rPr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+v là tốc độ dài (m/s)</a:t>
            </a:r>
          </a:p>
          <a:p>
            <a:pPr>
              <a:buNone/>
            </a:pP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</a:t>
            </a:r>
            <a:r>
              <a:rPr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+ω là tốc độ góc </a:t>
            </a:r>
            <a:r>
              <a:rPr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(rad/s)</a:t>
            </a:r>
            <a:endParaRPr lang="vi-VN" alt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84CCC7-45EC-4DD2-5354-AE8D3F512F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4999" y="4758487"/>
            <a:ext cx="362001" cy="50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02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6"/>
          <p:cNvSpPr/>
          <p:nvPr/>
        </p:nvSpPr>
        <p:spPr>
          <a:xfrm>
            <a:off x="6502904" y="220663"/>
            <a:ext cx="184730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endParaRPr dirty="0">
              <a:latin typeface="VNI-Helve" pitchFamily="2" charset="0"/>
            </a:endParaRPr>
          </a:p>
        </p:txBody>
      </p:sp>
      <p:sp>
        <p:nvSpPr>
          <p:cNvPr id="12292" name="TextBox 10"/>
          <p:cNvSpPr/>
          <p:nvPr/>
        </p:nvSpPr>
        <p:spPr>
          <a:xfrm>
            <a:off x="1920876" y="1339851"/>
            <a:ext cx="184731" cy="64633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sym typeface="Tahoma" panose="020B0604030504040204" pitchFamily="34" charset="0"/>
            </a:endParaRPr>
          </a:p>
        </p:txBody>
      </p:sp>
      <p:sp>
        <p:nvSpPr>
          <p:cNvPr id="9221" name="TextBox 60"/>
          <p:cNvSpPr/>
          <p:nvPr/>
        </p:nvSpPr>
        <p:spPr>
          <a:xfrm>
            <a:off x="1898651" y="1725613"/>
            <a:ext cx="184731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dirty="0">
              <a:latin typeface="VNI-Helve" pitchFamily="2" charset="0"/>
            </a:endParaRPr>
          </a:p>
        </p:txBody>
      </p:sp>
      <p:sp>
        <p:nvSpPr>
          <p:cNvPr id="9222" name="TextBox 64"/>
          <p:cNvSpPr/>
          <p:nvPr/>
        </p:nvSpPr>
        <p:spPr>
          <a:xfrm>
            <a:off x="1462521" y="1238766"/>
            <a:ext cx="8600642" cy="116955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3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Ví dụ 1: </a:t>
            </a:r>
            <a:r>
              <a:rPr lang="vi-VN" altLang="en-US" sz="3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 hấp dẫn giữa Trái Đất v</a:t>
            </a:r>
            <a:r>
              <a:rPr lang="vi-VN" altLang="en-US" sz="35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vệ tinh nhân tạo đóng vai trò l</a:t>
            </a:r>
            <a:r>
              <a:rPr lang="vi-VN" altLang="en-US" sz="35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5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lực hướng tâm</a:t>
            </a:r>
            <a:endParaRPr lang="vi-VN" altLang="en-US" sz="3500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3" name="Oval 16"/>
          <p:cNvSpPr/>
          <p:nvPr/>
        </p:nvSpPr>
        <p:spPr>
          <a:xfrm>
            <a:off x="7243763" y="3678239"/>
            <a:ext cx="2819400" cy="2790825"/>
          </a:xfrm>
          <a:prstGeom prst="ellipse">
            <a:avLst/>
          </a:prstGeom>
          <a:noFill/>
          <a:ln w="22225" cap="rnd" cmpd="sng">
            <a:solidFill>
              <a:srgbClr val="0000CC"/>
            </a:solidFill>
            <a:prstDash val="sysDot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endParaRPr dirty="0">
              <a:latin typeface="VNI-Helve" pitchFamily="2" charset="0"/>
              <a:sym typeface="Arial" panose="020B0604020202020204" pitchFamily="34" charset="0"/>
            </a:endParaRPr>
          </a:p>
        </p:txBody>
      </p:sp>
      <p:pic>
        <p:nvPicPr>
          <p:cNvPr id="9224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9113" y="4583113"/>
            <a:ext cx="1008062" cy="9572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5" name="TextBox 19"/>
          <p:cNvSpPr/>
          <p:nvPr/>
        </p:nvSpPr>
        <p:spPr>
          <a:xfrm rot="2493640">
            <a:off x="8556626" y="4403726"/>
            <a:ext cx="1552575" cy="339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1600" dirty="0">
                <a:solidFill>
                  <a:srgbClr val="FF0000"/>
                </a:solidFill>
                <a:latin typeface="Tahoma" panose="020B0604030504040204" pitchFamily="34" charset="0"/>
                <a:sym typeface="Tahoma" panose="020B0604030504040204" pitchFamily="34" charset="0"/>
              </a:rPr>
              <a:t>Lực hấp dẫn</a:t>
            </a:r>
            <a:endParaRPr lang="en-US" altLang="en-US" dirty="0">
              <a:latin typeface="VNI-Helve" pitchFamily="2" charset="0"/>
            </a:endParaRPr>
          </a:p>
        </p:txBody>
      </p:sp>
      <p:grpSp>
        <p:nvGrpSpPr>
          <p:cNvPr id="9226" name="Group 10"/>
          <p:cNvGrpSpPr/>
          <p:nvPr/>
        </p:nvGrpSpPr>
        <p:grpSpPr>
          <a:xfrm>
            <a:off x="8586789" y="3771901"/>
            <a:ext cx="46037" cy="1236663"/>
            <a:chOff x="0" y="0"/>
            <a:chExt cx="476140" cy="1048173"/>
          </a:xfrm>
        </p:grpSpPr>
        <p:sp>
          <p:nvSpPr>
            <p:cNvPr id="12307" name="Straight Connector 13"/>
            <p:cNvSpPr/>
            <p:nvPr/>
          </p:nvSpPr>
          <p:spPr>
            <a:xfrm>
              <a:off x="0" y="0"/>
              <a:ext cx="476140" cy="1048173"/>
            </a:xfrm>
            <a:prstGeom prst="line">
              <a:avLst/>
            </a:prstGeom>
            <a:ln w="25400" cap="flat" cmpd="sng">
              <a:solidFill>
                <a:schemeClr val="accent1"/>
              </a:solidFill>
              <a:prstDash val="dashDot"/>
              <a:headEnd type="none" w="med" len="med"/>
              <a:tailEnd type="none" w="med" len="med"/>
            </a:ln>
          </p:spPr>
        </p:sp>
        <p:cxnSp>
          <p:nvCxnSpPr>
            <p:cNvPr id="12308" name="Straight Arrow Connector 9"/>
            <p:cNvCxnSpPr/>
            <p:nvPr/>
          </p:nvCxnSpPr>
          <p:spPr>
            <a:xfrm>
              <a:off x="16414" y="6728"/>
              <a:ext cx="311962" cy="699679"/>
            </a:xfrm>
            <a:prstGeom prst="straightConnector1">
              <a:avLst/>
            </a:prstGeom>
            <a:ln w="31750" cap="flat" cmpd="sng">
              <a:solidFill>
                <a:srgbClr val="00B050"/>
              </a:solidFill>
              <a:prstDash val="solid"/>
              <a:headEnd type="none" w="med" len="med"/>
              <a:tailEnd type="triangle" w="med" len="med"/>
            </a:ln>
          </p:spPr>
        </p:cxnSp>
      </p:grpSp>
      <p:sp>
        <p:nvSpPr>
          <p:cNvPr id="9229" name="TextBox 21"/>
          <p:cNvSpPr/>
          <p:nvPr/>
        </p:nvSpPr>
        <p:spPr>
          <a:xfrm>
            <a:off x="8308975" y="5546725"/>
            <a:ext cx="896938" cy="338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1600" dirty="0">
                <a:solidFill>
                  <a:srgbClr val="FF0000"/>
                </a:solidFill>
                <a:latin typeface="Tahoma" panose="020B0604030504040204" pitchFamily="34" charset="0"/>
                <a:sym typeface="Tahoma" panose="020B0604030504040204" pitchFamily="34" charset="0"/>
              </a:rPr>
              <a:t>Trái Đất</a:t>
            </a:r>
            <a:endParaRPr lang="en-US" altLang="en-US" dirty="0">
              <a:latin typeface="VNI-Helve" pitchFamily="2" charset="0"/>
            </a:endParaRPr>
          </a:p>
        </p:txBody>
      </p:sp>
      <p:sp>
        <p:nvSpPr>
          <p:cNvPr id="9230" name="Oval 2"/>
          <p:cNvSpPr/>
          <p:nvPr/>
        </p:nvSpPr>
        <p:spPr>
          <a:xfrm>
            <a:off x="8642351" y="4997451"/>
            <a:ext cx="73025" cy="73025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88A3A6"/>
            </a:solidFill>
            <a:prstDash val="solid"/>
            <a:headEnd type="none" w="med" len="med"/>
            <a:tailEnd type="none" w="med" len="med"/>
          </a:ln>
        </p:spPr>
        <p:txBody>
          <a:bodyPr anchor="ctr" anchorCtr="0"/>
          <a:lstStyle/>
          <a:p>
            <a:pPr algn="ctr"/>
            <a:endParaRPr dirty="0">
              <a:solidFill>
                <a:srgbClr val="FFFFFF"/>
              </a:solidFill>
              <a:latin typeface="VNI-Helve" pitchFamily="2" charset="0"/>
              <a:sym typeface="Arial" panose="020B0604020202020204" pitchFamily="34" charset="0"/>
            </a:endParaRPr>
          </a:p>
        </p:txBody>
      </p:sp>
      <p:pic>
        <p:nvPicPr>
          <p:cNvPr id="9231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6714" y="3187700"/>
            <a:ext cx="1235075" cy="920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32" name="TextBox 20"/>
          <p:cNvSpPr/>
          <p:nvPr/>
        </p:nvSpPr>
        <p:spPr>
          <a:xfrm>
            <a:off x="7010401" y="2971800"/>
            <a:ext cx="1685925" cy="338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1600" dirty="0">
                <a:solidFill>
                  <a:srgbClr val="FF0000"/>
                </a:solidFill>
                <a:latin typeface="Tahoma" panose="020B0604030504040204" pitchFamily="34" charset="0"/>
                <a:sym typeface="Tahoma" panose="020B0604030504040204" pitchFamily="34" charset="0"/>
              </a:rPr>
              <a:t>Vệ tinh nhân tạo</a:t>
            </a:r>
            <a:endParaRPr lang="en-US" altLang="en-US" dirty="0">
              <a:latin typeface="VNI-Helve" pitchFamily="2" charset="0"/>
            </a:endParaRPr>
          </a:p>
        </p:txBody>
      </p:sp>
      <p:sp>
        <p:nvSpPr>
          <p:cNvPr id="12303" name="Rectangle 1"/>
          <p:cNvSpPr/>
          <p:nvPr/>
        </p:nvSpPr>
        <p:spPr>
          <a:xfrm>
            <a:off x="2162176" y="265113"/>
            <a:ext cx="184731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dirty="0">
              <a:latin typeface="VNI-Helve" pitchFamily="2" charset="0"/>
            </a:endParaRPr>
          </a:p>
        </p:txBody>
      </p:sp>
      <p:sp>
        <p:nvSpPr>
          <p:cNvPr id="12304" name="Text Box 18"/>
          <p:cNvSpPr txBox="1"/>
          <p:nvPr/>
        </p:nvSpPr>
        <p:spPr>
          <a:xfrm>
            <a:off x="5014913" y="1054100"/>
            <a:ext cx="309562" cy="3693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dirty="0">
              <a:latin typeface="VNI-Helv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4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9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4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9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34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39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43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46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0399 0.00624 C 0.08906 0.00624 0.15902 0.09652 0.15902 0.2081 C 0.15902 0.31967 0.08906 0.41111 0.00399 0.41111 C -0.08073 0.41111 -0.14931 0.31967 -0.14931 0.2081 C -0.14931 0.09652 -0.08073 0.00624 0.00399 0.00624 Z " pathEditMode="fixed" rAng="0" ptsTypes="AAAAA">
                                      <p:cBhvr>
                                        <p:cTn id="51" dur="5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202310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6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61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ldLvl="0"/>
      <p:bldP spid="9223" grpId="0" bldLvl="0" animBg="1"/>
      <p:bldP spid="9225" grpId="0" bldLvl="0"/>
      <p:bldP spid="9229" grpId="0" bldLvl="0"/>
      <p:bldP spid="9229" grpId="1" bldLvl="0"/>
      <p:bldP spid="9230" grpId="0" bldLvl="0" animBg="1"/>
      <p:bldP spid="9232" grpId="0" bldLvl="0"/>
      <p:bldP spid="9232" grpId="1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/>
          <p:nvPr/>
        </p:nvGrpSpPr>
        <p:grpSpPr>
          <a:xfrm>
            <a:off x="7319964" y="3429001"/>
            <a:ext cx="3095625" cy="2963863"/>
            <a:chOff x="0" y="0"/>
            <a:chExt cx="1944" cy="1968"/>
          </a:xfrm>
        </p:grpSpPr>
        <p:grpSp>
          <p:nvGrpSpPr>
            <p:cNvPr id="15381" name="Group 3"/>
            <p:cNvGrpSpPr/>
            <p:nvPr/>
          </p:nvGrpSpPr>
          <p:grpSpPr>
            <a:xfrm>
              <a:off x="0" y="0"/>
              <a:ext cx="1944" cy="1968"/>
              <a:chOff x="0" y="0"/>
              <a:chExt cx="2232" cy="2112"/>
            </a:xfrm>
          </p:grpSpPr>
          <p:grpSp>
            <p:nvGrpSpPr>
              <p:cNvPr id="15383" name="Group 4"/>
              <p:cNvGrpSpPr/>
              <p:nvPr/>
            </p:nvGrpSpPr>
            <p:grpSpPr>
              <a:xfrm>
                <a:off x="0" y="0"/>
                <a:ext cx="2232" cy="2112"/>
                <a:chOff x="0" y="0"/>
                <a:chExt cx="2100" cy="2100"/>
              </a:xfrm>
            </p:grpSpPr>
            <p:sp>
              <p:nvSpPr>
                <p:cNvPr id="15388" name="Oval 59"/>
                <p:cNvSpPr/>
                <p:nvPr/>
              </p:nvSpPr>
              <p:spPr>
                <a:xfrm>
                  <a:off x="0" y="0"/>
                  <a:ext cx="2100" cy="2100"/>
                </a:xfrm>
                <a:prstGeom prst="ellipse">
                  <a:avLst/>
                </a:prstGeom>
                <a:blipFill rotWithShape="1">
                  <a:blip r:embed="rId2"/>
                </a:blip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/>
                <a:p>
                  <a:pPr algn="ctr"/>
                  <a:endParaRPr dirty="0">
                    <a:latin typeface="VNI-Helve" pitchFamily="2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389" name="Rectangle 60"/>
                <p:cNvSpPr/>
                <p:nvPr/>
              </p:nvSpPr>
              <p:spPr>
                <a:xfrm>
                  <a:off x="588" y="252"/>
                  <a:ext cx="204" cy="192"/>
                </a:xfrm>
                <a:prstGeom prst="rect">
                  <a:avLst/>
                </a:prstGeom>
                <a:blipFill rotWithShape="1">
                  <a:blip r:embed="rId3"/>
                </a:blip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/>
                <a:p>
                  <a:pPr algn="ctr"/>
                  <a:endParaRPr dirty="0">
                    <a:latin typeface="VNI-Helve" pitchFamily="2" charset="0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5384" name="Line 61"/>
              <p:cNvSpPr/>
              <p:nvPr/>
            </p:nvSpPr>
            <p:spPr>
              <a:xfrm>
                <a:off x="742" y="408"/>
                <a:ext cx="376" cy="672"/>
              </a:xfrm>
              <a:prstGeom prst="line">
                <a:avLst/>
              </a:prstGeom>
              <a:ln w="9525" cap="rnd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15385" name="Oval 62"/>
              <p:cNvSpPr/>
              <p:nvPr/>
            </p:nvSpPr>
            <p:spPr>
              <a:xfrm>
                <a:off x="1089" y="1056"/>
                <a:ext cx="78" cy="56"/>
              </a:xfrm>
              <a:prstGeom prst="ellipse">
                <a:avLst/>
              </a:prstGeom>
              <a:solidFill>
                <a:schemeClr val="bg2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/>
              <a:p>
                <a:pPr algn="ctr"/>
                <a:endParaRPr dirty="0">
                  <a:latin typeface="VNI-Helve" pitchFamily="2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5386" name="Line 63"/>
              <p:cNvSpPr/>
              <p:nvPr/>
            </p:nvSpPr>
            <p:spPr>
              <a:xfrm>
                <a:off x="761" y="420"/>
                <a:ext cx="182" cy="336"/>
              </a:xfrm>
              <a:prstGeom prst="line">
                <a:avLst/>
              </a:prstGeom>
              <a:ln w="38100" cap="flat" cmpd="sng">
                <a:solidFill>
                  <a:srgbClr val="008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5387" name="Oval 64"/>
              <p:cNvSpPr/>
              <p:nvPr/>
            </p:nvSpPr>
            <p:spPr>
              <a:xfrm>
                <a:off x="204" y="216"/>
                <a:ext cx="1824" cy="1716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/>
              <a:p>
                <a:pPr algn="ctr"/>
                <a:endParaRPr dirty="0">
                  <a:latin typeface="VNI-Helve" pitchFamily="2" charset="0"/>
                  <a:sym typeface="Arial" panose="020B0604020202020204" pitchFamily="34" charset="0"/>
                </a:endParaRPr>
              </a:p>
            </p:txBody>
          </p:sp>
        </p:grpSp>
        <p:graphicFrame>
          <p:nvGraphicFramePr>
            <p:cNvPr id="15382" name="Object 65"/>
            <p:cNvGraphicFramePr>
              <a:graphicFrameLocks noChangeAspect="1"/>
            </p:cNvGraphicFramePr>
            <p:nvPr/>
          </p:nvGraphicFramePr>
          <p:xfrm>
            <a:off x="816" y="326"/>
            <a:ext cx="384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322580" imgH="219075" progId="Equation.DSMT4">
                    <p:embed/>
                  </p:oleObj>
                </mc:Choice>
                <mc:Fallback>
                  <p:oleObj r:id="rId4" imgW="322580" imgH="219075" progId="Equation.DSMT4">
                    <p:embed/>
                    <p:pic>
                      <p:nvPicPr>
                        <p:cNvPr id="15382" name="Object 65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816" y="326"/>
                          <a:ext cx="384" cy="34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52" name="Text Box 12"/>
          <p:cNvSpPr txBox="1"/>
          <p:nvPr/>
        </p:nvSpPr>
        <p:spPr>
          <a:xfrm>
            <a:off x="7608888" y="1052513"/>
            <a:ext cx="431800" cy="369332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dirty="0">
                <a:latin typeface="VNI-Helve" pitchFamily="2" charset="0"/>
              </a:rPr>
              <a:t>N</a:t>
            </a:r>
            <a:endParaRPr lang="en-US" altLang="en-US" dirty="0">
              <a:latin typeface="VNI-Helve" pitchFamily="2" charset="0"/>
            </a:endParaRPr>
          </a:p>
        </p:txBody>
      </p:sp>
      <p:sp>
        <p:nvSpPr>
          <p:cNvPr id="10253" name="Text Box 13"/>
          <p:cNvSpPr txBox="1"/>
          <p:nvPr/>
        </p:nvSpPr>
        <p:spPr>
          <a:xfrm>
            <a:off x="7175501" y="2636838"/>
            <a:ext cx="504825" cy="369332"/>
          </a:xfrm>
          <a:prstGeom prst="rect">
            <a:avLst/>
          </a:prstGeom>
          <a:solidFill>
            <a:srgbClr val="FF6600"/>
          </a:solidFill>
          <a:ln w="9525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dirty="0">
                <a:latin typeface="VNI-Helve" pitchFamily="2" charset="0"/>
              </a:rPr>
              <a:t>P</a:t>
            </a:r>
            <a:endParaRPr lang="en-US" altLang="en-US" dirty="0">
              <a:latin typeface="VNI-Helve" pitchFamily="2" charset="0"/>
            </a:endParaRPr>
          </a:p>
        </p:txBody>
      </p:sp>
      <p:sp>
        <p:nvSpPr>
          <p:cNvPr id="15365" name="Rectangle 1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rtlCol="0" anchor="ctr" anchorCtr="0">
            <a:normAutofit fontScale="90000"/>
          </a:bodyPr>
          <a:lstStyle/>
          <a:p>
            <a:endParaRPr dirty="0"/>
          </a:p>
        </p:txBody>
      </p:sp>
      <p:sp>
        <p:nvSpPr>
          <p:cNvPr id="15366" name="Line 15"/>
          <p:cNvSpPr/>
          <p:nvPr/>
        </p:nvSpPr>
        <p:spPr>
          <a:xfrm>
            <a:off x="8686800" y="2711450"/>
            <a:ext cx="0" cy="547688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67" name="AutoShape 16"/>
          <p:cNvSpPr/>
          <p:nvPr/>
        </p:nvSpPr>
        <p:spPr>
          <a:xfrm>
            <a:off x="8534400" y="1143000"/>
            <a:ext cx="381000" cy="323850"/>
          </a:xfrm>
          <a:prstGeom prst="curvedRightArrow">
            <a:avLst>
              <a:gd name="adj1" fmla="val 20000"/>
              <a:gd name="adj2" fmla="val 40000"/>
              <a:gd name="adj3" fmla="val 39215"/>
            </a:avLst>
          </a:prstGeom>
          <a:solidFill>
            <a:schemeClr val="accent1"/>
          </a:solidFill>
          <a:ln w="9525" cap="flat" cmpd="sng">
            <a:solidFill>
              <a:srgbClr val="66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dirty="0">
              <a:latin typeface="VNI-Helve" pitchFamily="2" charset="0"/>
            </a:endParaRPr>
          </a:p>
        </p:txBody>
      </p:sp>
      <p:sp>
        <p:nvSpPr>
          <p:cNvPr id="15368" name="Oval 17" descr="Walnut"/>
          <p:cNvSpPr/>
          <p:nvPr/>
        </p:nvSpPr>
        <p:spPr>
          <a:xfrm>
            <a:off x="7192963" y="1676400"/>
            <a:ext cx="3028950" cy="1028700"/>
          </a:xfrm>
          <a:prstGeom prst="ellipse">
            <a:avLst/>
          </a:prstGeom>
          <a:blipFill rotWithShape="1">
            <a:blip r:embed="rId6"/>
          </a:blip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dirty="0">
              <a:latin typeface="VNI-Helve" pitchFamily="2" charset="0"/>
            </a:endParaRPr>
          </a:p>
        </p:txBody>
      </p:sp>
      <p:sp>
        <p:nvSpPr>
          <p:cNvPr id="15369" name="Oval 18" descr="Oak"/>
          <p:cNvSpPr/>
          <p:nvPr/>
        </p:nvSpPr>
        <p:spPr>
          <a:xfrm>
            <a:off x="7175500" y="1485900"/>
            <a:ext cx="3028950" cy="1028700"/>
          </a:xfrm>
          <a:prstGeom prst="ellipse">
            <a:avLst/>
          </a:prstGeom>
          <a:blipFill rotWithShape="1">
            <a:blip r:embed="rId2"/>
          </a:blip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dirty="0">
              <a:latin typeface="VNI-Helve" pitchFamily="2" charset="0"/>
            </a:endParaRPr>
          </a:p>
        </p:txBody>
      </p:sp>
      <p:sp>
        <p:nvSpPr>
          <p:cNvPr id="15370" name="Line 19"/>
          <p:cNvSpPr/>
          <p:nvPr/>
        </p:nvSpPr>
        <p:spPr>
          <a:xfrm>
            <a:off x="8686800" y="1219200"/>
            <a:ext cx="0" cy="81915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1" name="Rectangle 20" descr="Green marble"/>
          <p:cNvSpPr/>
          <p:nvPr/>
        </p:nvSpPr>
        <p:spPr>
          <a:xfrm>
            <a:off x="7391400" y="1905000"/>
            <a:ext cx="228600" cy="171450"/>
          </a:xfrm>
          <a:prstGeom prst="rect">
            <a:avLst/>
          </a:prstGeom>
          <a:blipFill rotWithShape="1">
            <a:blip r:embed="rId3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 anchorCtr="0">
            <a:flatTx/>
          </a:bodyPr>
          <a:lstStyle/>
          <a:p>
            <a:endParaRPr dirty="0">
              <a:latin typeface="VNI-Helve" pitchFamily="2" charset="0"/>
            </a:endParaRPr>
          </a:p>
        </p:txBody>
      </p:sp>
      <p:sp>
        <p:nvSpPr>
          <p:cNvPr id="10261" name="Line 21"/>
          <p:cNvSpPr/>
          <p:nvPr/>
        </p:nvSpPr>
        <p:spPr>
          <a:xfrm>
            <a:off x="7620000" y="1981200"/>
            <a:ext cx="609600" cy="0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262" name="Line 22"/>
          <p:cNvSpPr/>
          <p:nvPr/>
        </p:nvSpPr>
        <p:spPr>
          <a:xfrm>
            <a:off x="7543800" y="1981200"/>
            <a:ext cx="0" cy="6096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263" name="Line 23"/>
          <p:cNvSpPr/>
          <p:nvPr/>
        </p:nvSpPr>
        <p:spPr>
          <a:xfrm flipV="1">
            <a:off x="7543800" y="1371601"/>
            <a:ext cx="0" cy="612775"/>
          </a:xfrm>
          <a:prstGeom prst="line">
            <a:avLst/>
          </a:prstGeom>
          <a:ln w="38100" cap="flat" cmpd="sng">
            <a:solidFill>
              <a:srgbClr val="0000CC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266" name="Rectangle 26"/>
          <p:cNvSpPr>
            <a:spLocks noGrp="1"/>
          </p:cNvSpPr>
          <p:nvPr/>
        </p:nvSpPr>
        <p:spPr>
          <a:xfrm>
            <a:off x="383957" y="1945120"/>
            <a:ext cx="6096218" cy="1873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sz="3500" dirty="0">
                <a:solidFill>
                  <a:srgbClr val="0033CC"/>
                </a:solidFill>
                <a:latin typeface="VNI-Helve" pitchFamily="2" charset="0"/>
                <a:ea typeface="SimSun" panose="02010600030101010101" pitchFamily="2" charset="-122"/>
              </a:rPr>
              <a:t> - Ví dụ 2: </a:t>
            </a:r>
            <a:r>
              <a:rPr sz="35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Khi bàn quay tròn đều,</a:t>
            </a:r>
            <a:r>
              <a:rPr sz="3500" dirty="0">
                <a:solidFill>
                  <a:srgbClr val="0033CC"/>
                </a:solidFill>
                <a:latin typeface="VNI-Helve" pitchFamily="2" charset="0"/>
                <a:ea typeface="SimSun" panose="02010600030101010101" pitchFamily="2" charset="-122"/>
              </a:rPr>
              <a:t> </a:t>
            </a:r>
            <a:r>
              <a:rPr sz="35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</a:t>
            </a:r>
            <a:r>
              <a:rPr lang="vi-VN" altLang="en-US" sz="35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ực ma sát nghỉ đóng vai</a:t>
            </a:r>
            <a:r>
              <a:rPr sz="35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altLang="en-US" sz="35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trò là lực hướng tâm</a:t>
            </a:r>
          </a:p>
        </p:txBody>
      </p:sp>
      <p:sp>
        <p:nvSpPr>
          <p:cNvPr id="10267" name="Line 27"/>
          <p:cNvSpPr/>
          <p:nvPr/>
        </p:nvSpPr>
        <p:spPr>
          <a:xfrm>
            <a:off x="7680325" y="1125538"/>
            <a:ext cx="2159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268" name="Line 28"/>
          <p:cNvSpPr/>
          <p:nvPr/>
        </p:nvSpPr>
        <p:spPr>
          <a:xfrm>
            <a:off x="7248525" y="2708275"/>
            <a:ext cx="215900" cy="158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aphicFrame>
        <p:nvGraphicFramePr>
          <p:cNvPr id="10269" name="Object 29"/>
          <p:cNvGraphicFramePr>
            <a:graphicFrameLocks noChangeAspect="1"/>
          </p:cNvGraphicFramePr>
          <p:nvPr/>
        </p:nvGraphicFramePr>
        <p:xfrm>
          <a:off x="8256589" y="1917700"/>
          <a:ext cx="935037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535305" imgH="229235" progId="Equation.3">
                  <p:embed/>
                </p:oleObj>
              </mc:Choice>
              <mc:Fallback>
                <p:oleObj r:id="rId7" imgW="535305" imgH="229235" progId="Equation.3">
                  <p:embed/>
                  <p:pic>
                    <p:nvPicPr>
                      <p:cNvPr id="10269" name="Object 2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56589" y="1917700"/>
                        <a:ext cx="935037" cy="503238"/>
                      </a:xfrm>
                      <a:prstGeom prst="rect">
                        <a:avLst/>
                      </a:prstGeom>
                      <a:solidFill>
                        <a:srgbClr val="00CCFF"/>
                      </a:solidFill>
                      <a:ln w="9525" cap="flat" cmpd="sng">
                        <a:solidFill>
                          <a:srgbClr val="00CCFF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0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 bldLvl="0" animBg="1"/>
      <p:bldP spid="10253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7" name="Group 3"/>
          <p:cNvGrpSpPr/>
          <p:nvPr/>
        </p:nvGrpSpPr>
        <p:grpSpPr>
          <a:xfrm>
            <a:off x="6311900" y="3717926"/>
            <a:ext cx="4356100" cy="3097213"/>
            <a:chOff x="0" y="0"/>
            <a:chExt cx="2796" cy="1942"/>
          </a:xfrm>
        </p:grpSpPr>
        <p:pic>
          <p:nvPicPr>
            <p:cNvPr id="16406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900000">
              <a:off x="215" y="0"/>
              <a:ext cx="2214" cy="17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407" name="AutoShape 8"/>
            <p:cNvSpPr/>
            <p:nvPr/>
          </p:nvSpPr>
          <p:spPr>
            <a:xfrm>
              <a:off x="0" y="1375"/>
              <a:ext cx="2796" cy="567"/>
            </a:xfrm>
            <a:prstGeom prst="rtTriangle">
              <a:avLst/>
            </a:prstGeom>
            <a:blipFill rotWithShape="1">
              <a:blip r:embed="rId3"/>
            </a:blip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dirty="0">
                <a:latin typeface=".VnTime" pitchFamily="34" charset="0"/>
                <a:ea typeface="SimSun" panose="02010600030101010101" pitchFamily="2" charset="-122"/>
                <a:sym typeface=".VnTime" pitchFamily="34" charset="0"/>
              </a:endParaRPr>
            </a:p>
          </p:txBody>
        </p:sp>
      </p:grpSp>
      <p:grpSp>
        <p:nvGrpSpPr>
          <p:cNvPr id="11270" name="Group 6"/>
          <p:cNvGrpSpPr/>
          <p:nvPr/>
        </p:nvGrpSpPr>
        <p:grpSpPr>
          <a:xfrm>
            <a:off x="8401050" y="3789364"/>
            <a:ext cx="457200" cy="1349375"/>
            <a:chOff x="0" y="0"/>
            <a:chExt cx="468197" cy="1349375"/>
          </a:xfrm>
        </p:grpSpPr>
        <p:sp>
          <p:nvSpPr>
            <p:cNvPr id="16404" name="Line 14"/>
            <p:cNvSpPr/>
            <p:nvPr/>
          </p:nvSpPr>
          <p:spPr>
            <a:xfrm flipV="1">
              <a:off x="119024" y="354012"/>
              <a:ext cx="319087" cy="995363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16405" name="Object 8"/>
            <p:cNvGraphicFramePr>
              <a:graphicFrameLocks noChangeAspect="1"/>
            </p:cNvGraphicFramePr>
            <p:nvPr/>
          </p:nvGraphicFramePr>
          <p:xfrm>
            <a:off x="0" y="0"/>
            <a:ext cx="468197" cy="547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177800" imgH="228600" progId="Equation.3">
                    <p:embed/>
                  </p:oleObj>
                </mc:Choice>
                <mc:Fallback>
                  <p:oleObj r:id="rId4" imgW="177800" imgH="228600" progId="Equation.3">
                    <p:embed/>
                    <p:pic>
                      <p:nvPicPr>
                        <p:cNvPr id="16405" name="Object 8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0" y="0"/>
                          <a:ext cx="468197" cy="547687"/>
                        </a:xfrm>
                        <a:prstGeom prst="rect">
                          <a:avLst/>
                        </a:prstGeom>
                        <a:gradFill rotWithShape="0">
                          <a:gsLst>
                            <a:gs pos="0">
                              <a:srgbClr val="F1FEEC">
                                <a:alpha val="100000"/>
                              </a:srgbClr>
                            </a:gs>
                            <a:gs pos="74001">
                              <a:srgbClr val="81F554">
                                <a:alpha val="100000"/>
                              </a:srgbClr>
                            </a:gs>
                            <a:gs pos="83000">
                              <a:srgbClr val="81F554">
                                <a:alpha val="100000"/>
                              </a:srgbClr>
                            </a:gs>
                            <a:gs pos="100000">
                              <a:srgbClr val="ABF88D">
                                <a:alpha val="100000"/>
                              </a:srgbClr>
                            </a:gs>
                          </a:gsLst>
                          <a:lin ang="5400000" scaled="1"/>
                          <a:tileRect/>
                        </a:gra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73" name="Group 9"/>
          <p:cNvGrpSpPr/>
          <p:nvPr/>
        </p:nvGrpSpPr>
        <p:grpSpPr>
          <a:xfrm>
            <a:off x="7932738" y="5157789"/>
            <a:ext cx="571500" cy="1462087"/>
            <a:chOff x="0" y="0"/>
            <a:chExt cx="392175" cy="2521563"/>
          </a:xfrm>
        </p:grpSpPr>
        <p:cxnSp>
          <p:nvCxnSpPr>
            <p:cNvPr id="16402" name="Straight Arrow Connector 34"/>
            <p:cNvCxnSpPr/>
            <p:nvPr/>
          </p:nvCxnSpPr>
          <p:spPr>
            <a:xfrm>
              <a:off x="392174" y="0"/>
              <a:ext cx="1" cy="1979221"/>
            </a:xfrm>
            <a:prstGeom prst="straightConnector1">
              <a:avLst/>
            </a:prstGeom>
            <a:ln w="57150" cap="flat" cmpd="sng">
              <a:solidFill>
                <a:srgbClr val="00FF99"/>
              </a:solidFill>
              <a:prstDash val="solid"/>
              <a:headEnd type="none" w="med" len="med"/>
              <a:tailEnd type="arrow" w="med" len="med"/>
            </a:ln>
          </p:spPr>
        </p:cxnSp>
        <p:graphicFrame>
          <p:nvGraphicFramePr>
            <p:cNvPr id="16403" name="Object 11"/>
            <p:cNvGraphicFramePr>
              <a:graphicFrameLocks noChangeAspect="1"/>
            </p:cNvGraphicFramePr>
            <p:nvPr/>
          </p:nvGraphicFramePr>
          <p:xfrm>
            <a:off x="0" y="1873864"/>
            <a:ext cx="294451" cy="6476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6" imgW="153670" imgH="217170" progId="Equation.DSMT4">
                    <p:embed/>
                  </p:oleObj>
                </mc:Choice>
                <mc:Fallback>
                  <p:oleObj r:id="rId6" imgW="153670" imgH="217170" progId="Equation.DSMT4">
                    <p:embed/>
                    <p:pic>
                      <p:nvPicPr>
                        <p:cNvPr id="16403" name="Object 11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0" y="1873864"/>
                          <a:ext cx="294451" cy="64769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76" name="Line 15"/>
          <p:cNvSpPr/>
          <p:nvPr/>
        </p:nvSpPr>
        <p:spPr>
          <a:xfrm>
            <a:off x="8832851" y="4437064"/>
            <a:ext cx="73025" cy="987425"/>
          </a:xfrm>
          <a:prstGeom prst="line">
            <a:avLst/>
          </a:prstGeom>
          <a:ln w="57150" cap="flat" cmpd="sng">
            <a:solidFill>
              <a:schemeClr val="bg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1277" name="Line 16"/>
          <p:cNvSpPr/>
          <p:nvPr/>
        </p:nvSpPr>
        <p:spPr>
          <a:xfrm flipV="1">
            <a:off x="8616950" y="5157789"/>
            <a:ext cx="342900" cy="1146175"/>
          </a:xfrm>
          <a:prstGeom prst="line">
            <a:avLst/>
          </a:prstGeom>
          <a:ln w="57150" cap="flat" cmpd="sng">
            <a:solidFill>
              <a:schemeClr val="bg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1278" name="Line 17"/>
          <p:cNvSpPr/>
          <p:nvPr/>
        </p:nvSpPr>
        <p:spPr>
          <a:xfrm>
            <a:off x="8543925" y="5157788"/>
            <a:ext cx="431800" cy="50800"/>
          </a:xfrm>
          <a:prstGeom prst="line">
            <a:avLst/>
          </a:prstGeom>
          <a:ln w="762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pic>
        <p:nvPicPr>
          <p:cNvPr id="16393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60513" y="3717925"/>
            <a:ext cx="4679950" cy="31686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1280" name="Group 16"/>
          <p:cNvGrpSpPr/>
          <p:nvPr/>
        </p:nvGrpSpPr>
        <p:grpSpPr>
          <a:xfrm>
            <a:off x="3233738" y="5278438"/>
            <a:ext cx="571500" cy="1338262"/>
            <a:chOff x="0" y="0"/>
            <a:chExt cx="392209" cy="2304416"/>
          </a:xfrm>
        </p:grpSpPr>
        <p:cxnSp>
          <p:nvCxnSpPr>
            <p:cNvPr id="16400" name="Straight Arrow Connector 65"/>
            <p:cNvCxnSpPr/>
            <p:nvPr/>
          </p:nvCxnSpPr>
          <p:spPr>
            <a:xfrm>
              <a:off x="392208" y="0"/>
              <a:ext cx="1" cy="1980566"/>
            </a:xfrm>
            <a:prstGeom prst="straightConnector1">
              <a:avLst/>
            </a:prstGeom>
            <a:ln w="57150" cap="flat" cmpd="sng">
              <a:solidFill>
                <a:srgbClr val="00FF99"/>
              </a:solidFill>
              <a:prstDash val="solid"/>
              <a:headEnd type="none" w="med" len="med"/>
              <a:tailEnd type="arrow" w="med" len="med"/>
            </a:ln>
          </p:spPr>
        </p:cxnSp>
        <p:graphicFrame>
          <p:nvGraphicFramePr>
            <p:cNvPr id="16401" name="Object 18"/>
            <p:cNvGraphicFramePr>
              <a:graphicFrameLocks noChangeAspect="1"/>
            </p:cNvGraphicFramePr>
            <p:nvPr/>
          </p:nvGraphicFramePr>
          <p:xfrm>
            <a:off x="0" y="1656716"/>
            <a:ext cx="321248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9" imgW="153670" imgH="217170" progId="Equation.DSMT4">
                    <p:embed/>
                  </p:oleObj>
                </mc:Choice>
                <mc:Fallback>
                  <p:oleObj r:id="rId9" imgW="153670" imgH="217170" progId="Equation.DSMT4">
                    <p:embed/>
                    <p:pic>
                      <p:nvPicPr>
                        <p:cNvPr id="16401" name="Object 18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0" y="1656716"/>
                          <a:ext cx="321248" cy="64770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83" name="Group 19"/>
          <p:cNvGrpSpPr/>
          <p:nvPr/>
        </p:nvGrpSpPr>
        <p:grpSpPr>
          <a:xfrm>
            <a:off x="3792539" y="4221164"/>
            <a:ext cx="338137" cy="1106487"/>
            <a:chOff x="0" y="0"/>
            <a:chExt cx="509281" cy="1106702"/>
          </a:xfrm>
        </p:grpSpPr>
        <p:sp>
          <p:nvSpPr>
            <p:cNvPr id="16398" name="Line 14"/>
            <p:cNvSpPr/>
            <p:nvPr/>
          </p:nvSpPr>
          <p:spPr>
            <a:xfrm flipV="1">
              <a:off x="0" y="68477"/>
              <a:ext cx="1" cy="103822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16399" name="Object 21"/>
            <p:cNvGraphicFramePr>
              <a:graphicFrameLocks noChangeAspect="1"/>
            </p:cNvGraphicFramePr>
            <p:nvPr/>
          </p:nvGraphicFramePr>
          <p:xfrm>
            <a:off x="55256" y="0"/>
            <a:ext cx="454025" cy="5288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10" imgW="179070" imgH="229870" progId="Equation.3">
                    <p:embed/>
                  </p:oleObj>
                </mc:Choice>
                <mc:Fallback>
                  <p:oleObj r:id="rId10" imgW="179070" imgH="229870" progId="Equation.3">
                    <p:embed/>
                    <p:pic>
                      <p:nvPicPr>
                        <p:cNvPr id="16399" name="Object 21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5256" y="0"/>
                          <a:ext cx="454025" cy="528851"/>
                        </a:xfrm>
                        <a:prstGeom prst="rect">
                          <a:avLst/>
                        </a:prstGeom>
                        <a:gradFill rotWithShape="0">
                          <a:gsLst>
                            <a:gs pos="0">
                              <a:srgbClr val="F1FEEC">
                                <a:alpha val="100000"/>
                              </a:srgbClr>
                            </a:gs>
                            <a:gs pos="74001">
                              <a:srgbClr val="81F554">
                                <a:alpha val="100000"/>
                              </a:srgbClr>
                            </a:gs>
                            <a:gs pos="83000">
                              <a:srgbClr val="81F554">
                                <a:alpha val="100000"/>
                              </a:srgbClr>
                            </a:gs>
                            <a:gs pos="100000">
                              <a:srgbClr val="ABF88D">
                                <a:alpha val="100000"/>
                              </a:srgbClr>
                            </a:gs>
                          </a:gsLst>
                          <a:lin ang="5400000" scaled="1"/>
                          <a:tileRect/>
                        </a:gra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86" name="Rectangle 22"/>
          <p:cNvSpPr>
            <a:spLocks noGrp="1"/>
          </p:cNvSpPr>
          <p:nvPr/>
        </p:nvSpPr>
        <p:spPr>
          <a:xfrm>
            <a:off x="1370014" y="1196975"/>
            <a:ext cx="9151937" cy="2159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vi-VN" altLang="en-US" sz="3600" dirty="0">
                <a:latin typeface="VNI-Helve" pitchFamily="2" charset="0"/>
                <a:ea typeface="SimSun" panose="02010600030101010101" pitchFamily="2" charset="-122"/>
              </a:rPr>
              <a:t>  </a:t>
            </a:r>
            <a:r>
              <a:rPr lang="en-US" altLang="en-US" sz="3600" dirty="0">
                <a:latin typeface="Times New Roman" panose="02020603050405020304" pitchFamily="18" charset="0"/>
                <a:ea typeface="SimSun" panose="02010600030101010101" pitchFamily="2" charset="-122"/>
              </a:rPr>
              <a:t>- Ví dụ 3: </a:t>
            </a:r>
            <a:r>
              <a:rPr lang="en-US" altLang="en-US" sz="36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vi-VN" altLang="en-US" sz="36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hi xe qua đường cong</a:t>
            </a:r>
            <a:r>
              <a:rPr lang="en-US" altLang="en-US" sz="36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</a:t>
            </a:r>
            <a:r>
              <a:rPr lang="vi-VN" altLang="en-US" sz="36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en-US" sz="36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vi-VN" altLang="en-US" sz="36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ợp lực của trọng lực và phản lực</a:t>
            </a:r>
            <a:r>
              <a:rPr lang="en-US" altLang="en-US" sz="36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đóng vai trò lực hướng tâm </a:t>
            </a:r>
            <a:r>
              <a:rPr lang="vi-VN" altLang="en-US" sz="3600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hướng vào tâm của quỹ đạo giúp xe chuyển động dễ dàng</a:t>
            </a:r>
            <a:endParaRPr lang="en-US" altLang="en-US" sz="3600" dirty="0">
              <a:solidFill>
                <a:srgbClr val="0033CC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11287" name="Object 23"/>
          <p:cNvGraphicFramePr>
            <a:graphicFrameLocks noChangeAspect="1"/>
          </p:cNvGraphicFramePr>
          <p:nvPr/>
        </p:nvGraphicFramePr>
        <p:xfrm>
          <a:off x="9193214" y="5013326"/>
          <a:ext cx="1296987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2" imgW="471805" imgH="203835" progId="Equation.3">
                  <p:embed/>
                </p:oleObj>
              </mc:Choice>
              <mc:Fallback>
                <p:oleObj r:id="rId12" imgW="471805" imgH="203835" progId="Equation.3">
                  <p:embed/>
                  <p:pic>
                    <p:nvPicPr>
                      <p:cNvPr id="11287" name="Object 23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193214" y="5013326"/>
                        <a:ext cx="1296987" cy="561975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 w="9525" cap="flat" cmpd="sng">
                        <a:solidFill>
                          <a:srgbClr val="FF99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9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4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5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9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4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 txBox="1">
            <a:spLocks noGrp="1"/>
          </p:cNvSpPr>
          <p:nvPr>
            <p:ph type="dt" sz="half" idx="10"/>
          </p:nvPr>
        </p:nvSpPr>
        <p:spPr bwMode="auto">
          <a:xfrm>
            <a:off x="1966480" y="357188"/>
            <a:ext cx="3143250" cy="476250"/>
          </a:xfrm>
          <a:ln/>
        </p:spPr>
        <p:txBody>
          <a:bodyPr vert="horz" wrap="square" lIns="91440" tIns="45720" rIns="91440" bIns="45720" numCol="1" rtlCol="0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VNI-Helve" pitchFamily="2" charset="0"/>
                <a:ea typeface="+mn-ea"/>
                <a:cs typeface="+mn-cs"/>
              </a:defRPr>
            </a:lvl5pPr>
          </a:lstStyle>
          <a:p>
            <a:pPr lvl="0" eaLnBrk="1" hangingPunct="1"/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 4:</a:t>
            </a:r>
            <a:endParaRPr sz="4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70"/>
          <p:cNvGrpSpPr/>
          <p:nvPr/>
        </p:nvGrpSpPr>
        <p:grpSpPr>
          <a:xfrm>
            <a:off x="5595938" y="2357438"/>
            <a:ext cx="571500" cy="906462"/>
            <a:chOff x="980" y="2211"/>
            <a:chExt cx="120" cy="374"/>
          </a:xfrm>
        </p:grpSpPr>
        <p:sp>
          <p:nvSpPr>
            <p:cNvPr id="17433" name="Line 171"/>
            <p:cNvSpPr/>
            <p:nvPr/>
          </p:nvSpPr>
          <p:spPr>
            <a:xfrm rot="-3464522" flipH="1">
              <a:off x="991" y="2317"/>
              <a:ext cx="96" cy="30"/>
            </a:xfrm>
            <a:prstGeom prst="line">
              <a:avLst/>
            </a:prstGeom>
            <a:ln w="38100" cap="flat" cmpd="sng">
              <a:solidFill>
                <a:srgbClr val="FF9933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34" name="Line 172"/>
            <p:cNvSpPr/>
            <p:nvPr/>
          </p:nvSpPr>
          <p:spPr>
            <a:xfrm rot="-3464522" flipH="1">
              <a:off x="853" y="2338"/>
              <a:ext cx="374" cy="120"/>
            </a:xfrm>
            <a:prstGeom prst="line">
              <a:avLst/>
            </a:prstGeom>
            <a:ln w="57150" cap="flat" cmpd="sng">
              <a:solidFill>
                <a:srgbClr val="FF9933"/>
              </a:solidFill>
              <a:prstDash val="solid"/>
              <a:headEnd type="none" w="med" len="med"/>
              <a:tailEnd type="triangle" w="med" len="med"/>
            </a:ln>
          </p:spPr>
        </p:sp>
      </p:grpSp>
      <p:cxnSp>
        <p:nvCxnSpPr>
          <p:cNvPr id="17412" name="Straight Connector 32"/>
          <p:cNvCxnSpPr/>
          <p:nvPr/>
        </p:nvCxnSpPr>
        <p:spPr>
          <a:xfrm rot="5400000">
            <a:off x="5630863" y="606426"/>
            <a:ext cx="1928812" cy="1571625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oval" w="sm" len="sm"/>
            <a:tailEnd type="triangle" w="med" len="med"/>
          </a:ln>
        </p:spPr>
      </p:cxnSp>
      <p:sp>
        <p:nvSpPr>
          <p:cNvPr id="17413" name="Oval 35"/>
          <p:cNvSpPr/>
          <p:nvPr/>
        </p:nvSpPr>
        <p:spPr>
          <a:xfrm>
            <a:off x="5810251" y="1928814"/>
            <a:ext cx="3000375" cy="928687"/>
          </a:xfrm>
          <a:prstGeom prst="ellipse">
            <a:avLst/>
          </a:prstGeom>
          <a:noFill/>
          <a:ln w="76200" cap="flat" cmpd="sng">
            <a:solidFill>
              <a:srgbClr val="0070C0"/>
            </a:solidFill>
            <a:prstDash val="dash"/>
            <a:headEnd type="oval" w="sm" len="sm"/>
            <a:tailEnd type="triangle" w="med" len="med"/>
          </a:ln>
        </p:spPr>
        <p:txBody>
          <a:bodyPr/>
          <a:lstStyle/>
          <a:p>
            <a:endParaRPr lang="vi-VN" altLang="x-none" dirty="0">
              <a:latin typeface="VNI-Helve" pitchFamily="2" charset="0"/>
            </a:endParaRPr>
          </a:p>
        </p:txBody>
      </p:sp>
      <p:sp>
        <p:nvSpPr>
          <p:cNvPr id="17414" name="Oval 36"/>
          <p:cNvSpPr/>
          <p:nvPr/>
        </p:nvSpPr>
        <p:spPr>
          <a:xfrm>
            <a:off x="5595938" y="2071688"/>
            <a:ext cx="500062" cy="500062"/>
          </a:xfrm>
          <a:prstGeom prst="ellipse">
            <a:avLst/>
          </a:prstGeom>
          <a:solidFill>
            <a:srgbClr val="000099"/>
          </a:solidFill>
          <a:ln w="76200" cap="flat" cmpd="sng">
            <a:solidFill>
              <a:srgbClr val="000099"/>
            </a:solidFill>
            <a:prstDash val="solid"/>
            <a:headEnd type="oval" w="sm" len="sm"/>
            <a:tailEnd type="triangle" w="med" len="med"/>
          </a:ln>
        </p:spPr>
        <p:txBody>
          <a:bodyPr/>
          <a:lstStyle/>
          <a:p>
            <a:endParaRPr lang="vi-VN" altLang="x-none" dirty="0">
              <a:latin typeface="VNI-Helve" pitchFamily="2" charset="0"/>
            </a:endParaRPr>
          </a:p>
        </p:txBody>
      </p:sp>
      <p:cxnSp>
        <p:nvCxnSpPr>
          <p:cNvPr id="17415" name="Straight Connector 42"/>
          <p:cNvCxnSpPr/>
          <p:nvPr/>
        </p:nvCxnSpPr>
        <p:spPr>
          <a:xfrm rot="5400000" flipH="1" flipV="1">
            <a:off x="6346825" y="1320800"/>
            <a:ext cx="2071688" cy="1588"/>
          </a:xfrm>
          <a:prstGeom prst="line">
            <a:avLst/>
          </a:prstGeom>
          <a:ln w="76200" cap="flat" cmpd="sng">
            <a:solidFill>
              <a:schemeClr val="tx1"/>
            </a:solidFill>
            <a:prstDash val="sysDash"/>
            <a:headEnd type="oval" w="sm" len="sm"/>
            <a:tailEnd type="triangle" w="med" len="med"/>
          </a:ln>
        </p:spPr>
      </p:cxnSp>
      <p:sp>
        <p:nvSpPr>
          <p:cNvPr id="45" name="Arc 44"/>
          <p:cNvSpPr/>
          <p:nvPr/>
        </p:nvSpPr>
        <p:spPr bwMode="auto">
          <a:xfrm>
            <a:off x="8167689" y="1785938"/>
            <a:ext cx="1071563" cy="1214438"/>
          </a:xfrm>
          <a:prstGeom prst="arc">
            <a:avLst/>
          </a:prstGeom>
          <a:noFill/>
          <a:ln w="76200" cap="flat" cmpd="sng" algn="ctr">
            <a:solidFill>
              <a:srgbClr val="000099"/>
            </a:solidFill>
            <a:prstDash val="solid"/>
            <a:round/>
            <a:headEnd type="oval" w="sm" len="sm"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latin typeface="VNI-Helve" pitchFamily="2" charset="0"/>
            </a:endParaRPr>
          </a:p>
        </p:txBody>
      </p:sp>
      <p:graphicFrame>
        <p:nvGraphicFramePr>
          <p:cNvPr id="82970" name="Object 4"/>
          <p:cNvGraphicFramePr>
            <a:graphicFrameLocks noChangeAspect="1"/>
          </p:cNvGraphicFramePr>
          <p:nvPr/>
        </p:nvGraphicFramePr>
        <p:xfrm>
          <a:off x="5310189" y="2819401"/>
          <a:ext cx="58102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52400" imgH="215900" progId="Equation.3">
                  <p:embed/>
                </p:oleObj>
              </mc:Choice>
              <mc:Fallback>
                <p:oleObj r:id="rId3" imgW="152400" imgH="215900" progId="Equation.3">
                  <p:embed/>
                  <p:pic>
                    <p:nvPicPr>
                      <p:cNvPr id="82970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10189" y="2819401"/>
                        <a:ext cx="581025" cy="8239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91"/>
          <p:cNvGrpSpPr/>
          <p:nvPr/>
        </p:nvGrpSpPr>
        <p:grpSpPr>
          <a:xfrm>
            <a:off x="5881688" y="1500188"/>
            <a:ext cx="857250" cy="571500"/>
            <a:chOff x="2568" y="1580"/>
            <a:chExt cx="301" cy="28"/>
          </a:xfrm>
        </p:grpSpPr>
        <p:sp>
          <p:nvSpPr>
            <p:cNvPr id="17431" name="Line 175"/>
            <p:cNvSpPr/>
            <p:nvPr/>
          </p:nvSpPr>
          <p:spPr>
            <a:xfrm rot="-1268213" flipV="1">
              <a:off x="2583" y="1595"/>
              <a:ext cx="157" cy="13"/>
            </a:xfrm>
            <a:prstGeom prst="line">
              <a:avLst/>
            </a:prstGeom>
            <a:ln w="76200" cap="flat" cmpd="sng">
              <a:solidFill>
                <a:srgbClr val="FF9933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32" name="Line 176"/>
            <p:cNvSpPr/>
            <p:nvPr/>
          </p:nvSpPr>
          <p:spPr>
            <a:xfrm rot="-1268213" flipV="1">
              <a:off x="2568" y="1580"/>
              <a:ext cx="301" cy="25"/>
            </a:xfrm>
            <a:prstGeom prst="line">
              <a:avLst/>
            </a:prstGeom>
            <a:ln w="76200" cap="flat" cmpd="sng">
              <a:solidFill>
                <a:srgbClr val="FF9933"/>
              </a:solidFill>
              <a:prstDash val="solid"/>
              <a:headEnd type="none" w="med" len="med"/>
              <a:tailEnd type="triangle" w="med" len="med"/>
            </a:ln>
          </p:spPr>
        </p:sp>
      </p:grpSp>
      <p:graphicFrame>
        <p:nvGraphicFramePr>
          <p:cNvPr id="6" name="Object 28"/>
          <p:cNvGraphicFramePr>
            <a:graphicFrameLocks noChangeAspect="1"/>
          </p:cNvGraphicFramePr>
          <p:nvPr/>
        </p:nvGraphicFramePr>
        <p:xfrm>
          <a:off x="5965826" y="881063"/>
          <a:ext cx="581025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52400" imgH="215900" progId="Equation.3">
                  <p:embed/>
                </p:oleObj>
              </mc:Choice>
              <mc:Fallback>
                <p:oleObj r:id="rId5" imgW="152400" imgH="215900" progId="Equation.3">
                  <p:embed/>
                  <p:pic>
                    <p:nvPicPr>
                      <p:cNvPr id="6" name="Object 2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65826" y="881063"/>
                        <a:ext cx="581025" cy="823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91"/>
          <p:cNvGrpSpPr/>
          <p:nvPr/>
        </p:nvGrpSpPr>
        <p:grpSpPr>
          <a:xfrm>
            <a:off x="6453189" y="1285876"/>
            <a:ext cx="428625" cy="1071563"/>
            <a:chOff x="2576" y="1614"/>
            <a:chExt cx="312" cy="26"/>
          </a:xfrm>
        </p:grpSpPr>
        <p:sp>
          <p:nvSpPr>
            <p:cNvPr id="17429" name="Line 175"/>
            <p:cNvSpPr/>
            <p:nvPr/>
          </p:nvSpPr>
          <p:spPr>
            <a:xfrm rot="-1268213" flipV="1">
              <a:off x="2576" y="1617"/>
              <a:ext cx="278" cy="23"/>
            </a:xfrm>
            <a:prstGeom prst="line">
              <a:avLst/>
            </a:prstGeom>
            <a:ln w="76200" cap="flat" cmpd="sng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</p:sp>
        <p:sp>
          <p:nvSpPr>
            <p:cNvPr id="17430" name="Line 176"/>
            <p:cNvSpPr/>
            <p:nvPr/>
          </p:nvSpPr>
          <p:spPr>
            <a:xfrm rot="-1268213" flipV="1">
              <a:off x="2587" y="1614"/>
              <a:ext cx="301" cy="25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ysDash"/>
              <a:headEnd type="none" w="med" len="med"/>
              <a:tailEnd type="triangle" w="med" len="med"/>
            </a:ln>
          </p:spPr>
        </p:sp>
      </p:grpSp>
      <p:grpSp>
        <p:nvGrpSpPr>
          <p:cNvPr id="5" name="Group 191"/>
          <p:cNvGrpSpPr/>
          <p:nvPr/>
        </p:nvGrpSpPr>
        <p:grpSpPr>
          <a:xfrm>
            <a:off x="5810251" y="2500313"/>
            <a:ext cx="1000125" cy="571500"/>
            <a:chOff x="2576" y="1614"/>
            <a:chExt cx="312" cy="26"/>
          </a:xfrm>
        </p:grpSpPr>
        <p:sp>
          <p:nvSpPr>
            <p:cNvPr id="17427" name="Line 175"/>
            <p:cNvSpPr/>
            <p:nvPr/>
          </p:nvSpPr>
          <p:spPr>
            <a:xfrm rot="-1268213" flipV="1">
              <a:off x="2576" y="1617"/>
              <a:ext cx="278" cy="23"/>
            </a:xfrm>
            <a:prstGeom prst="line">
              <a:avLst/>
            </a:prstGeom>
            <a:ln w="76200" cap="flat" cmpd="sng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</p:sp>
        <p:sp>
          <p:nvSpPr>
            <p:cNvPr id="17428" name="Line 176"/>
            <p:cNvSpPr/>
            <p:nvPr/>
          </p:nvSpPr>
          <p:spPr>
            <a:xfrm rot="-1268213" flipV="1">
              <a:off x="2587" y="1614"/>
              <a:ext cx="301" cy="25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ysDash"/>
              <a:headEnd type="none" w="med" len="med"/>
              <a:tailEnd type="triangle" w="med" len="med"/>
            </a:ln>
          </p:spPr>
        </p:sp>
      </p:grpSp>
      <p:grpSp>
        <p:nvGrpSpPr>
          <p:cNvPr id="8" name="Group 191"/>
          <p:cNvGrpSpPr/>
          <p:nvPr/>
        </p:nvGrpSpPr>
        <p:grpSpPr>
          <a:xfrm rot="19358357" flipV="1">
            <a:off x="5957888" y="2200275"/>
            <a:ext cx="704850" cy="254000"/>
            <a:chOff x="2586" y="1612"/>
            <a:chExt cx="151" cy="20"/>
          </a:xfrm>
        </p:grpSpPr>
        <p:sp>
          <p:nvSpPr>
            <p:cNvPr id="17425" name="Line 175"/>
            <p:cNvSpPr/>
            <p:nvPr/>
          </p:nvSpPr>
          <p:spPr>
            <a:xfrm rot="-1268213" flipV="1">
              <a:off x="2586" y="1624"/>
              <a:ext cx="82" cy="8"/>
            </a:xfrm>
            <a:prstGeom prst="line">
              <a:avLst/>
            </a:prstGeom>
            <a:ln w="76200" cap="flat" cmpd="sng">
              <a:solidFill>
                <a:srgbClr val="C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6" name="Line 176"/>
            <p:cNvSpPr/>
            <p:nvPr/>
          </p:nvSpPr>
          <p:spPr>
            <a:xfrm rot="-1268213" flipV="1">
              <a:off x="2589" y="1612"/>
              <a:ext cx="148" cy="14"/>
            </a:xfrm>
            <a:prstGeom prst="line">
              <a:avLst/>
            </a:prstGeom>
            <a:ln w="88900" cap="flat" cmpd="sng">
              <a:solidFill>
                <a:srgbClr val="C00000"/>
              </a:solidFill>
              <a:prstDash val="solid"/>
              <a:headEnd type="none" w="med" len="med"/>
              <a:tailEnd type="triangle" w="med" len="med"/>
            </a:ln>
          </p:spPr>
        </p:sp>
      </p:grpSp>
      <p:graphicFrame>
        <p:nvGraphicFramePr>
          <p:cNvPr id="7" name="Object 29"/>
          <p:cNvGraphicFramePr>
            <a:graphicFrameLocks noChangeAspect="1"/>
          </p:cNvGraphicFramePr>
          <p:nvPr/>
        </p:nvGraphicFramePr>
        <p:xfrm>
          <a:off x="6596063" y="1698625"/>
          <a:ext cx="82391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215900" imgH="266065" progId="Equation.3">
                  <p:embed/>
                </p:oleObj>
              </mc:Choice>
              <mc:Fallback>
                <p:oleObj r:id="rId7" imgW="215900" imgH="266065" progId="Equation.3">
                  <p:embed/>
                  <p:pic>
                    <p:nvPicPr>
                      <p:cNvPr id="7" name="Object 2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96063" y="1698625"/>
                        <a:ext cx="823912" cy="1016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Rectangle 179"/>
          <p:cNvSpPr/>
          <p:nvPr/>
        </p:nvSpPr>
        <p:spPr>
          <a:xfrm>
            <a:off x="2039938" y="2786063"/>
            <a:ext cx="8628062" cy="450056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r>
              <a:rPr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 lực của trọng lực v</a:t>
            </a:r>
            <a:r>
              <a:rPr sz="44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lực căng dây đóng vai trò lực hướng tâm giúp vật chuyển động tròn đều.</a:t>
            </a:r>
            <a:endParaRPr sz="4400" b="1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375A4B-5D12-BB34-60BC-798B50203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05" y="0"/>
            <a:ext cx="9571249" cy="1420155"/>
          </a:xfrm>
          <a:prstGeom prst="rect">
            <a:avLst/>
          </a:prstGeom>
        </p:spPr>
      </p:pic>
      <p:pic>
        <p:nvPicPr>
          <p:cNvPr id="1026" name="Picture 2" descr="Bắt gặp Kia Niro thế hệ mới chạy thử nghiệm với nhiều chi tiết mới lạ - Xe  360">
            <a:extLst>
              <a:ext uri="{FF2B5EF4-FFF2-40B4-BE49-F238E27FC236}">
                <a16:creationId xmlns:a16="http://schemas.microsoft.com/office/drawing/2014/main" id="{ADBEA2CB-BA45-7F1D-1BCF-FAF05F6BD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7964"/>
            <a:ext cx="583426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2CB425-CF65-5C07-E726-911193714F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740" y="1717964"/>
            <a:ext cx="583426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33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224</Words>
  <PresentationFormat>Widescreen</PresentationFormat>
  <Paragraphs>20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.VnTime</vt:lpstr>
      <vt:lpstr>Arial</vt:lpstr>
      <vt:lpstr>Calibri</vt:lpstr>
      <vt:lpstr>Calibri Light</vt:lpstr>
      <vt:lpstr>Tahoma</vt:lpstr>
      <vt:lpstr>Times New Roman</vt:lpstr>
      <vt:lpstr>VNI-Helve</vt:lpstr>
      <vt:lpstr>Office Theme</vt:lpstr>
      <vt:lpstr>Equation.DSMT4</vt:lpstr>
      <vt:lpstr>Equation.3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2022-06-26T12:53:25Z</dcterms:created>
  <dcterms:modified xsi:type="dcterms:W3CDTF">2022-06-26T13:36:49Z</dcterms:modified>
</cp:coreProperties>
</file>