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22" r:id="rId2"/>
    <p:sldId id="321" r:id="rId3"/>
    <p:sldId id="25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3" r:id="rId21"/>
    <p:sldId id="284" r:id="rId22"/>
    <p:sldId id="285" r:id="rId23"/>
    <p:sldId id="320" r:id="rId24"/>
    <p:sldId id="286" r:id="rId25"/>
    <p:sldId id="287" r:id="rId26"/>
    <p:sldId id="289" r:id="rId27"/>
    <p:sldId id="293" r:id="rId28"/>
    <p:sldId id="290" r:id="rId29"/>
    <p:sldId id="291" r:id="rId30"/>
    <p:sldId id="292" r:id="rId31"/>
    <p:sldId id="288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6" r:id="rId53"/>
    <p:sldId id="31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2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B5C9"/>
    <a:srgbClr val="13BD33"/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0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19:05:01.926" idx="1">
    <p:pos x="32" y="1667"/>
    <p:text>Phạm Đan Quế trình bày riêng thành 1 quyển: Bói Kiều như 1 nét văn hóa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21:22:21.149" idx="2">
    <p:pos x="7241" y="165"/>
    <p:text> số phận thế nên ms đỏi tên thành đoạn trg tân thanh rồi nhưng người VN khó khớ tên hàn lâm quá nên đổi thành truyện kiều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type="par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type="sib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type="par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type="sib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type="par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type="sib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type="par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type="sib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type="par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type="sib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96A24606-07D8-469E-8217-FFDB312C927E}" type="presOf" srcId="{8CD37039-2931-42D0-945A-F1BBD0D82026}" destId="{DF1B153F-FADD-4797-99E6-A44E2EB37BB5}" srcOrd="0" destOrd="0" presId="urn:microsoft.com/office/officeart/2005/8/layout/cycle5"/>
    <dgm:cxn modelId="{6D32EF7A-55DE-47F0-8EC1-DE17C5F169E8}" type="presOf" srcId="{76E66B36-71D5-4684-883D-8BC6396151A1}" destId="{E97F1B82-B858-4AE1-9508-740BC5FCEE5A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32773AAE-285A-4210-A4EA-E454090A8E9E}" type="presOf" srcId="{263E19C6-1499-4736-B4AA-DC3A57A8859C}" destId="{01215D36-4435-4A04-98A5-A8475484B772}" srcOrd="0" destOrd="0" presId="urn:microsoft.com/office/officeart/2005/8/layout/cycle5"/>
    <dgm:cxn modelId="{E383C9C7-F161-425A-9BFF-8F5E3405051B}" type="presOf" srcId="{F94D9C30-E17E-4280-9876-DC8BE643C112}" destId="{C3FADEB8-9F57-4B21-A963-D494F135F672}" srcOrd="0" destOrd="0" presId="urn:microsoft.com/office/officeart/2005/8/layout/cycle5"/>
    <dgm:cxn modelId="{159E9E23-40EC-4C35-8692-C8CEFEFBBFAD}" type="presOf" srcId="{6581769B-D05B-437C-B33A-D305CC877A5C}" destId="{5DE1AAD0-2BA4-4AC5-92D5-5F44503F8623}" srcOrd="0" destOrd="0" presId="urn:microsoft.com/office/officeart/2005/8/layout/cycle5"/>
    <dgm:cxn modelId="{50B38D39-E7CE-486B-9F6F-0978C19A13A5}" type="presOf" srcId="{1B96215C-1296-449B-8FD8-F3C4D08E62C8}" destId="{1B124FAE-A8D5-45E1-929C-364F21E12E58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E4B93C49-5D2E-47CD-BF83-F7260ED58675}" type="presOf" srcId="{48F89C16-EBC4-4DD3-8EBF-45F4BCE396C3}" destId="{5A213B98-18A8-4A6C-A9BA-7E4C36C82AB9}" srcOrd="0" destOrd="0" presId="urn:microsoft.com/office/officeart/2005/8/layout/cycle5"/>
    <dgm:cxn modelId="{4930842B-523E-429E-A6D9-2031A4CC56C1}" type="presOf" srcId="{1B86C88C-3212-4BA7-B239-8B30C8E0F654}" destId="{CBF08044-83C4-4AA4-BD20-53C4063824F3}" srcOrd="0" destOrd="0" presId="urn:microsoft.com/office/officeart/2005/8/layout/cycle5"/>
    <dgm:cxn modelId="{3740A7CF-DE67-41A8-B4ED-ED708A147D6A}" type="presOf" srcId="{F2010C65-F7D8-4C79-AC56-4CCF7FF2E0D1}" destId="{2DEB7551-BE24-4CB2-9048-6E5A728B5B05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27901DDD-2FD8-4622-9803-27A883525DFB}" type="presOf" srcId="{B5B04230-F4D9-4AA6-B7F7-65A19FB29E22}" destId="{C907C586-CF59-41B7-8936-850E8BE04698}" srcOrd="0" destOrd="0" presId="urn:microsoft.com/office/officeart/2005/8/layout/cycle5"/>
    <dgm:cxn modelId="{9EE751C7-548C-4599-A981-5E69E9A7546B}" type="presOf" srcId="{DCF454DA-D8F2-48B8-B514-9ADA1CAA6625}" destId="{829320FD-9797-443B-8A5A-9843120AA526}" srcOrd="0" destOrd="0" presId="urn:microsoft.com/office/officeart/2005/8/layout/cycle5"/>
    <dgm:cxn modelId="{3319D394-A4EB-41EB-9762-F8F08837177E}" type="presParOf" srcId="{1B124FAE-A8D5-45E1-929C-364F21E12E58}" destId="{C907C586-CF59-41B7-8936-850E8BE04698}" srcOrd="0" destOrd="0" presId="urn:microsoft.com/office/officeart/2005/8/layout/cycle5"/>
    <dgm:cxn modelId="{8E671725-923E-41AB-9EAA-737F2D97B658}" type="presParOf" srcId="{1B124FAE-A8D5-45E1-929C-364F21E12E58}" destId="{656D30A6-E3FF-42E0-ABD3-F04FB231EE17}" srcOrd="1" destOrd="0" presId="urn:microsoft.com/office/officeart/2005/8/layout/cycle5"/>
    <dgm:cxn modelId="{00C67989-E7C6-4321-AE5B-7C01CB6518EF}" type="presParOf" srcId="{1B124FAE-A8D5-45E1-929C-364F21E12E58}" destId="{829320FD-9797-443B-8A5A-9843120AA526}" srcOrd="2" destOrd="0" presId="urn:microsoft.com/office/officeart/2005/8/layout/cycle5"/>
    <dgm:cxn modelId="{7C187102-72EF-44DE-B21C-E43366121187}" type="presParOf" srcId="{1B124FAE-A8D5-45E1-929C-364F21E12E58}" destId="{2DEB7551-BE24-4CB2-9048-6E5A728B5B05}" srcOrd="3" destOrd="0" presId="urn:microsoft.com/office/officeart/2005/8/layout/cycle5"/>
    <dgm:cxn modelId="{E7A5EC18-EDE8-43A7-9640-4E8EF9ADA418}" type="presParOf" srcId="{1B124FAE-A8D5-45E1-929C-364F21E12E58}" destId="{DA87C150-4B66-440F-8DCE-D3D6EF55FD16}" srcOrd="4" destOrd="0" presId="urn:microsoft.com/office/officeart/2005/8/layout/cycle5"/>
    <dgm:cxn modelId="{15DF2F57-9CB7-47DE-9289-8040C4AAC58B}" type="presParOf" srcId="{1B124FAE-A8D5-45E1-929C-364F21E12E58}" destId="{DF1B153F-FADD-4797-99E6-A44E2EB37BB5}" srcOrd="5" destOrd="0" presId="urn:microsoft.com/office/officeart/2005/8/layout/cycle5"/>
    <dgm:cxn modelId="{487376E7-50C6-4883-968D-A1774BDF5AC9}" type="presParOf" srcId="{1B124FAE-A8D5-45E1-929C-364F21E12E58}" destId="{CBF08044-83C4-4AA4-BD20-53C4063824F3}" srcOrd="6" destOrd="0" presId="urn:microsoft.com/office/officeart/2005/8/layout/cycle5"/>
    <dgm:cxn modelId="{ED635AD3-4910-48F8-AA44-0A09C7454DD9}" type="presParOf" srcId="{1B124FAE-A8D5-45E1-929C-364F21E12E58}" destId="{8DFDDF68-0A6B-4672-B83F-6BCF95159601}" srcOrd="7" destOrd="0" presId="urn:microsoft.com/office/officeart/2005/8/layout/cycle5"/>
    <dgm:cxn modelId="{946A4881-BEB4-49BF-8CEB-9F005B4F6B92}" type="presParOf" srcId="{1B124FAE-A8D5-45E1-929C-364F21E12E58}" destId="{01215D36-4435-4A04-98A5-A8475484B772}" srcOrd="8" destOrd="0" presId="urn:microsoft.com/office/officeart/2005/8/layout/cycle5"/>
    <dgm:cxn modelId="{D75DB8CF-6578-4704-93CF-AD1638F95432}" type="presParOf" srcId="{1B124FAE-A8D5-45E1-929C-364F21E12E58}" destId="{5DE1AAD0-2BA4-4AC5-92D5-5F44503F8623}" srcOrd="9" destOrd="0" presId="urn:microsoft.com/office/officeart/2005/8/layout/cycle5"/>
    <dgm:cxn modelId="{D1E65E44-44E1-4683-B2F7-89A62A7F3161}" type="presParOf" srcId="{1B124FAE-A8D5-45E1-929C-364F21E12E58}" destId="{CAB5D414-254A-4FEC-A22F-E74857EEB0AF}" srcOrd="10" destOrd="0" presId="urn:microsoft.com/office/officeart/2005/8/layout/cycle5"/>
    <dgm:cxn modelId="{837DC13E-6681-4B6D-B9A7-807B1629AA90}" type="presParOf" srcId="{1B124FAE-A8D5-45E1-929C-364F21E12E58}" destId="{5A213B98-18A8-4A6C-A9BA-7E4C36C82AB9}" srcOrd="11" destOrd="0" presId="urn:microsoft.com/office/officeart/2005/8/layout/cycle5"/>
    <dgm:cxn modelId="{5B21B643-8CBB-473F-BE32-A87DF9013110}" type="presParOf" srcId="{1B124FAE-A8D5-45E1-929C-364F21E12E58}" destId="{C3FADEB8-9F57-4B21-A963-D494F135F672}" srcOrd="12" destOrd="0" presId="urn:microsoft.com/office/officeart/2005/8/layout/cycle5"/>
    <dgm:cxn modelId="{52302463-3D74-482D-B9D6-9AEDE4F4300E}" type="presParOf" srcId="{1B124FAE-A8D5-45E1-929C-364F21E12E58}" destId="{0E12D3D4-C9E6-4F96-BD07-874E4471CBE1}" srcOrd="13" destOrd="0" presId="urn:microsoft.com/office/officeart/2005/8/layout/cycle5"/>
    <dgm:cxn modelId="{5E0A9FFB-F44C-4024-AD12-28DF135FCCF3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8FC69633-91D8-45D6-BCFC-2166C581A82B}" type="presOf" srcId="{75B9D322-AFEF-4B62-B983-FB15632E6EAD}" destId="{8BFA51CB-E4E2-4EF6-B068-F68F5F9E1BCF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0DDB9ACF-481D-46A2-BF3D-2E174BDED3AD}" type="presOf" srcId="{4B827B5C-75E7-41D8-BA4E-EE1863FAD74D}" destId="{8BE00651-25AA-480E-89C3-EE1B62B38E15}" srcOrd="0" destOrd="0" presId="urn:microsoft.com/office/officeart/2005/8/layout/matrix2"/>
    <dgm:cxn modelId="{68EA3664-1936-4886-A7FF-CFD0139C1B1C}" type="presOf" srcId="{0845126B-6BE6-4C9C-9A4C-C2C2F8659836}" destId="{C8BB6B28-AB12-4134-8DB1-035439FD46E8}" srcOrd="0" destOrd="0" presId="urn:microsoft.com/office/officeart/2005/8/layout/matrix2"/>
    <dgm:cxn modelId="{B067E3BF-0382-4934-9C71-0A3207A9D1FD}" type="presOf" srcId="{7AECC186-810A-4F61-A605-A0B1B22AD0B7}" destId="{086818B1-31EC-46BB-BC5E-FD2CFE8C7CFE}" srcOrd="0" destOrd="0" presId="urn:microsoft.com/office/officeart/2005/8/layout/matrix2"/>
    <dgm:cxn modelId="{004ADE28-3CEB-4F1D-BEEB-DBCDB0016109}" type="presOf" srcId="{87878803-FC5F-4F97-B7A1-720FB9CD7ACF}" destId="{383AC20F-8F41-445F-8514-28AC5F1A7C70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9D5AEEBE-DF07-429C-94EB-D219C5FBF183}" type="presParOf" srcId="{8BFA51CB-E4E2-4EF6-B068-F68F5F9E1BCF}" destId="{32C09CB5-7EC6-44DB-AC62-6E3FB71173A5}" srcOrd="0" destOrd="0" presId="urn:microsoft.com/office/officeart/2005/8/layout/matrix2"/>
    <dgm:cxn modelId="{A9134793-0B18-4CAB-BBB8-BA3ECDF4E4BE}" type="presParOf" srcId="{8BFA51CB-E4E2-4EF6-B068-F68F5F9E1BCF}" destId="{383AC20F-8F41-445F-8514-28AC5F1A7C70}" srcOrd="1" destOrd="0" presId="urn:microsoft.com/office/officeart/2005/8/layout/matrix2"/>
    <dgm:cxn modelId="{A50B326D-6F8A-41E1-8CDE-24A25B8218AB}" type="presParOf" srcId="{8BFA51CB-E4E2-4EF6-B068-F68F5F9E1BCF}" destId="{8BE00651-25AA-480E-89C3-EE1B62B38E15}" srcOrd="2" destOrd="0" presId="urn:microsoft.com/office/officeart/2005/8/layout/matrix2"/>
    <dgm:cxn modelId="{23F053F7-382B-4EFA-97E4-C5611152D24B}" type="presParOf" srcId="{8BFA51CB-E4E2-4EF6-B068-F68F5F9E1BCF}" destId="{C8BB6B28-AB12-4134-8DB1-035439FD46E8}" srcOrd="3" destOrd="0" presId="urn:microsoft.com/office/officeart/2005/8/layout/matrix2"/>
    <dgm:cxn modelId="{FABCC13B-D521-4326-96F0-B232628134C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32504" y="3172665"/>
              </a:moveTo>
              <a:arcTo wR="2190542" hR="2190542" stAng="9201740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14367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088" y="1567870"/>
        <a:ext cx="1579179" cy="989014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26794" y="765615"/>
              </a:moveTo>
              <a:arcTo wR="2190542" hR="2190542" stAng="13234716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37397" y="0"/>
          <a:ext cx="4937096" cy="493709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658308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417315"/>
        <a:ext cx="1782030" cy="1782030"/>
      </dsp:txXfrm>
    </dsp:sp>
    <dsp:sp modelId="{8BE00651-25AA-480E-89C3-EE1B62B38E15}">
      <dsp:nvSpPr>
        <dsp:cNvPr id="0" name=""/>
        <dsp:cNvSpPr/>
      </dsp:nvSpPr>
      <dsp:spPr>
        <a:xfrm>
          <a:off x="2978743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417315"/>
        <a:ext cx="1782030" cy="1782030"/>
      </dsp:txXfrm>
    </dsp:sp>
    <dsp:sp modelId="{C8BB6B28-AB12-4134-8DB1-035439FD46E8}">
      <dsp:nvSpPr>
        <dsp:cNvPr id="0" name=""/>
        <dsp:cNvSpPr/>
      </dsp:nvSpPr>
      <dsp:spPr>
        <a:xfrm>
          <a:off x="658308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2737750"/>
        <a:ext cx="1782030" cy="1782030"/>
      </dsp:txXfrm>
    </dsp:sp>
    <dsp:sp modelId="{086818B1-31EC-46BB-BC5E-FD2CFE8C7CFE}">
      <dsp:nvSpPr>
        <dsp:cNvPr id="0" name=""/>
        <dsp:cNvSpPr/>
      </dsp:nvSpPr>
      <dsp:spPr>
        <a:xfrm>
          <a:off x="2978743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2737750"/>
        <a:ext cx="1782030" cy="1782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99351-0FE2-4BCC-AD47-3B9DFCB6FAE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934B9-8F3D-4FF8-B2AB-90701A145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6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61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29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486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6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542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21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612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17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42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981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692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181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182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14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88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11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52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777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88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5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429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57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508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225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3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0642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987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6991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160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59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4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5849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64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591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579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05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39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7607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0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08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18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899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9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7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7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54D68-185E-44CE-9556-D4CDD84B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D91F3-49B1-42CE-96E0-AE13967D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EF433-BD3A-4D12-B2F7-D290B507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BB7CA4-35F4-4F53-8519-2A0627692F1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2668232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4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1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6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1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57C42-F3DE-4B98-8BB2-C6B9C7C48B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DD750-A8B8-4544-995F-3E9EFF1F5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7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3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6.jpg"/><Relationship Id="rId5" Type="http://schemas.microsoft.com/office/2007/relationships/media" Target="../media/media4.mp3"/><Relationship Id="rId10" Type="http://schemas.openxmlformats.org/officeDocument/2006/relationships/notesSlide" Target="../notesSlides/notesSlide4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PA_矩形 9"/>
          <p:cNvSpPr/>
          <p:nvPr/>
        </p:nvSpPr>
        <p:spPr>
          <a:xfrm>
            <a:off x="2604015" y="2469817"/>
            <a:ext cx="759476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zh-CN" alt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2" name="图片 68">
            <a:extLst>
              <a:ext uri="{FF2B5EF4-FFF2-40B4-BE49-F238E27FC236}">
                <a16:creationId xmlns:a16="http://schemas.microsoft.com/office/drawing/2014/main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pic>
        <p:nvPicPr>
          <p:cNvPr id="118" name="图片 71">
            <a:extLst>
              <a:ext uri="{FF2B5EF4-FFF2-40B4-BE49-F238E27FC236}">
                <a16:creationId xmlns:a16="http://schemas.microsoft.com/office/drawing/2014/main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975276" y="3863255"/>
            <a:ext cx="4456185" cy="3032914"/>
          </a:xfrm>
          <a:prstGeom prst="rect">
            <a:avLst/>
          </a:prstGeom>
        </p:spPr>
      </p:pic>
      <p:grpSp>
        <p:nvGrpSpPr>
          <p:cNvPr id="120" name="组合 73">
            <a:extLst>
              <a:ext uri="{FF2B5EF4-FFF2-40B4-BE49-F238E27FC236}">
                <a16:creationId xmlns:a16="http://schemas.microsoft.com/office/drawing/2014/main" id="{371672B4-6BA7-4508-B08F-9D4D84DE8901}"/>
              </a:ext>
            </a:extLst>
          </p:cNvPr>
          <p:cNvGrpSpPr/>
          <p:nvPr/>
        </p:nvGrpSpPr>
        <p:grpSpPr>
          <a:xfrm rot="5400000">
            <a:off x="4426348" y="-432334"/>
            <a:ext cx="3770626" cy="7960415"/>
            <a:chOff x="4779545" y="1162806"/>
            <a:chExt cx="2632909" cy="5045184"/>
          </a:xfrm>
          <a:noFill/>
        </p:grpSpPr>
        <p:sp>
          <p:nvSpPr>
            <p:cNvPr id="121" name="矩形 74">
              <a:extLst>
                <a:ext uri="{FF2B5EF4-FFF2-40B4-BE49-F238E27FC236}">
                  <a16:creationId xmlns:a16="http://schemas.microsoft.com/office/drawing/2014/main" id="{D7F79932-A67D-4B3E-8CC4-CC119B953789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75">
              <a:extLst>
                <a:ext uri="{FF2B5EF4-FFF2-40B4-BE49-F238E27FC236}">
                  <a16:creationId xmlns:a16="http://schemas.microsoft.com/office/drawing/2014/main" id="{2953CB22-F253-4DF4-805C-19774F818777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86">
            <a:extLst>
              <a:ext uri="{FF2B5EF4-FFF2-40B4-BE49-F238E27FC236}">
                <a16:creationId xmlns:a16="http://schemas.microsoft.com/office/drawing/2014/main" id="{9BA52456-3F5B-4570-9C6A-814A9E8B4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241176" y="5479511"/>
            <a:ext cx="974897" cy="552688"/>
          </a:xfrm>
          <a:prstGeom prst="rect">
            <a:avLst/>
          </a:prstGeom>
        </p:spPr>
      </p:pic>
      <p:sp>
        <p:nvSpPr>
          <p:cNvPr id="137" name="PA_矩形 9">
            <a:extLst>
              <a:ext uri="{FF2B5EF4-FFF2-40B4-BE49-F238E27FC236}">
                <a16:creationId xmlns:a16="http://schemas.microsoft.com/office/drawing/2014/main" id="{1A54BEB7-87F8-45C3-A38B-81B1058C9A90}"/>
              </a:ext>
            </a:extLst>
          </p:cNvPr>
          <p:cNvSpPr/>
          <p:nvPr/>
        </p:nvSpPr>
        <p:spPr>
          <a:xfrm>
            <a:off x="4645123" y="4337583"/>
            <a:ext cx="7594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_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Du_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46284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图片包含 雨, 墙壁&#10;&#10;已生成高可信度的说明">
            <a:extLst>
              <a:ext uri="{FF2B5EF4-FFF2-40B4-BE49-F238E27FC236}">
                <a16:creationId xmlns:a16="http://schemas.microsoft.com/office/drawing/2014/main" id="{BD47F521-C663-4775-896B-F00051947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3" name="图片 122" descr="图片包含 雨, 墙壁&#10;&#10;已生成高可信度的说明">
            <a:extLst>
              <a:ext uri="{FF2B5EF4-FFF2-40B4-BE49-F238E27FC236}">
                <a16:creationId xmlns:a16="http://schemas.microsoft.com/office/drawing/2014/main" id="{AA739B85-9446-488B-9538-FC6EBDF1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98" y="33775"/>
            <a:ext cx="4492504" cy="6953668"/>
          </a:xfrm>
          <a:prstGeom prst="rect">
            <a:avLst/>
          </a:prstGeom>
        </p:spPr>
      </p:pic>
      <p:pic>
        <p:nvPicPr>
          <p:cNvPr id="4" name="图片 107" descr="图片包含 雨, 墙壁&#10;&#10;已生成高可信度的说明">
            <a:extLst>
              <a:ext uri="{FF2B5EF4-FFF2-40B4-BE49-F238E27FC236}">
                <a16:creationId xmlns:a16="http://schemas.microsoft.com/office/drawing/2014/main" id="{C73E2B0D-44CE-41DD-B64B-528D9D262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00" y="-57769"/>
            <a:ext cx="3853981" cy="6953668"/>
          </a:xfrm>
          <a:prstGeom prst="rect">
            <a:avLst/>
          </a:prstGeom>
        </p:spPr>
      </p:pic>
      <p:pic>
        <p:nvPicPr>
          <p:cNvPr id="5" name="Picture 194" descr="cverwwe">
            <a:extLst>
              <a:ext uri="{FF2B5EF4-FFF2-40B4-BE49-F238E27FC236}">
                <a16:creationId xmlns:a16="http://schemas.microsoft.com/office/drawing/2014/main" id="{8F478F16-5D40-4285-88B7-2A89FE3A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3419065"/>
            <a:ext cx="3104051" cy="3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9" descr="200712419435657_1">
            <a:extLst>
              <a:ext uri="{FF2B5EF4-FFF2-40B4-BE49-F238E27FC236}">
                <a16:creationId xmlns:a16="http://schemas.microsoft.com/office/drawing/2014/main" id="{12DA27B0-DC94-4C77-91DD-D13FDB3C9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3" y="6025889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0" descr="10004015438746072987">
            <a:extLst>
              <a:ext uri="{FF2B5EF4-FFF2-40B4-BE49-F238E27FC236}">
                <a16:creationId xmlns:a16="http://schemas.microsoft.com/office/drawing/2014/main" id="{F60EF012-62EF-4F98-8AAF-64FC1B9E9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60806" y="5203254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3">
            <a:extLst>
              <a:ext uri="{FF2B5EF4-FFF2-40B4-BE49-F238E27FC236}">
                <a16:creationId xmlns:a16="http://schemas.microsoft.com/office/drawing/2014/main" id="{ABAAFE09-E3B8-491C-9C2C-ACC6C55FA1C9}"/>
              </a:ext>
            </a:extLst>
          </p:cNvPr>
          <p:cNvGrpSpPr/>
          <p:nvPr/>
        </p:nvGrpSpPr>
        <p:grpSpPr>
          <a:xfrm rot="5400000">
            <a:off x="4670142" y="-1231014"/>
            <a:ext cx="2787217" cy="8706792"/>
            <a:chOff x="4779545" y="1162806"/>
            <a:chExt cx="2632909" cy="5045184"/>
          </a:xfrm>
          <a:noFill/>
        </p:grpSpPr>
        <p:sp>
          <p:nvSpPr>
            <p:cNvPr id="9" name="矩形 74">
              <a:extLst>
                <a:ext uri="{FF2B5EF4-FFF2-40B4-BE49-F238E27FC236}">
                  <a16:creationId xmlns:a16="http://schemas.microsoft.com/office/drawing/2014/main" id="{24BB9902-2D5A-417D-95B8-D7119F0DB4F0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5">
              <a:extLst>
                <a:ext uri="{FF2B5EF4-FFF2-40B4-BE49-F238E27FC236}">
                  <a16:creationId xmlns:a16="http://schemas.microsoft.com/office/drawing/2014/main" id="{457C5FC5-129B-4C24-B387-1DB22C1C4C61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id="{9608C13F-AA1A-44BA-8FD5-51B8EC56C06C}"/>
              </a:ext>
            </a:extLst>
          </p:cNvPr>
          <p:cNvSpPr txBox="1"/>
          <p:nvPr/>
        </p:nvSpPr>
        <p:spPr>
          <a:xfrm>
            <a:off x="146957" y="2326666"/>
            <a:ext cx="12045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I.Tác</a:t>
            </a:r>
            <a:r>
              <a:rPr lang="en-SG" altLang="zh-CN" sz="9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SG" altLang="zh-CN" sz="9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Nguyễn</a:t>
            </a:r>
            <a:r>
              <a:rPr lang="en-SG" altLang="zh-CN" sz="9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</a:t>
            </a:r>
            <a:endParaRPr lang="zh-CN" alt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图片 42">
            <a:extLst>
              <a:ext uri="{FF2B5EF4-FFF2-40B4-BE49-F238E27FC236}">
                <a16:creationId xmlns:a16="http://schemas.microsoft.com/office/drawing/2014/main" id="{4F3ECF5F-6735-4F5E-BF30-CFF2165A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00" y="-11051"/>
            <a:ext cx="4362391" cy="18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F0FF1822-0907-45E1-87F6-A7A83781E2F5}"/>
              </a:ext>
            </a:extLst>
          </p:cNvPr>
          <p:cNvSpPr/>
          <p:nvPr/>
        </p:nvSpPr>
        <p:spPr>
          <a:xfrm>
            <a:off x="449367" y="399128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2FA4A-6B31-4873-A5C1-51F76C148760}"/>
              </a:ext>
            </a:extLst>
          </p:cNvPr>
          <p:cNvSpPr/>
          <p:nvPr/>
        </p:nvSpPr>
        <p:spPr>
          <a:xfrm>
            <a:off x="1792695" y="1478817"/>
            <a:ext cx="24304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nhóm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1+2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người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giả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Nguyễn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Du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2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86ED089-221D-4916-9A9F-65110794151D}"/>
              </a:ext>
            </a:extLst>
          </p:cNvPr>
          <p:cNvGraphicFramePr/>
          <p:nvPr>
            <p:extLst/>
          </p:nvPr>
        </p:nvGraphicFramePr>
        <p:xfrm>
          <a:off x="4467689" y="862541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6371" y="759854"/>
            <a:ext cx="5293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87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77AD6E-8985-48AF-A880-7F2F5F34C014}"/>
              </a:ext>
            </a:extLst>
          </p:cNvPr>
          <p:cNvSpPr/>
          <p:nvPr/>
        </p:nvSpPr>
        <p:spPr>
          <a:xfrm>
            <a:off x="2678249" y="1243149"/>
            <a:ext cx="6667500" cy="4546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SG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endParaRPr lang="en-SG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70D535-06B2-41F9-BDE7-FAE6A36342B7}"/>
              </a:ext>
            </a:extLst>
          </p:cNvPr>
          <p:cNvGrpSpPr/>
          <p:nvPr/>
        </p:nvGrpSpPr>
        <p:grpSpPr>
          <a:xfrm>
            <a:off x="2911929" y="-33690"/>
            <a:ext cx="5036623" cy="1913132"/>
            <a:chOff x="4622840" y="39610"/>
            <a:chExt cx="3567766" cy="18401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935183E-333F-4005-8A5F-88794C975F4E}"/>
                </a:ext>
              </a:extLst>
            </p:cNvPr>
            <p:cNvSpPr/>
            <p:nvPr/>
          </p:nvSpPr>
          <p:spPr>
            <a:xfrm>
              <a:off x="4622840" y="39610"/>
              <a:ext cx="3567766" cy="1840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3067605-0541-4558-B251-F9D312490A64}"/>
                </a:ext>
              </a:extLst>
            </p:cNvPr>
            <p:cNvSpPr txBox="1"/>
            <p:nvPr/>
          </p:nvSpPr>
          <p:spPr>
            <a:xfrm>
              <a:off x="4712670" y="129440"/>
              <a:ext cx="3384001" cy="1660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20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SG" sz="20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SG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just" defTabSz="1066800">
                <a:lnSpc>
                  <a:spcPct val="90000"/>
                </a:lnSpc>
                <a:spcBef>
                  <a:spcPct val="0"/>
                </a:spcBef>
                <a:buFontTx/>
                <a:buChar char="-"/>
              </a:pPr>
              <a:r>
                <a:rPr lang="en-S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Điền-Nghi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Xuân-Hà</a:t>
              </a:r>
              <a:r>
                <a:rPr lang="en-SG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S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just" defTabSz="1066800">
                <a:lnSpc>
                  <a:spcPct val="90000"/>
                </a:lnSpc>
                <a:spcBef>
                  <a:spcPct val="0"/>
                </a:spcBef>
                <a:buFontTx/>
                <a:buChar char="-"/>
              </a:pP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Cha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Nghiễm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Tể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S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SG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44D5ED-E7DF-4201-A683-945BAB0B13CE}"/>
              </a:ext>
            </a:extLst>
          </p:cNvPr>
          <p:cNvGrpSpPr/>
          <p:nvPr/>
        </p:nvGrpSpPr>
        <p:grpSpPr>
          <a:xfrm>
            <a:off x="8337915" y="1842998"/>
            <a:ext cx="3636204" cy="2279442"/>
            <a:chOff x="8891744" y="2280669"/>
            <a:chExt cx="3163130" cy="20981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3D322C-942D-4BC9-93E6-BAE27AA06B93}"/>
                </a:ext>
              </a:extLst>
            </p:cNvPr>
            <p:cNvSpPr/>
            <p:nvPr/>
          </p:nvSpPr>
          <p:spPr>
            <a:xfrm>
              <a:off x="8891744" y="2280669"/>
              <a:ext cx="3163130" cy="209819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38D6FC5A-67C7-422F-86C8-FDE93D95B845}"/>
                </a:ext>
              </a:extLst>
            </p:cNvPr>
            <p:cNvSpPr txBox="1"/>
            <p:nvPr/>
          </p:nvSpPr>
          <p:spPr>
            <a:xfrm>
              <a:off x="8994169" y="2383094"/>
              <a:ext cx="2958280" cy="1893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XVIII –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hoảng</a:t>
              </a:r>
              <a:r>
                <a:rPr lang="en-SG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khắp</a:t>
              </a:r>
              <a:r>
                <a:rPr lang="en-SG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2A23FC-4800-4893-9EAE-82EC5438360C}"/>
              </a:ext>
            </a:extLst>
          </p:cNvPr>
          <p:cNvGrpSpPr/>
          <p:nvPr/>
        </p:nvGrpSpPr>
        <p:grpSpPr>
          <a:xfrm>
            <a:off x="6314358" y="4369764"/>
            <a:ext cx="4310742" cy="2338333"/>
            <a:chOff x="6258791" y="4626107"/>
            <a:chExt cx="3686998" cy="20548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AE8BD4-335E-4683-8D67-CCA042A1D6A7}"/>
                </a:ext>
              </a:extLst>
            </p:cNvPr>
            <p:cNvSpPr/>
            <p:nvPr/>
          </p:nvSpPr>
          <p:spPr>
            <a:xfrm>
              <a:off x="6258791" y="4626107"/>
              <a:ext cx="3686998" cy="205487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56FB4638-E9AE-4E94-AE94-FC9078A879AC}"/>
                </a:ext>
              </a:extLst>
            </p:cNvPr>
            <p:cNvSpPr txBox="1"/>
            <p:nvPr/>
          </p:nvSpPr>
          <p:spPr>
            <a:xfrm>
              <a:off x="6359102" y="4726418"/>
              <a:ext cx="3486376" cy="1854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ồ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thang,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vất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vả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long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đong</a:t>
              </a:r>
              <a:endParaRPr lang="en-SG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àm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đắc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1813,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SG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1820,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SG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ất</a:t>
              </a:r>
              <a:r>
                <a:rPr lang="en-SG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SG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4329BA-C1E4-49A9-869A-462544A6FC9B}"/>
              </a:ext>
            </a:extLst>
          </p:cNvPr>
          <p:cNvGrpSpPr/>
          <p:nvPr/>
        </p:nvGrpSpPr>
        <p:grpSpPr>
          <a:xfrm>
            <a:off x="1424193" y="4643634"/>
            <a:ext cx="3573260" cy="2175298"/>
            <a:chOff x="1923549" y="4947127"/>
            <a:chExt cx="3573260" cy="15763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1D1D445-2B3F-44A2-9290-0FE788A4567C}"/>
                </a:ext>
              </a:extLst>
            </p:cNvPr>
            <p:cNvSpPr/>
            <p:nvPr/>
          </p:nvSpPr>
          <p:spPr>
            <a:xfrm>
              <a:off x="1923549" y="4947127"/>
              <a:ext cx="3573260" cy="14890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E81D547D-1068-4BE5-BFA9-0D7E7ACF4038}"/>
                </a:ext>
              </a:extLst>
            </p:cNvPr>
            <p:cNvSpPr txBox="1"/>
            <p:nvPr/>
          </p:nvSpPr>
          <p:spPr>
            <a:xfrm>
              <a:off x="1996239" y="5179769"/>
              <a:ext cx="3427880" cy="13436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16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SG" sz="1600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SG" sz="16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  <a:p>
              <a:pPr marL="285750" lvl="0" indent="-28575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minh,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móng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endParaRPr lang="en-SG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DEB681-C164-4168-8107-5D563BD113C8}"/>
              </a:ext>
            </a:extLst>
          </p:cNvPr>
          <p:cNvGrpSpPr/>
          <p:nvPr/>
        </p:nvGrpSpPr>
        <p:grpSpPr>
          <a:xfrm>
            <a:off x="287549" y="1879442"/>
            <a:ext cx="3168376" cy="2040450"/>
            <a:chOff x="430084" y="2198235"/>
            <a:chExt cx="3168376" cy="20404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10B6F30-AD41-4E26-A5EC-81351D3F0A65}"/>
                </a:ext>
              </a:extLst>
            </p:cNvPr>
            <p:cNvSpPr/>
            <p:nvPr/>
          </p:nvSpPr>
          <p:spPr>
            <a:xfrm>
              <a:off x="430084" y="2198235"/>
              <a:ext cx="3168376" cy="204045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19AB1EF5-92BA-4241-8972-A9CBE547D27F}"/>
                </a:ext>
              </a:extLst>
            </p:cNvPr>
            <p:cNvSpPr txBox="1"/>
            <p:nvPr/>
          </p:nvSpPr>
          <p:spPr>
            <a:xfrm>
              <a:off x="529691" y="2297842"/>
              <a:ext cx="2969162" cy="1841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1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16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SG" sz="16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16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SG" sz="1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Nam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en-SG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SG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phẩmđánh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SG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endParaRPr lang="en-SG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4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E5767C-0532-4598-80EB-D1F2EAC2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2" y="3944983"/>
            <a:ext cx="6997563" cy="25239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ruyện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Kiều</a:t>
            </a:r>
            <a:endParaRPr lang="en-US" sz="2400" b="1" i="1" kern="1200" dirty="0"/>
          </a:p>
        </p:txBody>
      </p:sp>
      <p:pic>
        <p:nvPicPr>
          <p:cNvPr id="5" name="Chỗ dành sẵn cho Nội dung 4" descr="Ảnh có chứa tòa nhà&#10;&#10;Mô tả được tạo với mức tin cậy cao">
            <a:extLst>
              <a:ext uri="{FF2B5EF4-FFF2-40B4-BE49-F238E27FC236}">
                <a16:creationId xmlns:a16="http://schemas.microsoft.com/office/drawing/2014/main" id="{1FEA990F-F151-493B-B392-F70DDBC96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1606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Hình ảnh 8" descr="Ảnh có chứa bầu trời, ngoài trời, tòa nhà, đồng hồ&#10;&#10;Mô tả được tạo với mức tin cậy rất cao">
            <a:extLst>
              <a:ext uri="{FF2B5EF4-FFF2-40B4-BE49-F238E27FC236}">
                <a16:creationId xmlns:a16="http://schemas.microsoft.com/office/drawing/2014/main" id="{0939BDF1-03AC-4594-B725-4888B8FFD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2043" r="10650" b="1"/>
          <a:stretch/>
        </p:blipFill>
        <p:spPr>
          <a:xfrm>
            <a:off x="4638955" y="321733"/>
            <a:ext cx="3535590" cy="29858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Hình ảnh 6" descr="Ảnh có chứa bầu trời, ngoài trời, tòa nhà, người đàn ông&#10;&#10;Mô tả được tạo với mức tin cậy rất cao">
            <a:extLst>
              <a:ext uri="{FF2B5EF4-FFF2-40B4-BE49-F238E27FC236}">
                <a16:creationId xmlns:a16="http://schemas.microsoft.com/office/drawing/2014/main" id="{2CF7ABBF-C6A3-4C46-AB81-0B6DCCE501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11981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36593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27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5988" y="1121229"/>
            <a:ext cx="4572000" cy="3886200"/>
          </a:xfrm>
          <a:prstGeom prst="rect">
            <a:avLst/>
          </a:prstGeom>
        </p:spPr>
      </p:pic>
      <p:pic>
        <p:nvPicPr>
          <p:cNvPr id="5" name="Picture 7" descr="hatinh2007221035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0989" y="1051560"/>
            <a:ext cx="464820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7272" y="500742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6859" y="49377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0326" y="5563674"/>
            <a:ext cx="5293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SC027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206" y="274318"/>
            <a:ext cx="4114800" cy="3962400"/>
          </a:xfrm>
          <a:prstGeom prst="rect">
            <a:avLst/>
          </a:prstGeom>
        </p:spPr>
      </p:pic>
      <p:pic>
        <p:nvPicPr>
          <p:cNvPr id="3" name="Picture 10" descr="DSC02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034" y="160018"/>
            <a:ext cx="4495800" cy="4076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8271" y="4383183"/>
            <a:ext cx="11115265" cy="1654570"/>
            <a:chOff x="488271" y="4383183"/>
            <a:chExt cx="11115265" cy="1654570"/>
          </a:xfrm>
        </p:grpSpPr>
        <p:sp>
          <p:nvSpPr>
            <p:cNvPr id="4" name="TextBox 3"/>
            <p:cNvSpPr txBox="1"/>
            <p:nvPr/>
          </p:nvSpPr>
          <p:spPr>
            <a:xfrm>
              <a:off x="1313894" y="4383183"/>
              <a:ext cx="9423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 HƯƠNG TIÊN ĐIỀN (HÀ TĨNH) XƯA VÀ NAY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8271" y="5114423"/>
              <a:ext cx="111152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Lam,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0A1ABD-ACCB-4D80-B8FB-8B0F0016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3854137"/>
          </a:xfrm>
        </p:spPr>
        <p:txBody>
          <a:bodyPr>
            <a:normAutofit/>
          </a:bodyPr>
          <a:lstStyle/>
          <a:p>
            <a:pPr algn="ctr"/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B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pic>
        <p:nvPicPr>
          <p:cNvPr id="4" name="Picture 4" descr="Di_Choi_CQ_0061">
            <a:extLst>
              <a:ext uri="{FF2B5EF4-FFF2-40B4-BE49-F238E27FC236}">
                <a16:creationId xmlns:a16="http://schemas.microsoft.com/office/drawing/2014/main" id="{247F3921-81CE-42EC-87FC-408DDE9D6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r="15356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_Choi_CQ_0056">
            <a:extLst>
              <a:ext uri="{FF2B5EF4-FFF2-40B4-BE49-F238E27FC236}">
                <a16:creationId xmlns:a16="http://schemas.microsoft.com/office/drawing/2014/main" id="{65458816-0A2B-4F7B-AE00-AE066739A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8669" b="4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i_Choi_CQ_0044">
            <a:extLst>
              <a:ext uri="{FF2B5EF4-FFF2-40B4-BE49-F238E27FC236}">
                <a16:creationId xmlns:a16="http://schemas.microsoft.com/office/drawing/2014/main" id="{ED327E02-847A-4159-8910-402C8F804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905" b="-5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8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图片包含 雨, 墙壁&#10;&#10;已生成高可信度的说明">
            <a:extLst>
              <a:ext uri="{FF2B5EF4-FFF2-40B4-BE49-F238E27FC236}">
                <a16:creationId xmlns:a16="http://schemas.microsoft.com/office/drawing/2014/main" id="{BD47F521-C663-4775-896B-F00051947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3" name="图片 122" descr="图片包含 雨, 墙壁&#10;&#10;已生成高可信度的说明">
            <a:extLst>
              <a:ext uri="{FF2B5EF4-FFF2-40B4-BE49-F238E27FC236}">
                <a16:creationId xmlns:a16="http://schemas.microsoft.com/office/drawing/2014/main" id="{AA739B85-9446-488B-9538-FC6EBDF1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28" y="-207864"/>
            <a:ext cx="4492504" cy="6953668"/>
          </a:xfrm>
          <a:prstGeom prst="rect">
            <a:avLst/>
          </a:prstGeom>
        </p:spPr>
      </p:pic>
      <p:pic>
        <p:nvPicPr>
          <p:cNvPr id="4" name="图片 107" descr="图片包含 雨, 墙壁&#10;&#10;已生成高可信度的说明">
            <a:extLst>
              <a:ext uri="{FF2B5EF4-FFF2-40B4-BE49-F238E27FC236}">
                <a16:creationId xmlns:a16="http://schemas.microsoft.com/office/drawing/2014/main" id="{C73E2B0D-44CE-41DD-B64B-528D9D262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00" y="-57769"/>
            <a:ext cx="3853981" cy="6953668"/>
          </a:xfrm>
          <a:prstGeom prst="rect">
            <a:avLst/>
          </a:prstGeom>
        </p:spPr>
      </p:pic>
      <p:pic>
        <p:nvPicPr>
          <p:cNvPr id="5" name="Picture 194" descr="cverwwe">
            <a:extLst>
              <a:ext uri="{FF2B5EF4-FFF2-40B4-BE49-F238E27FC236}">
                <a16:creationId xmlns:a16="http://schemas.microsoft.com/office/drawing/2014/main" id="{8F478F16-5D40-4285-88B7-2A89FE3A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3419065"/>
            <a:ext cx="3104051" cy="3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9" descr="200712419435657_1">
            <a:extLst>
              <a:ext uri="{FF2B5EF4-FFF2-40B4-BE49-F238E27FC236}">
                <a16:creationId xmlns:a16="http://schemas.microsoft.com/office/drawing/2014/main" id="{12DA27B0-DC94-4C77-91DD-D13FDB3C9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0" descr="10004015438746072987">
            <a:extLst>
              <a:ext uri="{FF2B5EF4-FFF2-40B4-BE49-F238E27FC236}">
                <a16:creationId xmlns:a16="http://schemas.microsoft.com/office/drawing/2014/main" id="{F60EF012-62EF-4F98-8AAF-64FC1B9E9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82292" y="5511150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3">
            <a:extLst>
              <a:ext uri="{FF2B5EF4-FFF2-40B4-BE49-F238E27FC236}">
                <a16:creationId xmlns:a16="http://schemas.microsoft.com/office/drawing/2014/main" id="{ABAAFE09-E3B8-491C-9C2C-ACC6C55FA1C9}"/>
              </a:ext>
            </a:extLst>
          </p:cNvPr>
          <p:cNvGrpSpPr/>
          <p:nvPr/>
        </p:nvGrpSpPr>
        <p:grpSpPr>
          <a:xfrm rot="5400000">
            <a:off x="4670142" y="-1231014"/>
            <a:ext cx="2787217" cy="8706792"/>
            <a:chOff x="4779545" y="1162806"/>
            <a:chExt cx="2632909" cy="5045184"/>
          </a:xfrm>
          <a:noFill/>
        </p:grpSpPr>
        <p:sp>
          <p:nvSpPr>
            <p:cNvPr id="9" name="矩形 74">
              <a:extLst>
                <a:ext uri="{FF2B5EF4-FFF2-40B4-BE49-F238E27FC236}">
                  <a16:creationId xmlns:a16="http://schemas.microsoft.com/office/drawing/2014/main" id="{24BB9902-2D5A-417D-95B8-D7119F0DB4F0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5">
              <a:extLst>
                <a:ext uri="{FF2B5EF4-FFF2-40B4-BE49-F238E27FC236}">
                  <a16:creationId xmlns:a16="http://schemas.microsoft.com/office/drawing/2014/main" id="{457C5FC5-129B-4C24-B387-1DB22C1C4C61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id="{9608C13F-AA1A-44BA-8FD5-51B8EC56C06C}"/>
              </a:ext>
            </a:extLst>
          </p:cNvPr>
          <p:cNvSpPr txBox="1"/>
          <p:nvPr/>
        </p:nvSpPr>
        <p:spPr>
          <a:xfrm>
            <a:off x="140245" y="2190335"/>
            <a:ext cx="11617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II. </a:t>
            </a:r>
            <a:r>
              <a:rPr lang="en-SG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SG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lang="en-SG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Truyện</a:t>
            </a:r>
            <a:r>
              <a:rPr lang="en-SG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Kiều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图片 42">
            <a:extLst>
              <a:ext uri="{FF2B5EF4-FFF2-40B4-BE49-F238E27FC236}">
                <a16:creationId xmlns:a16="http://schemas.microsoft.com/office/drawing/2014/main" id="{4F3ECF5F-6735-4F5E-BF30-CFF2165A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00" y="-11051"/>
            <a:ext cx="4362391" cy="18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50655" y="3419065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1.Nguồn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F0FF1822-0907-45E1-87F6-A7A83781E2F5}"/>
              </a:ext>
            </a:extLst>
          </p:cNvPr>
          <p:cNvSpPr/>
          <p:nvPr/>
        </p:nvSpPr>
        <p:spPr>
          <a:xfrm>
            <a:off x="409203" y="454544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28673896-7198-40F9-8DC4-ECF573BB0460}"/>
              </a:ext>
            </a:extLst>
          </p:cNvPr>
          <p:cNvGraphicFramePr/>
          <p:nvPr>
            <p:extLst/>
          </p:nvPr>
        </p:nvGraphicFramePr>
        <p:xfrm>
          <a:off x="5297562" y="1117601"/>
          <a:ext cx="5611891" cy="493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3D2FA4A-6B31-4873-A5C1-51F76C148760}"/>
              </a:ext>
            </a:extLst>
          </p:cNvPr>
          <p:cNvSpPr/>
          <p:nvPr/>
        </p:nvSpPr>
        <p:spPr>
          <a:xfrm>
            <a:off x="1153238" y="1877989"/>
            <a:ext cx="37327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nhóm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3 + </a:t>
            </a:r>
            <a:r>
              <a:rPr lang="en-SG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4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Truyện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Kiều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11850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3698789" y="4349775"/>
            <a:ext cx="2738421" cy="14249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029297" y="4349775"/>
            <a:ext cx="2713507" cy="17473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5585" y="876045"/>
            <a:ext cx="2832648" cy="17473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14671" y="987434"/>
            <a:ext cx="2713507" cy="17473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uyện Kiều” - nguồn cảm hứng thơ ca bất tận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9" y="606865"/>
            <a:ext cx="2338844" cy="30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171" y="6340136"/>
            <a:ext cx="543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Kiều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Kim </a:t>
            </a:r>
            <a:r>
              <a:rPr lang="en-US" dirty="0" err="1" smtClean="0"/>
              <a:t>Vân</a:t>
            </a:r>
            <a:r>
              <a:rPr lang="en-US" dirty="0" smtClean="0"/>
              <a:t> </a:t>
            </a:r>
            <a:r>
              <a:rPr lang="en-US" dirty="0" err="1" smtClean="0"/>
              <a:t>Kiều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56663" y="2337208"/>
            <a:ext cx="2429691" cy="23861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59665" y="3174123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14993" y="2476193"/>
            <a:ext cx="322217" cy="322217"/>
          </a:xfrm>
          <a:prstGeom prst="ellipse">
            <a:avLst/>
          </a:prstGeom>
          <a:gradFill>
            <a:gsLst>
              <a:gs pos="0">
                <a:schemeClr val="tx1"/>
              </a:gs>
              <a:gs pos="66000">
                <a:srgbClr val="7030A0"/>
              </a:gs>
              <a:gs pos="88000">
                <a:schemeClr val="accent6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23355" y="1118203"/>
            <a:ext cx="2696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( 1805-1809),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XHPKVN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806444" y="2422100"/>
            <a:ext cx="322217" cy="322217"/>
          </a:xfrm>
          <a:prstGeom prst="ellipse">
            <a:avLst/>
          </a:prstGeom>
          <a:gradFill>
            <a:gsLst>
              <a:gs pos="0">
                <a:schemeClr val="tx1"/>
              </a:gs>
              <a:gs pos="66000">
                <a:srgbClr val="7030A0"/>
              </a:gs>
              <a:gs pos="88000">
                <a:schemeClr val="accent6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 descr="kieu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617" y="3125467"/>
            <a:ext cx="2133600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66014" y="1127541"/>
            <a:ext cx="295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868189" y="4251608"/>
            <a:ext cx="322217" cy="322217"/>
          </a:xfrm>
          <a:prstGeom prst="ellipse">
            <a:avLst/>
          </a:prstGeom>
          <a:gradFill>
            <a:gsLst>
              <a:gs pos="0">
                <a:schemeClr val="tx1"/>
              </a:gs>
              <a:gs pos="66000">
                <a:srgbClr val="7030A0"/>
              </a:gs>
              <a:gs pos="88000">
                <a:schemeClr val="accent6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80772" y="4636655"/>
            <a:ext cx="2713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3254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Thanh”. 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48547" y="4438199"/>
            <a:ext cx="322217" cy="322217"/>
          </a:xfrm>
          <a:prstGeom prst="ellipse">
            <a:avLst/>
          </a:prstGeom>
          <a:gradFill>
            <a:gsLst>
              <a:gs pos="0">
                <a:schemeClr val="tx1"/>
              </a:gs>
              <a:gs pos="66000">
                <a:srgbClr val="7030A0"/>
              </a:gs>
              <a:gs pos="88000">
                <a:schemeClr val="accent6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37346" y="4495341"/>
            <a:ext cx="2685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S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4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  <p:bldP spid="19" grpId="0" animBg="1"/>
      <p:bldP spid="12" grpId="0" animBg="1"/>
      <p:bldP spid="4" grpId="0"/>
      <p:bldP spid="5" grpId="0" animBg="1"/>
      <p:bldP spid="6" grpId="0"/>
      <p:bldP spid="7" grpId="0" animBg="1"/>
      <p:bldP spid="13" grpId="0"/>
      <p:bldP spid="17" grpId="0" animBg="1"/>
      <p:bldP spid="15" grpId="0"/>
      <p:bldP spid="22" grpId="0" animBg="1"/>
      <p:bldP spid="25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670" y="238461"/>
            <a:ext cx="11070771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MỤC TIÊU CỤ THỂ CHỦ ĐỀ</a:t>
            </a:r>
          </a:p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1.1.Đọc-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1.1.1.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 (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1.1.2.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taìo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1.1.3.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1.1.4.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7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5C6EC-3DC1-4235-9504-3EBA87402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8" t="29124" r="38617" b="27991"/>
          <a:stretch/>
        </p:blipFill>
        <p:spPr>
          <a:xfrm>
            <a:off x="-38100" y="103416"/>
            <a:ext cx="12276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06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BBBE6CF0-D6F9-460A-92E3-07220D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5080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4CC6C1-41BD-4618-92B4-E80D0C4C7251}"/>
              </a:ext>
            </a:extLst>
          </p:cNvPr>
          <p:cNvSpPr/>
          <p:nvPr/>
        </p:nvSpPr>
        <p:spPr>
          <a:xfrm>
            <a:off x="237508" y="846117"/>
            <a:ext cx="6618514" cy="979054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TÓM TẮT TRUYỆN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570383-0944-4FAA-A79F-5391800A64C6}"/>
              </a:ext>
            </a:extLst>
          </p:cNvPr>
          <p:cNvSpPr/>
          <p:nvPr/>
        </p:nvSpPr>
        <p:spPr>
          <a:xfrm>
            <a:off x="845129" y="2098963"/>
            <a:ext cx="2701636" cy="2660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ED73F2-5D41-4CB0-B697-EA81E5E68F24}"/>
              </a:ext>
            </a:extLst>
          </p:cNvPr>
          <p:cNvSpPr/>
          <p:nvPr/>
        </p:nvSpPr>
        <p:spPr>
          <a:xfrm>
            <a:off x="3334329" y="2050472"/>
            <a:ext cx="2701636" cy="26600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383906-B1F7-48C2-9871-52CB962AA7C0}"/>
              </a:ext>
            </a:extLst>
          </p:cNvPr>
          <p:cNvSpPr/>
          <p:nvPr/>
        </p:nvSpPr>
        <p:spPr>
          <a:xfrm>
            <a:off x="2098967" y="3978562"/>
            <a:ext cx="2692398" cy="26092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68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BB8B31C-63CF-436A-A43D-EB2691E0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7" y="-61231"/>
            <a:ext cx="12300857" cy="69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75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74CC6C1-41BD-4618-92B4-E80D0C4C7251}"/>
              </a:ext>
            </a:extLst>
          </p:cNvPr>
          <p:cNvSpPr/>
          <p:nvPr/>
        </p:nvSpPr>
        <p:spPr>
          <a:xfrm>
            <a:off x="0" y="62346"/>
            <a:ext cx="9935192" cy="979054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GIÁ TRỊ CỦA TRUYỆN KIỀU: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 ">
            <a:extLst>
              <a:ext uri="{FF2B5EF4-FFF2-40B4-BE49-F238E27FC236}">
                <a16:creationId xmlns:a16="http://schemas.microsoft.com/office/drawing/2014/main" id="{BBBE6CF0-D6F9-460A-92E3-07220D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29" y="1041400"/>
            <a:ext cx="3733800" cy="57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 ">
            <a:extLst>
              <a:ext uri="{FF2B5EF4-FFF2-40B4-BE49-F238E27FC236}">
                <a16:creationId xmlns:a16="http://schemas.microsoft.com/office/drawing/2014/main" id="{B53B136A-3F4D-4C2B-A957-56F9F1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5" y="1041400"/>
            <a:ext cx="3980706" cy="5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uyá»n Kiá»u - Kim VÃ¢n Kiá»u TÃ¢n Truyá»n">
            <a:extLst>
              <a:ext uri="{FF2B5EF4-FFF2-40B4-BE49-F238E27FC236}">
                <a16:creationId xmlns:a16="http://schemas.microsoft.com/office/drawing/2014/main" id="{07256C5A-F9E0-4059-B2BE-81ACFF33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1" y="1041400"/>
            <a:ext cx="4589463" cy="57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5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a.Giá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6E3A40-C46E-4156-A0E0-3FE0877423CC}"/>
              </a:ext>
            </a:extLst>
          </p:cNvPr>
          <p:cNvSpPr/>
          <p:nvPr/>
        </p:nvSpPr>
        <p:spPr>
          <a:xfrm>
            <a:off x="3214256" y="96087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D3C37F-4661-44FD-8DA4-46C8AA533332}"/>
              </a:ext>
            </a:extLst>
          </p:cNvPr>
          <p:cNvSpPr/>
          <p:nvPr/>
        </p:nvSpPr>
        <p:spPr>
          <a:xfrm>
            <a:off x="3214256" y="438770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40DF36-E7F9-4156-A286-B472C3A8CDE2}"/>
              </a:ext>
            </a:extLst>
          </p:cNvPr>
          <p:cNvSpPr/>
          <p:nvPr/>
        </p:nvSpPr>
        <p:spPr>
          <a:xfrm>
            <a:off x="6095999" y="244478"/>
            <a:ext cx="5883729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C22B5A-D394-4A55-B811-420C62D65736}"/>
              </a:ext>
            </a:extLst>
          </p:cNvPr>
          <p:cNvSpPr/>
          <p:nvPr/>
        </p:nvSpPr>
        <p:spPr>
          <a:xfrm>
            <a:off x="6096000" y="1846992"/>
            <a:ext cx="59817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phận bất hạnh của người phụ nữ đức hạnh, tài </a:t>
            </a:r>
            <a:r>
              <a:rPr 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9626C6-E77F-4C51-9678-7692C73C0AD2}"/>
              </a:ext>
            </a:extLst>
          </p:cNvPr>
          <p:cNvSpPr/>
          <p:nvPr/>
        </p:nvSpPr>
        <p:spPr>
          <a:xfrm>
            <a:off x="6095999" y="3318164"/>
            <a:ext cx="6057901" cy="10255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con </a:t>
            </a:r>
            <a:r>
              <a:rPr lang="en-US" altLang="vi-V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8402B9-AD72-48AC-8367-22F4EBB061C9}"/>
              </a:ext>
            </a:extLst>
          </p:cNvPr>
          <p:cNvSpPr/>
          <p:nvPr/>
        </p:nvSpPr>
        <p:spPr>
          <a:xfrm>
            <a:off x="6096000" y="5606905"/>
            <a:ext cx="5981700" cy="9719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4D3E4C-1CF1-4AB2-9101-1F59556AE97F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5144656" y="750312"/>
            <a:ext cx="951343" cy="7995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C6436-3CD8-4D35-B870-44144670AFB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5144656" y="1549838"/>
            <a:ext cx="951344" cy="8029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55BACE-6B71-4322-8829-85D90DB00F82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144656" y="3830925"/>
            <a:ext cx="951343" cy="114574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A847ED-347C-4271-AA0F-BBABA15621F7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144656" y="4976668"/>
            <a:ext cx="951344" cy="111623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A2A411-8F61-4715-B587-68993DCEF75A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2419930" y="3429000"/>
            <a:ext cx="794326" cy="15476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549838"/>
            <a:ext cx="794326" cy="18791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7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b.Giá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6E3A40-C46E-4156-A0E0-3FE0877423CC}"/>
              </a:ext>
            </a:extLst>
          </p:cNvPr>
          <p:cNvSpPr/>
          <p:nvPr/>
        </p:nvSpPr>
        <p:spPr>
          <a:xfrm>
            <a:off x="3934691" y="596838"/>
            <a:ext cx="7675418" cy="905957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9626C6-E77F-4C51-9678-7692C73C0AD2}"/>
              </a:ext>
            </a:extLst>
          </p:cNvPr>
          <p:cNvSpPr/>
          <p:nvPr/>
        </p:nvSpPr>
        <p:spPr>
          <a:xfrm>
            <a:off x="3771405" y="3881979"/>
            <a:ext cx="8094023" cy="1418191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altLang="vi-VN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vi-V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600"/>
              </a:spcBef>
              <a:defRPr/>
            </a:pP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55BACE-6B71-4322-8829-85D90DB00F82}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2419930" y="3429000"/>
            <a:ext cx="1351475" cy="116207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049817"/>
            <a:ext cx="1514761" cy="23791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5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WordArt 2">
            <a:extLst>
              <a:ext uri="{FF2B5EF4-FFF2-40B4-BE49-F238E27FC236}">
                <a16:creationId xmlns:a16="http://schemas.microsoft.com/office/drawing/2014/main" id="{ADD4C074-C2C0-47ED-B228-4B044342F7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1750" y="6235700"/>
            <a:ext cx="7010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SG" sz="8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8" name="Picture 4" descr="Picture1">
            <a:extLst>
              <a:ext uri="{FF2B5EF4-FFF2-40B4-BE49-F238E27FC236}">
                <a16:creationId xmlns:a16="http://schemas.microsoft.com/office/drawing/2014/main" id="{F25B4D1E-A6BB-47E6-B621-530A34BC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2230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kieu">
            <a:extLst>
              <a:ext uri="{FF2B5EF4-FFF2-40B4-BE49-F238E27FC236}">
                <a16:creationId xmlns:a16="http://schemas.microsoft.com/office/drawing/2014/main" id="{9EBC4292-3165-4EEF-86CA-739384C3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14900" cy="6050891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8311" name="Picture 7" descr="nguyendu_k">
            <a:extLst>
              <a:ext uri="{FF2B5EF4-FFF2-40B4-BE49-F238E27FC236}">
                <a16:creationId xmlns:a16="http://schemas.microsoft.com/office/drawing/2014/main" id="{7175E331-6C14-4022-B24E-1DF06D5E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05" y="-34776"/>
            <a:ext cx="4914899" cy="612044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Ban_dich_sang_tieng_Anh_cua__Truyen_Kieu">
            <a:extLst>
              <a:ext uri="{FF2B5EF4-FFF2-40B4-BE49-F238E27FC236}">
                <a16:creationId xmlns:a16="http://schemas.microsoft.com/office/drawing/2014/main" id="{F9DC8C3F-6B07-4D80-B28D-722BE0A9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5" y="0"/>
            <a:ext cx="4751294" cy="6096000"/>
          </a:xfrm>
          <a:prstGeom prst="rect">
            <a:avLst/>
          </a:prstGeom>
          <a:noFill/>
          <a:ln w="3175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an_dich_tieng_Hung_-_ga_-_ri_cua__Truyen_kieu">
            <a:extLst>
              <a:ext uri="{FF2B5EF4-FFF2-40B4-BE49-F238E27FC236}">
                <a16:creationId xmlns:a16="http://schemas.microsoft.com/office/drawing/2014/main" id="{A19DEB46-5FB7-439E-BA7F-FDA9E940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97" y="0"/>
            <a:ext cx="4933803" cy="6050890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BE7B65-3B2E-4A42-8803-0C1E76626963}"/>
              </a:ext>
            </a:extLst>
          </p:cNvPr>
          <p:cNvSpPr/>
          <p:nvPr/>
        </p:nvSpPr>
        <p:spPr>
          <a:xfrm>
            <a:off x="2609850" y="6134100"/>
            <a:ext cx="676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yá»n Kiá»u - Kim VÃ¢n Kiá»u TÃ¢n Truyá»n">
            <a:extLst>
              <a:ext uri="{FF2B5EF4-FFF2-40B4-BE49-F238E27FC236}">
                <a16:creationId xmlns:a16="http://schemas.microsoft.com/office/drawing/2014/main" id="{07256C5A-F9E0-4059-B2BE-81ACFF33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5D26B-F67A-4DFD-9A41-3DB479038D03}"/>
              </a:ext>
            </a:extLst>
          </p:cNvPr>
          <p:cNvSpPr txBox="1"/>
          <p:nvPr/>
        </p:nvSpPr>
        <p:spPr>
          <a:xfrm flipH="1">
            <a:off x="4976948" y="335845"/>
            <a:ext cx="686671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S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ta.”</a:t>
            </a:r>
          </a:p>
        </p:txBody>
      </p:sp>
    </p:spTree>
    <p:extLst>
      <p:ext uri="{BB962C8B-B14F-4D97-AF65-F5344CB8AC3E}">
        <p14:creationId xmlns:p14="http://schemas.microsoft.com/office/powerpoint/2010/main" val="34926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486787-2049-441E-98F5-B16584D21A1F}"/>
              </a:ext>
            </a:extLst>
          </p:cNvPr>
          <p:cNvSpPr/>
          <p:nvPr/>
        </p:nvSpPr>
        <p:spPr>
          <a:xfrm>
            <a:off x="0" y="10884"/>
            <a:ext cx="5943600" cy="685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Mình xin thay mặt t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về tác phẩm của ngài Nguyễn Du.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tuy chẳng ở tù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mà hồn đã ngàn thu giấc tròn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Sắc, tài sánh lại nước non,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người con gái chẳng còn điểm ch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Gặp Kim, như trúng bùa mê,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người đính ước hẹn thề Đạm Tiên.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Bỗng đâu oan lớn ập liền,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Thuý Kiều buộc phải kiếm tiền chuộc cha.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may mắc bẫy Tú Bà,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Biến Kiều bỗng chốc thành quà thanh lâu.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Đương cơn nhục nhã t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sầu,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Thúc Sinh xuất hiện, phép màu nhuộm lên.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Kiều đã gặp 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Hoạn Thư đày đoạ như tên ngục tù.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Nàng đau trong nỗi căm thù,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Phận đời sóng gió mây mù xa trông.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 Bà giết những kiếp hồng,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Lầu xanh Kiều lại vào tr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lần hai.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BFB56-B819-47B4-9A34-B9485994B838}"/>
              </a:ext>
            </a:extLst>
          </p:cNvPr>
          <p:cNvSpPr/>
          <p:nvPr/>
        </p:nvSpPr>
        <p:spPr>
          <a:xfrm>
            <a:off x="6158281" y="65316"/>
            <a:ext cx="6033719" cy="617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nhờ vả được ai,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như nàng đã tương lai mịt mù.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Hải khí phách trời thu,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được giúp đỡ trả thù bấy lâu.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Ngỡ chăng chấm dứt nỗi sầu,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Hồ Tôn Hiến hiểm sâu đánh lừa.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Hải chết đứng không thưa,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Thuý Kiều lại kiếp ngày xưa quay về.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Nỗi đau, nhục nhã ê chề,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Nàng này chẳng muốn quay về nhân gian.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Tiền Đường kết liễu kiếp oan,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Giác Duyên sư phụ cứu đàn con thơ.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Rời xa thực tế bẩn dơ,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Nương nhờ cửa Phật đợi chờ tương lai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kia Kiều đã gặp ngài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Tái duyên Kim Trọng, cả hai đều mừng.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xin phép được ngừng,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cả lớp chẳng ngừng lắng nghe!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146BAA-EC29-4798-8F8A-58701C13963F}"/>
              </a:ext>
            </a:extLst>
          </p:cNvPr>
          <p:cNvSpPr/>
          <p:nvPr/>
        </p:nvSpPr>
        <p:spPr>
          <a:xfrm>
            <a:off x="6542314" y="6222325"/>
            <a:ext cx="5431974" cy="64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Quốc Đạt (lớp 11 Toán 1, THPT chuyên Lê Quý Đôn)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A37BEB-E91C-4EBA-8778-2F3D97BC2EBC}"/>
              </a:ext>
            </a:extLst>
          </p:cNvPr>
          <p:cNvSpPr/>
          <p:nvPr/>
        </p:nvSpPr>
        <p:spPr>
          <a:xfrm>
            <a:off x="246600" y="756809"/>
            <a:ext cx="11843656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TẬP: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212251-B190-46B5-A641-C55CF23DB7A9}"/>
              </a:ext>
            </a:extLst>
          </p:cNvPr>
          <p:cNvSpPr/>
          <p:nvPr/>
        </p:nvSpPr>
        <p:spPr>
          <a:xfrm>
            <a:off x="772886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SG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E00ED3-88F4-4056-B2F6-536A11B0C339}"/>
              </a:ext>
            </a:extLst>
          </p:cNvPr>
          <p:cNvSpPr/>
          <p:nvPr/>
        </p:nvSpPr>
        <p:spPr>
          <a:xfrm>
            <a:off x="4060374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SG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SG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SG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5B57C4-F40A-419D-B4E2-D9093D40201D}"/>
              </a:ext>
            </a:extLst>
          </p:cNvPr>
          <p:cNvSpPr/>
          <p:nvPr/>
        </p:nvSpPr>
        <p:spPr>
          <a:xfrm>
            <a:off x="7391406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SG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 rot="20923795">
            <a:off x="12396" y="207001"/>
            <a:ext cx="3382655" cy="2073243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260802" y="2907793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07" y="4645701"/>
            <a:ext cx="33147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07407E-6 L 3.7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23ECAD-78BB-4707-909D-19F60CCD175C}"/>
              </a:ext>
            </a:extLst>
          </p:cNvPr>
          <p:cNvSpPr/>
          <p:nvPr/>
        </p:nvSpPr>
        <p:spPr>
          <a:xfrm>
            <a:off x="54431" y="0"/>
            <a:ext cx="6117770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 em hay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đây mà giảng mấy điều cho minh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gặp Kim sinh?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bán mình chuộc cha?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đi xa?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vào nhà lầu xanh?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mắc phải Sở Khanh nói lừa?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kết tóc xe tơ?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lên chùa làm sư?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gặp họ Từ?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sạch không?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bị mất chồng?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xuống sông Tiền Đường?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ơi giảng hết mọi đường anh nghe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86D44C-CB33-4286-AF47-3DB1AF29117F}"/>
              </a:ext>
            </a:extLst>
          </p:cNvPr>
          <p:cNvSpPr/>
          <p:nvPr/>
        </p:nvSpPr>
        <p:spPr>
          <a:xfrm>
            <a:off x="5769428" y="0"/>
            <a:ext cx="6422571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đây thông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giảng hết mọi điều mọi tinh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........... Kiều gặp Kim sinh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thằng t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mình chuộc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 lạng, Kiều phải đi xa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mụ ................, Kiều mắc lầu xanh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mưu mắc phải Sở Khanh nói lừa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chàng ................... kết tóc xe tơ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............................., Kiều phải lên chùa làm sư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năm Kiều gặp họ Từ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đã ...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........., Kiều phải mất chồng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xuống sông Tiền Đường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giảng hết mọi đường anh nghe</a:t>
            </a:r>
          </a:p>
        </p:txBody>
      </p:sp>
    </p:spTree>
    <p:extLst>
      <p:ext uri="{BB962C8B-B14F-4D97-AF65-F5344CB8AC3E}">
        <p14:creationId xmlns:p14="http://schemas.microsoft.com/office/powerpoint/2010/main" val="117872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F50164-2974-4382-BE4C-837547FB866B}"/>
              </a:ext>
            </a:extLst>
          </p:cNvPr>
          <p:cNvSpPr/>
          <p:nvPr/>
        </p:nvSpPr>
        <p:spPr>
          <a:xfrm>
            <a:off x="-859970" y="0"/>
            <a:ext cx="8937170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đây thông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giảng hết mọi điều mọi tinh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gặp Kim sinh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thằng t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mình chuộc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lạng, Kiều phải đi xa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mụ 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mắc lầu xanh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mưu mắc phải Sở Khanh nói lừa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chàng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tóc xe tơ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lên chùa làm sư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năm Kiều gặp họ Từ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đã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phải mất chồng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xuống sông Tiền Đường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giảng hết mọi đường anh nghe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B53B136A-3F4D-4C2B-A957-56F9F1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3" y="0"/>
            <a:ext cx="4840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69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Ã­ tuá»] - Ai LÃ  Triá»u PhÃº Saga phiÃªn báº£n Android cáº­p nháº­t giao ...">
            <a:extLst>
              <a:ext uri="{FF2B5EF4-FFF2-40B4-BE49-F238E27FC236}">
                <a16:creationId xmlns:a16="http://schemas.microsoft.com/office/drawing/2014/main" id="{2F43F357-8C8C-4351-8815-5B5F8210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0" y="-893990"/>
            <a:ext cx="8645979" cy="86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255" y="3890033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CHỮ CỦA NGUYỄN DU LÀ?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65085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 MẤY TUỔI THÌ NGUYỄN DU MỒ CÔI CHA?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929041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DU THI ĐẬU TAM TRƯỜNG NĂM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9884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1783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1781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1784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 CỦA NGUYỄN DU Ở ĐÂU?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Tĩnh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GỌI KHÁC CỦA TRUYỆN KIỀU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93880" y="3890033"/>
            <a:ext cx="105080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VIẾT THEO </a:t>
            </a:r>
            <a:r>
              <a:rPr lang="en-US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 THƠ NÀO?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2426" y="3681362"/>
            <a:ext cx="1010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 CỦA NGUYỄN DU TỪNG LÀM TỂ TƯỚNG CHO TRIỀU ĐẠI NÀO?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Lê-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580B2-61EA-49CC-A972-BC6D8A420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3" y="-870857"/>
            <a:ext cx="7713514" cy="8417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C52F13-F5D1-4843-AC3D-95BC6F866D94}"/>
              </a:ext>
            </a:extLst>
          </p:cNvPr>
          <p:cNvSpPr txBox="1"/>
          <p:nvPr/>
        </p:nvSpPr>
        <p:spPr>
          <a:xfrm flipH="1">
            <a:off x="1580602" y="0"/>
            <a:ext cx="28498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SG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smtClean="0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 </a:t>
            </a:r>
            <a:endParaRPr lang="en-SG" sz="8000" dirty="0">
              <a:solidFill>
                <a:srgbClr val="FF0000"/>
              </a:solidFill>
              <a:latin typeface="#9Slide05 Gullever Font" panose="02000507000000020004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8E717-F273-438E-A74A-E5336C6470A7}"/>
              </a:ext>
            </a:extLst>
          </p:cNvPr>
          <p:cNvSpPr txBox="1"/>
          <p:nvPr/>
        </p:nvSpPr>
        <p:spPr>
          <a:xfrm>
            <a:off x="5954485" y="1435757"/>
            <a:ext cx="45175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SG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3" y="4974671"/>
            <a:ext cx="602952" cy="19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22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 SINH NĂM MẤT CỦA NGUYỄN DU LÀ?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1765 - 1820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1765 - 1821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- 1830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1764 - 1802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PHẨM NÀO SAU ĐÂY KHÔNG THUỘC BỘ PHẬN SÁNG TÁC BẰNG CHỮ HÁN CỦA NGUYỄN DU?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9884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2531" y="3871543"/>
            <a:ext cx="101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GỒM BAO NHIÊU CÂU THƠ?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3254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3255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3245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74319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 NÀO KHÁI QUÁT ĐẦY ĐỦ NHẤT VỀ THỜI ĐẠI MÀ NGUYỄN DU SỐNG?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28076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PK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TK 18,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TK 19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khủng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hoảng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hiều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215636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74319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 NÀO KHÁI QUÁT ĐẦY ĐỦ NHẤT VỀ CUỘC ĐỜI CỦA NGUYỄN DU?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28076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Lê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sụp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nạn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095568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cay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đắng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6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660070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DU CHỊU ẢNH HƯỞNG  CỦA  NỀN VĂN HÓA NÀO?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6075857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095568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–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lộng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lẫy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2531" y="3945433"/>
            <a:ext cx="101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 CHIÊU HỒN ĐƯỢC VIẾT BẰNG THỂ THƠ GÌ?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3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CHIA LÀM MẤY PHẦN?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 TÁC BẰNG CHỮ NÔM CỦA NGUYỄN DU GỒM NHỮNG TÁC PHẨM NÀO?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54257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61682" y="5187926"/>
            <a:ext cx="495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879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chiêu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51189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14401" y="3914264"/>
            <a:ext cx="1047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 TRỊ NGHỆ THUẬT TRONG THƠ VĂN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 DU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6075857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095564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095568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Ngũ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song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5986535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yá»n Kiá»u (Báº£n NÃ´m Tá»± Äá»©c Thá»© 19) | Tiki.vn">
            <a:extLst>
              <a:ext uri="{FF2B5EF4-FFF2-40B4-BE49-F238E27FC236}">
                <a16:creationId xmlns:a16="http://schemas.microsoft.com/office/drawing/2014/main" id="{FDC38B47-C43F-47D8-B59D-1CC5C148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3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EE1940-0B9F-4DF6-9017-563D7A282C3E}"/>
              </a:ext>
            </a:extLst>
          </p:cNvPr>
          <p:cNvSpPr/>
          <p:nvPr/>
        </p:nvSpPr>
        <p:spPr>
          <a:xfrm>
            <a:off x="5911272" y="748144"/>
            <a:ext cx="3315855" cy="3288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90569F-DC1F-44FF-A6F9-577207DB9A46}"/>
              </a:ext>
            </a:extLst>
          </p:cNvPr>
          <p:cNvSpPr/>
          <p:nvPr/>
        </p:nvSpPr>
        <p:spPr>
          <a:xfrm>
            <a:off x="7901709" y="2987962"/>
            <a:ext cx="3315855" cy="3288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610809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65085" y="3764950"/>
            <a:ext cx="9941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CHỦ ĐẠO XUYÊN SUỐT CÁC TÁC PHẨM CỦA NGUYỄN DU LÀ?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“TÌNH”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“TIẾT”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“TÍN”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“TÀI”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 TRỊ NHÂN ĐẠO SÂU SẮC NHẤT CỦA TRUYỆN KIỀU LÀ GÌ?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0876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Băn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khoăn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45132" y="5197162"/>
            <a:ext cx="517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879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2188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820" y="1222218"/>
            <a:ext cx="10515600" cy="4744016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1983" y="568166"/>
            <a:ext cx="38010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1281820" y="1119186"/>
            <a:ext cx="10515600" cy="4744016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984" y="568166"/>
            <a:ext cx="38010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1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2FB8F2-2816-4549-A4A2-52F36A7EC5CF}"/>
              </a:ext>
            </a:extLst>
          </p:cNvPr>
          <p:cNvSpPr/>
          <p:nvPr/>
        </p:nvSpPr>
        <p:spPr>
          <a:xfrm>
            <a:off x="2623460" y="1570202"/>
            <a:ext cx="9220200" cy="12910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ơc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SG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9A7317-FEAE-41CD-85D8-E619ECFD816C}"/>
              </a:ext>
            </a:extLst>
          </p:cNvPr>
          <p:cNvSpPr/>
          <p:nvPr/>
        </p:nvSpPr>
        <p:spPr>
          <a:xfrm>
            <a:off x="2623460" y="2975682"/>
            <a:ext cx="9220200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SG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D9EB8B-2FD9-4E21-886B-020059094787}"/>
              </a:ext>
            </a:extLst>
          </p:cNvPr>
          <p:cNvSpPr/>
          <p:nvPr/>
        </p:nvSpPr>
        <p:spPr>
          <a:xfrm>
            <a:off x="2623460" y="3837949"/>
            <a:ext cx="9220200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1C66DB-D27E-4DF5-AE46-17C3EA21AFDB}"/>
              </a:ext>
            </a:extLst>
          </p:cNvPr>
          <p:cNvSpPr/>
          <p:nvPr/>
        </p:nvSpPr>
        <p:spPr>
          <a:xfrm>
            <a:off x="2623459" y="4700019"/>
            <a:ext cx="9220200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D4982D-2A85-4C75-AB2A-6DF186BC8FC0}"/>
              </a:ext>
            </a:extLst>
          </p:cNvPr>
          <p:cNvSpPr/>
          <p:nvPr/>
        </p:nvSpPr>
        <p:spPr>
          <a:xfrm>
            <a:off x="2623458" y="5613055"/>
            <a:ext cx="9220200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SG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ADEC34-E100-4C62-9D85-2D7E661DC334}"/>
              </a:ext>
            </a:extLst>
          </p:cNvPr>
          <p:cNvSpPr/>
          <p:nvPr/>
        </p:nvSpPr>
        <p:spPr>
          <a:xfrm>
            <a:off x="-63375" y="2209046"/>
            <a:ext cx="4209861" cy="38107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74CC9-4F46-46D3-BA0F-42C7B8F177D1}"/>
              </a:ext>
            </a:extLst>
          </p:cNvPr>
          <p:cNvSpPr/>
          <p:nvPr/>
        </p:nvSpPr>
        <p:spPr>
          <a:xfrm>
            <a:off x="2457023" y="335190"/>
            <a:ext cx="7277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Truyện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- 5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kỉ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giới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endParaRPr lang="en-SG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5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2FB8F2-2816-4549-A4A2-52F36A7EC5CF}"/>
              </a:ext>
            </a:extLst>
          </p:cNvPr>
          <p:cNvSpPr/>
          <p:nvPr/>
        </p:nvSpPr>
        <p:spPr>
          <a:xfrm>
            <a:off x="293916" y="1504887"/>
            <a:ext cx="7217228" cy="7768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S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SG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9A7317-FEAE-41CD-85D8-E619ECFD816C}"/>
              </a:ext>
            </a:extLst>
          </p:cNvPr>
          <p:cNvSpPr/>
          <p:nvPr/>
        </p:nvSpPr>
        <p:spPr>
          <a:xfrm>
            <a:off x="293916" y="2431392"/>
            <a:ext cx="8469084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914400"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D9EB8B-2FD9-4E21-886B-020059094787}"/>
              </a:ext>
            </a:extLst>
          </p:cNvPr>
          <p:cNvSpPr/>
          <p:nvPr/>
        </p:nvSpPr>
        <p:spPr>
          <a:xfrm>
            <a:off x="293915" y="3337202"/>
            <a:ext cx="8469085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1C66DB-D27E-4DF5-AE46-17C3EA21AFDB}"/>
              </a:ext>
            </a:extLst>
          </p:cNvPr>
          <p:cNvSpPr/>
          <p:nvPr/>
        </p:nvSpPr>
        <p:spPr>
          <a:xfrm>
            <a:off x="293914" y="4264588"/>
            <a:ext cx="11647717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D4982D-2A85-4C75-AB2A-6DF186BC8FC0}"/>
              </a:ext>
            </a:extLst>
          </p:cNvPr>
          <p:cNvSpPr/>
          <p:nvPr/>
        </p:nvSpPr>
        <p:spPr>
          <a:xfrm>
            <a:off x="9002486" y="2431391"/>
            <a:ext cx="2895598" cy="1647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74CC9-4F46-46D3-BA0F-42C7B8F177D1}"/>
              </a:ext>
            </a:extLst>
          </p:cNvPr>
          <p:cNvSpPr/>
          <p:nvPr/>
        </p:nvSpPr>
        <p:spPr>
          <a:xfrm>
            <a:off x="1633158" y="253708"/>
            <a:ext cx="91663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- 7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B41616-BD6D-4CD0-BE1F-9F7D5E5FD042}"/>
              </a:ext>
            </a:extLst>
          </p:cNvPr>
          <p:cNvSpPr/>
          <p:nvPr/>
        </p:nvSpPr>
        <p:spPr>
          <a:xfrm>
            <a:off x="7641771" y="1504130"/>
            <a:ext cx="4256313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98D56C-F35C-4DA3-BB35-B2EB4794093A}"/>
              </a:ext>
            </a:extLst>
          </p:cNvPr>
          <p:cNvSpPr/>
          <p:nvPr/>
        </p:nvSpPr>
        <p:spPr>
          <a:xfrm>
            <a:off x="293913" y="5248568"/>
            <a:ext cx="11647717" cy="13824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50kg,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 x 1,6m;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SG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Tĩnh</a:t>
            </a:r>
          </a:p>
        </p:txBody>
      </p:sp>
    </p:spTree>
    <p:extLst>
      <p:ext uri="{BB962C8B-B14F-4D97-AF65-F5344CB8AC3E}">
        <p14:creationId xmlns:p14="http://schemas.microsoft.com/office/powerpoint/2010/main" val="1757763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PA_矩形 9"/>
          <p:cNvSpPr/>
          <p:nvPr/>
        </p:nvSpPr>
        <p:spPr>
          <a:xfrm>
            <a:off x="2604015" y="2469817"/>
            <a:ext cx="759476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zh-CN" alt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2" name="图片 68">
            <a:extLst>
              <a:ext uri="{FF2B5EF4-FFF2-40B4-BE49-F238E27FC236}">
                <a16:creationId xmlns:a16="http://schemas.microsoft.com/office/drawing/2014/main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pic>
        <p:nvPicPr>
          <p:cNvPr id="118" name="图片 71">
            <a:extLst>
              <a:ext uri="{FF2B5EF4-FFF2-40B4-BE49-F238E27FC236}">
                <a16:creationId xmlns:a16="http://schemas.microsoft.com/office/drawing/2014/main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975276" y="3863255"/>
            <a:ext cx="4456185" cy="3032914"/>
          </a:xfrm>
          <a:prstGeom prst="rect">
            <a:avLst/>
          </a:prstGeom>
        </p:spPr>
      </p:pic>
      <p:grpSp>
        <p:nvGrpSpPr>
          <p:cNvPr id="120" name="组合 73">
            <a:extLst>
              <a:ext uri="{FF2B5EF4-FFF2-40B4-BE49-F238E27FC236}">
                <a16:creationId xmlns:a16="http://schemas.microsoft.com/office/drawing/2014/main" id="{371672B4-6BA7-4508-B08F-9D4D84DE8901}"/>
              </a:ext>
            </a:extLst>
          </p:cNvPr>
          <p:cNvGrpSpPr/>
          <p:nvPr/>
        </p:nvGrpSpPr>
        <p:grpSpPr>
          <a:xfrm rot="5400000">
            <a:off x="4426348" y="-432334"/>
            <a:ext cx="3770626" cy="7960415"/>
            <a:chOff x="4779545" y="1162806"/>
            <a:chExt cx="2632909" cy="5045184"/>
          </a:xfrm>
          <a:noFill/>
        </p:grpSpPr>
        <p:sp>
          <p:nvSpPr>
            <p:cNvPr id="121" name="矩形 74">
              <a:extLst>
                <a:ext uri="{FF2B5EF4-FFF2-40B4-BE49-F238E27FC236}">
                  <a16:creationId xmlns:a16="http://schemas.microsoft.com/office/drawing/2014/main" id="{D7F79932-A67D-4B3E-8CC4-CC119B953789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75">
              <a:extLst>
                <a:ext uri="{FF2B5EF4-FFF2-40B4-BE49-F238E27FC236}">
                  <a16:creationId xmlns:a16="http://schemas.microsoft.com/office/drawing/2014/main" id="{2953CB22-F253-4DF4-805C-19774F818777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86">
            <a:extLst>
              <a:ext uri="{FF2B5EF4-FFF2-40B4-BE49-F238E27FC236}">
                <a16:creationId xmlns:a16="http://schemas.microsoft.com/office/drawing/2014/main" id="{9BA52456-3F5B-4570-9C6A-814A9E8B4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241176" y="5479511"/>
            <a:ext cx="974897" cy="552688"/>
          </a:xfrm>
          <a:prstGeom prst="rect">
            <a:avLst/>
          </a:prstGeom>
        </p:spPr>
      </p:pic>
      <p:sp>
        <p:nvSpPr>
          <p:cNvPr id="137" name="PA_矩形 9">
            <a:extLst>
              <a:ext uri="{FF2B5EF4-FFF2-40B4-BE49-F238E27FC236}">
                <a16:creationId xmlns:a16="http://schemas.microsoft.com/office/drawing/2014/main" id="{1A54BEB7-87F8-45C3-A38B-81B1058C9A90}"/>
              </a:ext>
            </a:extLst>
          </p:cNvPr>
          <p:cNvSpPr/>
          <p:nvPr/>
        </p:nvSpPr>
        <p:spPr>
          <a:xfrm>
            <a:off x="4645123" y="4337583"/>
            <a:ext cx="7594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_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Du_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59074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4038600" y="1338149"/>
            <a:ext cx="6599983" cy="2196772"/>
            <a:chOff x="3804920" y="2674828"/>
            <a:chExt cx="3459193" cy="1073201"/>
          </a:xfrm>
        </p:grpSpPr>
        <p:pic>
          <p:nvPicPr>
            <p:cNvPr id="19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920" y="2674828"/>
              <a:ext cx="3459193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4421796" y="2903303"/>
              <a:ext cx="2350791" cy="31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I. </a:t>
              </a:r>
              <a:r>
                <a:rPr lang="en-SG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giả</a:t>
              </a: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Nguyễn</a:t>
              </a: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Du 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450389" y="3689778"/>
            <a:ext cx="7273937" cy="2135162"/>
            <a:chOff x="4086147" y="2704927"/>
            <a:chExt cx="3271165" cy="1043102"/>
          </a:xfrm>
        </p:grpSpPr>
        <p:pic>
          <p:nvPicPr>
            <p:cNvPr id="31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147" y="2704927"/>
              <a:ext cx="3271165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4280645" y="2918458"/>
              <a:ext cx="2805691" cy="31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II. </a:t>
              </a:r>
              <a:r>
                <a:rPr lang="en-SG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phẩm</a:t>
              </a: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SG" altLang="zh-C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Kiều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3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1971722" y="1622479"/>
            <a:ext cx="2147320" cy="3276871"/>
            <a:chOff x="9651181" y="3090947"/>
            <a:chExt cx="1601038" cy="219677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196773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2" name="文本框 41"/>
            <p:cNvSpPr txBox="1"/>
            <p:nvPr/>
          </p:nvSpPr>
          <p:spPr>
            <a:xfrm>
              <a:off x="10120439" y="3548662"/>
              <a:ext cx="677108" cy="1176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itchFamily="2" charset="-122"/>
                  <a:ea typeface="方正清刻本悦宋简体" pitchFamily="2" charset="-122"/>
                </a:defRPr>
              </a:lvl1pPr>
            </a:lstStyle>
            <a:p>
              <a:r>
                <a:rPr lang="zh-CN" altLang="en-US" sz="5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201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2731</Words>
  <PresentationFormat>Widescreen</PresentationFormat>
  <Paragraphs>339</Paragraphs>
  <Slides>53</Slides>
  <Notes>46</Notes>
  <HiddenSlides>0</HiddenSlides>
  <MMClips>77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宋体</vt:lpstr>
      <vt:lpstr>微软雅黑 Light</vt:lpstr>
      <vt:lpstr>#9Slide03 Arima Madurai</vt:lpstr>
      <vt:lpstr>#9Slide03 Arima Madurai Black</vt:lpstr>
      <vt:lpstr>#9Slide05 Gullever Font</vt:lpstr>
      <vt:lpstr>#9Slide05 SVNBulgary</vt:lpstr>
      <vt:lpstr>#9Slide05 SVNMercury Script</vt:lpstr>
      <vt:lpstr>Arial</vt:lpstr>
      <vt:lpstr>Calibri</vt:lpstr>
      <vt:lpstr>Calibri Light</vt:lpstr>
      <vt:lpstr>Helvetica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Có hiểu biết sâu rộng - Có vốn sống phong phú, có trái tim giàu yêu thương - Một nhà nhân đạo chủ nghĩa lớn, một tác gia lớn, một danh nhân văn hóa  thế  giới. - Tầm vóc thiên tài văn học của Nguyễn Du là ở cả sáng tác chữ Hán và Chữ Nôm, đặc biệt là kiệt tác Truyện Kiều</vt:lpstr>
      <vt:lpstr>PowerPoint Presentation</vt:lpstr>
      <vt:lpstr>PowerPoint Presentation</vt:lpstr>
      <vt:lpstr>Mộ, khu di tích và đền thờ của Nguyễn 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Bài tập 1: Viết đoạn văn nêu cảm nhận về giá trị hiện thực của “Truyện Kiều” Bài tập 2: Viết đoạn văn nêu cảm nhận về giá trị nhân đạo trong “Truyện Kiều”</vt:lpstr>
      <vt:lpstr>- Nắm lại phần tác giả Nguyễn Du và tác phẩm “Truyện Kiều” - Chuẩn bị đoạn trích “Chị em Thúy Kiều”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2021-08-27T10:56:43Z</dcterms:created>
  <dcterms:modified xsi:type="dcterms:W3CDTF">2021-11-30T07:48:46Z</dcterms:modified>
</cp:coreProperties>
</file>