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4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5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6.xml" ContentType="application/vnd.openxmlformats-officedocument.presentationml.notesSlide+xml"/>
  <Override PartName="/ppt/tags/tag17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82" r:id="rId9"/>
    <p:sldId id="283" r:id="rId10"/>
    <p:sldId id="278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84" r:id="rId19"/>
    <p:sldId id="285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75023545176062E-2"/>
          <c:y val="6.769352575937225E-2"/>
          <c:w val="0.88598534853693034"/>
          <c:h val="0.8450244698205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người chết</c:v>
                </c:pt>
              </c:strCache>
            </c:strRef>
          </c:tx>
          <c:spPr>
            <a:solidFill>
              <a:srgbClr val="00FF00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6-45B8-91C8-7F812F9D5A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Số người bị thương</c:v>
                </c:pt>
              </c:strCache>
            </c:strRef>
          </c:tx>
          <c:spPr>
            <a:solidFill>
              <a:srgbClr val="66CCFF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6-45B8-91C8-7F812F9D5A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Thiệt hại vật chất</c:v>
                </c:pt>
              </c:strCache>
            </c:strRef>
          </c:tx>
          <c:spPr>
            <a:solidFill>
              <a:srgbClr val="333333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</c:v>
                </c:pt>
                <c:pt idx="1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6-45B8-91C8-7F812F9D5A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E6E6E6"/>
            </a:solidFill>
            <a:ln w="603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2"/>
                <c:pt idx="0">
                  <c:v>Chiến tranh thế giới thứ I</c:v>
                </c:pt>
                <c:pt idx="1">
                  <c:v>Chiến tranh thế giới thứ II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0816-45B8-91C8-7F812F9D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374475776"/>
        <c:axId val="374502144"/>
      </c:barChart>
      <c:catAx>
        <c:axId val="3744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0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450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50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0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4475776"/>
        <c:crosses val="autoZero"/>
        <c:crossBetween val="between"/>
      </c:valAx>
      <c:spPr>
        <a:noFill/>
        <a:ln w="20586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9377867880461443"/>
          <c:y val="0.40505033431428256"/>
          <c:w val="0.36041895754484143"/>
          <c:h val="0.27411116995277934"/>
        </c:manualLayout>
      </c:layout>
      <c:overlay val="0"/>
      <c:spPr>
        <a:noFill/>
        <a:ln w="12065">
          <a:noFill/>
        </a:ln>
      </c:spPr>
      <c:txPr>
        <a:bodyPr/>
        <a:lstStyle/>
        <a:p>
          <a:pPr>
            <a:defRPr sz="1178" b="0" i="0" u="none" strike="noStrike" baseline="-250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191A-74ED-4720-90BB-623431491A06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29E6-6229-4390-A60C-ACD3E25AF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75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005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5071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039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8477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8371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15637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B410F-49BC-43DF-AF7A-BCD5E7A3FAF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9251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B0673-93A5-4C79-827A-CEC58C285B41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131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915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3778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7492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740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7978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2500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6536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C1ACE-6EC7-447C-8112-62CFB2CE2A6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09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êu đề và biểu đ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iểu đồ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D750-8A15-4D68-8AE7-7EA2003B0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6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6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8032-A798-4E38-ABD0-9FA5EE0385C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0872-4AB9-4101-8946-9078A626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6" Type="http://schemas.openxmlformats.org/officeDocument/2006/relationships/image" Target="../media/image24.jpe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13.png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7.jp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26.jpg"/><Relationship Id="rId5" Type="http://schemas.openxmlformats.org/officeDocument/2006/relationships/tags" Target="../tags/tag117.xml"/><Relationship Id="rId10" Type="http://schemas.openxmlformats.org/officeDocument/2006/relationships/image" Target="../media/image25.jpg"/><Relationship Id="rId4" Type="http://schemas.openxmlformats.org/officeDocument/2006/relationships/tags" Target="../tags/tag116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29.jpeg"/><Relationship Id="rId2" Type="http://schemas.openxmlformats.org/officeDocument/2006/relationships/tags" Target="../tags/tag120.xml"/><Relationship Id="rId16" Type="http://schemas.openxmlformats.org/officeDocument/2006/relationships/image" Target="../media/image28.jp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image" Target="../media/image13.png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2.jpg"/><Relationship Id="rId2" Type="http://schemas.openxmlformats.org/officeDocument/2006/relationships/tags" Target="../tags/tag132.xml"/><Relationship Id="rId16" Type="http://schemas.openxmlformats.org/officeDocument/2006/relationships/image" Target="../media/image31.jpe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../media/image30.jpg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33.gif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34.png"/><Relationship Id="rId2" Type="http://schemas.openxmlformats.org/officeDocument/2006/relationships/tags" Target="../tags/tag154.xml"/><Relationship Id="rId16" Type="http://schemas.openxmlformats.org/officeDocument/2006/relationships/image" Target="../media/image2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7.jp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36.jpg"/><Relationship Id="rId2" Type="http://schemas.openxmlformats.org/officeDocument/2006/relationships/tags" Target="../tags/tag167.xml"/><Relationship Id="rId16" Type="http://schemas.openxmlformats.org/officeDocument/2006/relationships/image" Target="../media/image40.jp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35.gif"/><Relationship Id="rId5" Type="http://schemas.openxmlformats.org/officeDocument/2006/relationships/tags" Target="../tags/tag170.xml"/><Relationship Id="rId15" Type="http://schemas.openxmlformats.org/officeDocument/2006/relationships/image" Target="../media/image39.jpeg"/><Relationship Id="rId10" Type="http://schemas.openxmlformats.org/officeDocument/2006/relationships/image" Target="../media/image2.png"/><Relationship Id="rId4" Type="http://schemas.openxmlformats.org/officeDocument/2006/relationships/tags" Target="../tags/tag169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chart" Target="../charts/chart1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6.jp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tags" Target="../tags/tag15.xml"/><Relationship Id="rId16" Type="http://schemas.openxmlformats.org/officeDocument/2006/relationships/image" Target="../media/image4.jp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3.jpeg"/><Relationship Id="rId10" Type="http://schemas.openxmlformats.org/officeDocument/2006/relationships/tags" Target="../tags/tag23.xml"/><Relationship Id="rId19" Type="http://schemas.openxmlformats.org/officeDocument/2006/relationships/image" Target="../media/image7.jpe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9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8.jpeg"/><Relationship Id="rId2" Type="http://schemas.openxmlformats.org/officeDocument/2006/relationships/tags" Target="../tags/tag2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10.jp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2.jpg"/><Relationship Id="rId5" Type="http://schemas.openxmlformats.org/officeDocument/2006/relationships/tags" Target="../tags/tag44.xml"/><Relationship Id="rId10" Type="http://schemas.openxmlformats.org/officeDocument/2006/relationships/image" Target="../media/image11.jpeg"/><Relationship Id="rId4" Type="http://schemas.openxmlformats.org/officeDocument/2006/relationships/tags" Target="../tags/tag4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14.jpg"/><Relationship Id="rId2" Type="http://schemas.openxmlformats.org/officeDocument/2006/relationships/tags" Target="../tags/tag47.xml"/><Relationship Id="rId16" Type="http://schemas.openxmlformats.org/officeDocument/2006/relationships/image" Target="../media/image1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13.png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86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9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94060" y="1066800"/>
            <a:ext cx="24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1230980" y="2538175"/>
            <a:ext cx="101110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3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648198" y="760979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Chiến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tranh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đau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khổ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6502" name="Picture 6" descr="4a2e0baa_5f10038a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7" y="1190287"/>
            <a:ext cx="3467099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7" descr="4a2e5114_0c41c9fc_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6" y="1243014"/>
            <a:ext cx="3276600" cy="20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8" descr="đg` phố trong chiến tr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3210323"/>
            <a:ext cx="3505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9" descr="ql2xw380xyd9bbvl32p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245644"/>
            <a:ext cx="3290888" cy="20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0" descr="Bom nguyên tử Vũ khí hủy diệt hay công cụ bảo vệ hòa b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90801"/>
            <a:ext cx="22860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8160543" y="5942014"/>
            <a:ext cx="259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Bom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vũ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hủy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diệt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hay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hòa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bình</a:t>
            </a:r>
            <a:endParaRPr lang="en-US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112543" y="4916489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đợt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bom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oanh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tạc</a:t>
            </a:r>
            <a:endParaRPr lang="en-US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2119312" y="2803016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trường</a:t>
            </a:r>
            <a:endParaRPr lang="en-US" alt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6510" name="Picture 14" descr="Cũng như ở những nơi khác, trẻ em Sudan vẫn phải tự nguyện đi lính vì cái ăn cũng như bị ép buộc gia nhập các nhóm phiến loạ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2" y="5237787"/>
            <a:ext cx="22860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1" name="Picture 15" descr="Hiện có khoảng 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5292726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772152" y="5711016"/>
            <a:ext cx="2129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đào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tao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giết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chóc</a:t>
            </a:r>
            <a:endParaRPr lang="en-US" alt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4788692" y="2726372"/>
            <a:ext cx="3771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chết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đau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thương</a:t>
            </a:r>
            <a:endParaRPr lang="en-US" altLang="en-US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1295400" y="4891882"/>
            <a:ext cx="340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alt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endParaRPr lang="en-US" altLang="en-US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6517" name="Picture 21" descr="20070728123145!Little_bo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95800"/>
            <a:ext cx="2286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8" name="Picture 22" descr="untitled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71562"/>
            <a:ext cx="22860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7762" y="512089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0488" y="77560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8181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7" grpId="0"/>
      <p:bldP spid="106508" grpId="0"/>
      <p:bldP spid="106509" grpId="0"/>
      <p:bldP spid="106512" grpId="0"/>
      <p:bldP spid="106513" grpId="0"/>
      <p:bldP spid="106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00025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966912" y="147851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2-Vì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>
            <p:custDataLst>
              <p:tags r:id="rId3"/>
            </p:custDataLst>
          </p:nvPr>
        </p:nvSpPr>
        <p:spPr>
          <a:xfrm>
            <a:off x="5714999" y="2317750"/>
            <a:ext cx="4543425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95083" y="2537440"/>
            <a:ext cx="2263201" cy="762000"/>
            <a:chOff x="1719263" y="1719263"/>
            <a:chExt cx="1295399" cy="1023937"/>
          </a:xfrm>
        </p:grpSpPr>
        <p:sp>
          <p:nvSpPr>
            <p:cNvPr id="40" name="Right Arrow 39"/>
            <p:cNvSpPr/>
            <p:nvPr>
              <p:custDataLst>
                <p:tags r:id="rId11"/>
              </p:custDataLst>
            </p:nvPr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/>
            <p:nvPr>
              <p:custDataLst>
                <p:tags r:id="rId12"/>
              </p:custDataLst>
            </p:nvPr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64971" y="2562226"/>
            <a:ext cx="1586884" cy="490537"/>
            <a:chOff x="3641720" y="1857374"/>
            <a:chExt cx="649287" cy="657226"/>
          </a:xfrm>
        </p:grpSpPr>
        <p:sp>
          <p:nvSpPr>
            <p:cNvPr id="43" name="Rectangle 42"/>
            <p:cNvSpPr/>
            <p:nvPr>
              <p:custDataLst>
                <p:tags r:id="rId9"/>
              </p:custDataLst>
            </p:nvPr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5"/>
            <p:cNvSpPr/>
            <p:nvPr>
              <p:custDataLst>
                <p:tags r:id="rId10"/>
              </p:custDataLst>
            </p:nvPr>
          </p:nvSpPr>
          <p:spPr>
            <a:xfrm flipH="1">
              <a:off x="4162419" y="1857374"/>
              <a:ext cx="128588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88517"/>
                <a:gd name="connsiteY0" fmla="*/ 121859 h 121859"/>
                <a:gd name="connsiteX1" fmla="*/ 188517 w 188517"/>
                <a:gd name="connsiteY1" fmla="*/ 0 h 121859"/>
                <a:gd name="connsiteX2" fmla="*/ 188517 w 188517"/>
                <a:gd name="connsiteY2" fmla="*/ 119063 h 121859"/>
                <a:gd name="connsiteX3" fmla="*/ 0 w 188517"/>
                <a:gd name="connsiteY3" fmla="*/ 121859 h 1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4999" y="3305175"/>
            <a:ext cx="45434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35" y="2624754"/>
            <a:ext cx="627636" cy="512083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7"/>
            </p:custDataLst>
          </p:nvPr>
        </p:nvSpPr>
        <p:spPr>
          <a:xfrm>
            <a:off x="2211104" y="2460624"/>
            <a:ext cx="3353940" cy="35782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66912" y="939800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0651" y="429438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0004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966912" y="1520446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2-Vì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3" y="2147889"/>
            <a:ext cx="5410200" cy="36623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2704427" y="6047144"/>
            <a:ext cx="78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Syria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Omran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Daqneesh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329113" y="58054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Kurdi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3967163" y="5881688"/>
            <a:ext cx="523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14-7-2016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2109788"/>
            <a:ext cx="5429250" cy="37004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2071689"/>
            <a:ext cx="5429250" cy="37450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6912" y="939800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0651" y="429438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>
            <p:custDataLst>
              <p:tags r:id="rId2"/>
            </p:custDataLst>
          </p:nvPr>
        </p:nvSpPr>
        <p:spPr>
          <a:xfrm>
            <a:off x="5875565" y="1917700"/>
            <a:ext cx="4125685" cy="37084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75564" y="2004774"/>
            <a:ext cx="2070310" cy="762000"/>
            <a:chOff x="1719263" y="1719263"/>
            <a:chExt cx="1295399" cy="1023937"/>
          </a:xfrm>
          <a:solidFill>
            <a:srgbClr val="00B0F0"/>
          </a:solidFill>
        </p:grpSpPr>
        <p:sp>
          <p:nvSpPr>
            <p:cNvPr id="40" name="Right Arrow 39"/>
            <p:cNvSpPr/>
            <p:nvPr>
              <p:custDataLst>
                <p:tags r:id="rId11"/>
              </p:custDataLst>
            </p:nvPr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0"/>
            <p:cNvSpPr/>
            <p:nvPr>
              <p:custDataLst>
                <p:tags r:id="rId12"/>
              </p:custDataLst>
            </p:nvPr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533171" y="2076893"/>
            <a:ext cx="1236760" cy="490537"/>
            <a:chOff x="3641720" y="1857374"/>
            <a:chExt cx="649287" cy="657226"/>
          </a:xfrm>
        </p:grpSpPr>
        <p:sp>
          <p:nvSpPr>
            <p:cNvPr id="43" name="Rectangle 42"/>
            <p:cNvSpPr/>
            <p:nvPr>
              <p:custDataLst>
                <p:tags r:id="rId9"/>
              </p:custDataLst>
            </p:nvPr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45"/>
            <p:cNvSpPr/>
            <p:nvPr>
              <p:custDataLst>
                <p:tags r:id="rId10"/>
              </p:custDataLst>
            </p:nvPr>
          </p:nvSpPr>
          <p:spPr>
            <a:xfrm flipH="1">
              <a:off x="4162419" y="1857374"/>
              <a:ext cx="128588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78594"/>
                <a:gd name="connsiteY0" fmla="*/ 116682 h 119063"/>
                <a:gd name="connsiteX1" fmla="*/ 178594 w 178594"/>
                <a:gd name="connsiteY1" fmla="*/ 0 h 119063"/>
                <a:gd name="connsiteX2" fmla="*/ 178594 w 178594"/>
                <a:gd name="connsiteY2" fmla="*/ 119063 h 119063"/>
                <a:gd name="connsiteX3" fmla="*/ 0 w 178594"/>
                <a:gd name="connsiteY3" fmla="*/ 116682 h 119063"/>
                <a:gd name="connsiteX0" fmla="*/ 0 w 188517"/>
                <a:gd name="connsiteY0" fmla="*/ 121859 h 121859"/>
                <a:gd name="connsiteX1" fmla="*/ 188517 w 188517"/>
                <a:gd name="connsiteY1" fmla="*/ 0 h 121859"/>
                <a:gd name="connsiteX2" fmla="*/ 188517 w 188517"/>
                <a:gd name="connsiteY2" fmla="*/ 119063 h 121859"/>
                <a:gd name="connsiteX3" fmla="*/ 0 w 188517"/>
                <a:gd name="connsiteY3" fmla="*/ 121859 h 12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5564" y="3645545"/>
            <a:ext cx="412568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3894365" cy="3721100"/>
          </a:xfrm>
          <a:prstGeom prst="rect">
            <a:avLst/>
          </a:prstGeom>
        </p:spPr>
      </p:pic>
      <p:sp>
        <p:nvSpPr>
          <p:cNvPr id="16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5565" y="2606547"/>
            <a:ext cx="41256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06" y="2004774"/>
            <a:ext cx="592373" cy="537483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3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0"/>
            <a:ext cx="10582276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676400" y="1219200"/>
            <a:ext cx="9424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3-Quan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752600"/>
            <a:ext cx="2934473" cy="200403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6" name="Rounded Rectangle 25"/>
          <p:cNvSpPr/>
          <p:nvPr>
            <p:custDataLst>
              <p:tags r:id="rId4"/>
            </p:custDataLst>
          </p:nvPr>
        </p:nvSpPr>
        <p:spPr>
          <a:xfrm>
            <a:off x="7651711" y="1752601"/>
            <a:ext cx="3449677" cy="4176712"/>
          </a:xfrm>
          <a:prstGeom prst="roundRect">
            <a:avLst>
              <a:gd name="adj" fmla="val 5725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>
            <p:custDataLst>
              <p:tags r:id="rId5"/>
            </p:custDataLst>
          </p:nvPr>
        </p:nvSpPr>
        <p:spPr>
          <a:xfrm>
            <a:off x="7905997" y="1811296"/>
            <a:ext cx="2628407" cy="697472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>
            <p:custDataLst>
              <p:tags r:id="rId6"/>
            </p:custDataLst>
          </p:nvPr>
        </p:nvSpPr>
        <p:spPr>
          <a:xfrm>
            <a:off x="9220201" y="1981200"/>
            <a:ext cx="258737" cy="539222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41387" y="2009144"/>
            <a:ext cx="1757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8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51711" y="2619760"/>
            <a:ext cx="344967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1752600" y="3886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Mĩ rải chất đioxin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60644"/>
            <a:ext cx="3021330" cy="216855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2400844" y="5105400"/>
            <a:ext cx="224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 nhân da cam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58768"/>
            <a:ext cx="2858044" cy="216583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8" name="Text Box 6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636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8" grpId="0" animBg="1"/>
      <p:bldP spid="29" grpId="0" animBg="1"/>
      <p:bldP spid="31" grpId="0"/>
      <p:bldP spid="34" grpId="0"/>
      <p:bldP spid="16" grpId="0"/>
      <p:bldP spid="16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-28575"/>
            <a:ext cx="100536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676400" y="1219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3-Quan điểm bảo vệ hòa bình của Việt Nam và nhân dân tiến bộ trên thế giới </a:t>
            </a:r>
          </a:p>
        </p:txBody>
      </p:sp>
      <p:sp>
        <p:nvSpPr>
          <p:cNvPr id="26" name="Rounded Rectangle 25"/>
          <p:cNvSpPr/>
          <p:nvPr>
            <p:custDataLst>
              <p:tags r:id="rId4"/>
            </p:custDataLst>
          </p:nvPr>
        </p:nvSpPr>
        <p:spPr>
          <a:xfrm>
            <a:off x="7672975" y="1870043"/>
            <a:ext cx="2750313" cy="3628029"/>
          </a:xfrm>
          <a:prstGeom prst="roundRect">
            <a:avLst>
              <a:gd name="adj" fmla="val 5725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>
            <p:custDataLst>
              <p:tags r:id="rId5"/>
            </p:custDataLst>
          </p:nvPr>
        </p:nvSpPr>
        <p:spPr>
          <a:xfrm>
            <a:off x="7655842" y="1884795"/>
            <a:ext cx="2628407" cy="697472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>
            <p:custDataLst>
              <p:tags r:id="rId6"/>
            </p:custDataLst>
          </p:nvPr>
        </p:nvSpPr>
        <p:spPr>
          <a:xfrm>
            <a:off x="9644324" y="2006328"/>
            <a:ext cx="247649" cy="539222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0524" y="2139951"/>
            <a:ext cx="175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8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06943" y="2867085"/>
            <a:ext cx="24732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4" descr="Title 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619310"/>
            <a:ext cx="6194714" cy="49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28888" y="2019420"/>
            <a:ext cx="4167682" cy="415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quyết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Phòng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ngừa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khỏi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thảm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xảy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đời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loại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̉́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xiết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;…</a:t>
            </a:r>
          </a:p>
          <a:p>
            <a:pPr algn="just"/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đạt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mục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đích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́;</a:t>
            </a:r>
          </a:p>
          <a:p>
            <a:pPr algn="just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tỏ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lòng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muốn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hòa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thần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láng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giềng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thiện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góp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trì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hòa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quốc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pháp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vũ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lực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vì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lợi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ích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dụng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quốc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đẩy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tất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cả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tộc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;…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Trích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nói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đầu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Hiến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quốc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5" name="Text Box 6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50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/>
      <p:bldP spid="3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-28575"/>
            <a:ext cx="106584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828800" y="1295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4-Để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4" y="1885158"/>
            <a:ext cx="5037519" cy="4229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Down Arrow 15"/>
          <p:cNvSpPr/>
          <p:nvPr>
            <p:custDataLst>
              <p:tags r:id="rId5"/>
            </p:custDataLst>
          </p:nvPr>
        </p:nvSpPr>
        <p:spPr>
          <a:xfrm rot="17879819">
            <a:off x="2285997" y="1827988"/>
            <a:ext cx="4572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>
            <p:custDataLst>
              <p:tags r:id="rId6"/>
            </p:custDataLst>
          </p:nvPr>
        </p:nvSpPr>
        <p:spPr>
          <a:xfrm>
            <a:off x="7209316" y="1900995"/>
            <a:ext cx="3924299" cy="4277724"/>
          </a:xfrm>
          <a:prstGeom prst="roundRect">
            <a:avLst>
              <a:gd name="adj" fmla="val 5725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>
            <p:custDataLst>
              <p:tags r:id="rId7"/>
            </p:custDataLst>
          </p:nvPr>
        </p:nvSpPr>
        <p:spPr>
          <a:xfrm>
            <a:off x="7162800" y="1765774"/>
            <a:ext cx="3924298" cy="825027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>
            <p:custDataLst>
              <p:tags r:id="rId8"/>
            </p:custDataLst>
          </p:nvPr>
        </p:nvSpPr>
        <p:spPr>
          <a:xfrm>
            <a:off x="8991600" y="1975378"/>
            <a:ext cx="280602" cy="637836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6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8921" y="1997451"/>
            <a:ext cx="4305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10"/>
            </p:custDataLst>
          </p:nvPr>
        </p:nvSpPr>
        <p:spPr>
          <a:xfrm>
            <a:off x="7116283" y="2523302"/>
            <a:ext cx="384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7116283" y="3723631"/>
            <a:ext cx="390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7176868" y="5222783"/>
            <a:ext cx="396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6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32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9584 0.0523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0.00417 0.4189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6" grpId="2" animBg="1"/>
      <p:bldP spid="19" grpId="0" animBg="1"/>
      <p:bldP spid="20" grpId="0" animBg="1"/>
      <p:bldP spid="21" grpId="0" animBg="1"/>
      <p:bldP spid="22" grpId="0"/>
      <p:bldP spid="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762"/>
            <a:ext cx="11058524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81862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1719262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4-Để bảo vệ hòa bình chúng ta cần làm gì?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9" y="3954037"/>
            <a:ext cx="220980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1" y="1985664"/>
            <a:ext cx="2498057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27136"/>
            <a:ext cx="2514599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11" y="1956400"/>
            <a:ext cx="2787451" cy="14477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4375" r="3750" b="5954"/>
          <a:stretch/>
        </p:blipFill>
        <p:spPr>
          <a:xfrm>
            <a:off x="8610600" y="3954038"/>
            <a:ext cx="2281234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3281362" y="3755935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Heart 7"/>
          <p:cNvSpPr/>
          <p:nvPr>
            <p:custDataLst>
              <p:tags r:id="rId6"/>
            </p:custDataLst>
          </p:nvPr>
        </p:nvSpPr>
        <p:spPr>
          <a:xfrm>
            <a:off x="5148262" y="4876800"/>
            <a:ext cx="1905000" cy="1295400"/>
          </a:xfrm>
          <a:prstGeom prst="hear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1200" y="69925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4939" y="18889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69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8" y="-124387"/>
            <a:ext cx="106584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3088" y="685626"/>
            <a:ext cx="68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526" y="121460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713769" y="1275665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1/</a:t>
            </a:r>
            <a:r>
              <a:rPr lang="en-US" altLang="en-US" sz="2800" b="1" dirty="0" err="1">
                <a:solidFill>
                  <a:srgbClr val="FF0000"/>
                </a:solidFill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</a:rPr>
              <a:t> ,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</a:rPr>
              <a:t> vi </a:t>
            </a:r>
            <a:r>
              <a:rPr lang="en-US" altLang="en-US" sz="2800" b="1" dirty="0" err="1">
                <a:solidFill>
                  <a:srgbClr val="FF0000"/>
                </a:solidFill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hòa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cuộc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hằng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ngày</a:t>
            </a:r>
            <a:r>
              <a:rPr lang="en-US" altLang="en-US" sz="2800" b="1" dirty="0">
                <a:solidFill>
                  <a:srgbClr val="FF0000"/>
                </a:solidFill>
              </a:rPr>
              <a:t> 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Biết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lắng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nghe</a:t>
            </a:r>
            <a:r>
              <a:rPr lang="en-US" altLang="en-US" dirty="0">
                <a:solidFill>
                  <a:srgbClr val="190CC4"/>
                </a:solidFill>
              </a:rPr>
              <a:t> ý </a:t>
            </a:r>
            <a:r>
              <a:rPr lang="en-US" altLang="en-US" dirty="0" err="1">
                <a:solidFill>
                  <a:srgbClr val="190CC4"/>
                </a:solidFill>
              </a:rPr>
              <a:t>kiến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người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khác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190CC4"/>
                </a:solidFill>
              </a:rPr>
              <a:t>. </a:t>
            </a:r>
            <a:r>
              <a:rPr lang="en-US" altLang="en-US" dirty="0" err="1">
                <a:solidFill>
                  <a:srgbClr val="190CC4"/>
                </a:solidFill>
              </a:rPr>
              <a:t>Biết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thừa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nhận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khuyết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điểm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mình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Dùng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vũ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lực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để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giải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quyết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mâu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thuẫn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nhân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d.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Học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hỏi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những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điều</a:t>
            </a:r>
            <a:r>
              <a:rPr lang="en-US" altLang="en-US" dirty="0">
                <a:solidFill>
                  <a:srgbClr val="190CC4"/>
                </a:solidFill>
              </a:rPr>
              <a:t> hay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người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khác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đ.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  <a:r>
              <a:rPr lang="en-US" altLang="en-US" dirty="0" err="1">
                <a:solidFill>
                  <a:srgbClr val="190CC4"/>
                </a:solidFill>
              </a:rPr>
              <a:t>Bắt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mọi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người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phải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phục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tùng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mọi</a:t>
            </a:r>
            <a:r>
              <a:rPr lang="en-US" altLang="en-US" dirty="0">
                <a:solidFill>
                  <a:srgbClr val="190CC4"/>
                </a:solidFill>
              </a:rPr>
              <a:t> ý </a:t>
            </a:r>
            <a:r>
              <a:rPr lang="en-US" altLang="en-US" dirty="0" err="1">
                <a:solidFill>
                  <a:srgbClr val="190CC4"/>
                </a:solidFill>
              </a:rPr>
              <a:t>muốn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mình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e.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Tôn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trọng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nền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văn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hóa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của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tộc,quốc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gia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khác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g.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Phân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biệt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đối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xử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giữa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tộc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h</a:t>
            </a:r>
            <a:r>
              <a:rPr lang="en-US" altLang="en-US" dirty="0">
                <a:solidFill>
                  <a:srgbClr val="190CC4"/>
                </a:solidFill>
              </a:rPr>
              <a:t>. </a:t>
            </a:r>
            <a:r>
              <a:rPr lang="en-US" altLang="en-US" dirty="0" err="1">
                <a:solidFill>
                  <a:srgbClr val="190CC4"/>
                </a:solidFill>
              </a:rPr>
              <a:t>Giao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lưu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với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thanh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niên,thiếu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niên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quốc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tế</a:t>
            </a:r>
            <a:r>
              <a:rPr lang="en-US" altLang="en-US" dirty="0">
                <a:solidFill>
                  <a:srgbClr val="190CC4"/>
                </a:solidFill>
              </a:rPr>
              <a:t> .</a:t>
            </a:r>
          </a:p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190CC4"/>
                </a:solidFill>
              </a:rPr>
              <a:t>. </a:t>
            </a:r>
            <a:r>
              <a:rPr lang="en-US" altLang="en-US" dirty="0" err="1">
                <a:solidFill>
                  <a:srgbClr val="190CC4"/>
                </a:solidFill>
              </a:rPr>
              <a:t>Viết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thư</a:t>
            </a:r>
            <a:r>
              <a:rPr lang="en-US" altLang="en-US" dirty="0">
                <a:solidFill>
                  <a:srgbClr val="190CC4"/>
                </a:solidFill>
              </a:rPr>
              <a:t>, </a:t>
            </a:r>
            <a:r>
              <a:rPr lang="en-US" altLang="en-US" dirty="0" err="1">
                <a:solidFill>
                  <a:srgbClr val="190CC4"/>
                </a:solidFill>
              </a:rPr>
              <a:t>gửi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quà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ủng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hộ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trẻ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em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và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nhân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dân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các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vùng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có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chiến</a:t>
            </a:r>
            <a:r>
              <a:rPr lang="en-US" altLang="en-US" dirty="0">
                <a:solidFill>
                  <a:srgbClr val="190CC4"/>
                </a:solidFill>
              </a:rPr>
              <a:t> </a:t>
            </a:r>
            <a:r>
              <a:rPr lang="en-US" altLang="en-US" dirty="0" err="1">
                <a:solidFill>
                  <a:srgbClr val="190CC4"/>
                </a:solidFill>
              </a:rPr>
              <a:t>tranh</a:t>
            </a:r>
            <a:r>
              <a:rPr lang="en-US" altLang="en-US" dirty="0">
                <a:solidFill>
                  <a:srgbClr val="190CC4"/>
                </a:solidFill>
              </a:rPr>
              <a:t>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795586" y="5682659"/>
            <a:ext cx="758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190CC4"/>
                </a:solidFill>
              </a:rPr>
              <a:t>Đáp</a:t>
            </a:r>
            <a:r>
              <a:rPr lang="en-US" altLang="en-US" sz="2800" b="1" u="sng" dirty="0" smtClean="0">
                <a:solidFill>
                  <a:srgbClr val="190CC4"/>
                </a:solidFill>
              </a:rPr>
              <a:t> </a:t>
            </a:r>
            <a:r>
              <a:rPr lang="en-US" altLang="en-US" sz="2800" b="1" u="sng" dirty="0" err="1">
                <a:solidFill>
                  <a:srgbClr val="190CC4"/>
                </a:solidFill>
              </a:rPr>
              <a:t>án</a:t>
            </a:r>
            <a:r>
              <a:rPr lang="en-US" altLang="en-US" sz="2800" b="1" dirty="0">
                <a:solidFill>
                  <a:srgbClr val="190CC4"/>
                </a:solidFill>
              </a:rPr>
              <a:t> :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CC0000"/>
                </a:solidFill>
              </a:rPr>
              <a:t>a </a:t>
            </a:r>
            <a:r>
              <a:rPr lang="en-US" altLang="en-US" sz="2800" b="1" dirty="0">
                <a:solidFill>
                  <a:srgbClr val="CC0000"/>
                </a:solidFill>
              </a:rPr>
              <a:t>– b – d – e – h - </a:t>
            </a:r>
            <a:r>
              <a:rPr lang="en-US" altLang="en-US" sz="2800" b="1" dirty="0" err="1">
                <a:solidFill>
                  <a:srgbClr val="CC0000"/>
                </a:solidFill>
              </a:rPr>
              <a:t>i</a:t>
            </a:r>
            <a:endParaRPr lang="en-US" altLang="en-US" sz="2800" b="1" dirty="0">
              <a:solidFill>
                <a:srgbClr val="CC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93988" y="2125603"/>
            <a:ext cx="353887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93988" y="2591080"/>
            <a:ext cx="353887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93256" y="3329386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13769" y="3988818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93256" y="4754892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91792" y="5169796"/>
            <a:ext cx="353886" cy="41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56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-142819"/>
            <a:ext cx="11949113" cy="74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166689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3088" y="685626"/>
            <a:ext cx="68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526" y="121460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66849" y="1147291"/>
            <a:ext cx="10163175" cy="647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Qua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mâu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thuẫn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đẳng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giới</a:t>
            </a: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gày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1/8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UNESCO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UNESCO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1999</a:t>
            </a:r>
          </a:p>
          <a:p>
            <a:pPr algn="just">
              <a:buFontTx/>
              <a:buNone/>
            </a:pPr>
            <a:endParaRPr lang="en-US" altLang="en-US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416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36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315424"/>
              </p:ext>
            </p:extLst>
          </p:nvPr>
        </p:nvGraphicFramePr>
        <p:xfrm>
          <a:off x="6799289" y="1940720"/>
          <a:ext cx="3554387" cy="337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152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9400" y="561969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Biểu đồ minh họa</a:t>
            </a:r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6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90800" y="457201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2FD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2325461" y="1224400"/>
            <a:ext cx="754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1-Thông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61048906"/>
              </p:ext>
            </p:extLst>
          </p:nvPr>
        </p:nvGraphicFramePr>
        <p:xfrm>
          <a:off x="2325461" y="2123063"/>
          <a:ext cx="4275364" cy="2895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6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Chiến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tranh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thương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triệu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Thiệt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hại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tỷ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la)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giới thứ I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 10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&gt;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85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giới thứ II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60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    90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850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5619690"/>
            <a:ext cx="350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latin typeface="Arial" pitchFamily="34" charset="0"/>
                <a:cs typeface="Arial" pitchFamily="34" charset="0"/>
              </a:rPr>
              <a:t>Bảng số liệu</a:t>
            </a:r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152" grpId="0"/>
      <p:bldP spid="4105" grpId="0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1013" y="8784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/>
              <a:t>a.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1013" y="14880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/>
              <a:t>b.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Biết thừa nhận điểm mạnh của người khác;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1013" y="20976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/>
              <a:t>c.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Dùng vũ lực để giải quyết mâu thuẫn cá nhân;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1013" y="27072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/>
              <a:t>d.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1013" y="33168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/>
              <a:t>.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Bắt mọi người phục tùng ý muốn của mình;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1013" y="3937779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1013" y="4536023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g. Phân biệt đối xử giữa các dân tộc;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1013" y="5105399"/>
            <a:ext cx="8686800" cy="5857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1013" y="5714999"/>
            <a:ext cx="8686800" cy="11763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04813" y="88977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04813" y="1423179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04813" y="271857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04813" y="393777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04813" y="502919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04813" y="5714999"/>
            <a:ext cx="6096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586913" y="971550"/>
            <a:ext cx="2414587" cy="560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167813" y="1813113"/>
            <a:ext cx="3090862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2193" y="386059"/>
            <a:ext cx="68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2522" y="31104"/>
            <a:ext cx="41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9167813" y="3243263"/>
            <a:ext cx="419100" cy="528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" grpId="0" animBg="1"/>
      <p:bldP spid="2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3657600" y="1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HÒA BÌNH.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828801" y="685801"/>
            <a:ext cx="314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</a:rPr>
              <a:t>III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1371600"/>
            <a:ext cx="235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4414" y="1981201"/>
            <a:ext cx="7621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tán thành với ý kiến nào sau đây?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28800" y="2743200"/>
            <a:ext cx="85344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Mọi người đều có quyền được sống trong hòa bình;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00" y="4057650"/>
            <a:ext cx="85344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Chỉ có nước lớn, nước giàu mới ngăn chặn được chiến tranh;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0" y="5353050"/>
            <a:ext cx="85344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Bảo vệ hòa bình, ngăn chặn chiến tranh là trách nhiệm của toàn nhân loại;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752600" y="28194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2600" y="53340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47" name="Picture 1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53600" y="228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3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753600" y="59436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3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5638800"/>
            <a:ext cx="53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08" y="1505243"/>
            <a:ext cx="7807569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979" y="3052690"/>
            <a:ext cx="10620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90762" y="1150202"/>
            <a:ext cx="822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2-Thông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1900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</p:txBody>
      </p:sp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22860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triệu trẻ em bị chết</a:t>
            </a: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1905001" y="6019800"/>
            <a:ext cx="402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6172200" y="583067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300.000 trẻ ở độ tuổi thiếu niên buộc phải đi lính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895602"/>
            <a:ext cx="1912143" cy="2057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057400"/>
            <a:ext cx="24003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42" y="4343402"/>
            <a:ext cx="2391659" cy="152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57400"/>
            <a:ext cx="256567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3401"/>
            <a:ext cx="256567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6656784" y="360658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457201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2FD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2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31963" y="1852612"/>
            <a:ext cx="8945562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848">
            <a:off x="8100526" y="4209968"/>
            <a:ext cx="1827449" cy="12022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4"/>
          <a:stretch/>
        </p:blipFill>
        <p:spPr>
          <a:xfrm rot="580159">
            <a:off x="8072529" y="2925386"/>
            <a:ext cx="1995397" cy="1295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96" y="5388532"/>
            <a:ext cx="1822573" cy="127158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36" name="mmprod_answer10016"/>
          <p:cNvGrpSpPr/>
          <p:nvPr>
            <p:custDataLst>
              <p:tags r:id="rId3"/>
            </p:custDataLst>
          </p:nvPr>
        </p:nvGrpSpPr>
        <p:grpSpPr>
          <a:xfrm>
            <a:off x="2066925" y="2949892"/>
            <a:ext cx="5260340" cy="426720"/>
            <a:chOff x="685800" y="1021080"/>
            <a:chExt cx="5260340" cy="426720"/>
          </a:xfrm>
        </p:grpSpPr>
        <p:sp>
          <p:nvSpPr>
            <p:cNvPr id="4" name="mmprod_s2_1041"/>
            <p:cNvSpPr txBox="1"/>
            <p:nvPr>
              <p:custDataLst>
                <p:tags r:id="rId14"/>
              </p:custDataLst>
            </p:nvPr>
          </p:nvSpPr>
          <p:spPr>
            <a:xfrm>
              <a:off x="685800" y="102108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5"/>
              </p:custDataLst>
            </p:nvPr>
          </p:nvSpPr>
          <p:spPr>
            <a:xfrm>
              <a:off x="1143000" y="102108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>
                  <a:latin typeface="Arial"/>
                </a:rPr>
                <a:t>Đau thương chết chóc  </a:t>
              </a:r>
              <a:endParaRPr lang="en-US" sz="2800" dirty="0">
                <a:latin typeface="Arial"/>
              </a:endParaRPr>
            </a:p>
          </p:txBody>
        </p:sp>
      </p:grpSp>
      <p:grpSp>
        <p:nvGrpSpPr>
          <p:cNvPr id="38" name="mmprod_answer10018"/>
          <p:cNvGrpSpPr/>
          <p:nvPr>
            <p:custDataLst>
              <p:tags r:id="rId4"/>
            </p:custDataLst>
          </p:nvPr>
        </p:nvGrpSpPr>
        <p:grpSpPr>
          <a:xfrm>
            <a:off x="2207430" y="3548538"/>
            <a:ext cx="5260340" cy="426720"/>
            <a:chOff x="685800" y="1706880"/>
            <a:chExt cx="5260340" cy="426720"/>
          </a:xfrm>
        </p:grpSpPr>
        <p:sp>
          <p:nvSpPr>
            <p:cNvPr id="9" name="mmprod_s2_1042"/>
            <p:cNvSpPr txBox="1"/>
            <p:nvPr>
              <p:custDataLst>
                <p:tags r:id="rId12"/>
              </p:custDataLst>
            </p:nvPr>
          </p:nvSpPr>
          <p:spPr>
            <a:xfrm>
              <a:off x="685800" y="170688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3"/>
              </p:custDataLst>
            </p:nvPr>
          </p:nvSpPr>
          <p:spPr>
            <a:xfrm>
              <a:off x="1143000" y="170688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>
                  <a:latin typeface="Arial"/>
                </a:rPr>
                <a:t>Đói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khát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thất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học</a:t>
              </a:r>
              <a:r>
                <a:rPr lang="en-US" sz="2800" dirty="0">
                  <a:latin typeface="Arial"/>
                </a:rPr>
                <a:t>  </a:t>
              </a:r>
            </a:p>
          </p:txBody>
        </p:sp>
      </p:grpSp>
      <p:grpSp>
        <p:nvGrpSpPr>
          <p:cNvPr id="40" name="mmprod_answer10020"/>
          <p:cNvGrpSpPr/>
          <p:nvPr>
            <p:custDataLst>
              <p:tags r:id="rId5"/>
            </p:custDataLst>
          </p:nvPr>
        </p:nvGrpSpPr>
        <p:grpSpPr>
          <a:xfrm>
            <a:off x="1990725" y="4367212"/>
            <a:ext cx="5921139" cy="457200"/>
            <a:chOff x="609600" y="2438400"/>
            <a:chExt cx="5921139" cy="457200"/>
          </a:xfrm>
        </p:grpSpPr>
        <p:sp>
          <p:nvSpPr>
            <p:cNvPr id="14" name="mmprod_s2_1043"/>
            <p:cNvSpPr txBox="1"/>
            <p:nvPr>
              <p:custDataLst>
                <p:tags r:id="rId10"/>
              </p:custDataLst>
            </p:nvPr>
          </p:nvSpPr>
          <p:spPr>
            <a:xfrm>
              <a:off x="609600" y="2468880"/>
              <a:ext cx="66453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Arial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1"/>
              </p:custDataLst>
            </p:nvPr>
          </p:nvSpPr>
          <p:spPr>
            <a:xfrm>
              <a:off x="990600" y="2438400"/>
              <a:ext cx="554013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 dirty="0">
                  <a:latin typeface="Arial"/>
                </a:rPr>
                <a:t> Nhân dân được sống yên ổn</a:t>
              </a:r>
              <a:endParaRPr lang="en-US" sz="2800" dirty="0">
                <a:latin typeface="Arial"/>
              </a:endParaRPr>
            </a:p>
          </p:txBody>
        </p:sp>
      </p:grpSp>
      <p:grpSp>
        <p:nvGrpSpPr>
          <p:cNvPr id="42" name="mmprod_answer10022"/>
          <p:cNvGrpSpPr/>
          <p:nvPr>
            <p:custDataLst>
              <p:tags r:id="rId6"/>
            </p:custDataLst>
          </p:nvPr>
        </p:nvGrpSpPr>
        <p:grpSpPr>
          <a:xfrm>
            <a:off x="1990725" y="5083492"/>
            <a:ext cx="6324600" cy="426720"/>
            <a:chOff x="609600" y="3154680"/>
            <a:chExt cx="6324600" cy="426720"/>
          </a:xfrm>
        </p:grpSpPr>
        <p:sp>
          <p:nvSpPr>
            <p:cNvPr id="19" name="mmprod_s2_1044"/>
            <p:cNvSpPr txBox="1"/>
            <p:nvPr>
              <p:custDataLst>
                <p:tags r:id="rId8"/>
              </p:custDataLst>
            </p:nvPr>
          </p:nvSpPr>
          <p:spPr>
            <a:xfrm>
              <a:off x="609600" y="3154680"/>
              <a:ext cx="709152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>
                  <a:latin typeface="Arial"/>
                </a:rPr>
                <a:t>D) </a:t>
              </a:r>
            </a:p>
          </p:txBody>
        </p:sp>
        <p:sp>
          <p:nvSpPr>
            <p:cNvPr id="20" name="mmprod_s1_1024"/>
            <p:cNvSpPr txBox="1"/>
            <p:nvPr>
              <p:custDataLst>
                <p:tags r:id="rId9"/>
              </p:custDataLst>
            </p:nvPr>
          </p:nvSpPr>
          <p:spPr>
            <a:xfrm>
              <a:off x="1022115" y="3154680"/>
              <a:ext cx="591208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>
                  <a:latin typeface="Arial"/>
                </a:rPr>
                <a:t>Tàn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phá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nhiều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thành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phố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làng</a:t>
              </a:r>
              <a:r>
                <a:rPr lang="en-US" sz="2800" dirty="0">
                  <a:latin typeface="Arial"/>
                </a:rPr>
                <a:t> </a:t>
              </a:r>
              <a:r>
                <a:rPr lang="en-US" sz="2800" dirty="0" err="1">
                  <a:latin typeface="Arial"/>
                </a:rPr>
                <a:t>mạc</a:t>
              </a:r>
              <a:endParaRPr lang="en-US" sz="2800" dirty="0">
                <a:latin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990725" y="2949892"/>
            <a:ext cx="469806" cy="53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75064" y="3537133"/>
            <a:ext cx="469806" cy="53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901919" y="5083492"/>
            <a:ext cx="469806" cy="536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9362" y="1030575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5799772"/>
            <a:ext cx="690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2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3" grpId="0" animBg="1"/>
      <p:bldP spid="4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6" descr="card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-762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52662" y="1262390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3-Thông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2547939" y="5389559"/>
            <a:ext cx="36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4"/>
            </p:custDataLst>
          </p:nvPr>
        </p:nvSpPr>
        <p:spPr>
          <a:xfrm>
            <a:off x="5857874" y="4600284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Angelina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Jonie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76919"/>
            <a:ext cx="3962400" cy="260799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4" y="2583671"/>
            <a:ext cx="3924300" cy="257651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331709" y="5758891"/>
            <a:ext cx="7445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algn="just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2525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76624" y="743040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I-ĐẶT VẤN ĐỀ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4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7226" y="724174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2FD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83267" y="2065338"/>
            <a:ext cx="4691716" cy="4221161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12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3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2322424" y="2075614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10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11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angle 7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3290" y="2843122"/>
            <a:ext cx="4265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2286001" y="2239317"/>
            <a:ext cx="2193229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2318526" y="3991741"/>
            <a:ext cx="426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305299" y="5596478"/>
            <a:ext cx="446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6" y="2075614"/>
            <a:ext cx="3443287" cy="4229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229100" y="233843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2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4" grpId="0"/>
      <p:bldP spid="47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99" y="76737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48593" y="1979265"/>
            <a:ext cx="3863806" cy="4428864"/>
            <a:chOff x="457200" y="1239996"/>
            <a:chExt cx="2177144" cy="2804886"/>
          </a:xfrm>
        </p:grpSpPr>
        <p:sp>
          <p:nvSpPr>
            <p:cNvPr id="27" name="Rectangle 26"/>
            <p:cNvSpPr/>
            <p:nvPr>
              <p:custDataLst>
                <p:tags r:id="rId22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23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2057400" y="2057400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20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21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52808" y="1979264"/>
            <a:ext cx="4038768" cy="4339937"/>
            <a:chOff x="457200" y="1239996"/>
            <a:chExt cx="2177144" cy="2804886"/>
          </a:xfrm>
        </p:grpSpPr>
        <p:sp>
          <p:nvSpPr>
            <p:cNvPr id="33" name="Rectangle 32"/>
            <p:cNvSpPr/>
            <p:nvPr>
              <p:custDataLst>
                <p:tags r:id="rId18"/>
              </p:custDataLst>
            </p:nvPr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9"/>
              </p:custDataLst>
            </p:nvPr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flipV="1">
            <a:off x="6880028" y="2025253"/>
            <a:ext cx="3218360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1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1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angle 7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2319" y="2700983"/>
            <a:ext cx="3422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8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99574" y="2797315"/>
            <a:ext cx="3781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>
            <p:custDataLst>
              <p:tags r:id="rId10"/>
            </p:custDataLst>
          </p:nvPr>
        </p:nvSpPr>
        <p:spPr>
          <a:xfrm>
            <a:off x="2286001" y="2239318"/>
            <a:ext cx="2193229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bình là gì?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11"/>
            </p:custDataLst>
          </p:nvPr>
        </p:nvSpPr>
        <p:spPr>
          <a:xfrm>
            <a:off x="6824651" y="2217746"/>
            <a:ext cx="362609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>
            <p:custDataLst>
              <p:tags r:id="rId12"/>
            </p:custDataLst>
          </p:nvPr>
        </p:nvSpPr>
        <p:spPr>
          <a:xfrm>
            <a:off x="2469017" y="3772665"/>
            <a:ext cx="3606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>
            <p:custDataLst>
              <p:tags r:id="rId13"/>
            </p:custDataLst>
          </p:nvPr>
        </p:nvSpPr>
        <p:spPr>
          <a:xfrm>
            <a:off x="2456883" y="5600899"/>
            <a:ext cx="3597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8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99574" y="3670646"/>
            <a:ext cx="3872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Rectangle 8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99574" y="5246031"/>
            <a:ext cx="3827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8187" y="266268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3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99" y="76737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1939314" y="2276088"/>
            <a:ext cx="2712886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8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9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1917772" y="4165653"/>
            <a:ext cx="2807246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08187" y="266268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42166"/>
              </p:ext>
            </p:extLst>
          </p:nvPr>
        </p:nvGraphicFramePr>
        <p:xfrm>
          <a:off x="1885658" y="2333420"/>
          <a:ext cx="8379020" cy="3663688"/>
        </p:xfrm>
        <a:graphic>
          <a:graphicData uri="http://schemas.openxmlformats.org/drawingml/2006/table">
            <a:tbl>
              <a:tblPr/>
              <a:tblGrid>
                <a:gridCol w="306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đối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lập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giữa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biệt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0656" y="1911158"/>
            <a:ext cx="2863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7" descr="card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9639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299" y="76737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BÀI HỌC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981200" y="13070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1-Khái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1866583" y="2270055"/>
            <a:ext cx="1803565" cy="738188"/>
            <a:chOff x="4763053" y="2429435"/>
            <a:chExt cx="2840865" cy="833718"/>
          </a:xfrm>
        </p:grpSpPr>
        <p:sp>
          <p:nvSpPr>
            <p:cNvPr id="30" name="Freeform 29"/>
            <p:cNvSpPr/>
            <p:nvPr>
              <p:custDataLst>
                <p:tags r:id="rId8"/>
              </p:custDataLst>
            </p:nvPr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Pie 30"/>
            <p:cNvSpPr/>
            <p:nvPr>
              <p:custDataLst>
                <p:tags r:id="rId9"/>
              </p:custDataLst>
            </p:nvPr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V="1">
            <a:off x="1866583" y="4156635"/>
            <a:ext cx="1647175" cy="738188"/>
            <a:chOff x="4782670" y="2429435"/>
            <a:chExt cx="2840865" cy="833718"/>
          </a:xfrm>
        </p:grpSpPr>
        <p:sp>
          <p:nvSpPr>
            <p:cNvPr id="36" name="Freeform 35"/>
            <p:cNvSpPr/>
            <p:nvPr>
              <p:custDataLst>
                <p:tags r:id="rId6"/>
              </p:custDataLst>
            </p:nvPr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Pie 36"/>
            <p:cNvSpPr/>
            <p:nvPr>
              <p:custDataLst>
                <p:tags r:id="rId7"/>
              </p:custDataLst>
            </p:nvPr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08187" y="266268"/>
            <a:ext cx="3933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BẢO VỆ HÒA BÌNH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0656" y="1911158"/>
            <a:ext cx="2863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18507"/>
              </p:ext>
            </p:extLst>
          </p:nvPr>
        </p:nvGraphicFramePr>
        <p:xfrm>
          <a:off x="1866583" y="2387903"/>
          <a:ext cx="8358188" cy="3824390"/>
        </p:xfrm>
        <a:graphic>
          <a:graphicData uri="http://schemas.openxmlformats.org/drawingml/2006/table">
            <a:tbl>
              <a:tblPr/>
              <a:tblGrid>
                <a:gridCol w="176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2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cuộc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sống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được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do,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hạnh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phúc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 tranh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Gây đau thương, chết chóc.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Đói nghèo, bệnh tật…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Nhóm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 tranh chính nghĩa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Tiến hành chiến tranh chống xâm lược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Bảo vệ độc lập, tư do...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Chiến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nghĩa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Xâm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lược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nước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khác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hoại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hòa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bình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31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2ht.mp3"/>
  <p:tag name="HTML_SHAPEINFO" val="&lt;SlideThumbPath val=&quot;Slide12.PNG&quot;/&gt;"/>
  <p:tag name="PPSNARRATION" val="38,1997444530,E:\5-Cacsanphamduthi\Baigiange-learningDinhTo\BaigiangPhamThanhMinh-GDCD\1-GDCD9-Baovehoabinh-PhamThanhMinh-C2DTTTBN\tepnguon\baovehoabinh_pptx\Media.ppc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205DF42-D4B1-4A6F-A176-55C6EFB4939B}_12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DDCFC9-1895-4CAC-8947-E59CB07CF45D}&quot;/&gt;&lt;isInvalidForFieldText val=&quot;0&quot;/&gt;&lt;Image&gt;&lt;filename val=&quot;C:\Users\ADMINI~1\AppData\Local\Temp\PR\data\asimages\{09DDCFC9-1895-4CAC-8947-E59CB07CF45D}_12.png&quot;/&gt;&lt;left val=&quot;418&quot;/&gt;&lt;top val=&quot;180&quot;/&gt;&lt;width val=&quot;122&quot;/&gt;&lt;height val=&quot;61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D3DE55-D928-403F-938A-EB40A5D1BAFB}&quot;/&gt;&lt;isInvalidForFieldText val=&quot;0&quot;/&gt;&lt;Image&gt;&lt;filename val=&quot;C:\Users\ADMINI~1\AppData\Local\Temp\PR\data\asimages\{0ED3DE55-D928-403F-938A-EB40A5D1BAFB}_12.png&quot;/&gt;&lt;left val=&quot;593&quot;/&gt;&lt;top val=&quot;188&quot;/&gt;&lt;width val=&quot;61&quot;/&gt;&lt;height val=&quot;39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9C2FF42-22E7-4CE6-84AB-D4F6E8050DE1}_12.png&quot;/&gt;&lt;left val=&quot;433&quot;/&gt;&lt;top val=&quot;235&quot;/&gt;&lt;width val=&quot;212&quot;/&gt;&lt;height val=&quot;130&quot;/&gt;&lt;hasText val=&quot;1&quot;/&gt;&lt;/Image&gt;&lt;/ThreeDShapeInfo&gt;"/>
  <p:tag name="PRESENTER_SHAPETEXTINFO" val="&lt;ShapeTextInfo&gt;&lt;TableIndex row=&quot;-1&quot; col=&quot;-1&quot;&gt;&lt;linesCount val=&quot;6&quot;/&gt;&lt;lineCharCount val=&quot;25&quot;/&gt;&lt;lineCharCount val=&quot;27&quot;/&gt;&lt;lineCharCount val=&quot;28&quot;/&gt;&lt;lineCharCount val=&quot;27&quot;/&gt;&lt;lineCharCount val=&quot;28&quot;/&gt;&lt;lineCharCount val=&quot;2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1409A6F-6336-44A0-A291-B2FB7E631F16}_5.png&quot;/&gt;&lt;left val=&quot;32&quot;/&gt;&lt;top val=&quot;106&quot;/&gt;&lt;width val=&quot;55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3.mp3"/>
  <p:tag name="HTML_SHAPEINFO" val="&lt;SlideThumbPath val=&quot;Slide13.PNG&quot;/&gt;"/>
  <p:tag name="PPSNARRATION" val="39,1997444530,E:\5-Cacsanphamduthi\Baigiange-learningDinhTo\BaigiangPhamThanhMinh-GDCD\1-GDCD9-Baovehoabinh-PhamThanhMinh-C2DTTTBN\tepnguon\baovehoabinh_pptx\Media.ppcx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275212-3290-4E9C-AFB4-EC7D8FC6A425}_13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F618B84-0243-432A-B234-05569115A0A4}_13.png&quot;/&gt;&lt;left val=&quot;114&quot;/&gt;&lt;top val=&quot;441&quot;/&gt;&lt;width val=&quot;51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8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5930AD1-07F0-4A6C-A4D7-5FE9EB555A56}_13.png&quot;/&gt;&lt;left val=&quot;183&quot;/&gt;&lt;top val=&quot;435&quot;/&gt;&lt;width val=&quot;372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15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7741C7D-3BFB-48AE-A2D5-75225D1C652C}_13.png&quot;/&gt;&lt;left val=&quot;157&quot;/&gt;&lt;top val=&quot;441&quot;/&gt;&lt;width val=&quot;413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5ht.mp3"/>
  <p:tag name="HTML_SHAPEINFO" val="&lt;SlideThumbPath val=&quot;Slide15.PNG&quot;/&gt;"/>
  <p:tag name="PPSNARRATION" val="41,1997444530,E:\5-Cacsanphamduthi\Baigiange-learningDinhTo\BaigiangPhamThanhMinh-GDCD\1-GDCD9-Baovehoabinh-PhamThanhMinh-C2DTTTBN\tepnguon\baovehoabinh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D701FE5-C057-4A45-8DFC-6DCB0A0041E4}_5.png&quot;/&gt;&lt;left val=&quot;36&quot;/&gt;&lt;top val=&quot;166&quot;/&gt;&lt;width val=&quot;337&quot;/&gt;&lt;height val=&quot;230&quot;/&gt;&lt;hasText val=&quot;1&quot;/&gt;&lt;/Image&gt;&lt;/ThreeDShapeInfo&gt;"/>
  <p:tag name="PRESENTER_SHAPETEXTINFO" val="&lt;ShapeTextInfo&gt;&lt;TableIndex row=&quot;1&quot; col=&quot;1&quot;&gt;&lt;linesCount val=&quot;2&quot;/&gt;&lt;lineCharCount val=&quot;6&quot;/&gt;&lt;lineCharCount val=&quot;5&quot;/&gt;&lt;/TableIndex&gt;&lt;TableIndex row=&quot;1&quot; col=&quot;2&quot;&gt;&lt;linesCount val=&quot;4&quot;/&gt;&lt;lineCharCount val=&quot;9&quot;/&gt;&lt;lineCharCount val=&quot;5&quot;/&gt;&lt;lineCharCount val=&quot;7&quot;/&gt;&lt;lineCharCount val=&quot;6&quot;/&gt;&lt;/TableIndex&gt;&lt;TableIndex row=&quot;1&quot; col=&quot;3&quot;&gt;&lt;linesCount val=&quot;4&quot;/&gt;&lt;lineCharCount val=&quot;9&quot;/&gt;&lt;lineCharCount val=&quot;10&quot;/&gt;&lt;lineCharCount val=&quot;7&quot;/&gt;&lt;lineCharCount val=&quot;6&quot;/&gt;&lt;/TableIndex&gt;&lt;TableIndex row=&quot;1&quot; col=&quot;4&quot;&gt;&lt;linesCount val=&quot;3&quot;/&gt;&lt;lineCharCount val=&quot;10&quot;/&gt;&lt;lineCharCount val=&quot;9&quot;/&gt;&lt;lineCharCount val=&quot;10&quot;/&gt;&lt;/TableIndex&gt;&lt;TableIndex row=&quot;2&quot; col=&quot;1&quot;&gt;&lt;linesCount val=&quot;2&quot;/&gt;&lt;lineCharCount val=&quot;9&quot;/&gt;&lt;lineCharCount val=&quot;5&quot;/&gt;&lt;/TableIndex&gt;&lt;TableIndex row=&quot;2&quot; col=&quot;2&quot;&gt;&lt;linesCount val=&quot;1&quot;/&gt;&lt;lineCharCount val=&quot;6&quot;/&gt;&lt;/TableIndex&gt;&lt;TableIndex row=&quot;2&quot; col=&quot;3&quot;&gt;&lt;linesCount val=&quot;1&quot;/&gt;&lt;lineCharCount val=&quot;5&quot;/&gt;&lt;/TableIndex&gt;&lt;TableIndex row=&quot;2&quot; col=&quot;4&quot;&gt;&lt;linesCount val=&quot;1&quot;/&gt;&lt;lineCharCount val=&quot;5&quot;/&gt;&lt;/TableIndex&gt;&lt;TableIndex row=&quot;3&quot; col=&quot;1&quot;&gt;&lt;linesCount val=&quot;2&quot;/&gt;&lt;lineCharCount val=&quot;9&quot;/&gt;&lt;lineCharCount val=&quot;6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1&quot;/&gt;&lt;lineCharCount val=&quot;4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AEFDF-32A6-44B0-B103-1091C8725D7C}&quot;/&gt;&lt;isInvalidForFieldText val=&quot;0&quot;/&gt;&lt;Image&gt;&lt;filename val=&quot;C:\Users\ADMINI~1\AppData\Local\Temp\PR\data\asimages\{2F6AEFDF-32A6-44B0-B103-1091C8725D7C}_15.png&quot;/&gt;&lt;left val=&quot;418&quot;/&gt;&lt;top val=&quot;162&quot;/&gt;&lt;width val=&quot;122&quot;/&gt;&lt;height val=&quot;61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4FA93C-38F7-4870-9AC6-B94F1388248A}&quot;/&gt;&lt;isInvalidForFieldText val=&quot;0&quot;/&gt;&lt;Image&gt;&lt;filename val=&quot;C:\Users\ADMINI~1\AppData\Local\Temp\PR\data\asimages\{C14FA93C-38F7-4870-9AC6-B94F1388248A}_15.png&quot;/&gt;&lt;left val=&quot;592&quot;/&gt;&lt;top val=&quot;170&quot;/&gt;&lt;width val=&quot;64&quot;/&gt;&lt;height val=&quot;4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8AF0322-7AF5-445E-BED0-BE11AF7F3A01}_15.png&quot;/&gt;&lt;left val=&quot;433&quot;/&gt;&lt;top val=&quot;287&quot;/&gt;&lt;width val=&quot;212&quot;/&gt;&lt;height val=&quot;148&quot;/&gt;&lt;hasText val=&quot;1&quot;/&gt;&lt;/Image&gt;&lt;/ThreeDShapeInfo&gt;"/>
  <p:tag name="PRESENTER_SHAPETEXTINFO" val="&lt;ShapeTextInfo&gt;&lt;TableIndex row=&quot;-1&quot; col=&quot;-1&quot;&gt;&lt;linesCount val=&quot;7&quot;/&gt;&lt;lineCharCount val=&quot;25&quot;/&gt;&lt;lineCharCount val=&quot;22&quot;/&gt;&lt;lineCharCount val=&quot;24&quot;/&gt;&lt;lineCharCount val=&quot;27&quot;/&gt;&lt;lineCharCount val=&quot;27&quot;/&gt;&lt;lineCharCount val=&quot;23&quot;/&gt;&lt;lineCharCount val=&quot;5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9EB5609-0A0E-4D69-84FD-069341BCB571}_15.png&quot;/&gt;&lt;left val=&quot;433&quot;/&gt;&lt;top val=&quot;207&quot;/&gt;&lt;width val=&quot;212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6&quot;/&gt;&lt;lineCharCount val=&quot;25&quot;/&gt;&lt;lineCharCount val=&quot;25&quot;/&gt;&lt;lineCharCount val=&quot;15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6D92A04-7AE1-43CC-AB9B-A64D63B3F2C0}_15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371214B-316F-406A-8C4E-2907ECE65122}_5.png&quot;/&gt;&lt;left val=&quot;66&quot;/&gt;&lt;top val=&quot;439&quot;/&gt;&lt;width val=&quot;27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6ht.mp3"/>
  <p:tag name="HTML_SHAPEINFO" val="&lt;SlideThumbPath val=&quot;Slide16.PNG&quot;/&gt;"/>
  <p:tag name="PPSNARRATION" val="42,1997444530,E:\5-Cacsanphamduthi\Baigiange-learningDinhTo\BaigiangPhamThanhMinh-GDCD\1-GDCD9-Baovehoabinh-PhamThanhMinh-C2DTTTBN\tepnguon\baovehoabinh_pptx\Media.ppc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10A53DB-3D7A-4EA6-885C-AEC923B4BE55}_16.png&quot;/&gt;&lt;left val=&quot;8&quot;/&gt;&lt;top val=&quot;93&quot;/&gt;&lt;width val=&quot;68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5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1E2261C-50C7-46F8-A940-116FDEFDB622}&quot;/&gt;&lt;isInvalidForFieldText val=&quot;1&quot;/&gt;&lt;Image&gt;&lt;filename val=&quot;C:\Users\ADMINI~1\AppData\Local\Temp\PR\data\asimages\{B1E2261C-50C7-46F8-A940-116FDEFDB622}_16_S.png&quot;/&gt;&lt;left val=&quot;475&quot;/&gt;&lt;top val=&quot;144&quot;/&gt;&lt;width val=&quot;208&quot;/&gt;&lt;height val=&quot;55&quot;/&gt;&lt;hasText val=&quot;0&quot;/&gt;&lt;/Image&gt;&lt;Image&gt;&lt;filename val=&quot;C:\Users\ADMINI~1\AppData\Local\Temp\PR\data\asimages\{B1E2261C-50C7-46F8-A940-116FDEFDB622}_16_T.png&quot;/&gt;&lt;left val=&quot;475&quot;/&gt;&lt;top val=&quot;144&quot;/&gt;&lt;width val=&quot;208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07AEA56-9069-4C66-B648-01C1F8A31B04}&quot;/&gt;&lt;isInvalidForFieldText val=&quot;1&quot;/&gt;&lt;Image&gt;&lt;filename val=&quot;C:\Users\ADMINI~1\AppData\Local\Temp\PR\data\asimages\{B07AEA56-9069-4C66-B648-01C1F8A31B04}_16_S.png&quot;/&gt;&lt;left val=&quot;606&quot;/&gt;&lt;top val=&quot;156&quot;/&gt;&lt;width val=&quot;21&quot;/&gt;&lt;height val=&quot;43&quot;/&gt;&lt;hasText val=&quot;0&quot;/&gt;&lt;/Image&gt;&lt;Image&gt;&lt;filename val=&quot;C:\Users\ADMINI~1\AppData\Local\Temp\PR\data\asimages\{B07AEA56-9069-4C66-B648-01C1F8A31B04}_16_T.png&quot;/&gt;&lt;left val=&quot;606&quot;/&gt;&lt;top val=&quot;156&quot;/&gt;&lt;width val=&quot;21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D7A0674-8C76-4C56-9B14-938FB177F825}_16.png&quot;/&gt;&lt;left val=&quot;486&quot;/&gt;&lt;top val=&quot;164&quot;/&gt;&lt;width val=&quot;13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6039E46-D6FF-4C1B-AE24-C0F1003FC7A7}_16.png&quot;/&gt;&lt;left val=&quot;480&quot;/&gt;&lt;top val=&quot;217&quot;/&gt;&lt;width val=&quot;200&quot;/&gt;&lt;height val=&quot;130&quot;/&gt;&lt;hasText val=&quot;1&quot;/&gt;&lt;/Image&gt;&lt;/ThreeDShapeInfo&gt;"/>
  <p:tag name="PRESENTER_SHAPETEXTINFO" val="&lt;ShapeTextInfo&gt;&lt;TableIndex row=&quot;-1&quot; col=&quot;-1&quot;&gt;&lt;linesCount val=&quot;6&quot;/&gt;&lt;lineCharCount val=&quot;23&quot;/&gt;&lt;lineCharCount val=&quot;26&quot;/&gt;&lt;lineCharCount val=&quot;25&quot;/&gt;&lt;lineCharCount val=&quot;23&quot;/&gt;&lt;lineCharCount val=&quot;24&quot;/&gt;&lt;lineCharCount val=&quot;5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04842AB-28B8-4ACF-A2E8-C58C1CE423E4}_16.png&quot;/&gt;&lt;left val=&quot;14&quot;/&gt;&lt;top val=&quot;303&quot;/&gt;&lt;width val=&quot;28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6ms.mp3"/>
  <p:tag name="HTML_SHAPEINFO" val="&lt;SlideThumbPath val=&quot;Slide6.PNG&quot;/&gt;"/>
  <p:tag name="PPSNARRATION" val="32,1997444530,E:\5-Cacsanphamduthi\Baigiange-learningDinhTo\BaigiangPhamThanhMinh-GDCD\1-GDCD9-Baovehoabinh-PhamThanhMinh-C2DTTTBN\tepnguon\baovehoabinh_pptx\Media.ppc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1547879-32BA-469E-9F4A-0A915EBDDBFB}_16.png&quot;/&gt;&lt;left val=&quot;65&quot;/&gt;&lt;top val=&quot;399&quot;/&gt;&lt;width val=&quot;18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7ht.mp3"/>
  <p:tag name="HTML_SHAPEINFO" val="&lt;SlideThumbPath val=&quot;Slide17.PNG&quot;/&gt;"/>
  <p:tag name="PPSNARRATION" val="43,1997444530,E:\5-Cacsanphamduthi\Baigiange-learningDinhTo\BaigiangPhamThanhMinh-GDCD\1-GDCD9-Baovehoabinh-PhamThanhMinh-C2DTTTBN\tepnguon\baovehoabinh_pptx\Media.ppcx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98C15A8-5D5D-4503-903C-45704AFE930E}_17.png&quot;/&gt;&lt;left val=&quot;6&quot;/&gt;&lt;top val=&quot;93&quot;/&gt;&lt;width val=&quot;690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66&quot;/&gt;&lt;lineCharCount val=&quot;9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B78E20-5F9B-477E-9A47-4CB879C18F5B}&quot;/&gt;&lt;isInvalidForFieldText val=&quot;1&quot;/&gt;&lt;Image&gt;&lt;filename val=&quot;C:\Users\ADMINI~1\AppData\Local\Temp\PR\data\asimages\{E4B78E20-5F9B-477E-9A47-4CB879C18F5B}_17_S.png&quot;/&gt;&lt;left val=&quot;475&quot;/&gt;&lt;top val=&quot;162&quot;/&gt;&lt;width val=&quot;208&quot;/&gt;&lt;height val=&quot;55&quot;/&gt;&lt;hasText val=&quot;0&quot;/&gt;&lt;/Image&gt;&lt;Image&gt;&lt;filename val=&quot;C:\Users\ADMINI~1\AppData\Local\Temp\PR\data\asimages\{E4B78E20-5F9B-477E-9A47-4CB879C18F5B}_17_T.png&quot;/&gt;&lt;left val=&quot;475&quot;/&gt;&lt;top val=&quot;162&quot;/&gt;&lt;width val=&quot;208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BA76C2-9E66-4D30-B532-6668DA3A0924}&quot;/&gt;&lt;isInvalidForFieldText val=&quot;1&quot;/&gt;&lt;Image&gt;&lt;filename val=&quot;C:\Users\ADMINI~1\AppData\Local\Temp\PR\data\asimages\{55BA76C2-9E66-4D30-B532-6668DA3A0924}_17_S.png&quot;/&gt;&lt;left val=&quot;612&quot;/&gt;&lt;top val=&quot;174&quot;/&gt;&lt;width val=&quot;21&quot;/&gt;&lt;height val=&quot;43&quot;/&gt;&lt;hasText val=&quot;0&quot;/&gt;&lt;/Image&gt;&lt;Image&gt;&lt;filename val=&quot;C:\Users\ADMINI~1\AppData\Local\Temp\PR\data\asimages\{55BA76C2-9E66-4D30-B532-6668DA3A0924}_17_T.png&quot;/&gt;&lt;left val=&quot;612&quot;/&gt;&lt;top val=&quot;174&quot;/&gt;&lt;width val=&quot;21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FFAC0C5-172C-4D87-AA71-AE6BC79EB3C7}_17.png&quot;/&gt;&lt;left val=&quot;486&quot;/&gt;&lt;top val=&quot;182&quot;/&gt;&lt;width val=&quot;13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505B042-DED9-45ED-B0A2-886C2572EF28}_17.png&quot;/&gt;&lt;left val=&quot;480&quot;/&gt;&lt;top val=&quot;245&quot;/&gt;&lt;width val=&quot;200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3&quot;/&gt;&lt;lineCharCount val=&quot;24&quot;/&gt;&lt;lineCharCount val=&quot;25&quot;/&gt;&lt;lineCharCount val=&quot;6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4D8A15C-DF0C-4A5F-83E8-8B0E7BF7C711}_6.png&quot;/&gt;&lt;left val=&quot;32&quot;/&gt;&lt;top val=&quot;102&quot;/&gt;&lt;width val=&quot;657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79&quot;/&gt;&lt;lineCharCount val=&quot;21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C9F1428-3DE6-4B14-8145-B1FD67D29DE9}&quot;/&gt;&lt;isInvalidForFieldText val=&quot;0&quot;/&gt;&lt;Image&gt;&lt;filename val=&quot;C:\Users\ADMINI~1\AppData\Local\Temp\PR\data\asimages\{1C9F1428-3DE6-4B14-8145-B1FD67D29DE9}.png&quot;/&gt;&lt;left val=&quot;18&quot;/&gt;&lt;top val=&quot;147&quot;/&gt;&lt;width val=&quot;450&quot;/&gt;&lt;height val=&quot;338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94FC193-B05F-4095-B1A2-EC19C067AE9C}_17.png&quot;/&gt;&lt;left val=&quot;120&quot;/&gt;&lt;top val=&quot;168&quot;/&gt;&lt;width val=&quot;275&quot;/&gt;&lt;height val=&quot;319&quot;/&gt;&lt;hasText val=&quot;1&quot;/&gt;&lt;/Image&gt;&lt;/ThreeDShapeInfo&gt;"/>
  <p:tag name="PRESENTER_SHAPETEXTINFO" val="&lt;ShapeTextInfo&gt;&lt;TableIndex row=&quot;-1&quot; col=&quot;-1&quot;&gt;&lt;linesCount val=&quot;19&quot;/&gt;&lt;lineCharCount val=&quot;48&quot;/&gt;&lt;lineCharCount val=&quot;12&quot;/&gt;&lt;lineCharCount val=&quot;47&quot;/&gt;&lt;lineCharCount val=&quot;51&quot;/&gt;&lt;lineCharCount val=&quot;46&quot;/&gt;&lt;lineCharCount val=&quot;19&quot;/&gt;&lt;lineCharCount val=&quot;1&quot;/&gt;&lt;lineCharCount val=&quot;42&quot;/&gt;&lt;lineCharCount val=&quot;47&quot;/&gt;&lt;lineCharCount val=&quot;45&quot;/&gt;&lt;lineCharCount val=&quot;47&quot;/&gt;&lt;lineCharCount val=&quot;48&quot;/&gt;&lt;lineCharCount val=&quot;41&quot;/&gt;&lt;lineCharCount val=&quot;49&quot;/&gt;&lt;lineCharCount val=&quot;53&quot;/&gt;&lt;lineCharCount val=&quot;57&quot;/&gt;&lt;lineCharCount val=&quot;21&quot;/&gt;&lt;lineCharCount val=&quot;48&quot;/&gt;&lt;lineCharCount val=&quot;1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86FF036-F684-4BA6-8BC7-BEBC192EBD10}_18.png&quot;/&gt;&lt;left val=&quot;18&quot;/&gt;&lt;top val=&quot;99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036C22-002B-40E9-8F97-640F97A3E476}&quot;/&gt;&lt;isInvalidForFieldText val=&quot;0&quot;/&gt;&lt;Image&gt;&lt;filename val=&quot;C:\Users\ADMINI~1\AppData\Local\Temp\PR\data\asimages\{66036C22-002B-40E9-8F97-640F97A3E476}_18.png&quot;/&gt;&lt;left val=&quot;-3&quot;/&gt;&lt;top val=&quot;111&quot;/&gt;&lt;width val=&quot;450&quot;/&gt;&lt;height val=&quot;387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E42D37-709A-4FD4-8069-60F3972D3A32}&quot;/&gt;&lt;isInvalidForFieldText val=&quot;1&quot;/&gt;&lt;Image&gt;&lt;filename val=&quot;C:\Users\ADMINI~1\AppData\Local\Temp\PR\data\asimages\{ABE42D37-709A-4FD4-8069-60F3972D3A32}_18_S.png&quot;/&gt;&lt;left val=&quot;444&quot;/&gt;&lt;top val=&quot;138&quot;/&gt;&lt;width val=&quot;225&quot;/&gt;&lt;height val=&quot;66&quot;/&gt;&lt;hasText val=&quot;0&quot;/&gt;&lt;/Image&gt;&lt;Image&gt;&lt;filename val=&quot;C:\Users\ADMINI~1\AppData\Local\Temp\PR\data\asimages\{ABE42D37-709A-4FD4-8069-60F3972D3A32}_18_T.png&quot;/&gt;&lt;left val=&quot;444&quot;/&gt;&lt;top val=&quot;138&quot;/&gt;&lt;width val=&quot;225&quot;/&gt;&lt;height val=&quot;6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E8A9ED0-416E-41F9-BF29-BA7E2D21EEB8}_6.png&quot;/&gt;&lt;left val=&quot;60&quot;/&gt;&lt;top val=&quot;297&quot;/&gt;&lt;width val=&quot;2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33AF47F-D979-4848-ACB6-C61143478772}&quot;/&gt;&lt;isInvalidForFieldText val=&quot;1&quot;/&gt;&lt;Image&gt;&lt;filename val=&quot;C:\Users\ADMINI~1\AppData\Local\Temp\PR\data\asimages\{A33AF47F-D979-4848-ACB6-C61143478772}_18_S.png&quot;/&gt;&lt;left val=&quot;588&quot;/&gt;&lt;top val=&quot;155&quot;/&gt;&lt;width val=&quot;22&quot;/&gt;&lt;height val=&quot;51&quot;/&gt;&lt;hasText val=&quot;0&quot;/&gt;&lt;/Image&gt;&lt;Image&gt;&lt;filename val=&quot;C:\Users\ADMINI~1\AppData\Local\Temp\PR\data\asimages\{A33AF47F-D979-4848-ACB6-C61143478772}_18_T.png&quot;/&gt;&lt;left val=&quot;588&quot;/&gt;&lt;top val=&quot;155&quot;/&gt;&lt;width val=&quot;22&quot;/&gt;&lt;height val=&quot;5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95879BE-B6DB-4718-88F2-D12294B199AD}_18.png&quot;/&gt;&lt;left val=&quot;454&quot;/&gt;&lt;top val=&quot;156&quot;/&gt;&lt;width val=&quot;151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3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40BCAA3-62E9-4090-9791-159385AB76FD}_18.png&quot;/&gt;&lt;left val=&quot;447&quot;/&gt;&lt;top val=&quot;209&quot;/&gt;&lt;width val=&quot;214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6&quot;/&gt;&lt;lineCharCount val=&quot;26&quot;/&gt;&lt;lineCharCount val=&quot;2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5E037B4-3D12-4134-8898-75C623C6AA2C}_18.png&quot;/&gt;&lt;left val=&quot;453&quot;/&gt;&lt;top val=&quot;280&quot;/&gt;&lt;width val=&quot;216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8&quot;/&gt;&lt;lineCharCount val=&quot;24&quot;/&gt;&lt;lineCharCount val=&quot;25&quot;/&gt;&lt;lineCharCount val=&quot;18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9386CB2-B7AF-4F17-A6A9-0BD77D957EA0}_18.png&quot;/&gt;&lt;left val=&quot;453&quot;/&gt;&lt;top val=&quot;372&quot;/&gt;&lt;width val=&quot;213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9ht.mp3"/>
  <p:tag name="HTML_SHAPEINFO" val="&lt;SlideThumbPath val=&quot;Slide19.PNG&quot;/&gt;"/>
  <p:tag name="PPSNARRATION" val="45,1997444530,E:\5-Cacsanphamduthi\Baigiange-learningDinhTo\BaigiangPhamThanhMinh-GDCD\1-GDCD9-Baovehoabinh-PhamThanhMinh-C2DTTTBN\tepnguon\baovehoabinh_pptx\Media.ppc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FAB3D2D-73FA-4977-8568-C9223E8FB289}_19.png&quot;/&gt;&lt;left val=&quot;6&quot;/&gt;&lt;top val=&quot;87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B537654-EA34-4B19-B996-02281EF152C5}&quot;/&gt;&lt;isInvalidForFieldText val=&quot;0&quot;/&gt;&lt;Image&gt;&lt;filename val=&quot;C:\Users\ADMINI~1\AppData\Local\Temp\PR\data\asimages\{EB537654-EA34-4B19-B996-02281EF152C5}.png&quot;/&gt;&lt;left val=&quot;17&quot;/&gt;&lt;top val=&quot;143&quot;/&gt;&lt;width val=&quot;175&quot;/&gt;&lt;height val=&quot;121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BE20534-0C20-47F2-A088-70AB95F4E79D}_6.png&quot;/&gt;&lt;left val=&quot;30&quot;/&gt;&lt;top val=&quot;471&quot;/&gt;&lt;width val=&quot;31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DD3FA75-7B7F-4EC7-A61A-F5A2C0D12256}_19.png&quot;/&gt;&lt;left val=&quot;162&quot;/&gt;&lt;top val=&quot;295&quot;/&gt;&lt;width val=&quot;450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30&quot;/&gt;&lt;lineCharCount val=&quot;38&quot;/&gt;&lt;lineCharCount val=&quot;54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8ht.mp3"/>
  <p:tag name="HTML_SHAPEINFO" val="&lt;SlideThumbPath val=&quot;Slide18.PNG&quot;/&gt;"/>
  <p:tag name="PPSNARRATION" val="44,1997444530,E:\5-Cacsanphamduthi\Baigiange-learningDinhTo\BaigiangPhamThanhMinh-GDCD\1-GDCD9-Baovehoabinh-PhamThanhMinh-C2DTTTBN\tepnguon\baovehoabinh_pptx\Media.ppcx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E645A2B-5C76-4617-966C-213205941ECE}_6.png&quot;/&gt;&lt;left val=&quot;366&quot;/&gt;&lt;top val=&quot;456&quot;/&gt;&lt;width val=&quot;294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DD2B3-3A04-48AD-94FC-1EFD59E99495}&quot;/&gt;&lt;isInvalidForFieldText val=&quot;0&quot;/&gt;&lt;Image&gt;&lt;filename val=&quot;C:\Users\ADMINI~1\AppData\Local\Temp\PR\data\asimages\{DD4DD2B3-3A04-48AD-94FC-1EFD59E99495}_6.png&quot;/&gt;&lt;left val=&quot;73&quot;/&gt;&lt;top val=&quot;162&quot;/&gt;&lt;width val=&quot;192&quot;/&gt;&lt;height val=&quot;253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85ACF-931B-4E35-A309-C9746AA8CC3D}&quot;/&gt;&lt;isInvalidForFieldText val=&quot;0&quot;/&gt;&lt;Image&gt;&lt;filename val=&quot;C:\Users\ADMINI~1\AppData\Local\Temp\PR\data\asimages\{D2A85ACF-931B-4E35-A309-C9746AA8CC3D}_6.png&quot;/&gt;&lt;left val=&quot;66&quot;/&gt;&lt;top val=&quot;336&quot;/&gt;&lt;width val=&quot;204&quot;/&gt;&lt;height val=&quot;13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A80133-FD46-40B1-AD79-79BEE3CC9D50}&quot;/&gt;&lt;isInvalidForFieldText val=&quot;0&quot;/&gt;&lt;Image&gt;&lt;filename val=&quot;C:\Users\ADMINI~1\AppData\Local\Temp\PR\data\asimages\{43A80133-FD46-40B1-AD79-79BEE3CC9D50}_6.png&quot;/&gt;&lt;left val=&quot;420&quot;/&gt;&lt;top val=&quot;149&quot;/&gt;&lt;width val=&quot;225&quot;/&gt;&lt;height val=&quot;150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0480AB-A008-4937-BEB3-B311C838B6D1}&quot;/&gt;&lt;isInvalidForFieldText val=&quot;0&quot;/&gt;&lt;Image&gt;&lt;filename val=&quot;C:\Users\ADMINI~1\AppData\Local\Temp\PR\data\asimages\{060480AB-A008-4937-BEB3-B311C838B6D1}_6.png&quot;/&gt;&lt;left val=&quot;420&quot;/&gt;&lt;top val=&quot;330&quot;/&gt;&lt;width val=&quot;225&quot;/&gt;&lt;height val=&quot;144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E808253-1576-41F3-B7F1-C12E6C893CDC}_6.png&quot;/&gt;&lt;left val=&quot;372&quot;/&gt;&lt;top val=&quot;291&quot;/&gt;&lt;width val=&quot;316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7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9]]&gt;&lt;/SlideID&gt;&lt;/ChangeData&gt;"/>
  <p:tag name="PPSNARRATIONPROPS" val="C:\Users\Administrator\Desktop\Baovehoabinhlamlai\1-tepnguon\s7ht.mp3"/>
  <p:tag name="HTML_SHAPEINFO" val="&lt;SlideThumbPath val=&quot;Slide7.PNG&quot;/&gt;"/>
  <p:tag name="PPSNARRATION" val="33,1997444530,E:\5-Cacsanphamduthi\Baigiange-learningDinhTo\BaigiangPhamThanhMinh-GDCD\1-GDCD9-Baovehoabinh-PhamThanhMinh-C2DTTTBN\tepnguon\baovehoabinh_pptx\Media.ppcx"/>
  <p:tag name="MMPROD_PASSDATA" val="&lt;object type=&quot;10050&quot; unique_id=&quot;1001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15&quot;&gt;&lt;property id=&quot;10020&quot; value=&quot;2&quot;/&gt;&lt;property id=&quot;10102&quot; value=&quot;1&quot;/&gt;&lt;property id=&quot;10191&quot; value=&quot;-1&quot;/&gt;&lt;/object&gt;"/>
  <p:tag name="MMPROD_ID" val="10012"/>
  <p:tag name="MMPROD_TYPE" val="10008"/>
  <p:tag name="MMPROD_DATA" val="&lt;property id=&quot;10026&quot; value=&quot;10&quot;/&gt;&lt;property id=&quot;10027&quot; value=&quot;Interaction10012&quot;/&gt;&lt;property id=&quot;10028&quot; value=&quot;0&quot;/&gt;&lt;property id=&quot;10063&quot; value=&quot;3&quot;/&gt;&lt;property id=&quot;10070&quot; value=&quot;Bài tập nhiều lựa 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997444530,E:\5-Cacsanphamduthi\Baigiange-learningDinhTo\BaigiangPhamThanhMinh-GDCD\1-GDCD9-Baovehoabinh-PhamThanhMinh-C2DTTTBN\tepnguon\baovehoabinh_pptx\Media.ppcx"/>
  <p:tag name="MMPROD_ANSWERCOUNT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2"/>
  <p:tag name="MMPROD_ABSOLUTEPOSITIONID" val="100"/>
  <p:tag name="HTML_SHAPEINFO" val="&lt;ThreeDShapeInfo&gt;&lt;uuid val=&quot;100&quot;/&gt;&lt;isInvalidForFieldText val=&quot;0&quot;/&gt;&lt;Image&gt;&lt;filename val=&quot;C:\Users\ADMINI~1\AppData\Local\Temp\PR\data\asimages\{449CB91F-E722-4BAC-9912-48767E985C21}_7.png&quot;/&gt;&lt;left val=&quot;10&quot;/&gt;&lt;top val=&quot;-6&quot;/&gt;&lt;width val=&quot;722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  <p:tag name="MMPROD_LASTVALUES" val="&lt;ChangeData&gt;&lt;Text&gt;&lt;![CDATA[Bài tập 1: Chiến tranh gây ra những hậu quả gì?]]&gt;&lt;/Text&gt;&lt;FontSize&gt;&lt;![CDATA[37]]&gt;&lt;/FontSize&gt;&lt;Left&gt;&lt;![CDATA[0]]&gt;&lt;/Left&gt;&lt;Top&gt;&lt;![CDATA[0]]&gt;&lt;/Top&gt;&lt;/ChangeData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6.8]]&gt;&lt;/Left&gt;&lt;Top&gt;&lt;![CDATA[80.4]]&gt;&lt;/Top&gt;&lt;/ChangeData&gt;"/>
  <p:tag name="MMPROD_ID" val="10016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17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A)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6.8]]&gt;&lt;/Left&gt;&lt;Top&gt;&lt;![CDATA[134.4]]&gt;&lt;/Top&gt;&lt;/ChangeData&gt;"/>
  <p:tag name="MMPROD_ID" val="10018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019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B)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3.99992]]&gt;&lt;/Left&gt;&lt;Top&gt;&lt;![CDATA[192]]&gt;&lt;/Top&gt;&lt;/ChangeData&gt;"/>
  <p:tag name="MMPROD_ID" val="1002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C)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24]]&gt;&lt;/Left&gt;&lt;Top&gt;&lt;![CDATA[248.4]]&gt;&lt;/Top&gt;&lt;/ChangeData&gt;"/>
  <p:tag name="MMPROD_ID" val="10022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023&quot;&gt;&lt;property id=&quot;10020&quot; value=&quot;9&quot;/&gt;&lt;property id=&quot;10102&quot; value=&quot;0&quot;/&gt;&lt;property id=&quot;10191&quot; value=&quot;-1&quot;/&gt;&lt;/object&gt;"/>
  <p:tag name="MMPROD_COLLECTIONCONTAINERID" val="10013"/>
  <p:tag name="MMPROD_PARENTID" val="10012"/>
  <p:tag name="MMPROD_ANSWERLETTER" val="D)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D) ]]&gt;&lt;/Text&gt;&lt;FontSize&gt;&lt;![CDATA[28]]&gt;&lt;/FontSize&gt;&lt;Left&gt;&lt;![CDATA[85]]&gt;&lt;/Left&gt;&lt;Top&gt;&lt;![CDATA[271.2]]&gt;&lt;/Top&gt;&lt;/ChangeData&gt;"/>
  <p:tag name="MMPROD_ABSOLUTEPOSITIONID" val="10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MMPROD_LASTVALUES" val="&lt;ChangeData&gt;&lt;Text&gt;&lt;![CDATA[Tàn phá nhiều thành phố làng mạc]]&gt;&lt;/Text&gt;&lt;FontSize&gt;&lt;![CDATA[28]]&gt;&lt;/FontSize&gt;&lt;Left&gt;&lt;![CDATA[130]]&gt;&lt;/Left&gt;&lt;Top&gt;&lt;![CDATA[271.2]]&gt;&lt;/Top&gt;&lt;/ChangeData&gt;"/>
  <p:tag name="MMPROD_ABSOLUTEPOSITIONID" val="10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MMPROD_LASTVALUES" val="&lt;ChangeData&gt;&lt;Text&gt;&lt;![CDATA[ Nhân dân được sống yên ổn]]&gt;&lt;/Text&gt;&lt;FontSize&gt;&lt;![CDATA[28]]&gt;&lt;/FontSize&gt;&lt;Left&gt;&lt;![CDATA[130]]&gt;&lt;/Left&gt;&lt;Top&gt;&lt;![CDATA[224]]&gt;&lt;/Top&gt;&lt;/ChangeData&gt;"/>
  <p:tag name="MMPROD_ABSOLUTEPOSITIONID" val="10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B) ]]&gt;&lt;/Text&gt;&lt;FontSize&gt;&lt;![CDATA[28]]&gt;&lt;/FontSize&gt;&lt;Left&gt;&lt;![CDATA[85]]&gt;&lt;/Left&gt;&lt;Top&gt;&lt;![CDATA[176.8]]&gt;&lt;/Top&gt;&lt;/ChangeData&gt;"/>
  <p:tag name="MMPROD_ABSOLUTEPOSITIONID" val="10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MMPROD_LASTVALUES" val="&lt;ChangeData&gt;&lt;Text&gt;&lt;![CDATA[Đói khát thất học  ]]&gt;&lt;/Text&gt;&lt;FontSize&gt;&lt;![CDATA[28]]&gt;&lt;/FontSize&gt;&lt;Left&gt;&lt;![CDATA[128]]&gt;&lt;/Left&gt;&lt;Top&gt;&lt;![CDATA[176.8]]&gt;&lt;/Top&gt;&lt;/ChangeData&gt;"/>
  <p:tag name="MMPROD_ABSOLUTEPOSITIONID" val="10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MMPROD_LASTVALUES" val="&lt;ChangeData&gt;&lt;Text&gt;&lt;![CDATA[A) ]]&gt;&lt;/Text&gt;&lt;FontSize&gt;&lt;![CDATA[28]]&gt;&lt;/FontSize&gt;&lt;Left&gt;&lt;![CDATA[85]]&gt;&lt;/Left&gt;&lt;Top&gt;&lt;![CDATA[129.6]]&gt;&lt;/Top&gt;&lt;/ChangeData&gt;"/>
  <p:tag name="MMPROD_ABSOLUTEPOSITIONID" val="10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MMPROD_LASTVALUES" val="&lt;ChangeData&gt;&lt;Text&gt;&lt;![CDATA[Đau thương chết chóc  ]]&gt;&lt;/Text&gt;&lt;FontSize&gt;&lt;![CDATA[28]]&gt;&lt;/FontSize&gt;&lt;Left&gt;&lt;![CDATA[128]]&gt;&lt;/Left&gt;&lt;Top&gt;&lt;![CDATA[129.6]]&gt;&lt;/Top&gt;&lt;/ChangeData&gt;"/>
  <p:tag name="MMPROD_ABSOLUTEPOSITIONID" val="10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8.mp3"/>
  <p:tag name="HTML_SHAPEINFO" val="&lt;SlideThumbPath val=&quot;Slide8.PNG&quot;/&gt;"/>
  <p:tag name="PPSNARRATION" val="34,1997444530,E:\5-Cacsanphamduthi\Baigiange-learningDinhTo\BaigiangPhamThanhMinh-GDCD\1-GDCD9-Baovehoabinh-PhamThanhMinh-C2DTTTBN\tepnguon\baovehoabinh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086C675-FB8F-48D1-B73F-4DD8B6C00DFD}_8.png&quot;/&gt;&lt;left val=&quot;32&quot;/&gt;&lt;top val=&quot;106&quot;/&gt;&lt;width val=&quot;65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644DE98-F07D-40C3-A0A7-83E97DAC446B}_8.png&quot;/&gt;&lt;left val=&quot;44&quot;/&gt;&lt;top val=&quot;442&quot;/&gt;&lt;width val=&quot;2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7B464D4-35D4-4E31-86F5-4DFF69CD17BA}_8.png&quot;/&gt;&lt;left val=&quot;330&quot;/&gt;&lt;top val=&quot;357&quot;/&gt;&lt;width val=&quot;343&quot;/&gt;&lt;height val=&quot;76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2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EE5BABD-07DF-4E64-89F5-8339BCB9E687}_8.png&quot;/&gt;&lt;left val=&quot;141&quot;/&gt;&lt;top val=&quot;471&quot;/&gt;&lt;width val=&quot;591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C508B9B-95EC-4419-9E55-8211E129C218}_5.png&quot;/&gt;&lt;left val=&quot;71&quot;/&gt;&lt;top val=&quot;28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9ht.mp3"/>
  <p:tag name="HTML_SHAPEINFO" val="&lt;SlideThumbPath val=&quot;Slide9.PNG&quot;/&gt;"/>
  <p:tag name="PPSNARRATION" val="35,1997444530,E:\5-Cacsanphamduthi\Baigiange-learningDinhTo\BaigiangPhamThanhMinh-GDCD\1-GDCD9-Baovehoabinh-PhamThanhMinh-C2DTTTBN\tepnguon\baovehoabinh_pptx\Media.ppc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7CD5917-8F96-432C-9894-8721945B9C1B}_9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172E394-81D6-4037-97DD-BF616A90C0FC}_9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886C5D-4F66-40B6-A005-7D9FBA3857B0}&quot;/&gt;&lt;isInvalidForFieldText val=&quot;0&quot;/&gt;&lt;Image&gt;&lt;filename val=&quot;C:\Users\ADMINI~1\AppData\Local\Temp\PR\data\asimages\{9C886C5D-4F66-40B6-A005-7D9FBA3857B0}_9.png&quot;/&gt;&lt;left val=&quot;36&quot;/&gt;&lt;top val=&quot;150&quot;/&gt;&lt;width val=&quot;256&quot;/&gt;&lt;height val=&quot;30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4.mp3"/>
  <p:tag name="HTML_SHAPEINFO" val="&lt;SlideThumbPath val=&quot;Slide4.PNG&quot;/&gt;"/>
  <p:tag name="PPSNARRATION" val="27,1997444530,E:\5-Cacsanphamduthi\Baigiange-learningDinhTo\BaigiangPhamThanhMinh-GDCD\1-GDCD9-Baovehoabinh-PhamThanhMinh-C2DTTTBN\tepnguon\baovehoabinh_pptx\Media.ppc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E9D8E1-56D5-4164-BC01-F0BE3BB39677}&quot;/&gt;&lt;isInvalidForFieldText val=&quot;0&quot;/&gt;&lt;Image&gt;&lt;filename val=&quot;C:\Users\ADMINI~1\AppData\Local\Temp\PR\data\asimages\{8EE9D8E1-56D5-4164-BC01-F0BE3BB39677}_9.png&quot;/&gt;&lt;left val=&quot;40&quot;/&gt;&lt;top val=&quot;162&quot;/&gt;&lt;width val=&quot;217&quot;/&gt;&lt;height val=&quot;6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AE5592D-122E-44B3-813A-80C489A641D8}_9.png&quot;/&gt;&lt;left val=&quot;57&quot;/&gt;&lt;top val=&quot;215&quot;/&gt;&lt;width val=&quot;193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1&quot;/&gt;&lt;lineCharCount val=&quot;2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F03F3D-94DA-4961-A1F8-74BD1438AC15}&quot;/&gt;&lt;isInvalidForFieldText val=&quot;0&quot;/&gt;&lt;Image&gt;&lt;filename val=&quot;C:\Users\ADMINI~1\AppData\Local\Temp\PR\data\asimages\{83F03F3D-94DA-4961-A1F8-74BD1438AC15}_9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C1DBB8D-6FC2-47DE-A85F-50E01CD73738}_9.png&quot;/&gt;&lt;left val=&quot;57&quot;/&gt;&lt;top val=&quot;280&quot;/&gt;&lt;width val=&quot;213&quot;/&gt;&lt;height val=&quot;110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24&quot;/&gt;&lt;lineCharCount val=&quot;26&quot;/&gt;&lt;lineCharCount val=&quot;24&quot;/&gt;&lt;lineCharCount val=&quot;1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2040A50-DD97-4A5D-872A-0325247380CC}_9.png&quot;/&gt;&lt;left val=&quot;53&quot;/&gt;&lt;top val=&quot;388&quot;/&gt;&lt;width val=&quot;227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4B8209-8A2B-4C5C-BE8E-D9303A81A5E9}&quot;/&gt;&lt;isInvalidForFieldText val=&quot;0&quot;/&gt;&lt;Image&gt;&lt;filename val=&quot;C:\Users\ADMINI~1\AppData\Local\Temp\PR\data\asimages\{524B8209-8A2B-4C5C-BE8E-D9303A81A5E9}_11.png&quot;/&gt;&lt;left val=&quot;46&quot;/&gt;&lt;top val=&quot;147&quot;/&gt;&lt;width val=&quot;256&quot;/&gt;&lt;height val=&quot;304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F584FE-BD1B-408B-9C75-163417BBAFED}&quot;/&gt;&lt;isInvalidForFieldText val=&quot;0&quot;/&gt;&lt;Image&gt;&lt;filename val=&quot;C:\Users\ADMINI~1\AppData\Local\Temp\PR\data\asimages\{2AF584FE-BD1B-408B-9C75-163417BBAFED}_11.png&quot;/&gt;&lt;left val=&quot;393&quot;/&gt;&lt;top val=&quot;147&quot;/&gt;&lt;width val=&quot;253&quot;/&gt;&lt;height val=&quot;30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7E1FD113-9E2A-4C20-A195-E3F20DFE9C0E}_11.png&quot;/&gt;&lt;left val=&quot;69&quot;/&gt;&lt;top val=&quot;215&quot;/&gt;&lt;width val=&quot;202&quot;/&gt;&lt;height val=&quot;72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5&quot;/&gt;&lt;lineCharCount val=&quot;18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9D22590-6BB5-4ABB-9741-DB58BB63F8C7}_11.png&quot;/&gt;&lt;left val=&quot;405&quot;/&gt;&lt;top val=&quot;228&quot;/&gt;&lt;width val=&quot;228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BABBDF-6700-48ED-87BC-16C4B641F0E4}&quot;/&gt;&lt;isInvalidForFieldText val=&quot;0&quot;/&gt;&lt;Image&gt;&lt;filename val=&quot;C:\Users\ADMINI~1\AppData\Local\Temp\PR\data\asimages\{A5BABBDF-6700-48ED-87BC-16C4B641F0E4}_11.png&quot;/&gt;&lt;left val=&quot;56&quot;/&gt;&lt;top val=&quot;177&quot;/&gt;&lt;width val=&quot;15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7F75BE6-93E2-4E00-A5C2-D0C68B632401}_11.png&quot;/&gt;&lt;left val=&quot;386&quot;/&gt;&lt;top val=&quot;189&quot;/&gt;&lt;width val=&quot;21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5ht.mp3"/>
  <p:tag name="HTML_SHAPEINFO" val="&lt;SlideThumbPath val=&quot;Slide5.PNG&quot;/&gt;"/>
  <p:tag name="PPSNARRATION" val="31,1997444530,E:\5-Cacsanphamduthi\Baigiange-learningDinhTo\BaigiangPhamThanhMinh-GDCD\1-GDCD9-Baovehoabinh-PhamThanhMinh-C2DTTTBN\tepnguon\baovehoabinh_pptx\Media.ppc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E4B5133-45E5-428A-AAD8-36EF5BDD4536}_11.png&quot;/&gt;&lt;left val=&quot;63&quot;/&gt;&lt;top val=&quot;280&quot;/&gt;&lt;width val=&quot;216&quot;/&gt;&lt;height val=&quot;110&quot;/&gt;&lt;hasText val=&quot;1&quot;/&gt;&lt;/Image&gt;&lt;/ThreeDShapeInfo&gt;"/>
  <p:tag name="PRESENTER_SHAPETEXTINFO" val="&lt;ShapeTextInfo&gt;&lt;TableIndex row=&quot;-1&quot; col=&quot;-1&quot;&gt;&lt;linesCount val=&quot;5&quot;/&gt;&lt;lineCharCount val=&quot;27&quot;/&gt;&lt;lineCharCount val=&quot;24&quot;/&gt;&lt;lineCharCount val=&quot;26&quot;/&gt;&lt;lineCharCount val=&quot;24&quot;/&gt;&lt;lineCharCount val=&quot;1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4E1252B-2667-44E5-AFA4-7967DE9181C9}_11.png&quot;/&gt;&lt;left val=&quot;62&quot;/&gt;&lt;top val=&quot;388&quot;/&gt;&lt;width val=&quot;226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5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178DAF1-6D95-47FE-8D8A-AD59475B52DB}_11.png&quot;/&gt;&lt;left val=&quot;405&quot;/&gt;&lt;top val=&quot;280&quot;/&gt;&lt;width val=&quot;228&quot;/&gt;&lt;height val=&quot;91&quot;/&gt;&lt;hasText val=&quot;1&quot;/&gt;&lt;/Image&gt;&lt;/ThreeDShapeInfo&gt;"/>
  <p:tag name="PRESENTER_SHAPETEXTINFO" val="&lt;ShapeTextInfo&gt;&lt;TableIndex row=&quot;-1&quot; col=&quot;-1&quot;&gt;&lt;linesCount val=&quot;4&quot;/&gt;&lt;lineCharCount val=&quot;23&quot;/&gt;&lt;lineCharCount val=&quot;27&quot;/&gt;&lt;lineCharCount val=&quot;25&quot;/&gt;&lt;lineCharCount val=&quot;2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ECC206D-01A1-4E0C-A0A6-99F15A378F75}_11.png&quot;/&gt;&lt;left val=&quot;405&quot;/&gt;&lt;top val=&quot;377&quot;/&gt;&lt;width val=&quot;228&quot;/&gt;&lt;height val=&quot;52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2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FEB0F0-91CC-438C-95E4-659155F2933C}&quot;/&gt;&lt;isInvalidForFieldText val=&quot;0&quot;/&gt;&lt;Image&gt;&lt;filename val=&quot;C:\Users\ADMINI~1\AppData\Local\Temp\PR\data\asimages\{26FEB0F0-91CC-438C-95E4-659155F2933C}_5.png&quot;/&gt;&lt;left val=&quot;385&quot;/&gt;&lt;top val=&quot;154&quot;/&gt;&lt;width val=&quot;281&quot;/&gt;&lt;height val=&quot;26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3726D7D-43FF-4D51-9109-9E6D2CAE1336}_5.png&quot;/&gt;&lt;left val=&quot;402&quot;/&gt;&lt;top val=&quot;439&quot;/&gt;&lt;width val=&quot;27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Baovehoabinhlamlai\1-tepnguon\s11ht.mp3"/>
  <p:tag name="HTML_SHAPEINFO" val="&lt;SlideThumbPath val=&quot;Slide11.PNG&quot;/&gt;"/>
  <p:tag name="PPSNARRATION" val="37,1997444530,E:\5-Cacsanphamduthi\Baigiange-learningDinhTo\BaigiangPhamThanhMinh-GDCD\1-GDCD9-Baovehoabinh-PhamThanhMinh-C2DTTTBN\tepnguon\baovehoabinh_pptx\Media.ppc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7AFDF0F-4E2A-4173-BC54-15378A305036}_11.png&quot;/&gt;&lt;left val=&quot;35&quot;/&gt;&lt;top val=&quot;22&quot;/&gt;&lt;width val=&quot;53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7A5D24D-B280-418F-85A4-3D0BFC6BBF41}_11.png&quot;/&gt;&lt;left val=&quot;30&quot;/&gt;&lt;top val=&quot;100&quot;/&gt;&lt;width val=&quot;45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B89CAF-349A-43A7-8E2D-04F051AEE2EA}&quot;/&gt;&lt;isInvalidForFieldText val=&quot;0&quot;/&gt;&lt;Image&gt;&lt;filename val=&quot;C:\Users\ADMINI~1\AppData\Local\Temp\PR\data\asimages\{D6B89CAF-349A-43A7-8E2D-04F051AEE2EA}_11.png&quot;/&gt;&lt;left val=&quot;40&quot;/&gt;&lt;top val=&quot;162&quot;/&gt;&lt;width val=&quot;217&quot;/&gt;&lt;height val=&quot;6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73E6F-C7B9-4C1D-9488-3AB7C03E7231}&quot;/&gt;&lt;isInvalidForFieldText val=&quot;0&quot;/&gt;&lt;Image&gt;&lt;filename val=&quot;C:\Users\ADMINI~1\AppData\Local\Temp\PR\data\asimages\{00273E6F-C7B9-4C1D-9488-3AB7C03E7231}_11.png&quot;/&gt;&lt;left val=&quot;388&quot;/&gt;&lt;top val=&quot;169&quot;/&gt;&lt;width val=&quot;223&quot;/&gt;&lt;height val=&quot;61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1892</Words>
  <PresentationFormat>Widescreen</PresentationFormat>
  <Paragraphs>211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Bài tập 1: Chiến tranh gây ra những hậu quả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2020-08-08T14:32:28Z</dcterms:created>
  <dcterms:modified xsi:type="dcterms:W3CDTF">2020-08-11T09:17:41Z</dcterms:modified>
</cp:coreProperties>
</file>