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316" r:id="rId4"/>
    <p:sldId id="331" r:id="rId5"/>
    <p:sldId id="333" r:id="rId6"/>
    <p:sldId id="332" r:id="rId7"/>
    <p:sldId id="334" r:id="rId8"/>
    <p:sldId id="335" r:id="rId9"/>
    <p:sldId id="337" r:id="rId10"/>
    <p:sldId id="340" r:id="rId11"/>
    <p:sldId id="343" r:id="rId12"/>
    <p:sldId id="344" r:id="rId13"/>
    <p:sldId id="345" r:id="rId14"/>
    <p:sldId id="346" r:id="rId15"/>
    <p:sldId id="29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0000"/>
    <a:srgbClr val="0C05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3" d="100"/>
          <a:sy n="73" d="100"/>
        </p:scale>
        <p:origin x="-1884"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E61B9-E014-479E-B2DC-A21463012BB2}"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BFDF6-703C-4BC4-9F76-A3BA38C89C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2BFDF6-703C-4BC4-9F76-A3BA38C89CBC}"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39CB91-07AE-4BD3-B6FD-7FF3E9F7F542}"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9CB91-07AE-4BD3-B6FD-7FF3E9F7F542}"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9CB91-07AE-4BD3-B6FD-7FF3E9F7F542}"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39CB91-07AE-4BD3-B6FD-7FF3E9F7F542}"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39CB91-07AE-4BD3-B6FD-7FF3E9F7F542}"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39CB91-07AE-4BD3-B6FD-7FF3E9F7F542}"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39CB91-07AE-4BD3-B6FD-7FF3E9F7F542}"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39CB91-07AE-4BD3-B6FD-7FF3E9F7F542}"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9CB91-07AE-4BD3-B6FD-7FF3E9F7F542}" type="datetimeFigureOut">
              <a:rPr lang="en-US" smtClean="0"/>
              <a:pPr/>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9CB91-07AE-4BD3-B6FD-7FF3E9F7F542}"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39CB91-07AE-4BD3-B6FD-7FF3E9F7F542}"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55BF66-52C5-4614-B1A0-13C4DBCBD3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9CB91-07AE-4BD3-B6FD-7FF3E9F7F542}" type="datetimeFigureOut">
              <a:rPr lang="en-US" smtClean="0"/>
              <a:pPr/>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5BF66-52C5-4614-B1A0-13C4DBCBD3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76200" y="76200"/>
            <a:ext cx="2362200" cy="2362200"/>
            <a:chOff x="48" y="1632"/>
            <a:chExt cx="3072" cy="2640"/>
          </a:xfrm>
        </p:grpSpPr>
        <p:pic>
          <p:nvPicPr>
            <p:cNvPr id="5"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6"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7"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8"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9"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grpSp>
        <p:nvGrpSpPr>
          <p:cNvPr id="3" name="Group 2"/>
          <p:cNvGrpSpPr>
            <a:grpSpLocks/>
          </p:cNvGrpSpPr>
          <p:nvPr/>
        </p:nvGrpSpPr>
        <p:grpSpPr bwMode="auto">
          <a:xfrm rot="10800000">
            <a:off x="6172200" y="152400"/>
            <a:ext cx="2858804" cy="2193120"/>
            <a:chOff x="48" y="1632"/>
            <a:chExt cx="3072" cy="2640"/>
          </a:xfrm>
        </p:grpSpPr>
        <p:pic>
          <p:nvPicPr>
            <p:cNvPr id="11"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12"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13"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14"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15"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sp>
        <p:nvSpPr>
          <p:cNvPr id="27" name="Rectangle 26"/>
          <p:cNvSpPr/>
          <p:nvPr/>
        </p:nvSpPr>
        <p:spPr>
          <a:xfrm>
            <a:off x="228600" y="228600"/>
            <a:ext cx="8915400" cy="5414141"/>
          </a:xfrm>
          <a:prstGeom prst="rect">
            <a:avLst/>
          </a:prstGeom>
          <a:noFill/>
        </p:spPr>
        <p:txBody>
          <a:bodyPr wrap="none" lIns="91440" tIns="45720" rIns="91440" bIns="45720">
            <a:prstTxWarp prst="textArchUpPour">
              <a:avLst>
                <a:gd name="adj1" fmla="val 9037428"/>
                <a:gd name="adj2" fmla="val 36712"/>
              </a:avLst>
            </a:prstTxWarp>
            <a:spAutoFit/>
          </a:bodyPr>
          <a:lstStyle/>
          <a:p>
            <a:pPr algn="ctr"/>
            <a:r>
              <a:rPr lang="en-US" sz="5400" b="1" dirty="0">
                <a:ln w="11430"/>
                <a:solidFill>
                  <a:srgbClr val="FF0000"/>
                </a:solidFill>
                <a:effectLst>
                  <a:outerShdw blurRad="80000" dist="40000" dir="5040000" algn="tl">
                    <a:srgbClr val="000000">
                      <a:alpha val="30000"/>
                    </a:srgbClr>
                  </a:outerShdw>
                </a:effectLst>
              </a:rPr>
              <a:t>Welcome to </a:t>
            </a:r>
            <a:r>
              <a:rPr lang="en-US" sz="5400" b="1" dirty="0" smtClean="0">
                <a:ln w="11430"/>
                <a:solidFill>
                  <a:srgbClr val="FF0000"/>
                </a:solidFill>
                <a:effectLst>
                  <a:outerShdw blurRad="80000" dist="40000" dir="5040000" algn="tl">
                    <a:srgbClr val="000000">
                      <a:alpha val="30000"/>
                    </a:srgbClr>
                  </a:outerShdw>
                </a:effectLst>
              </a:rPr>
              <a:t>English Class 8A</a:t>
            </a:r>
          </a:p>
          <a:p>
            <a:pPr algn="ctr"/>
            <a:endParaRPr lang="en-US" sz="5400" dirty="0">
              <a:solidFill>
                <a:srgbClr val="FF0000"/>
              </a:solidFill>
            </a:endParaRPr>
          </a:p>
        </p:txBody>
      </p:sp>
      <p:pic>
        <p:nvPicPr>
          <p:cNvPr id="28" name="Picture 27" descr="http://kenhtuyensinh.vn/images/2013/Hoc-tieng-anh-giao-tiep.jpg"/>
          <p:cNvPicPr/>
          <p:nvPr/>
        </p:nvPicPr>
        <p:blipFill>
          <a:blip r:embed="rId4">
            <a:extLst>
              <a:ext uri="{28A0092B-C50C-407E-A947-70E740481C1C}">
                <a14:useLocalDpi xmlns="" xmlns:a14="http://schemas.microsoft.com/office/drawing/2010/main" val="0"/>
              </a:ext>
            </a:extLst>
          </a:blip>
          <a:srcRect/>
          <a:stretch>
            <a:fillRect/>
          </a:stretch>
        </p:blipFill>
        <p:spPr bwMode="auto">
          <a:xfrm>
            <a:off x="2895600" y="1219200"/>
            <a:ext cx="36576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 name="Picture 28" descr="https://encrypted-tbn2.gstatic.com/images?q=tbn:ANd9GcQongWViEbyQJxN3XvuAs_9QTa6Zk_AME-p8RkYClltpKUlvg7D"/>
          <p:cNvPicPr/>
          <p:nvPr/>
        </p:nvPicPr>
        <p:blipFill>
          <a:blip r:embed="rId5">
            <a:extLst>
              <a:ext uri="{28A0092B-C50C-407E-A947-70E740481C1C}">
                <a14:useLocalDpi xmlns="" xmlns:a14="http://schemas.microsoft.com/office/drawing/2010/main" val="0"/>
              </a:ext>
            </a:extLst>
          </a:blip>
          <a:srcRect/>
          <a:stretch>
            <a:fillRect/>
          </a:stretch>
        </p:blipFill>
        <p:spPr bwMode="auto">
          <a:xfrm>
            <a:off x="6477000" y="5181600"/>
            <a:ext cx="2381250" cy="1332230"/>
          </a:xfrm>
          <a:prstGeom prst="rect">
            <a:avLst/>
          </a:prstGeom>
          <a:ln/>
        </p:spPr>
        <p:style>
          <a:lnRef idx="1">
            <a:schemeClr val="accent3"/>
          </a:lnRef>
          <a:fillRef idx="2">
            <a:schemeClr val="accent3"/>
          </a:fillRef>
          <a:effectRef idx="1">
            <a:schemeClr val="accent3"/>
          </a:effectRef>
          <a:fontRef idx="minor">
            <a:schemeClr val="dk1"/>
          </a:fontRef>
        </p:style>
      </p:pic>
      <p:sp>
        <p:nvSpPr>
          <p:cNvPr id="30" name="Cloud Callout 29"/>
          <p:cNvSpPr/>
          <p:nvPr/>
        </p:nvSpPr>
        <p:spPr>
          <a:xfrm>
            <a:off x="0" y="4572000"/>
            <a:ext cx="4204855" cy="1393875"/>
          </a:xfrm>
          <a:prstGeom prst="cloudCallout">
            <a:avLst>
              <a:gd name="adj1" fmla="val 58762"/>
              <a:gd name="adj2" fmla="val 36245"/>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smtClean="0">
                <a:solidFill>
                  <a:srgbClr val="002060"/>
                </a:solidFill>
              </a:rPr>
              <a:t>Let’s learn English !</a:t>
            </a:r>
            <a:endParaRPr lang="en-US" sz="3200" b="1" dirty="0">
              <a:solidFill>
                <a:srgbClr val="002060"/>
              </a:solidFill>
            </a:endParaRPr>
          </a:p>
        </p:txBody>
      </p:sp>
      <p:sp>
        <p:nvSpPr>
          <p:cNvPr id="31" name="TextBox 30"/>
          <p:cNvSpPr txBox="1"/>
          <p:nvPr/>
        </p:nvSpPr>
        <p:spPr>
          <a:xfrm>
            <a:off x="1828800" y="3124200"/>
            <a:ext cx="6324600" cy="1569660"/>
          </a:xfrm>
          <a:prstGeom prst="rect">
            <a:avLst/>
          </a:prstGeom>
          <a:noFill/>
        </p:spPr>
        <p:txBody>
          <a:bodyPr wrap="square" rtlCol="0">
            <a:spAutoFit/>
          </a:bodyPr>
          <a:lstStyle/>
          <a:p>
            <a:pPr algn="ctr"/>
            <a:r>
              <a:rPr lang="en-US" sz="4800" b="1" dirty="0" smtClean="0"/>
              <a:t>Period 45</a:t>
            </a:r>
          </a:p>
          <a:p>
            <a:pPr algn="ctr"/>
            <a:r>
              <a:rPr lang="en-US" sz="4800" b="1" dirty="0" smtClean="0"/>
              <a:t>Unit 6: FOLK TALES</a:t>
            </a:r>
          </a:p>
        </p:txBody>
      </p:sp>
      <p:pic>
        <p:nvPicPr>
          <p:cNvPr id="33" name="Picture 14" descr="Picture Sao bay"/>
          <p:cNvPicPr>
            <a:picLocks noChangeAspect="1" noChangeArrowheads="1" noCrop="1"/>
          </p:cNvPicPr>
          <p:nvPr/>
        </p:nvPicPr>
        <p:blipFill>
          <a:blip r:embed="rId6"/>
          <a:srcRect/>
          <a:stretch>
            <a:fillRect/>
          </a:stretch>
        </p:blipFill>
        <p:spPr bwMode="auto">
          <a:xfrm rot="3847082">
            <a:off x="8620099" y="324466"/>
            <a:ext cx="386561" cy="547408"/>
          </a:xfrm>
          <a:prstGeom prst="rect">
            <a:avLst/>
          </a:prstGeom>
          <a:noFill/>
          <a:ln w="9525">
            <a:noFill/>
            <a:miter lim="800000"/>
            <a:headEnd/>
            <a:tailEnd/>
          </a:ln>
        </p:spPr>
      </p:pic>
      <p:pic>
        <p:nvPicPr>
          <p:cNvPr id="34" name="Picture 14" descr="Picture Sao bay"/>
          <p:cNvPicPr>
            <a:picLocks noChangeAspect="1" noChangeArrowheads="1" noCrop="1"/>
          </p:cNvPicPr>
          <p:nvPr/>
        </p:nvPicPr>
        <p:blipFill>
          <a:blip r:embed="rId6"/>
          <a:srcRect/>
          <a:stretch>
            <a:fillRect/>
          </a:stretch>
        </p:blipFill>
        <p:spPr bwMode="auto">
          <a:xfrm rot="3847082">
            <a:off x="865816" y="330220"/>
            <a:ext cx="370357" cy="462734"/>
          </a:xfrm>
          <a:prstGeom prst="rect">
            <a:avLst/>
          </a:prstGeom>
          <a:noFill/>
          <a:ln w="9525">
            <a:noFill/>
            <a:miter lim="800000"/>
            <a:headEnd/>
            <a:tailEnd/>
          </a:ln>
        </p:spPr>
      </p:pic>
      <p:pic>
        <p:nvPicPr>
          <p:cNvPr id="36" name="Picture 14" descr="Picture Sao bay"/>
          <p:cNvPicPr>
            <a:picLocks noChangeAspect="1" noChangeArrowheads="1" noCrop="1"/>
          </p:cNvPicPr>
          <p:nvPr/>
        </p:nvPicPr>
        <p:blipFill>
          <a:blip r:embed="rId6"/>
          <a:srcRect/>
          <a:stretch>
            <a:fillRect/>
          </a:stretch>
        </p:blipFill>
        <p:spPr bwMode="auto">
          <a:xfrm rot="3847082">
            <a:off x="146937" y="4775684"/>
            <a:ext cx="524192" cy="654939"/>
          </a:xfrm>
          <a:prstGeom prst="rect">
            <a:avLst/>
          </a:prstGeom>
          <a:noFill/>
          <a:ln w="9525">
            <a:noFill/>
            <a:miter lim="800000"/>
            <a:headEnd/>
            <a:tailEnd/>
          </a:ln>
        </p:spPr>
      </p:pic>
      <p:pic>
        <p:nvPicPr>
          <p:cNvPr id="37" name="Picture 14" descr="Picture Sao bay"/>
          <p:cNvPicPr>
            <a:picLocks noChangeAspect="1" noChangeArrowheads="1" noCrop="1"/>
          </p:cNvPicPr>
          <p:nvPr/>
        </p:nvPicPr>
        <p:blipFill>
          <a:blip r:embed="rId6"/>
          <a:srcRect/>
          <a:stretch>
            <a:fillRect/>
          </a:stretch>
        </p:blipFill>
        <p:spPr bwMode="auto">
          <a:xfrm rot="3847082">
            <a:off x="1752525" y="2804592"/>
            <a:ext cx="590502" cy="73778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par>
                                <p:cTn id="8" presetID="6" presetClass="entr" presetSubtype="16"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 grpId="0" animBg="1"/>
      <p:bldP spid="3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5.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graphicFrame>
        <p:nvGraphicFramePr>
          <p:cNvPr id="7" name="Table 6"/>
          <p:cNvGraphicFramePr>
            <a:graphicFrameLocks noGrp="1"/>
          </p:cNvGraphicFramePr>
          <p:nvPr/>
        </p:nvGraphicFramePr>
        <p:xfrm>
          <a:off x="152400" y="1397000"/>
          <a:ext cx="8839200" cy="4206240"/>
        </p:xfrm>
        <a:graphic>
          <a:graphicData uri="http://schemas.openxmlformats.org/drawingml/2006/table">
            <a:tbl>
              <a:tblPr firstRow="1" bandRow="1">
                <a:tableStyleId>{5C22544A-7EE6-4342-B048-85BDC9FD1C3A}</a:tableStyleId>
              </a:tblPr>
              <a:tblGrid>
                <a:gridCol w="4419600"/>
                <a:gridCol w="4419600"/>
              </a:tblGrid>
              <a:tr h="370840">
                <a:tc>
                  <a:txBody>
                    <a:bodyPr/>
                    <a:lstStyle/>
                    <a:p>
                      <a:r>
                        <a:rPr lang="en-US" sz="2400" dirty="0" smtClean="0"/>
                        <a:t>Question</a:t>
                      </a:r>
                      <a:r>
                        <a:rPr lang="en-US" sz="2400" baseline="0" dirty="0" smtClean="0"/>
                        <a:t>s</a:t>
                      </a:r>
                      <a:endParaRPr lang="en-US" sz="2400" dirty="0"/>
                    </a:p>
                  </a:txBody>
                  <a:tcPr/>
                </a:tc>
                <a:tc>
                  <a:txBody>
                    <a:bodyPr/>
                    <a:lstStyle/>
                    <a:p>
                      <a:endParaRPr lang="en-US" sz="2400"/>
                    </a:p>
                  </a:txBody>
                  <a:tcPr/>
                </a:tc>
              </a:tr>
              <a:tr h="370840">
                <a:tc>
                  <a:txBody>
                    <a:bodyPr/>
                    <a:lstStyle/>
                    <a:p>
                      <a:r>
                        <a:rPr lang="en-US" sz="2400" dirty="0" smtClean="0"/>
                        <a:t>1. Which</a:t>
                      </a:r>
                      <a:r>
                        <a:rPr lang="en-US" sz="2400" baseline="0" dirty="0" smtClean="0"/>
                        <a:t> story do you want to read?</a:t>
                      </a:r>
                      <a:endParaRPr lang="en-US" sz="2400" dirty="0"/>
                    </a:p>
                  </a:txBody>
                  <a:tcPr/>
                </a:tc>
                <a:tc>
                  <a:txBody>
                    <a:bodyPr/>
                    <a:lstStyle/>
                    <a:p>
                      <a:pPr marL="342900" indent="-342900">
                        <a:buNone/>
                      </a:pPr>
                      <a:r>
                        <a:rPr lang="en-US" sz="2400" dirty="0" smtClean="0"/>
                        <a:t>A.</a:t>
                      </a:r>
                      <a:r>
                        <a:rPr lang="en-US" sz="2400" baseline="0" dirty="0" smtClean="0"/>
                        <a:t> </a:t>
                      </a:r>
                      <a:r>
                        <a:rPr lang="en-US" sz="2400" dirty="0" smtClean="0"/>
                        <a:t>We</a:t>
                      </a:r>
                      <a:r>
                        <a:rPr lang="en-US" sz="2400" baseline="0" dirty="0" smtClean="0"/>
                        <a:t> shouldn’t be </a:t>
                      </a:r>
                      <a:r>
                        <a:rPr lang="en-US" sz="2400" u="sng" baseline="0" dirty="0" smtClean="0"/>
                        <a:t>arrogant</a:t>
                      </a:r>
                      <a:r>
                        <a:rPr lang="en-US" sz="2400" baseline="0" dirty="0" smtClean="0"/>
                        <a:t>.</a:t>
                      </a:r>
                    </a:p>
                    <a:p>
                      <a:pPr marL="342900" indent="-342900">
                        <a:buNone/>
                      </a:pPr>
                      <a:r>
                        <a:rPr lang="en-US" sz="2400" b="1" i="1" u="none" baseline="0" dirty="0" smtClean="0"/>
                        <a:t>                                 </a:t>
                      </a:r>
                      <a:r>
                        <a:rPr lang="en-US" sz="2400" b="1" i="1" u="sng" baseline="0" dirty="0" smtClean="0"/>
                        <a:t>(</a:t>
                      </a:r>
                      <a:r>
                        <a:rPr lang="en-US" sz="2400" b="1" i="1" u="sng" baseline="0" dirty="0" err="1" smtClean="0"/>
                        <a:t>kiêu</a:t>
                      </a:r>
                      <a:r>
                        <a:rPr lang="en-US" sz="2400" b="1" i="1" u="sng" baseline="0" dirty="0" smtClean="0"/>
                        <a:t> </a:t>
                      </a:r>
                      <a:r>
                        <a:rPr lang="en-US" sz="2400" b="1" i="1" u="sng" baseline="0" dirty="0" err="1" smtClean="0"/>
                        <a:t>ngạo</a:t>
                      </a:r>
                      <a:r>
                        <a:rPr lang="en-US" sz="2400" b="1" i="1" u="sng" baseline="0" dirty="0" smtClean="0"/>
                        <a:t>)</a:t>
                      </a:r>
                      <a:endParaRPr lang="en-US" sz="2400" b="1" i="1" u="sng" dirty="0"/>
                    </a:p>
                  </a:txBody>
                  <a:tcPr/>
                </a:tc>
              </a:tr>
              <a:tr h="370840">
                <a:tc>
                  <a:txBody>
                    <a:bodyPr/>
                    <a:lstStyle/>
                    <a:p>
                      <a:r>
                        <a:rPr lang="en-US" sz="2400" dirty="0" smtClean="0"/>
                        <a:t>2. What</a:t>
                      </a:r>
                      <a:r>
                        <a:rPr lang="en-US" sz="2400" baseline="0" dirty="0" smtClean="0"/>
                        <a:t> kind of story is it?</a:t>
                      </a:r>
                      <a:endParaRPr lang="en-US" sz="2400" dirty="0"/>
                    </a:p>
                  </a:txBody>
                  <a:tcPr/>
                </a:tc>
                <a:tc>
                  <a:txBody>
                    <a:bodyPr/>
                    <a:lstStyle/>
                    <a:p>
                      <a:r>
                        <a:rPr lang="en-US" sz="2400" baseline="0" dirty="0" smtClean="0"/>
                        <a:t>B. The tortoise and the hare.</a:t>
                      </a:r>
                      <a:endParaRPr lang="en-US" sz="2400" dirty="0"/>
                    </a:p>
                  </a:txBody>
                  <a:tcPr/>
                </a:tc>
              </a:tr>
              <a:tr h="370840">
                <a:tc>
                  <a:txBody>
                    <a:bodyPr/>
                    <a:lstStyle/>
                    <a:p>
                      <a:r>
                        <a:rPr lang="en-US" sz="2400" dirty="0" smtClean="0"/>
                        <a:t>3. </a:t>
                      </a:r>
                      <a:r>
                        <a:rPr lang="en-US" sz="2400" dirty="0" smtClean="0">
                          <a:solidFill>
                            <a:srgbClr val="500000"/>
                          </a:solidFill>
                        </a:rPr>
                        <a:t>Who is the main character in it?</a:t>
                      </a:r>
                      <a:endParaRPr lang="en-US" sz="2400" dirty="0">
                        <a:solidFill>
                          <a:srgbClr val="500000"/>
                        </a:solidFill>
                      </a:endParaRPr>
                    </a:p>
                  </a:txBody>
                  <a:tcPr/>
                </a:tc>
                <a:tc>
                  <a:txBody>
                    <a:bodyPr/>
                    <a:lstStyle/>
                    <a:p>
                      <a:r>
                        <a:rPr lang="en-US" sz="2400" dirty="0" smtClean="0"/>
                        <a:t>C. It’s a race between</a:t>
                      </a:r>
                      <a:r>
                        <a:rPr lang="en-US" sz="2400" baseline="0" dirty="0" smtClean="0"/>
                        <a:t> a tortoise and a hare. The tortoise was the winner.</a:t>
                      </a:r>
                      <a:endParaRPr lang="en-US" sz="2400" dirty="0"/>
                    </a:p>
                  </a:txBody>
                  <a:tcPr/>
                </a:tc>
              </a:tr>
              <a:tr h="370840">
                <a:tc>
                  <a:txBody>
                    <a:bodyPr/>
                    <a:lstStyle/>
                    <a:p>
                      <a:r>
                        <a:rPr lang="en-US" sz="2400" dirty="0" smtClean="0"/>
                        <a:t>4. What</a:t>
                      </a:r>
                      <a:r>
                        <a:rPr lang="en-US" sz="2400" baseline="0" dirty="0" smtClean="0"/>
                        <a:t> is it about? </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D.</a:t>
                      </a:r>
                      <a:r>
                        <a:rPr lang="en-US" sz="2400" baseline="0" dirty="0" smtClean="0"/>
                        <a:t> A tortoise and a hare.</a:t>
                      </a:r>
                      <a:endParaRPr lang="en-US" sz="2400" dirty="0"/>
                    </a:p>
                  </a:txBody>
                  <a:tcPr/>
                </a:tc>
              </a:tr>
              <a:tr h="370840">
                <a:tc>
                  <a:txBody>
                    <a:bodyPr/>
                    <a:lstStyle/>
                    <a:p>
                      <a:r>
                        <a:rPr lang="en-US" sz="2400" dirty="0" smtClean="0"/>
                        <a:t>5.What</a:t>
                      </a:r>
                      <a:r>
                        <a:rPr lang="en-US" sz="2400" baseline="0" dirty="0" smtClean="0"/>
                        <a:t> do you learn from the story?   </a:t>
                      </a:r>
                      <a:endParaRPr lang="en-US" sz="2400" dirty="0"/>
                    </a:p>
                  </a:txBody>
                  <a:tcPr/>
                </a:tc>
                <a:tc>
                  <a:txBody>
                    <a:bodyPr/>
                    <a:lstStyle/>
                    <a:p>
                      <a:r>
                        <a:rPr lang="en-US" sz="2400" baseline="0" dirty="0" smtClean="0"/>
                        <a:t>E. F</a:t>
                      </a:r>
                      <a:r>
                        <a:rPr lang="en-US" sz="2400" dirty="0" smtClean="0"/>
                        <a:t>able</a:t>
                      </a:r>
                      <a:endParaRPr lang="en-US" sz="2400" dirty="0"/>
                    </a:p>
                  </a:txBody>
                  <a:tcPr/>
                </a:tc>
              </a:tr>
            </a:tbl>
          </a:graphicData>
        </a:graphic>
      </p:graphicFrame>
      <p:sp>
        <p:nvSpPr>
          <p:cNvPr id="5" name="TextBox 4"/>
          <p:cNvSpPr txBox="1"/>
          <p:nvPr/>
        </p:nvSpPr>
        <p:spPr>
          <a:xfrm>
            <a:off x="609600" y="5943600"/>
            <a:ext cx="7848600" cy="523220"/>
          </a:xfrm>
          <a:prstGeom prst="rect">
            <a:avLst/>
          </a:prstGeom>
          <a:noFill/>
        </p:spPr>
        <p:txBody>
          <a:bodyPr wrap="square" rtlCol="0">
            <a:spAutoFit/>
          </a:bodyPr>
          <a:lstStyle/>
          <a:p>
            <a:r>
              <a:rPr lang="en-US" sz="2800" b="1" dirty="0" smtClean="0"/>
              <a:t>1.  B            2. E                  3. D            4. C             5.A </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5.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graphicFrame>
        <p:nvGraphicFramePr>
          <p:cNvPr id="7" name="Table 6"/>
          <p:cNvGraphicFramePr>
            <a:graphicFrameLocks noGrp="1"/>
          </p:cNvGraphicFramePr>
          <p:nvPr/>
        </p:nvGraphicFramePr>
        <p:xfrm>
          <a:off x="152400" y="1397000"/>
          <a:ext cx="8839200" cy="4206240"/>
        </p:xfrm>
        <a:graphic>
          <a:graphicData uri="http://schemas.openxmlformats.org/drawingml/2006/table">
            <a:tbl>
              <a:tblPr firstRow="1" bandRow="1">
                <a:tableStyleId>{5C22544A-7EE6-4342-B048-85BDC9FD1C3A}</a:tableStyleId>
              </a:tblPr>
              <a:tblGrid>
                <a:gridCol w="4419600"/>
                <a:gridCol w="4419600"/>
              </a:tblGrid>
              <a:tr h="370840">
                <a:tc>
                  <a:txBody>
                    <a:bodyPr/>
                    <a:lstStyle/>
                    <a:p>
                      <a:pPr algn="ctr"/>
                      <a:r>
                        <a:rPr lang="en-US" sz="2400" dirty="0" smtClean="0"/>
                        <a:t>Student A</a:t>
                      </a:r>
                      <a:endParaRPr lang="en-US" sz="2400" dirty="0"/>
                    </a:p>
                  </a:txBody>
                  <a:tcPr>
                    <a:solidFill>
                      <a:schemeClr val="tx1"/>
                    </a:solidFill>
                  </a:tcPr>
                </a:tc>
                <a:tc>
                  <a:txBody>
                    <a:bodyPr/>
                    <a:lstStyle/>
                    <a:p>
                      <a:pPr algn="ctr"/>
                      <a:r>
                        <a:rPr lang="en-US" sz="2400" dirty="0" smtClean="0"/>
                        <a:t>Student B</a:t>
                      </a:r>
                      <a:endParaRPr lang="en-US" sz="2400" dirty="0"/>
                    </a:p>
                  </a:txBody>
                  <a:tcPr>
                    <a:solidFill>
                      <a:schemeClr val="tx1"/>
                    </a:solidFill>
                  </a:tcPr>
                </a:tc>
              </a:tr>
              <a:tr h="370840">
                <a:tc>
                  <a:txBody>
                    <a:bodyPr/>
                    <a:lstStyle/>
                    <a:p>
                      <a:r>
                        <a:rPr lang="en-US" sz="2400" b="1" dirty="0" smtClean="0"/>
                        <a:t>-</a:t>
                      </a:r>
                      <a:r>
                        <a:rPr lang="en-US" sz="2400" b="1" baseline="0" dirty="0" smtClean="0"/>
                        <a:t> </a:t>
                      </a:r>
                      <a:r>
                        <a:rPr lang="en-US" sz="2400" b="1" dirty="0" smtClean="0"/>
                        <a:t>Which</a:t>
                      </a:r>
                      <a:r>
                        <a:rPr lang="en-US" sz="2400" b="1" baseline="0" dirty="0" smtClean="0"/>
                        <a:t> story do you want to read?</a:t>
                      </a:r>
                      <a:endParaRPr lang="en-US" sz="2400" b="1"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None/>
                        <a:tabLst/>
                        <a:defRPr/>
                      </a:pPr>
                      <a:r>
                        <a:rPr lang="en-US" sz="2400" b="1" baseline="0" dirty="0" smtClean="0"/>
                        <a:t>- The tortoise and the hare.</a:t>
                      </a:r>
                      <a:endParaRPr lang="en-US" sz="2400" b="1" dirty="0" smtClean="0"/>
                    </a:p>
                    <a:p>
                      <a:pPr marL="342900" indent="-342900">
                        <a:buNone/>
                      </a:pPr>
                      <a:endParaRPr lang="en-US" sz="2400" b="1" baseline="0" dirty="0" smtClean="0"/>
                    </a:p>
                  </a:txBody>
                  <a:tcPr/>
                </a:tc>
              </a:tr>
              <a:tr h="370840">
                <a:tc>
                  <a:txBody>
                    <a:bodyPr/>
                    <a:lstStyle/>
                    <a:p>
                      <a:r>
                        <a:rPr lang="en-US" sz="2400" b="1" dirty="0" smtClean="0"/>
                        <a:t>-</a:t>
                      </a:r>
                      <a:r>
                        <a:rPr lang="en-US" sz="2400" b="1" baseline="0" dirty="0" smtClean="0"/>
                        <a:t> </a:t>
                      </a:r>
                      <a:r>
                        <a:rPr lang="en-US" sz="2400" b="1" dirty="0" smtClean="0"/>
                        <a:t>What</a:t>
                      </a:r>
                      <a:r>
                        <a:rPr lang="en-US" sz="2400" b="1" baseline="0" dirty="0" smtClean="0"/>
                        <a:t> kind of story is it?</a:t>
                      </a:r>
                      <a:endParaRPr lang="en-US" sz="2400" b="1" dirty="0"/>
                    </a:p>
                  </a:txBody>
                  <a:tcPr/>
                </a:tc>
                <a:tc>
                  <a:txBody>
                    <a:bodyPr/>
                    <a:lstStyle/>
                    <a:p>
                      <a:r>
                        <a:rPr lang="en-US" sz="2400" b="1" baseline="0" dirty="0" smtClean="0"/>
                        <a:t>- F</a:t>
                      </a:r>
                      <a:r>
                        <a:rPr lang="en-US" sz="2400" b="1" dirty="0" smtClean="0"/>
                        <a:t>able </a:t>
                      </a:r>
                      <a:endParaRPr lang="en-US" sz="2400" b="1" dirty="0"/>
                    </a:p>
                  </a:txBody>
                  <a:tcPr/>
                </a:tc>
              </a:tr>
              <a:tr h="370840">
                <a:tc>
                  <a:txBody>
                    <a:bodyPr/>
                    <a:lstStyle/>
                    <a:p>
                      <a:r>
                        <a:rPr lang="en-US" sz="2400" b="1" dirty="0" smtClean="0">
                          <a:solidFill>
                            <a:srgbClr val="500000"/>
                          </a:solidFill>
                        </a:rPr>
                        <a:t>-</a:t>
                      </a:r>
                      <a:r>
                        <a:rPr lang="en-US" sz="2400" b="1" baseline="0" dirty="0" smtClean="0">
                          <a:solidFill>
                            <a:srgbClr val="500000"/>
                          </a:solidFill>
                        </a:rPr>
                        <a:t> </a:t>
                      </a:r>
                      <a:r>
                        <a:rPr lang="en-US" sz="2400" b="1" dirty="0" smtClean="0">
                          <a:solidFill>
                            <a:srgbClr val="500000"/>
                          </a:solidFill>
                        </a:rPr>
                        <a:t>Who are the main characters?</a:t>
                      </a:r>
                      <a:endParaRPr lang="en-US" sz="2400" b="1" dirty="0">
                        <a:solidFill>
                          <a:srgbClr val="500000"/>
                        </a:solidFill>
                      </a:endParaRPr>
                    </a:p>
                  </a:txBody>
                  <a:tcPr/>
                </a:tc>
                <a:tc>
                  <a:txBody>
                    <a:bodyPr/>
                    <a:lstStyle/>
                    <a:p>
                      <a:r>
                        <a:rPr lang="en-US" sz="2400" b="1" baseline="0" dirty="0" smtClean="0"/>
                        <a:t>- A tortoise and a hare.</a:t>
                      </a:r>
                      <a:r>
                        <a:rPr lang="en-US" sz="2400" b="1" dirty="0" smtClean="0"/>
                        <a:t> </a:t>
                      </a:r>
                      <a:endParaRPr lang="en-US" sz="2400" b="1" dirty="0"/>
                    </a:p>
                  </a:txBody>
                  <a:tcPr/>
                </a:tc>
              </a:tr>
              <a:tr h="370840">
                <a:tc>
                  <a:txBody>
                    <a:bodyPr/>
                    <a:lstStyle/>
                    <a:p>
                      <a:r>
                        <a:rPr lang="en-US" sz="2400" b="1" dirty="0" smtClean="0"/>
                        <a:t>-</a:t>
                      </a:r>
                      <a:r>
                        <a:rPr lang="en-US" sz="2400" b="1" baseline="0" dirty="0" smtClean="0"/>
                        <a:t> </a:t>
                      </a:r>
                      <a:r>
                        <a:rPr lang="en-US" sz="2400" b="1" dirty="0" smtClean="0"/>
                        <a:t> What</a:t>
                      </a:r>
                      <a:r>
                        <a:rPr lang="en-US" sz="2400" b="1" baseline="0" dirty="0" smtClean="0"/>
                        <a:t> is it about? </a:t>
                      </a:r>
                      <a:endParaRPr lang="en-US"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a:t>
                      </a:r>
                      <a:r>
                        <a:rPr lang="en-US" sz="2400" b="1" baseline="0" dirty="0" smtClean="0"/>
                        <a:t> </a:t>
                      </a:r>
                      <a:r>
                        <a:rPr lang="en-US" sz="2400" b="1" dirty="0" smtClean="0"/>
                        <a:t>It’s a race between</a:t>
                      </a:r>
                      <a:r>
                        <a:rPr lang="en-US" sz="2400" b="1" baseline="0" dirty="0" smtClean="0"/>
                        <a:t> a tortoise and a hare. The tortoise was the winner.</a:t>
                      </a:r>
                      <a:endParaRPr lang="en-US" sz="2400" b="1" dirty="0" smtClean="0"/>
                    </a:p>
                  </a:txBody>
                  <a:tcPr/>
                </a:tc>
              </a:tr>
              <a:tr h="370840">
                <a:tc>
                  <a:txBody>
                    <a:bodyPr/>
                    <a:lstStyle/>
                    <a:p>
                      <a:r>
                        <a:rPr lang="en-US" sz="2400" b="1" dirty="0" smtClean="0"/>
                        <a:t>-</a:t>
                      </a:r>
                      <a:r>
                        <a:rPr lang="en-US" sz="2400" b="1" baseline="0" dirty="0" smtClean="0"/>
                        <a:t> </a:t>
                      </a:r>
                      <a:r>
                        <a:rPr lang="en-US" sz="2400" b="1" dirty="0" smtClean="0"/>
                        <a:t>What</a:t>
                      </a:r>
                      <a:r>
                        <a:rPr lang="en-US" sz="2400" b="1" baseline="0" dirty="0" smtClean="0"/>
                        <a:t> do you learn from the story?   </a:t>
                      </a:r>
                      <a:endParaRPr lang="en-US"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a:t>
                      </a:r>
                      <a:r>
                        <a:rPr lang="en-US" sz="2400" b="1" baseline="0" dirty="0" smtClean="0"/>
                        <a:t> </a:t>
                      </a:r>
                      <a:r>
                        <a:rPr lang="en-US" sz="2400" b="1" dirty="0" smtClean="0"/>
                        <a:t>We</a:t>
                      </a:r>
                      <a:r>
                        <a:rPr lang="en-US" sz="2400" b="1" baseline="0" dirty="0" smtClean="0"/>
                        <a:t> shouldn’t be </a:t>
                      </a:r>
                      <a:r>
                        <a:rPr lang="en-US" sz="2400" b="1" u="sng" baseline="0" dirty="0" smtClean="0"/>
                        <a:t>arrogant</a:t>
                      </a:r>
                      <a:r>
                        <a:rPr lang="en-US" sz="2400" b="1" baseline="0" dirty="0" smtClean="0"/>
                        <a:t>.</a:t>
                      </a:r>
                    </a:p>
                    <a:p>
                      <a:endParaRPr lang="en-US" sz="24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6.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8" name="Flowchart: Alternate Process 7"/>
          <p:cNvSpPr/>
          <p:nvPr/>
        </p:nvSpPr>
        <p:spPr>
          <a:xfrm>
            <a:off x="2895600" y="1143000"/>
            <a:ext cx="3200400" cy="1371600"/>
          </a:xfrm>
          <a:prstGeom prst="flowChartAlternateProcess">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500000"/>
                </a:solidFill>
              </a:rPr>
              <a:t>GAME</a:t>
            </a:r>
          </a:p>
          <a:p>
            <a:pPr algn="ctr"/>
            <a:r>
              <a:rPr lang="en-US" sz="3600" b="1" dirty="0" smtClean="0">
                <a:solidFill>
                  <a:srgbClr val="500000"/>
                </a:solidFill>
              </a:rPr>
              <a:t>WHO AM I?</a:t>
            </a:r>
            <a:endParaRPr lang="en-US" sz="3600" b="1" dirty="0">
              <a:solidFill>
                <a:srgbClr val="500000"/>
              </a:solidFill>
            </a:endParaRPr>
          </a:p>
        </p:txBody>
      </p:sp>
      <p:sp>
        <p:nvSpPr>
          <p:cNvPr id="9" name="Rounded Rectangular Callout 8"/>
          <p:cNvSpPr/>
          <p:nvPr/>
        </p:nvSpPr>
        <p:spPr>
          <a:xfrm>
            <a:off x="1143000" y="2590800"/>
            <a:ext cx="7086600" cy="2971800"/>
          </a:xfrm>
          <a:prstGeom prst="wedgeRoundRectCallout">
            <a:avLst>
              <a:gd name="adj1" fmla="val -47690"/>
              <a:gd name="adj2" fmla="val 81201"/>
              <a:gd name="adj3" fmla="val 1666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500000"/>
                </a:solidFill>
              </a:rPr>
              <a:t>I was a three years old child. Then I grew up to be came a giant and save our country from the An under Emperor Hung King The sixth.</a:t>
            </a:r>
            <a:endParaRPr lang="en-US" sz="3200" dirty="0">
              <a:solidFill>
                <a:srgbClr val="500000"/>
              </a:solidFill>
            </a:endParaRPr>
          </a:p>
        </p:txBody>
      </p:sp>
      <p:sp>
        <p:nvSpPr>
          <p:cNvPr id="11" name="TextBox 10"/>
          <p:cNvSpPr txBox="1"/>
          <p:nvPr/>
        </p:nvSpPr>
        <p:spPr>
          <a:xfrm>
            <a:off x="2743200" y="5943600"/>
            <a:ext cx="3505200" cy="461665"/>
          </a:xfrm>
          <a:prstGeom prst="rect">
            <a:avLst/>
          </a:prstGeom>
          <a:noFill/>
        </p:spPr>
        <p:txBody>
          <a:bodyPr wrap="square" rtlCol="0">
            <a:spAutoFit/>
          </a:bodyPr>
          <a:lstStyle/>
          <a:p>
            <a:r>
              <a:rPr lang="en-US" sz="2400" b="1" dirty="0" err="1" smtClean="0"/>
              <a:t>Thanh</a:t>
            </a:r>
            <a:r>
              <a:rPr lang="en-US" sz="2400" b="1" dirty="0" smtClean="0"/>
              <a:t> </a:t>
            </a:r>
            <a:r>
              <a:rPr lang="en-US" sz="2400" b="1" dirty="0" err="1" smtClean="0"/>
              <a:t>Giong</a:t>
            </a:r>
            <a:r>
              <a:rPr lang="en-US" sz="2400" b="1" dirty="0" smtClean="0"/>
              <a:t> / </a:t>
            </a:r>
            <a:r>
              <a:rPr lang="en-US" sz="2400" b="1" dirty="0" err="1" smtClean="0"/>
              <a:t>Giong</a:t>
            </a:r>
            <a:r>
              <a:rPr lang="en-US" sz="2400" b="1" dirty="0" smtClean="0"/>
              <a:t> Saint </a:t>
            </a:r>
            <a:endParaRPr lang="en-US" sz="2400" b="1" dirty="0"/>
          </a:p>
        </p:txBody>
      </p:sp>
      <p:pic>
        <p:nvPicPr>
          <p:cNvPr id="12" name="Picture 2" descr="D:\2017-2018\powerpoint\su-tich-thanh-giong.jpg"/>
          <p:cNvPicPr>
            <a:picLocks noChangeAspect="1" noChangeArrowheads="1"/>
          </p:cNvPicPr>
          <p:nvPr/>
        </p:nvPicPr>
        <p:blipFill>
          <a:blip r:embed="rId2"/>
          <a:srcRect/>
          <a:stretch>
            <a:fillRect/>
          </a:stretch>
        </p:blipFill>
        <p:spPr bwMode="auto">
          <a:xfrm>
            <a:off x="6096000" y="5334000"/>
            <a:ext cx="2494280" cy="1524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6.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8" name="Flowchart: Alternate Process 7"/>
          <p:cNvSpPr/>
          <p:nvPr/>
        </p:nvSpPr>
        <p:spPr>
          <a:xfrm>
            <a:off x="2895600" y="1143000"/>
            <a:ext cx="3200400" cy="914400"/>
          </a:xfrm>
          <a:prstGeom prst="flowChartAlternateProcess">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500000"/>
                </a:solidFill>
              </a:rPr>
              <a:t>GAME</a:t>
            </a:r>
          </a:p>
          <a:p>
            <a:pPr algn="ctr"/>
            <a:r>
              <a:rPr lang="en-US" sz="3600" b="1" dirty="0" smtClean="0">
                <a:solidFill>
                  <a:srgbClr val="500000"/>
                </a:solidFill>
              </a:rPr>
              <a:t>WHO AM I?</a:t>
            </a:r>
            <a:endParaRPr lang="en-US" sz="3600" b="1" dirty="0">
              <a:solidFill>
                <a:srgbClr val="500000"/>
              </a:solidFill>
            </a:endParaRPr>
          </a:p>
        </p:txBody>
      </p:sp>
      <p:sp>
        <p:nvSpPr>
          <p:cNvPr id="9" name="Rounded Rectangular Callout 8"/>
          <p:cNvSpPr/>
          <p:nvPr/>
        </p:nvSpPr>
        <p:spPr>
          <a:xfrm>
            <a:off x="1143000" y="2057400"/>
            <a:ext cx="7086600" cy="2362200"/>
          </a:xfrm>
          <a:prstGeom prst="wedgeRoundRectCallout">
            <a:avLst>
              <a:gd name="adj1" fmla="val -47690"/>
              <a:gd name="adj2" fmla="val 81201"/>
              <a:gd name="adj3" fmla="val 1666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500000"/>
                </a:solidFill>
              </a:rPr>
              <a:t>I am an animal who </a:t>
            </a:r>
            <a:r>
              <a:rPr lang="en-US" sz="3200" b="1" u="sng" dirty="0" smtClean="0">
                <a:solidFill>
                  <a:srgbClr val="500000"/>
                </a:solidFill>
              </a:rPr>
              <a:t>can not run quickly</a:t>
            </a:r>
            <a:r>
              <a:rPr lang="en-US" sz="3200" b="1" dirty="0" smtClean="0">
                <a:solidFill>
                  <a:srgbClr val="500000"/>
                </a:solidFill>
              </a:rPr>
              <a:t>. However I </a:t>
            </a:r>
            <a:r>
              <a:rPr lang="en-US" sz="3200" b="1" u="sng" dirty="0" smtClean="0">
                <a:solidFill>
                  <a:srgbClr val="500000"/>
                </a:solidFill>
              </a:rPr>
              <a:t>won the hare </a:t>
            </a:r>
            <a:r>
              <a:rPr lang="en-US" sz="3200" b="1" dirty="0" smtClean="0">
                <a:solidFill>
                  <a:srgbClr val="500000"/>
                </a:solidFill>
              </a:rPr>
              <a:t>in a race because he was so arrogant.</a:t>
            </a:r>
            <a:endParaRPr lang="en-US" sz="3200" b="1" dirty="0">
              <a:solidFill>
                <a:srgbClr val="500000"/>
              </a:solidFill>
            </a:endParaRPr>
          </a:p>
        </p:txBody>
      </p:sp>
      <p:sp>
        <p:nvSpPr>
          <p:cNvPr id="11" name="TextBox 10"/>
          <p:cNvSpPr txBox="1"/>
          <p:nvPr/>
        </p:nvSpPr>
        <p:spPr>
          <a:xfrm>
            <a:off x="1981200" y="5257800"/>
            <a:ext cx="3962400" cy="830997"/>
          </a:xfrm>
          <a:prstGeom prst="rect">
            <a:avLst/>
          </a:prstGeom>
          <a:noFill/>
        </p:spPr>
        <p:txBody>
          <a:bodyPr wrap="square" rtlCol="0">
            <a:spAutoFit/>
          </a:bodyPr>
          <a:lstStyle/>
          <a:p>
            <a:r>
              <a:rPr lang="en-US" sz="2400" b="1" dirty="0" smtClean="0"/>
              <a:t>The tortoise in the fable “ The tortoise and the hare”</a:t>
            </a:r>
            <a:endParaRPr lang="en-US" sz="2400" b="1" dirty="0"/>
          </a:p>
        </p:txBody>
      </p:sp>
      <p:pic>
        <p:nvPicPr>
          <p:cNvPr id="4098" name="Picture 2" descr="D:\2017-2018\powerpoint\tải xuống (1).jpg"/>
          <p:cNvPicPr>
            <a:picLocks noChangeAspect="1" noChangeArrowheads="1"/>
          </p:cNvPicPr>
          <p:nvPr/>
        </p:nvPicPr>
        <p:blipFill>
          <a:blip r:embed="rId2"/>
          <a:srcRect/>
          <a:stretch>
            <a:fillRect/>
          </a:stretch>
        </p:blipFill>
        <p:spPr bwMode="auto">
          <a:xfrm>
            <a:off x="6324600" y="4495800"/>
            <a:ext cx="2314575" cy="198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blinds(horizontal)">
                                      <p:cBhvr>
                                        <p:cTn id="1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6.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8" name="Flowchart: Alternate Process 7"/>
          <p:cNvSpPr/>
          <p:nvPr/>
        </p:nvSpPr>
        <p:spPr>
          <a:xfrm>
            <a:off x="2895600" y="1143000"/>
            <a:ext cx="3200400" cy="1371600"/>
          </a:xfrm>
          <a:prstGeom prst="flowChartAlternateProcess">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500000"/>
                </a:solidFill>
              </a:rPr>
              <a:t>GAME</a:t>
            </a:r>
          </a:p>
          <a:p>
            <a:pPr algn="ctr"/>
            <a:r>
              <a:rPr lang="en-US" sz="2800" b="1" dirty="0" smtClean="0">
                <a:solidFill>
                  <a:srgbClr val="500000"/>
                </a:solidFill>
              </a:rPr>
              <a:t>WHO AM I?</a:t>
            </a:r>
            <a:endParaRPr lang="en-US" sz="2800" b="1" dirty="0">
              <a:solidFill>
                <a:srgbClr val="500000"/>
              </a:solidFill>
            </a:endParaRPr>
          </a:p>
        </p:txBody>
      </p:sp>
      <p:sp>
        <p:nvSpPr>
          <p:cNvPr id="9" name="Rounded Rectangular Callout 8"/>
          <p:cNvSpPr/>
          <p:nvPr/>
        </p:nvSpPr>
        <p:spPr>
          <a:xfrm>
            <a:off x="1143000" y="2590800"/>
            <a:ext cx="7086600" cy="1524000"/>
          </a:xfrm>
          <a:prstGeom prst="wedgeRoundRectCallout">
            <a:avLst>
              <a:gd name="adj1" fmla="val -47690"/>
              <a:gd name="adj2" fmla="val 81201"/>
              <a:gd name="adj3" fmla="val 1666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500000"/>
                </a:solidFill>
              </a:rPr>
              <a:t>I am a son of Hung King. I made </a:t>
            </a:r>
            <a:r>
              <a:rPr lang="en-US" sz="3200" b="1" dirty="0" err="1" smtClean="0">
                <a:solidFill>
                  <a:srgbClr val="500000"/>
                </a:solidFill>
              </a:rPr>
              <a:t>Banh</a:t>
            </a:r>
            <a:r>
              <a:rPr lang="en-US" sz="3200" b="1" dirty="0" smtClean="0">
                <a:solidFill>
                  <a:srgbClr val="500000"/>
                </a:solidFill>
              </a:rPr>
              <a:t> Chung and </a:t>
            </a:r>
            <a:r>
              <a:rPr lang="en-US" sz="3200" b="1" dirty="0" err="1" smtClean="0">
                <a:solidFill>
                  <a:srgbClr val="500000"/>
                </a:solidFill>
              </a:rPr>
              <a:t>Banh</a:t>
            </a:r>
            <a:r>
              <a:rPr lang="en-US" sz="3200" b="1" dirty="0" smtClean="0">
                <a:solidFill>
                  <a:srgbClr val="500000"/>
                </a:solidFill>
              </a:rPr>
              <a:t> Day. Emperor Hung </a:t>
            </a:r>
            <a:r>
              <a:rPr lang="en-US" sz="3200" b="1" dirty="0" err="1" smtClean="0">
                <a:solidFill>
                  <a:srgbClr val="500000"/>
                </a:solidFill>
              </a:rPr>
              <a:t>Vuong</a:t>
            </a:r>
            <a:r>
              <a:rPr lang="en-US" sz="3200" b="1" dirty="0" smtClean="0">
                <a:solidFill>
                  <a:srgbClr val="500000"/>
                </a:solidFill>
              </a:rPr>
              <a:t> made the new emperor</a:t>
            </a:r>
            <a:endParaRPr lang="en-US" sz="3200" b="1" dirty="0">
              <a:solidFill>
                <a:srgbClr val="500000"/>
              </a:solidFill>
            </a:endParaRPr>
          </a:p>
        </p:txBody>
      </p:sp>
      <p:sp>
        <p:nvSpPr>
          <p:cNvPr id="11" name="TextBox 10"/>
          <p:cNvSpPr txBox="1"/>
          <p:nvPr/>
        </p:nvSpPr>
        <p:spPr>
          <a:xfrm>
            <a:off x="1752600" y="5181600"/>
            <a:ext cx="3505200" cy="523220"/>
          </a:xfrm>
          <a:prstGeom prst="rect">
            <a:avLst/>
          </a:prstGeom>
          <a:noFill/>
        </p:spPr>
        <p:txBody>
          <a:bodyPr wrap="square" rtlCol="0">
            <a:spAutoFit/>
          </a:bodyPr>
          <a:lstStyle/>
          <a:p>
            <a:pPr algn="ctr"/>
            <a:r>
              <a:rPr lang="en-US" sz="2800" b="1" dirty="0" err="1" smtClean="0">
                <a:solidFill>
                  <a:srgbClr val="500000"/>
                </a:solidFill>
              </a:rPr>
              <a:t>Tiet</a:t>
            </a:r>
            <a:r>
              <a:rPr lang="en-US" sz="2800" b="1" dirty="0" smtClean="0">
                <a:solidFill>
                  <a:srgbClr val="500000"/>
                </a:solidFill>
              </a:rPr>
              <a:t> Lieu</a:t>
            </a:r>
            <a:endParaRPr lang="en-US" sz="2800" b="1" dirty="0">
              <a:solidFill>
                <a:srgbClr val="500000"/>
              </a:solidFill>
            </a:endParaRPr>
          </a:p>
        </p:txBody>
      </p:sp>
      <p:pic>
        <p:nvPicPr>
          <p:cNvPr id="2050" name="Picture 2" descr="D:\2017-2018\powerpoint\images.jpg"/>
          <p:cNvPicPr>
            <a:picLocks noChangeAspect="1" noChangeArrowheads="1"/>
          </p:cNvPicPr>
          <p:nvPr/>
        </p:nvPicPr>
        <p:blipFill>
          <a:blip r:embed="rId2"/>
          <a:srcRect/>
          <a:stretch>
            <a:fillRect/>
          </a:stretch>
        </p:blipFill>
        <p:spPr bwMode="auto">
          <a:xfrm>
            <a:off x="5486400" y="4191000"/>
            <a:ext cx="2238375" cy="20478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blinds(horizontal)">
                                      <p:cBhvr>
                                        <p:cTn id="1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371600" y="1524000"/>
            <a:ext cx="5715000" cy="2677656"/>
          </a:xfrm>
          <a:prstGeom prst="rect">
            <a:avLst/>
          </a:prstGeom>
          <a:noFill/>
        </p:spPr>
        <p:txBody>
          <a:bodyPr wrap="square" rtlCol="0">
            <a:spAutoFit/>
          </a:bodyPr>
          <a:lstStyle/>
          <a:p>
            <a:r>
              <a:rPr lang="en-US" sz="2800" dirty="0" smtClean="0">
                <a:solidFill>
                  <a:srgbClr val="0070C0"/>
                </a:solidFill>
              </a:rPr>
              <a:t>* </a:t>
            </a:r>
            <a:r>
              <a:rPr lang="en-US" sz="2800" b="1" u="sng" dirty="0" smtClean="0">
                <a:solidFill>
                  <a:srgbClr val="0070C0"/>
                </a:solidFill>
              </a:rPr>
              <a:t>Homework:</a:t>
            </a:r>
            <a:endParaRPr lang="en-US" sz="2800" dirty="0" smtClean="0">
              <a:solidFill>
                <a:srgbClr val="0070C0"/>
              </a:solidFill>
            </a:endParaRPr>
          </a:p>
          <a:p>
            <a:r>
              <a:rPr lang="en-US" sz="2800" dirty="0" smtClean="0">
                <a:solidFill>
                  <a:srgbClr val="0070C0"/>
                </a:solidFill>
              </a:rPr>
              <a:t>- Learn vocabulary by heart and rewrite them in sentences.</a:t>
            </a:r>
          </a:p>
          <a:p>
            <a:r>
              <a:rPr lang="en-US" sz="2800" dirty="0" smtClean="0">
                <a:solidFill>
                  <a:srgbClr val="0070C0"/>
                </a:solidFill>
              </a:rPr>
              <a:t>- Redo the exercise in your notebook.</a:t>
            </a:r>
          </a:p>
          <a:p>
            <a:r>
              <a:rPr lang="en-US" sz="2800" dirty="0" smtClean="0">
                <a:solidFill>
                  <a:srgbClr val="0070C0"/>
                </a:solidFill>
              </a:rPr>
              <a:t>- Prepare for SKILLS 2</a:t>
            </a:r>
          </a:p>
          <a:p>
            <a:endParaRPr lang="en-US" sz="2800" dirty="0">
              <a:solidFill>
                <a:srgbClr val="0070C0"/>
              </a:solidFill>
            </a:endParaRPr>
          </a:p>
        </p:txBody>
      </p:sp>
      <p:sp>
        <p:nvSpPr>
          <p:cNvPr id="7"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4578" name="Picture 2" descr="https://encrypted-tbn2.gstatic.com/images?q=tbn:ANd9GcQqhKlsl9IG6vD1kjr0O_1fuxbs9d3Bv4AI0xOJ-_qFhjfSwwWW"/>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52400"/>
            <a:ext cx="9067800" cy="67818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2743200" y="1981200"/>
            <a:ext cx="5410200" cy="3046988"/>
          </a:xfrm>
          <a:prstGeom prst="rect">
            <a:avLst/>
          </a:prstGeom>
          <a:solidFill>
            <a:schemeClr val="bg1"/>
          </a:solidFill>
        </p:spPr>
        <p:txBody>
          <a:bodyPr wrap="square" rtlCol="0">
            <a:spAutoFit/>
          </a:bodyPr>
          <a:lstStyle/>
          <a:p>
            <a:pPr algn="ctr"/>
            <a:r>
              <a:rPr lang="en-US" sz="4800" b="1" u="sng" dirty="0" err="1" smtClean="0"/>
              <a:t>Perid</a:t>
            </a:r>
            <a:r>
              <a:rPr lang="en-US" sz="4800" b="1" u="sng" dirty="0" smtClean="0"/>
              <a:t> 45</a:t>
            </a:r>
          </a:p>
          <a:p>
            <a:pPr algn="ctr"/>
            <a:r>
              <a:rPr lang="en-US" sz="4800" b="1" spc="50" dirty="0" smtClean="0">
                <a:ln w="11430"/>
                <a:effectLst>
                  <a:outerShdw blurRad="76200" dist="50800" dir="5400000" algn="tl" rotWithShape="0">
                    <a:srgbClr val="000000">
                      <a:alpha val="65000"/>
                    </a:srgbClr>
                  </a:outerShdw>
                </a:effectLst>
              </a:rPr>
              <a:t>Unit 6: FOLK TALES</a:t>
            </a:r>
          </a:p>
          <a:p>
            <a:pPr algn="ctr"/>
            <a:r>
              <a:rPr lang="en-US" sz="4800" b="1" dirty="0" smtClean="0"/>
              <a:t>Lesson 5: Skills 1</a:t>
            </a:r>
          </a:p>
          <a:p>
            <a:pPr algn="ctr"/>
            <a:endParaRPr lang="en-US" sz="4800" b="1" u="sng" dirty="0" smtClean="0"/>
          </a:p>
        </p:txBody>
      </p:sp>
    </p:spTree>
    <p:extLst>
      <p:ext uri="{BB962C8B-B14F-4D97-AF65-F5344CB8AC3E}">
        <p14:creationId xmlns="" xmlns:p14="http://schemas.microsoft.com/office/powerpoint/2010/main" val="1593203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28" name="Title 1"/>
          <p:cNvSpPr txBox="1">
            <a:spLocks/>
          </p:cNvSpPr>
          <p:nvPr/>
        </p:nvSpPr>
        <p:spPr>
          <a:xfrm>
            <a:off x="304800" y="1143000"/>
            <a:ext cx="2209800" cy="4572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Arial" panose="020B0604020202020204" pitchFamily="34" charset="0"/>
                <a:ea typeface="+mj-ea"/>
                <a:cs typeface="Arial" panose="020B0604020202020204" pitchFamily="34" charset="0"/>
              </a:rPr>
              <a:t/>
            </a:r>
            <a:br>
              <a:rPr kumimoji="0" lang="en-US" sz="3200" b="0" i="0" u="none" strike="noStrike" kern="1200" cap="none" spc="0" normalizeH="0" baseline="0" noProof="0" dirty="0" smtClean="0">
                <a:ln>
                  <a:noFill/>
                </a:ln>
                <a:solidFill>
                  <a:srgbClr val="FF0000"/>
                </a:solidFill>
                <a:effectLst/>
                <a:uLnTx/>
                <a:uFillTx/>
                <a:latin typeface="Arial" panose="020B0604020202020204" pitchFamily="34" charset="0"/>
                <a:ea typeface="+mj-ea"/>
                <a:cs typeface="Arial" panose="020B0604020202020204" pitchFamily="34" charset="0"/>
              </a:rPr>
            </a:b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Rectangle 9"/>
          <p:cNvSpPr/>
          <p:nvPr/>
        </p:nvSpPr>
        <p:spPr>
          <a:xfrm>
            <a:off x="457200" y="1302603"/>
            <a:ext cx="8382000" cy="830997"/>
          </a:xfrm>
          <a:prstGeom prst="rect">
            <a:avLst/>
          </a:prstGeom>
        </p:spPr>
        <p:txBody>
          <a:bodyPr wrap="square">
            <a:spAutoFit/>
          </a:bodyPr>
          <a:lstStyle/>
          <a:p>
            <a:r>
              <a:rPr lang="en-US" sz="2400" b="1" dirty="0" smtClean="0"/>
              <a:t>1. Read the fable </a:t>
            </a:r>
            <a:r>
              <a:rPr lang="en-US" sz="2400" b="1" i="1" dirty="0" smtClean="0"/>
              <a:t>The </a:t>
            </a:r>
            <a:r>
              <a:rPr lang="en-US" sz="2400" b="1" i="1" dirty="0" err="1" smtClean="0"/>
              <a:t>Starfruit</a:t>
            </a:r>
            <a:r>
              <a:rPr lang="en-US" sz="2400" b="1" i="1" dirty="0" smtClean="0"/>
              <a:t> Tree. Then find </a:t>
            </a:r>
            <a:r>
              <a:rPr lang="en-US" sz="2400" b="1" dirty="0" smtClean="0"/>
              <a:t>the following words and underline them in the story. What do they mean?</a:t>
            </a:r>
            <a:endParaRPr lang="en-US" sz="2400" b="1" dirty="0"/>
          </a:p>
        </p:txBody>
      </p:sp>
      <p:sp>
        <p:nvSpPr>
          <p:cNvPr id="11" name="Rectangle 10"/>
          <p:cNvSpPr/>
          <p:nvPr/>
        </p:nvSpPr>
        <p:spPr>
          <a:xfrm>
            <a:off x="152400" y="2694325"/>
            <a:ext cx="8763000" cy="39703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000" dirty="0" smtClean="0">
                <a:solidFill>
                  <a:srgbClr val="0070C0"/>
                </a:solidFill>
              </a:rPr>
              <a:t>	</a:t>
            </a:r>
            <a:r>
              <a:rPr lang="en-US" sz="2100" b="1" dirty="0" smtClean="0">
                <a:solidFill>
                  <a:schemeClr val="tx1"/>
                </a:solidFill>
              </a:rPr>
              <a:t>O</a:t>
            </a:r>
            <a:r>
              <a:rPr lang="en-US" sz="2100" b="1" i="1" dirty="0" smtClean="0">
                <a:solidFill>
                  <a:schemeClr val="tx1"/>
                </a:solidFill>
              </a:rPr>
              <a:t>nce upon a time, there was a rich man living in a village. When he died, he left his two sons a fortune. But the elder brother gave his brother only a </a:t>
            </a:r>
            <a:r>
              <a:rPr lang="en-US" sz="2100" b="1" i="1" dirty="0" err="1" smtClean="0">
                <a:solidFill>
                  <a:schemeClr val="tx1"/>
                </a:solidFill>
              </a:rPr>
              <a:t>starfruit</a:t>
            </a:r>
            <a:r>
              <a:rPr lang="en-US" sz="2100" b="1" i="1" dirty="0" smtClean="0">
                <a:solidFill>
                  <a:schemeClr val="tx1"/>
                </a:solidFill>
              </a:rPr>
              <a:t> tree. When the fruit was ripe, an eagle came and ate the fruit. The younger brother begged the eagle not to. The eagle promised to repay him in gold and told him to make a bag to carry it. The eagle took him on its back to a place of gold. There, he filled the bag with gold. When he got home he was rich. The elder brother was surprised, so he asked his brother to explain. After hearing the story, he offered to swap his fortune for the </a:t>
            </a:r>
            <a:r>
              <a:rPr lang="en-US" sz="2100" b="1" i="1" dirty="0" err="1" smtClean="0">
                <a:solidFill>
                  <a:schemeClr val="tx1"/>
                </a:solidFill>
              </a:rPr>
              <a:t>starfruit</a:t>
            </a:r>
            <a:r>
              <a:rPr lang="en-US" sz="2100" b="1" i="1" dirty="0" smtClean="0">
                <a:solidFill>
                  <a:schemeClr val="tx1"/>
                </a:solidFill>
              </a:rPr>
              <a:t> tree, and his kind brother accepted. When the eagle came, the elder brother asked it to take him to the place of gold. The greedy brother filled a very large bag and all his pockets with gold. On the way home, because the load was too heavy, the eagle got tired and dropped him into the sea</a:t>
            </a:r>
            <a:r>
              <a:rPr lang="en-US" sz="2000" i="1" dirty="0" smtClean="0">
                <a:solidFill>
                  <a:srgbClr val="0070C0"/>
                </a:solidFill>
              </a:rPr>
              <a:t>.</a:t>
            </a:r>
            <a:endParaRPr lang="en-US" sz="2000" dirty="0">
              <a:solidFill>
                <a:srgbClr val="0070C0"/>
              </a:solidFill>
            </a:endParaRPr>
          </a:p>
        </p:txBody>
      </p:sp>
      <p:sp>
        <p:nvSpPr>
          <p:cNvPr id="12" name="Rectangle 11"/>
          <p:cNvSpPr/>
          <p:nvPr/>
        </p:nvSpPr>
        <p:spPr>
          <a:xfrm>
            <a:off x="0" y="762000"/>
            <a:ext cx="30480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800" b="1" dirty="0" smtClean="0">
                <a:solidFill>
                  <a:schemeClr val="tx1"/>
                </a:solidFill>
              </a:rPr>
              <a:t>I. Reading</a:t>
            </a:r>
          </a:p>
        </p:txBody>
      </p:sp>
      <p:sp>
        <p:nvSpPr>
          <p:cNvPr id="13" name="Rectangle 12"/>
          <p:cNvSpPr/>
          <p:nvPr/>
        </p:nvSpPr>
        <p:spPr>
          <a:xfrm>
            <a:off x="1143000" y="2133600"/>
            <a:ext cx="6781800" cy="461665"/>
          </a:xfrm>
          <a:prstGeom prst="rect">
            <a:avLst/>
          </a:prstGeom>
          <a:solidFill>
            <a:schemeClr val="bg1"/>
          </a:solidFill>
          <a:ln>
            <a:solidFill>
              <a:schemeClr val="tx1"/>
            </a:solidFill>
          </a:ln>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dirty="0" smtClean="0">
                <a:solidFill>
                  <a:schemeClr val="tx1"/>
                </a:solidFill>
              </a:rPr>
              <a:t>fortune - </a:t>
            </a:r>
            <a:r>
              <a:rPr lang="en-US" sz="2400" dirty="0" err="1" smtClean="0">
                <a:solidFill>
                  <a:schemeClr val="tx1"/>
                </a:solidFill>
              </a:rPr>
              <a:t>starfruit</a:t>
            </a:r>
            <a:r>
              <a:rPr lang="en-US" sz="2400" dirty="0" smtClean="0">
                <a:solidFill>
                  <a:schemeClr val="tx1"/>
                </a:solidFill>
              </a:rPr>
              <a:t> tree - ripe- filled - load  - repay</a:t>
            </a:r>
            <a:endParaRPr lang="en-US" sz="2400" dirty="0">
              <a:solidFill>
                <a:schemeClr val="tx1"/>
              </a:solidFill>
            </a:endParaRPr>
          </a:p>
        </p:txBody>
      </p:sp>
      <p:sp>
        <p:nvSpPr>
          <p:cNvPr id="15" name="Rectangle 14"/>
          <p:cNvSpPr/>
          <p:nvPr/>
        </p:nvSpPr>
        <p:spPr>
          <a:xfrm>
            <a:off x="3505200" y="3352800"/>
            <a:ext cx="6858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
        <p:nvSpPr>
          <p:cNvPr id="16" name="Rectangle 15"/>
          <p:cNvSpPr/>
          <p:nvPr/>
        </p:nvSpPr>
        <p:spPr>
          <a:xfrm>
            <a:off x="1066800" y="3657600"/>
            <a:ext cx="6858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
        <p:nvSpPr>
          <p:cNvPr id="17" name="Rectangle 16"/>
          <p:cNvSpPr/>
          <p:nvPr/>
        </p:nvSpPr>
        <p:spPr>
          <a:xfrm>
            <a:off x="4648200" y="3657600"/>
            <a:ext cx="4572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
        <p:nvSpPr>
          <p:cNvPr id="18" name="Rectangle 17"/>
          <p:cNvSpPr/>
          <p:nvPr/>
        </p:nvSpPr>
        <p:spPr>
          <a:xfrm>
            <a:off x="3962400" y="4648200"/>
            <a:ext cx="5334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
        <p:nvSpPr>
          <p:cNvPr id="19" name="Rectangle 18"/>
          <p:cNvSpPr/>
          <p:nvPr/>
        </p:nvSpPr>
        <p:spPr>
          <a:xfrm>
            <a:off x="8229600" y="4038600"/>
            <a:ext cx="6096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
        <p:nvSpPr>
          <p:cNvPr id="20" name="Rectangle 19"/>
          <p:cNvSpPr/>
          <p:nvPr/>
        </p:nvSpPr>
        <p:spPr>
          <a:xfrm>
            <a:off x="228600" y="6553200"/>
            <a:ext cx="457200" cy="76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strips(downLeft)">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amond(in)">
                                      <p:cBhvr>
                                        <p:cTn id="23" dur="2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500" fill="hold"/>
                                        <p:tgtEl>
                                          <p:spTgt spid="17"/>
                                        </p:tgtEl>
                                        <p:attrNameLst>
                                          <p:attrName>ppt_x</p:attrName>
                                        </p:attrNameLst>
                                      </p:cBhvr>
                                      <p:tavLst>
                                        <p:tav tm="0">
                                          <p:val>
                                            <p:strVal val="#ppt_x"/>
                                          </p:val>
                                        </p:tav>
                                        <p:tav tm="100000">
                                          <p:val>
                                            <p:strVal val="#ppt_x"/>
                                          </p:val>
                                        </p:tav>
                                      </p:tavLst>
                                    </p:anim>
                                    <p:anim calcmode="lin" valueType="num">
                                      <p:cBhvr additive="base">
                                        <p:cTn id="4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fill="hold"/>
                                        <p:tgtEl>
                                          <p:spTgt spid="18"/>
                                        </p:tgtEl>
                                        <p:attrNameLst>
                                          <p:attrName>ppt_x</p:attrName>
                                        </p:attrNameLst>
                                      </p:cBhvr>
                                      <p:tavLst>
                                        <p:tav tm="0">
                                          <p:val>
                                            <p:strVal val="#ppt_x"/>
                                          </p:val>
                                        </p:tav>
                                        <p:tav tm="100000">
                                          <p:val>
                                            <p:strVal val="#ppt_x"/>
                                          </p:val>
                                        </p:tav>
                                      </p:tavLst>
                                    </p:anim>
                                    <p:anim calcmode="lin" valueType="num">
                                      <p:cBhvr additive="base">
                                        <p:cTn id="4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additive="base">
                                        <p:cTn id="58" dur="500" fill="hold"/>
                                        <p:tgtEl>
                                          <p:spTgt spid="20"/>
                                        </p:tgtEl>
                                        <p:attrNameLst>
                                          <p:attrName>ppt_x</p:attrName>
                                        </p:attrNameLst>
                                      </p:cBhvr>
                                      <p:tavLst>
                                        <p:tav tm="0">
                                          <p:val>
                                            <p:strVal val="#ppt_x"/>
                                          </p:val>
                                        </p:tav>
                                        <p:tav tm="100000">
                                          <p:val>
                                            <p:strVal val="#ppt_x"/>
                                          </p:val>
                                        </p:tav>
                                      </p:tavLst>
                                    </p:anim>
                                    <p:anim calcmode="lin" valueType="num">
                                      <p:cBhvr additive="base">
                                        <p:cTn id="5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0" grpId="0"/>
      <p:bldP spid="11" grpId="0" animBg="1"/>
      <p:bldP spid="13" grpId="0" animBg="1"/>
      <p:bldP spid="15" grpId="0" animBg="1"/>
      <p:bldP spid="16" grpId="0" animBg="1"/>
      <p:bldP spid="17" grpId="0" animBg="1"/>
      <p:bldP spid="18" grpId="0" animBg="1"/>
      <p:bldP spid="19" grpId="0" animBg="1"/>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3581400" cy="5257799"/>
          </a:xfrm>
        </p:spPr>
        <p:style>
          <a:lnRef idx="2">
            <a:schemeClr val="accent2"/>
          </a:lnRef>
          <a:fillRef idx="1">
            <a:schemeClr val="lt1"/>
          </a:fillRef>
          <a:effectRef idx="0">
            <a:schemeClr val="accent2"/>
          </a:effectRef>
          <a:fontRef idx="minor">
            <a:schemeClr val="dk1"/>
          </a:fontRef>
        </p:style>
        <p:txBody>
          <a:bodyPr>
            <a:normAutofit lnSpcReduction="10000"/>
          </a:bodyPr>
          <a:lstStyle/>
          <a:p>
            <a:pPr>
              <a:buNone/>
            </a:pPr>
            <a:r>
              <a:rPr lang="en-US" b="1" dirty="0" smtClean="0"/>
              <a:t>1. fortune</a:t>
            </a:r>
          </a:p>
          <a:p>
            <a:endParaRPr lang="en-US" i="1" dirty="0" smtClean="0">
              <a:solidFill>
                <a:srgbClr val="00B050"/>
              </a:solidFill>
            </a:endParaRPr>
          </a:p>
          <a:p>
            <a:pPr>
              <a:buNone/>
            </a:pPr>
            <a:r>
              <a:rPr lang="en-US" b="1" dirty="0" smtClean="0"/>
              <a:t>2. </a:t>
            </a:r>
            <a:r>
              <a:rPr lang="en-US" b="1" dirty="0" err="1" smtClean="0"/>
              <a:t>starfruit</a:t>
            </a:r>
            <a:r>
              <a:rPr lang="en-US" b="1" dirty="0" smtClean="0"/>
              <a:t> tree </a:t>
            </a:r>
          </a:p>
          <a:p>
            <a:endParaRPr lang="en-US" i="1" dirty="0" smtClean="0">
              <a:solidFill>
                <a:srgbClr val="00B050"/>
              </a:solidFill>
            </a:endParaRPr>
          </a:p>
          <a:p>
            <a:pPr>
              <a:buNone/>
            </a:pPr>
            <a:r>
              <a:rPr lang="en-US" b="1" dirty="0" smtClean="0"/>
              <a:t>3. Ripe</a:t>
            </a:r>
          </a:p>
          <a:p>
            <a:endParaRPr lang="en-US" i="1" dirty="0" smtClean="0">
              <a:solidFill>
                <a:srgbClr val="00B050"/>
              </a:solidFill>
            </a:endParaRPr>
          </a:p>
          <a:p>
            <a:pPr>
              <a:buNone/>
            </a:pPr>
            <a:r>
              <a:rPr lang="en-US" b="1" dirty="0" smtClean="0">
                <a:solidFill>
                  <a:schemeClr val="tx1"/>
                </a:solidFill>
              </a:rPr>
              <a:t>4. filled </a:t>
            </a:r>
            <a:endParaRPr lang="en-US" b="1" i="1" dirty="0" smtClean="0">
              <a:solidFill>
                <a:schemeClr val="tx1"/>
              </a:solidFill>
            </a:endParaRPr>
          </a:p>
          <a:p>
            <a:pPr>
              <a:buNone/>
            </a:pPr>
            <a:r>
              <a:rPr lang="en-US" b="1" dirty="0" smtClean="0">
                <a:solidFill>
                  <a:schemeClr val="tx1"/>
                </a:solidFill>
              </a:rPr>
              <a:t>5. Repay</a:t>
            </a:r>
            <a:endParaRPr lang="en-US" b="1" i="1" dirty="0" smtClean="0">
              <a:solidFill>
                <a:schemeClr val="tx1"/>
              </a:solidFill>
            </a:endParaRPr>
          </a:p>
          <a:p>
            <a:pPr>
              <a:buNone/>
            </a:pPr>
            <a:r>
              <a:rPr lang="en-US" b="1" dirty="0" smtClean="0">
                <a:solidFill>
                  <a:schemeClr val="tx1"/>
                </a:solidFill>
              </a:rPr>
              <a:t>6. load</a:t>
            </a:r>
            <a:endParaRPr lang="en-US" b="1" dirty="0">
              <a:solidFill>
                <a:schemeClr val="tx1"/>
              </a:solidFill>
            </a:endParaRPr>
          </a:p>
        </p:txBody>
      </p:sp>
      <p:sp>
        <p:nvSpPr>
          <p:cNvPr id="4" name="Rectangle 3"/>
          <p:cNvSpPr/>
          <p:nvPr/>
        </p:nvSpPr>
        <p:spPr>
          <a:xfrm>
            <a:off x="4953000" y="5867400"/>
            <a:ext cx="4191000" cy="461665"/>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i="1" dirty="0" smtClean="0"/>
              <a:t>f. a large amount of </a:t>
            </a:r>
            <a:r>
              <a:rPr lang="en-US" sz="2400" b="1" i="1" u="sng" dirty="0" smtClean="0"/>
              <a:t>money</a:t>
            </a:r>
            <a:endParaRPr lang="en-US" sz="2400" b="1" u="sng" dirty="0"/>
          </a:p>
        </p:txBody>
      </p:sp>
      <p:sp>
        <p:nvSpPr>
          <p:cNvPr id="6" name="Rectangle 5"/>
          <p:cNvSpPr/>
          <p:nvPr/>
        </p:nvSpPr>
        <p:spPr>
          <a:xfrm>
            <a:off x="4865305" y="2033452"/>
            <a:ext cx="4278695" cy="830997"/>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i="1" dirty="0" smtClean="0"/>
              <a:t> b. Tree with green fruit shaped like a </a:t>
            </a:r>
            <a:r>
              <a:rPr lang="en-US" sz="2400" b="1" i="1" u="sng" dirty="0" smtClean="0"/>
              <a:t>star</a:t>
            </a:r>
            <a:endParaRPr lang="en-US" sz="2400" b="1" u="sng" dirty="0"/>
          </a:p>
        </p:txBody>
      </p:sp>
      <p:sp>
        <p:nvSpPr>
          <p:cNvPr id="7" name="Rectangle 6"/>
          <p:cNvSpPr/>
          <p:nvPr/>
        </p:nvSpPr>
        <p:spPr>
          <a:xfrm>
            <a:off x="4876800" y="1295400"/>
            <a:ext cx="4267200" cy="461665"/>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dirty="0" smtClean="0"/>
              <a:t>a.  </a:t>
            </a:r>
            <a:r>
              <a:rPr lang="en-US" sz="2400" b="1" i="1" u="sng" dirty="0" smtClean="0"/>
              <a:t>ready </a:t>
            </a:r>
            <a:r>
              <a:rPr lang="en-US" sz="2400" b="1" i="1" dirty="0" smtClean="0"/>
              <a:t>to be </a:t>
            </a:r>
            <a:r>
              <a:rPr lang="en-US" sz="2400" b="1" i="1" u="sng" dirty="0" smtClean="0"/>
              <a:t>eaten</a:t>
            </a:r>
            <a:endParaRPr lang="en-US" sz="2400" b="1" u="sng" dirty="0"/>
          </a:p>
        </p:txBody>
      </p:sp>
      <p:sp>
        <p:nvSpPr>
          <p:cNvPr id="8" name="Rectangle 7"/>
          <p:cNvSpPr/>
          <p:nvPr/>
        </p:nvSpPr>
        <p:spPr>
          <a:xfrm>
            <a:off x="4887685" y="3052356"/>
            <a:ext cx="4191000" cy="830997"/>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dirty="0" smtClean="0">
                <a:solidFill>
                  <a:schemeClr val="tx1"/>
                </a:solidFill>
              </a:rPr>
              <a:t> c. </a:t>
            </a:r>
            <a:r>
              <a:rPr lang="en-US" sz="2400" b="1" i="1" dirty="0" smtClean="0">
                <a:solidFill>
                  <a:schemeClr val="tx1"/>
                </a:solidFill>
              </a:rPr>
              <a:t>put gold into the bag until there is </a:t>
            </a:r>
            <a:r>
              <a:rPr lang="en-US" sz="2400" b="1" i="1" u="sng" dirty="0" smtClean="0">
                <a:solidFill>
                  <a:schemeClr val="tx1"/>
                </a:solidFill>
              </a:rPr>
              <a:t>no more space</a:t>
            </a:r>
            <a:endParaRPr lang="en-US" sz="2400" b="1" u="sng" dirty="0">
              <a:solidFill>
                <a:schemeClr val="tx1"/>
              </a:solidFill>
            </a:endParaRPr>
          </a:p>
        </p:txBody>
      </p:sp>
      <p:sp>
        <p:nvSpPr>
          <p:cNvPr id="9" name="Rectangle 8"/>
          <p:cNvSpPr/>
          <p:nvPr/>
        </p:nvSpPr>
        <p:spPr>
          <a:xfrm>
            <a:off x="4896411" y="4114800"/>
            <a:ext cx="4182274" cy="461665"/>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dirty="0" smtClean="0">
                <a:solidFill>
                  <a:schemeClr val="tx1"/>
                </a:solidFill>
              </a:rPr>
              <a:t> d. </a:t>
            </a:r>
            <a:r>
              <a:rPr lang="en-US" sz="2400" b="1" i="1" u="sng" dirty="0" smtClean="0">
                <a:solidFill>
                  <a:schemeClr val="tx1"/>
                </a:solidFill>
              </a:rPr>
              <a:t>pay</a:t>
            </a:r>
            <a:r>
              <a:rPr lang="en-US" sz="2400" b="1" i="1" dirty="0" smtClean="0">
                <a:solidFill>
                  <a:schemeClr val="tx1"/>
                </a:solidFill>
              </a:rPr>
              <a:t> back</a:t>
            </a:r>
            <a:endParaRPr lang="en-US" sz="2400" b="1" dirty="0">
              <a:solidFill>
                <a:schemeClr val="tx1"/>
              </a:solidFill>
            </a:endParaRPr>
          </a:p>
        </p:txBody>
      </p:sp>
      <p:sp>
        <p:nvSpPr>
          <p:cNvPr id="10" name="Rectangle 9"/>
          <p:cNvSpPr/>
          <p:nvPr/>
        </p:nvSpPr>
        <p:spPr>
          <a:xfrm>
            <a:off x="4953000" y="4800600"/>
            <a:ext cx="4191000" cy="830997"/>
          </a:xfrm>
          <a:prstGeom prst="rect">
            <a:avLst/>
          </a:prstGeom>
          <a:ln>
            <a:solidFill>
              <a:srgbClr val="0C05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b="1" dirty="0" smtClean="0">
                <a:solidFill>
                  <a:schemeClr val="tx1"/>
                </a:solidFill>
              </a:rPr>
              <a:t> e. </a:t>
            </a:r>
            <a:r>
              <a:rPr lang="en-US" sz="2400" b="1" i="1" dirty="0" smtClean="0">
                <a:solidFill>
                  <a:schemeClr val="tx1"/>
                </a:solidFill>
              </a:rPr>
              <a:t>something that is </a:t>
            </a:r>
            <a:r>
              <a:rPr lang="en-US" sz="2400" b="1" i="1" u="sng" dirty="0" smtClean="0">
                <a:solidFill>
                  <a:schemeClr val="tx1"/>
                </a:solidFill>
              </a:rPr>
              <a:t>being carried</a:t>
            </a:r>
            <a:endParaRPr lang="en-US" sz="2400" b="1" u="sng" dirty="0">
              <a:solidFill>
                <a:schemeClr val="tx1"/>
              </a:solidFill>
            </a:endParaRPr>
          </a:p>
        </p:txBody>
      </p:sp>
      <p:sp>
        <p:nvSpPr>
          <p:cNvPr id="11"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13" name="Rectangle 12"/>
          <p:cNvSpPr/>
          <p:nvPr/>
        </p:nvSpPr>
        <p:spPr>
          <a:xfrm>
            <a:off x="914400" y="685800"/>
            <a:ext cx="73152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solidFill>
                  <a:srgbClr val="002060"/>
                </a:solidFill>
              </a:rPr>
              <a:t> What do they mean? You match with the meanings</a:t>
            </a:r>
            <a:endParaRPr lang="en-US" sz="2400" dirty="0">
              <a:solidFill>
                <a:srgbClr val="002060"/>
              </a:solidFill>
            </a:endParaRPr>
          </a:p>
        </p:txBody>
      </p:sp>
      <p:pic>
        <p:nvPicPr>
          <p:cNvPr id="1026" name="Picture 2" descr="D:\2017-2018\powerpoint\dia-trai-cay-cung-cau-du.jpg"/>
          <p:cNvPicPr>
            <a:picLocks noChangeAspect="1" noChangeArrowheads="1"/>
          </p:cNvPicPr>
          <p:nvPr/>
        </p:nvPicPr>
        <p:blipFill>
          <a:blip r:embed="rId3" cstate="print"/>
          <a:srcRect/>
          <a:stretch>
            <a:fillRect/>
          </a:stretch>
        </p:blipFill>
        <p:spPr bwMode="auto">
          <a:xfrm>
            <a:off x="1907178" y="2819400"/>
            <a:ext cx="1524000" cy="1066800"/>
          </a:xfrm>
          <a:prstGeom prst="rect">
            <a:avLst/>
          </a:prstGeom>
          <a:noFill/>
        </p:spPr>
      </p:pic>
      <p:pic>
        <p:nvPicPr>
          <p:cNvPr id="1027" name="Picture 3" descr="D:\2017-2018\powerpoint\GtY4lcM.jpg"/>
          <p:cNvPicPr>
            <a:picLocks noChangeAspect="1" noChangeArrowheads="1"/>
          </p:cNvPicPr>
          <p:nvPr/>
        </p:nvPicPr>
        <p:blipFill>
          <a:blip r:embed="rId4" cstate="print"/>
          <a:srcRect/>
          <a:stretch>
            <a:fillRect/>
          </a:stretch>
        </p:blipFill>
        <p:spPr bwMode="auto">
          <a:xfrm>
            <a:off x="1981200" y="1143000"/>
            <a:ext cx="1447800" cy="1066800"/>
          </a:xfrm>
          <a:prstGeom prst="rect">
            <a:avLst/>
          </a:prstGeom>
          <a:noFill/>
        </p:spPr>
      </p:pic>
      <p:pic>
        <p:nvPicPr>
          <p:cNvPr id="1028" name="Picture 4" descr="D:\2017-2018\powerpoint\tải xuống.jpg"/>
          <p:cNvPicPr>
            <a:picLocks noChangeAspect="1" noChangeArrowheads="1"/>
          </p:cNvPicPr>
          <p:nvPr/>
        </p:nvPicPr>
        <p:blipFill>
          <a:blip r:embed="rId5"/>
          <a:srcRect/>
          <a:stretch>
            <a:fillRect/>
          </a:stretch>
        </p:blipFill>
        <p:spPr bwMode="auto">
          <a:xfrm>
            <a:off x="1905000" y="3962400"/>
            <a:ext cx="1524001" cy="1085850"/>
          </a:xfrm>
          <a:prstGeom prst="rect">
            <a:avLst/>
          </a:prstGeom>
          <a:noFill/>
        </p:spPr>
      </p:pic>
      <p:pic>
        <p:nvPicPr>
          <p:cNvPr id="1029" name="Picture 5" descr="D:\2017-2018\powerpoint\5-2f2f4.JPG"/>
          <p:cNvPicPr>
            <a:picLocks noChangeAspect="1" noChangeArrowheads="1"/>
          </p:cNvPicPr>
          <p:nvPr/>
        </p:nvPicPr>
        <p:blipFill>
          <a:blip r:embed="rId6" cstate="print"/>
          <a:srcRect/>
          <a:stretch>
            <a:fillRect/>
          </a:stretch>
        </p:blipFill>
        <p:spPr bwMode="auto">
          <a:xfrm>
            <a:off x="1870167" y="5486400"/>
            <a:ext cx="1514670" cy="932181"/>
          </a:xfrm>
          <a:prstGeom prst="rect">
            <a:avLst/>
          </a:prstGeom>
          <a:noFill/>
        </p:spPr>
      </p:pic>
      <p:cxnSp>
        <p:nvCxnSpPr>
          <p:cNvPr id="23" name="Straight Connector 22"/>
          <p:cNvCxnSpPr>
            <a:stCxn id="1027" idx="3"/>
            <a:endCxn id="4" idx="1"/>
          </p:cNvCxnSpPr>
          <p:nvPr/>
        </p:nvCxnSpPr>
        <p:spPr>
          <a:xfrm>
            <a:off x="3429000" y="1676400"/>
            <a:ext cx="1524000" cy="4421833"/>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a:endCxn id="6" idx="1"/>
          </p:cNvCxnSpPr>
          <p:nvPr/>
        </p:nvCxnSpPr>
        <p:spPr>
          <a:xfrm flipV="1">
            <a:off x="2743200" y="2448951"/>
            <a:ext cx="2122105" cy="218049"/>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a:stCxn id="1026" idx="3"/>
            <a:endCxn id="7" idx="1"/>
          </p:cNvCxnSpPr>
          <p:nvPr/>
        </p:nvCxnSpPr>
        <p:spPr>
          <a:xfrm flipV="1">
            <a:off x="3431178" y="1526233"/>
            <a:ext cx="1445622" cy="1826567"/>
          </a:xfrm>
          <a:prstGeom prst="line">
            <a:avLst/>
          </a:prstGeom>
        </p:spPr>
        <p:style>
          <a:lnRef idx="2">
            <a:schemeClr val="dk1"/>
          </a:lnRef>
          <a:fillRef idx="0">
            <a:schemeClr val="dk1"/>
          </a:fillRef>
          <a:effectRef idx="1">
            <a:schemeClr val="dk1"/>
          </a:effectRef>
          <a:fontRef idx="minor">
            <a:schemeClr val="tx1"/>
          </a:fontRef>
        </p:style>
      </p:cxnSp>
      <p:cxnSp>
        <p:nvCxnSpPr>
          <p:cNvPr id="29" name="Straight Connector 28"/>
          <p:cNvCxnSpPr>
            <a:endCxn id="8" idx="1"/>
          </p:cNvCxnSpPr>
          <p:nvPr/>
        </p:nvCxnSpPr>
        <p:spPr>
          <a:xfrm flipV="1">
            <a:off x="3429000" y="3467855"/>
            <a:ext cx="1458685" cy="1180345"/>
          </a:xfrm>
          <a:prstGeom prst="line">
            <a:avLst/>
          </a:prstGeom>
        </p:spPr>
        <p:style>
          <a:lnRef idx="2">
            <a:schemeClr val="dk1"/>
          </a:lnRef>
          <a:fillRef idx="0">
            <a:schemeClr val="dk1"/>
          </a:fillRef>
          <a:effectRef idx="1">
            <a:schemeClr val="dk1"/>
          </a:effectRef>
          <a:fontRef idx="minor">
            <a:schemeClr val="tx1"/>
          </a:fontRef>
        </p:style>
      </p:cxnSp>
      <p:cxnSp>
        <p:nvCxnSpPr>
          <p:cNvPr id="31" name="Straight Connector 30"/>
          <p:cNvCxnSpPr>
            <a:endCxn id="9" idx="1"/>
          </p:cNvCxnSpPr>
          <p:nvPr/>
        </p:nvCxnSpPr>
        <p:spPr>
          <a:xfrm flipV="1">
            <a:off x="1676400" y="4345633"/>
            <a:ext cx="3220011" cy="988367"/>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p:cNvCxnSpPr>
            <a:endCxn id="10" idx="1"/>
          </p:cNvCxnSpPr>
          <p:nvPr/>
        </p:nvCxnSpPr>
        <p:spPr>
          <a:xfrm flipV="1">
            <a:off x="3352800" y="5216099"/>
            <a:ext cx="1600200" cy="879901"/>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linds(horizontal)">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blinds(horizontal)">
                                      <p:cBhvr>
                                        <p:cTn id="17" dur="5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9"/>
                                        </p:tgtEl>
                                        <p:attrNameLst>
                                          <p:attrName>style.visibility</p:attrName>
                                        </p:attrNameLst>
                                      </p:cBhvr>
                                      <p:to>
                                        <p:strVal val="visible"/>
                                      </p:to>
                                    </p:set>
                                    <p:animEffect transition="in" filter="blinds(horizontal)">
                                      <p:cBhvr>
                                        <p:cTn id="22" dur="500"/>
                                        <p:tgtEl>
                                          <p:spTgt spid="102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linds(horizontal)">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ox(in)">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box(in)">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linds(horizontal)">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ox(in)">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box(in)">
                                      <p:cBhvr>
                                        <p:cTn id="5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533400"/>
          </a:xfrm>
        </p:spPr>
        <p:style>
          <a:lnRef idx="1">
            <a:schemeClr val="accent3"/>
          </a:lnRef>
          <a:fillRef idx="2">
            <a:schemeClr val="accent3"/>
          </a:fillRef>
          <a:effectRef idx="1">
            <a:schemeClr val="accent3"/>
          </a:effectRef>
          <a:fontRef idx="minor">
            <a:schemeClr val="dk1"/>
          </a:fontRef>
        </p:style>
        <p:txBody>
          <a:bodyPr>
            <a:noAutofit/>
          </a:bodyPr>
          <a:lstStyle/>
          <a:p>
            <a:pPr algn="l"/>
            <a:r>
              <a:rPr lang="en-US" sz="2400" b="1" dirty="0" smtClean="0">
                <a:solidFill>
                  <a:srgbClr val="002060"/>
                </a:solidFill>
              </a:rPr>
              <a:t>2. Read the story again and answer the  questions.</a:t>
            </a:r>
            <a:endParaRPr lang="en-US" sz="2400" dirty="0">
              <a:solidFill>
                <a:srgbClr val="002060"/>
              </a:solidFill>
            </a:endParaRPr>
          </a:p>
        </p:txBody>
      </p:sp>
      <p:sp>
        <p:nvSpPr>
          <p:cNvPr id="3" name="Content Placeholder 2"/>
          <p:cNvSpPr>
            <a:spLocks noGrp="1"/>
          </p:cNvSpPr>
          <p:nvPr>
            <p:ph idx="1"/>
          </p:nvPr>
        </p:nvSpPr>
        <p:spPr>
          <a:xfrm>
            <a:off x="228600" y="3810000"/>
            <a:ext cx="8686800" cy="2057400"/>
          </a:xfrm>
        </p:spPr>
        <p:txBody>
          <a:bodyPr>
            <a:noAutofit/>
          </a:bodyPr>
          <a:lstStyle/>
          <a:p>
            <a:pPr>
              <a:buNone/>
            </a:pPr>
            <a:r>
              <a:rPr lang="en-US" sz="2400" b="1" i="1" dirty="0" smtClean="0">
                <a:solidFill>
                  <a:srgbClr val="500000"/>
                </a:solidFill>
              </a:rPr>
              <a:t>ANSWERS:</a:t>
            </a:r>
          </a:p>
          <a:p>
            <a:pPr>
              <a:buNone/>
            </a:pPr>
            <a:r>
              <a:rPr lang="en-US" sz="2400" b="1" i="1" dirty="0" smtClean="0">
                <a:solidFill>
                  <a:srgbClr val="500000"/>
                </a:solidFill>
              </a:rPr>
              <a:t>1. He gave his younger brother only a </a:t>
            </a:r>
            <a:r>
              <a:rPr lang="en-US" sz="2400" b="1" i="1" dirty="0" err="1" smtClean="0">
                <a:solidFill>
                  <a:srgbClr val="500000"/>
                </a:solidFill>
              </a:rPr>
              <a:t>starfruit</a:t>
            </a:r>
            <a:r>
              <a:rPr lang="en-US" sz="2400" b="1" i="1" dirty="0" smtClean="0">
                <a:solidFill>
                  <a:srgbClr val="500000"/>
                </a:solidFill>
              </a:rPr>
              <a:t> tree.</a:t>
            </a:r>
          </a:p>
          <a:p>
            <a:pPr>
              <a:buNone/>
            </a:pPr>
            <a:r>
              <a:rPr lang="en-US" sz="2400" b="1" i="1" dirty="0" smtClean="0">
                <a:solidFill>
                  <a:srgbClr val="500000"/>
                </a:solidFill>
              </a:rPr>
              <a:t>2. The eagle promised to repay him in gold.</a:t>
            </a:r>
          </a:p>
          <a:p>
            <a:pPr>
              <a:buNone/>
            </a:pPr>
            <a:r>
              <a:rPr lang="en-US" sz="2400" b="1" i="1" dirty="0" smtClean="0">
                <a:solidFill>
                  <a:srgbClr val="500000"/>
                </a:solidFill>
              </a:rPr>
              <a:t>3. He offered to swap his fortune for his brother’s </a:t>
            </a:r>
            <a:r>
              <a:rPr lang="en-US" sz="2400" b="1" i="1" dirty="0" err="1" smtClean="0">
                <a:solidFill>
                  <a:srgbClr val="500000"/>
                </a:solidFill>
              </a:rPr>
              <a:t>starfruit</a:t>
            </a:r>
            <a:r>
              <a:rPr lang="en-US" sz="2400" b="1" i="1" dirty="0" smtClean="0">
                <a:solidFill>
                  <a:srgbClr val="500000"/>
                </a:solidFill>
              </a:rPr>
              <a:t> tree.</a:t>
            </a:r>
          </a:p>
          <a:p>
            <a:pPr>
              <a:buNone/>
            </a:pPr>
            <a:r>
              <a:rPr lang="en-US" sz="2400" b="1" i="1" dirty="0" smtClean="0">
                <a:solidFill>
                  <a:srgbClr val="500000"/>
                </a:solidFill>
              </a:rPr>
              <a:t>4. He filled a very large bag and all his pockets with gold.</a:t>
            </a:r>
          </a:p>
          <a:p>
            <a:pPr>
              <a:buNone/>
            </a:pPr>
            <a:r>
              <a:rPr lang="en-US" sz="2400" b="1" i="1" dirty="0" smtClean="0">
                <a:solidFill>
                  <a:srgbClr val="500000"/>
                </a:solidFill>
              </a:rPr>
              <a:t>5. He was dropped (by the eagle) into the sea</a:t>
            </a:r>
            <a:r>
              <a:rPr lang="en-US" sz="2400" b="1" i="1" dirty="0" smtClean="0">
                <a:solidFill>
                  <a:srgbClr val="0070C0"/>
                </a:solidFill>
              </a:rPr>
              <a:t>.</a:t>
            </a:r>
          </a:p>
          <a:p>
            <a:endParaRPr lang="en-US" sz="2400" i="1" dirty="0">
              <a:solidFill>
                <a:srgbClr val="0070C0"/>
              </a:solidFill>
            </a:endParaRPr>
          </a:p>
        </p:txBody>
      </p:sp>
      <p:sp>
        <p:nvSpPr>
          <p:cNvPr id="5" name="Rectangle 4"/>
          <p:cNvSpPr/>
          <p:nvPr/>
        </p:nvSpPr>
        <p:spPr>
          <a:xfrm>
            <a:off x="228600" y="1295400"/>
            <a:ext cx="8686800" cy="2308324"/>
          </a:xfrm>
          <a:prstGeom prst="rect">
            <a:avLst/>
          </a:prstGeom>
        </p:spPr>
        <p:txBody>
          <a:bodyPr wrap="square">
            <a:spAutoFit/>
          </a:bodyPr>
          <a:lstStyle/>
          <a:p>
            <a:r>
              <a:rPr lang="en-US" sz="2400" b="1" dirty="0" smtClean="0"/>
              <a:t>1. What did the older brother give his younger brother?</a:t>
            </a:r>
          </a:p>
          <a:p>
            <a:r>
              <a:rPr lang="en-US" sz="2400" b="1" dirty="0" smtClean="0"/>
              <a:t>2. What did the eagle promise to the younger brother?</a:t>
            </a:r>
          </a:p>
          <a:p>
            <a:r>
              <a:rPr lang="en-US" sz="2400" b="1" dirty="0" smtClean="0"/>
              <a:t>3. What did the elder brother do when he found out how his younger brother became rich?</a:t>
            </a:r>
          </a:p>
          <a:p>
            <a:r>
              <a:rPr lang="en-US" sz="2400" b="1" dirty="0" smtClean="0"/>
              <a:t>4. What did the elder brother do when he got to the place of gold?</a:t>
            </a:r>
          </a:p>
          <a:p>
            <a:r>
              <a:rPr lang="en-US" sz="2400" b="1" dirty="0" smtClean="0"/>
              <a:t>5. What happened to the elder brother in the end?</a:t>
            </a:r>
            <a:endParaRPr lang="en-US" sz="2400" b="1" dirty="0"/>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391400" cy="533400"/>
          </a:xfrm>
        </p:spPr>
        <p:txBody>
          <a:bodyPr>
            <a:normAutofit/>
          </a:bodyPr>
          <a:lstStyle/>
          <a:p>
            <a:pPr algn="l"/>
            <a:r>
              <a:rPr lang="en-US" sz="2400" b="1" dirty="0" smtClean="0"/>
              <a:t>3. Now complete the details of the fable.</a:t>
            </a:r>
            <a:endParaRPr lang="en-US" sz="2400" dirty="0"/>
          </a:p>
        </p:txBody>
      </p:sp>
      <p:sp>
        <p:nvSpPr>
          <p:cNvPr id="5" name="Text Box 26"/>
          <p:cNvSpPr txBox="1">
            <a:spLocks noChangeArrowheads="1"/>
          </p:cNvSpPr>
          <p:nvPr/>
        </p:nvSpPr>
        <p:spPr bwMode="auto">
          <a:xfrm>
            <a:off x="0" y="1"/>
            <a:ext cx="9144000" cy="400110"/>
          </a:xfrm>
          <a:prstGeom prst="rect">
            <a:avLst/>
          </a:prstGeom>
          <a:solidFill>
            <a:schemeClr val="bg1">
              <a:lumMod val="95000"/>
            </a:schemeClr>
          </a:solidFill>
          <a:ln w="9525">
            <a:solidFill>
              <a:srgbClr val="002060"/>
            </a:solidFill>
            <a:miter lim="800000"/>
            <a:headEnd/>
            <a:tailEnd/>
          </a:ln>
        </p:spPr>
        <p:txBody>
          <a:bodyPr wrap="square">
            <a:spAutoFit/>
          </a:bodyPr>
          <a:lstStyle/>
          <a:p>
            <a:pPr eaLnBrk="0" hangingPunct="0">
              <a:spcBef>
                <a:spcPct val="50000"/>
              </a:spcBef>
            </a:pPr>
            <a:r>
              <a:rPr lang="en-US" sz="2000" b="1" u="sng" dirty="0" smtClean="0">
                <a:solidFill>
                  <a:srgbClr val="FF0000"/>
                </a:solidFill>
              </a:rPr>
              <a:t>Unit 6:</a:t>
            </a:r>
            <a:r>
              <a:rPr lang="en-US" sz="2000" b="1" dirty="0" smtClean="0">
                <a:solidFill>
                  <a:srgbClr val="0000CC"/>
                </a:solidFill>
                <a:latin typeface=".VnRevue" pitchFamily="34" charset="0"/>
                <a:cs typeface="Arial" charset="0"/>
              </a:rPr>
              <a:t>    FOLK TALES - SKILLS 1</a:t>
            </a:r>
            <a:endParaRPr lang="en-US" sz="2000" dirty="0">
              <a:solidFill>
                <a:srgbClr val="0000CC"/>
              </a:solidFill>
              <a:latin typeface=".VnRevue" pitchFamily="34" charset="0"/>
              <a:cs typeface="Arial" charset="0"/>
            </a:endParaRPr>
          </a:p>
        </p:txBody>
      </p:sp>
      <p:graphicFrame>
        <p:nvGraphicFramePr>
          <p:cNvPr id="6" name="Table 5"/>
          <p:cNvGraphicFramePr>
            <a:graphicFrameLocks noGrp="1"/>
          </p:cNvGraphicFramePr>
          <p:nvPr/>
        </p:nvGraphicFramePr>
        <p:xfrm>
          <a:off x="228600" y="990600"/>
          <a:ext cx="8686801" cy="6903720"/>
        </p:xfrm>
        <a:graphic>
          <a:graphicData uri="http://schemas.openxmlformats.org/drawingml/2006/table">
            <a:tbl>
              <a:tblPr firstRow="1" bandRow="1">
                <a:tableStyleId>{ED083AE6-46FA-4A59-8FB0-9F97EB10719F}</a:tableStyleId>
              </a:tblPr>
              <a:tblGrid>
                <a:gridCol w="1628776"/>
                <a:gridCol w="7058025"/>
              </a:tblGrid>
              <a:tr h="370840">
                <a:tc>
                  <a:txBody>
                    <a:bodyPr/>
                    <a:lstStyle/>
                    <a:p>
                      <a:r>
                        <a:rPr lang="en-US" sz="1800" b="1" dirty="0" smtClean="0">
                          <a:solidFill>
                            <a:schemeClr val="tx1"/>
                          </a:solidFill>
                        </a:rPr>
                        <a:t>Main</a:t>
                      </a:r>
                    </a:p>
                    <a:p>
                      <a:r>
                        <a:rPr lang="en-US" sz="1800" b="1" dirty="0" smtClean="0">
                          <a:solidFill>
                            <a:schemeClr val="tx1"/>
                          </a:solidFill>
                        </a:rPr>
                        <a:t>characters</a:t>
                      </a:r>
                    </a:p>
                    <a:p>
                      <a:endParaRPr lang="en-US" sz="1800" dirty="0">
                        <a:solidFill>
                          <a:schemeClr val="tx1"/>
                        </a:solidFill>
                      </a:endParaRPr>
                    </a:p>
                  </a:txBody>
                  <a:tcPr/>
                </a:tc>
                <a:tc>
                  <a:txBody>
                    <a:bodyPr/>
                    <a:lstStyle/>
                    <a:p>
                      <a:r>
                        <a:rPr lang="en-US" b="1" dirty="0" smtClean="0">
                          <a:solidFill>
                            <a:schemeClr val="tx1"/>
                          </a:solidFill>
                        </a:rPr>
                        <a:t>Character 1: The younger brother. He is kind and honest.</a:t>
                      </a:r>
                    </a:p>
                    <a:p>
                      <a:r>
                        <a:rPr lang="en-US" b="1" dirty="0" smtClean="0">
                          <a:solidFill>
                            <a:schemeClr val="tx1"/>
                          </a:solidFill>
                        </a:rPr>
                        <a:t>Character 2: The elder brother. He is (1)________.</a:t>
                      </a:r>
                    </a:p>
                    <a:p>
                      <a:r>
                        <a:rPr lang="en-US" b="1" dirty="0" smtClean="0">
                          <a:solidFill>
                            <a:schemeClr val="tx1"/>
                          </a:solidFill>
                        </a:rPr>
                        <a:t>Characters 3: The eagle. It is grateful.</a:t>
                      </a:r>
                    </a:p>
                    <a:p>
                      <a:r>
                        <a:rPr lang="en-US" b="1" i="1" dirty="0" smtClean="0">
                          <a:solidFill>
                            <a:schemeClr val="tx1"/>
                          </a:solidFill>
                        </a:rPr>
                        <a:t>A.</a:t>
                      </a:r>
                      <a:r>
                        <a:rPr lang="en-US" b="1" i="1" baseline="0" dirty="0" smtClean="0">
                          <a:solidFill>
                            <a:schemeClr val="tx1"/>
                          </a:solidFill>
                        </a:rPr>
                        <a:t> Generous         B. good                        C. greedy</a:t>
                      </a:r>
                      <a:endParaRPr lang="en-US" b="1" i="1" dirty="0" smtClean="0">
                        <a:solidFill>
                          <a:schemeClr val="tx1"/>
                        </a:solidFill>
                      </a:endParaRPr>
                    </a:p>
                  </a:txBody>
                  <a:tcPr/>
                </a:tc>
              </a:tr>
              <a:tr h="370840">
                <a:tc>
                  <a:txBody>
                    <a:bodyPr/>
                    <a:lstStyle/>
                    <a:p>
                      <a:r>
                        <a:rPr lang="en-US" sz="1800" b="1" dirty="0" smtClean="0">
                          <a:solidFill>
                            <a:srgbClr val="00B050"/>
                          </a:solidFill>
                        </a:rPr>
                        <a:t>Plot:</a:t>
                      </a:r>
                    </a:p>
                    <a:p>
                      <a:r>
                        <a:rPr lang="en-US" sz="1800" b="1" dirty="0" smtClean="0">
                          <a:solidFill>
                            <a:srgbClr val="00B050"/>
                          </a:solidFill>
                        </a:rPr>
                        <a:t>beginning</a:t>
                      </a:r>
                    </a:p>
                    <a:p>
                      <a:endParaRPr lang="en-US" sz="1800" b="1" dirty="0">
                        <a:solidFill>
                          <a:srgbClr val="00B050"/>
                        </a:solidFill>
                      </a:endParaRPr>
                    </a:p>
                  </a:txBody>
                  <a:tcPr/>
                </a:tc>
                <a:tc>
                  <a:txBody>
                    <a:bodyPr/>
                    <a:lstStyle/>
                    <a:p>
                      <a:r>
                        <a:rPr lang="en-US" sz="2000" b="1" dirty="0" smtClean="0">
                          <a:solidFill>
                            <a:schemeClr val="accent1">
                              <a:lumMod val="75000"/>
                            </a:schemeClr>
                          </a:solidFill>
                        </a:rPr>
                        <a:t>Once upon a (2)    ________       , there was a rich man</a:t>
                      </a:r>
                    </a:p>
                    <a:p>
                      <a:r>
                        <a:rPr lang="en-US" sz="2000" b="1" dirty="0" smtClean="0">
                          <a:solidFill>
                            <a:schemeClr val="accent1">
                              <a:lumMod val="75000"/>
                            </a:schemeClr>
                          </a:solidFill>
                        </a:rPr>
                        <a:t>living in a village.</a:t>
                      </a:r>
                    </a:p>
                    <a:p>
                      <a:r>
                        <a:rPr lang="en-US" sz="2000" b="1" i="1" dirty="0" smtClean="0">
                          <a:solidFill>
                            <a:schemeClr val="tx1"/>
                          </a:solidFill>
                        </a:rPr>
                        <a:t>A.</a:t>
                      </a:r>
                      <a:r>
                        <a:rPr lang="en-US" sz="2000" b="1" i="1" baseline="0" dirty="0" smtClean="0">
                          <a:solidFill>
                            <a:schemeClr val="tx1"/>
                          </a:solidFill>
                        </a:rPr>
                        <a:t> Week                       B. time                     C. day</a:t>
                      </a:r>
                      <a:endParaRPr lang="en-US" sz="2000" b="1" i="1" dirty="0" smtClean="0">
                        <a:solidFill>
                          <a:schemeClr val="tx1"/>
                        </a:solidFill>
                      </a:endParaRPr>
                    </a:p>
                  </a:txBody>
                  <a:tcPr/>
                </a:tc>
              </a:tr>
              <a:tr h="370840">
                <a:tc>
                  <a:txBody>
                    <a:bodyPr/>
                    <a:lstStyle/>
                    <a:p>
                      <a:r>
                        <a:rPr lang="en-US" sz="1800" b="1" dirty="0" smtClean="0">
                          <a:solidFill>
                            <a:srgbClr val="00B050"/>
                          </a:solidFill>
                        </a:rPr>
                        <a:t>Plot:</a:t>
                      </a:r>
                    </a:p>
                    <a:p>
                      <a:r>
                        <a:rPr lang="en-US" sz="1800" b="1" dirty="0" smtClean="0">
                          <a:solidFill>
                            <a:srgbClr val="00B050"/>
                          </a:solidFill>
                        </a:rPr>
                        <a:t>middle</a:t>
                      </a:r>
                    </a:p>
                  </a:txBody>
                  <a:tcPr/>
                </a:tc>
                <a:tc>
                  <a:txBody>
                    <a:bodyPr/>
                    <a:lstStyle/>
                    <a:p>
                      <a:r>
                        <a:rPr lang="en-US" b="1" dirty="0" smtClean="0">
                          <a:solidFill>
                            <a:schemeClr val="accent1">
                              <a:lumMod val="75000"/>
                            </a:schemeClr>
                          </a:solidFill>
                        </a:rPr>
                        <a:t>The man left his two sons a (3)    ________   but the</a:t>
                      </a:r>
                      <a:r>
                        <a:rPr lang="en-US" b="1" baseline="0" dirty="0" smtClean="0">
                          <a:solidFill>
                            <a:schemeClr val="accent1">
                              <a:lumMod val="75000"/>
                            </a:schemeClr>
                          </a:solidFill>
                        </a:rPr>
                        <a:t> </a:t>
                      </a:r>
                      <a:r>
                        <a:rPr lang="en-US" b="1" dirty="0" smtClean="0">
                          <a:solidFill>
                            <a:schemeClr val="accent1">
                              <a:lumMod val="75000"/>
                            </a:schemeClr>
                          </a:solidFill>
                        </a:rPr>
                        <a:t>elder brother gave </a:t>
                      </a:r>
                    </a:p>
                    <a:p>
                      <a:r>
                        <a:rPr lang="en-US" b="1" dirty="0" smtClean="0">
                          <a:solidFill>
                            <a:schemeClr val="accent1">
                              <a:lumMod val="75000"/>
                            </a:schemeClr>
                          </a:solidFill>
                        </a:rPr>
                        <a:t>his brother only a </a:t>
                      </a:r>
                      <a:r>
                        <a:rPr lang="en-US" b="1" dirty="0" err="1" smtClean="0">
                          <a:solidFill>
                            <a:schemeClr val="accent1">
                              <a:lumMod val="75000"/>
                            </a:schemeClr>
                          </a:solidFill>
                        </a:rPr>
                        <a:t>starfruit</a:t>
                      </a:r>
                      <a:r>
                        <a:rPr lang="en-US" b="1" dirty="0" smtClean="0">
                          <a:solidFill>
                            <a:schemeClr val="accent1">
                              <a:lumMod val="75000"/>
                            </a:schemeClr>
                          </a:solidFill>
                        </a:rPr>
                        <a:t> tree.</a:t>
                      </a:r>
                      <a:r>
                        <a:rPr lang="en-US" b="1" baseline="0" dirty="0" smtClean="0">
                          <a:solidFill>
                            <a:schemeClr val="accent1">
                              <a:lumMod val="75000"/>
                            </a:schemeClr>
                          </a:solidFill>
                        </a:rPr>
                        <a:t> </a:t>
                      </a:r>
                      <a:r>
                        <a:rPr lang="en-US" b="1" dirty="0" smtClean="0">
                          <a:solidFill>
                            <a:schemeClr val="accent1">
                              <a:lumMod val="75000"/>
                            </a:schemeClr>
                          </a:solidFill>
                        </a:rPr>
                        <a:t>An eagle came and ate the fruit. It repaid the younger</a:t>
                      </a:r>
                      <a:r>
                        <a:rPr lang="en-US" b="1" baseline="0" dirty="0" smtClean="0">
                          <a:solidFill>
                            <a:schemeClr val="accent1">
                              <a:lumMod val="75000"/>
                            </a:schemeClr>
                          </a:solidFill>
                        </a:rPr>
                        <a:t> </a:t>
                      </a:r>
                      <a:r>
                        <a:rPr lang="en-US" b="1" dirty="0" smtClean="0">
                          <a:solidFill>
                            <a:schemeClr val="accent1">
                              <a:lumMod val="75000"/>
                            </a:schemeClr>
                          </a:solidFill>
                        </a:rPr>
                        <a:t>brother by taking him to a place of (4)     ________      .</a:t>
                      </a:r>
                      <a:r>
                        <a:rPr lang="en-US" b="1" baseline="0" dirty="0" smtClean="0">
                          <a:solidFill>
                            <a:schemeClr val="accent1">
                              <a:lumMod val="75000"/>
                            </a:schemeClr>
                          </a:solidFill>
                        </a:rPr>
                        <a:t> </a:t>
                      </a:r>
                      <a:r>
                        <a:rPr lang="en-US" b="1" dirty="0" smtClean="0">
                          <a:solidFill>
                            <a:schemeClr val="accent1">
                              <a:lumMod val="75000"/>
                            </a:schemeClr>
                          </a:solidFill>
                        </a:rPr>
                        <a:t>He brought home some gold and became very rich.</a:t>
                      </a:r>
                      <a:r>
                        <a:rPr lang="en-US" b="1" baseline="0" dirty="0" smtClean="0">
                          <a:solidFill>
                            <a:schemeClr val="accent1">
                              <a:lumMod val="75000"/>
                            </a:schemeClr>
                          </a:solidFill>
                        </a:rPr>
                        <a:t> </a:t>
                      </a:r>
                      <a:r>
                        <a:rPr lang="en-US" b="1" dirty="0" smtClean="0">
                          <a:solidFill>
                            <a:schemeClr val="accent1">
                              <a:lumMod val="75000"/>
                            </a:schemeClr>
                          </a:solidFill>
                        </a:rPr>
                        <a:t>The elder brother (5)   ________      his fortune for his brother’s tree. The eagle helped the </a:t>
                      </a:r>
                      <a:r>
                        <a:rPr lang="en-US" b="1" dirty="0" smtClean="0">
                          <a:solidFill>
                            <a:srgbClr val="0070C0"/>
                          </a:solidFill>
                        </a:rPr>
                        <a:t>elder brother take gold.</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3. </a:t>
                      </a:r>
                      <a:r>
                        <a:rPr lang="en-US" sz="1800" b="1" i="1" dirty="0" smtClean="0">
                          <a:solidFill>
                            <a:schemeClr val="tx1"/>
                          </a:solidFill>
                        </a:rPr>
                        <a:t>A.</a:t>
                      </a:r>
                      <a:r>
                        <a:rPr lang="en-US" sz="1800" b="1" i="1" baseline="0" dirty="0" smtClean="0">
                          <a:solidFill>
                            <a:schemeClr val="tx1"/>
                          </a:solidFill>
                        </a:rPr>
                        <a:t> house                         B. fortune                     C. book</a:t>
                      </a:r>
                      <a:endParaRPr lang="en-US" b="1" dirty="0" smtClean="0">
                        <a:solidFill>
                          <a:srgbClr val="0070C0"/>
                        </a:solidFill>
                      </a:endParaRPr>
                    </a:p>
                    <a:p>
                      <a:r>
                        <a:rPr lang="en-US" b="1" i="1" dirty="0" smtClean="0">
                          <a:solidFill>
                            <a:schemeClr val="tx1"/>
                          </a:solidFill>
                        </a:rPr>
                        <a:t>4. A. Trees</a:t>
                      </a:r>
                      <a:r>
                        <a:rPr lang="en-US" b="1" i="1" baseline="0" dirty="0" smtClean="0">
                          <a:solidFill>
                            <a:schemeClr val="tx1"/>
                          </a:solidFill>
                        </a:rPr>
                        <a:t>                          B.  Mountains              C. gold</a:t>
                      </a:r>
                    </a:p>
                    <a:p>
                      <a:r>
                        <a:rPr lang="en-US" b="1" i="1" baseline="0" dirty="0" smtClean="0">
                          <a:solidFill>
                            <a:schemeClr val="tx1"/>
                          </a:solidFill>
                        </a:rPr>
                        <a:t>5. A. swapped                    B. took away               C. bought </a:t>
                      </a:r>
                      <a:endParaRPr lang="en-US" b="1" i="1" dirty="0" smtClean="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Plot: end</a:t>
                      </a:r>
                    </a:p>
                    <a:p>
                      <a:endParaRPr lang="en-US" sz="1800" b="1" dirty="0">
                        <a:solidFill>
                          <a:schemeClr val="tx1"/>
                        </a:solidFill>
                      </a:endParaRPr>
                    </a:p>
                  </a:txBody>
                  <a:tcPr/>
                </a:tc>
                <a:tc>
                  <a:txBody>
                    <a:bodyPr/>
                    <a:lstStyle/>
                    <a:p>
                      <a:r>
                        <a:rPr lang="en-US" b="1" dirty="0" smtClean="0">
                          <a:solidFill>
                            <a:schemeClr val="tx1"/>
                          </a:solidFill>
                        </a:rPr>
                        <a:t>As the eagle was flying back, the load was too heavy.</a:t>
                      </a:r>
                    </a:p>
                    <a:p>
                      <a:r>
                        <a:rPr lang="en-US" b="1" dirty="0" smtClean="0">
                          <a:solidFill>
                            <a:schemeClr val="tx1"/>
                          </a:solidFill>
                        </a:rPr>
                        <a:t>The eagle got tired and (6)   ________     the elder brother</a:t>
                      </a:r>
                    </a:p>
                    <a:p>
                      <a:r>
                        <a:rPr lang="en-US" b="1" dirty="0" smtClean="0">
                          <a:solidFill>
                            <a:schemeClr val="tx1"/>
                          </a:solidFill>
                        </a:rPr>
                        <a:t>into the sea.</a:t>
                      </a:r>
                    </a:p>
                    <a:p>
                      <a:r>
                        <a:rPr lang="en-US" b="1" dirty="0" smtClean="0">
                          <a:solidFill>
                            <a:schemeClr val="tx1"/>
                          </a:solidFill>
                        </a:rPr>
                        <a:t>6.  A.</a:t>
                      </a:r>
                      <a:r>
                        <a:rPr lang="en-US" b="1" baseline="0" dirty="0" smtClean="0">
                          <a:solidFill>
                            <a:schemeClr val="tx1"/>
                          </a:solidFill>
                        </a:rPr>
                        <a:t> saved                          B. dropped                   C.  Brought </a:t>
                      </a:r>
                      <a:endParaRPr lang="en-US" b="1" dirty="0" smtClean="0">
                        <a:solidFill>
                          <a:schemeClr val="tx1"/>
                        </a:solidFill>
                      </a:endParaRPr>
                    </a:p>
                    <a:p>
                      <a:endParaRPr lang="en-US" b="1" dirty="0" smtClean="0">
                        <a:solidFill>
                          <a:schemeClr val="tx1"/>
                        </a:solidFill>
                      </a:endParaRPr>
                    </a:p>
                    <a:p>
                      <a:endParaRPr lang="en-US" b="1" dirty="0" smtClean="0">
                        <a:solidFill>
                          <a:schemeClr val="tx1"/>
                        </a:solidFill>
                      </a:endParaRPr>
                    </a:p>
                    <a:p>
                      <a:pPr>
                        <a:lnSpc>
                          <a:spcPct val="150000"/>
                        </a:lnSpc>
                        <a:buFont typeface="Wingdings" pitchFamily="2" charset="2"/>
                        <a:buNone/>
                      </a:pPr>
                      <a:endParaRPr lang="en-US" dirty="0">
                        <a:solidFill>
                          <a:schemeClr val="tx1"/>
                        </a:solidFill>
                      </a:endParaRPr>
                    </a:p>
                  </a:txBody>
                  <a:tcPr/>
                </a:tc>
              </a:tr>
            </a:tbl>
          </a:graphicData>
        </a:graphic>
      </p:graphicFrame>
      <p:sp>
        <p:nvSpPr>
          <p:cNvPr id="7" name="Rectangle 6"/>
          <p:cNvSpPr/>
          <p:nvPr/>
        </p:nvSpPr>
        <p:spPr>
          <a:xfrm>
            <a:off x="5715000" y="1219200"/>
            <a:ext cx="1071768" cy="369332"/>
          </a:xfrm>
          <a:prstGeom prst="rect">
            <a:avLst/>
          </a:prstGeom>
        </p:spPr>
        <p:txBody>
          <a:bodyPr wrap="none">
            <a:spAutoFit/>
          </a:bodyPr>
          <a:lstStyle/>
          <a:p>
            <a:r>
              <a:rPr lang="en-US" b="1" dirty="0" smtClean="0">
                <a:solidFill>
                  <a:srgbClr val="FF0000"/>
                </a:solidFill>
              </a:rPr>
              <a:t>C. greedy</a:t>
            </a:r>
            <a:endParaRPr lang="en-US" dirty="0"/>
          </a:p>
        </p:txBody>
      </p:sp>
      <p:sp>
        <p:nvSpPr>
          <p:cNvPr id="8" name="Rectangle 7"/>
          <p:cNvSpPr/>
          <p:nvPr/>
        </p:nvSpPr>
        <p:spPr>
          <a:xfrm>
            <a:off x="3962400" y="2133600"/>
            <a:ext cx="867545" cy="369332"/>
          </a:xfrm>
          <a:prstGeom prst="rect">
            <a:avLst/>
          </a:prstGeom>
        </p:spPr>
        <p:txBody>
          <a:bodyPr wrap="none">
            <a:spAutoFit/>
          </a:bodyPr>
          <a:lstStyle/>
          <a:p>
            <a:r>
              <a:rPr lang="en-US" b="1" dirty="0" smtClean="0">
                <a:solidFill>
                  <a:srgbClr val="FF0000"/>
                </a:solidFill>
              </a:rPr>
              <a:t>B. time</a:t>
            </a:r>
            <a:endParaRPr lang="en-US" dirty="0"/>
          </a:p>
        </p:txBody>
      </p:sp>
      <p:sp>
        <p:nvSpPr>
          <p:cNvPr id="9" name="Rectangle 8"/>
          <p:cNvSpPr/>
          <p:nvPr/>
        </p:nvSpPr>
        <p:spPr>
          <a:xfrm>
            <a:off x="5029200" y="3200400"/>
            <a:ext cx="1146211" cy="369332"/>
          </a:xfrm>
          <a:prstGeom prst="rect">
            <a:avLst/>
          </a:prstGeom>
        </p:spPr>
        <p:txBody>
          <a:bodyPr wrap="none">
            <a:spAutoFit/>
          </a:bodyPr>
          <a:lstStyle/>
          <a:p>
            <a:r>
              <a:rPr lang="en-US" b="1" dirty="0" smtClean="0">
                <a:solidFill>
                  <a:srgbClr val="FF0000"/>
                </a:solidFill>
              </a:rPr>
              <a:t>B. fortune</a:t>
            </a:r>
            <a:endParaRPr lang="en-US" dirty="0"/>
          </a:p>
        </p:txBody>
      </p:sp>
      <p:sp>
        <p:nvSpPr>
          <p:cNvPr id="10" name="Rectangle 9"/>
          <p:cNvSpPr/>
          <p:nvPr/>
        </p:nvSpPr>
        <p:spPr>
          <a:xfrm>
            <a:off x="7696200" y="3733800"/>
            <a:ext cx="830035" cy="369332"/>
          </a:xfrm>
          <a:prstGeom prst="rect">
            <a:avLst/>
          </a:prstGeom>
        </p:spPr>
        <p:txBody>
          <a:bodyPr wrap="none">
            <a:spAutoFit/>
          </a:bodyPr>
          <a:lstStyle/>
          <a:p>
            <a:r>
              <a:rPr lang="en-US" b="1" dirty="0" smtClean="0">
                <a:solidFill>
                  <a:srgbClr val="FF0000"/>
                </a:solidFill>
              </a:rPr>
              <a:t>C. gold</a:t>
            </a:r>
            <a:endParaRPr lang="en-US" dirty="0"/>
          </a:p>
        </p:txBody>
      </p:sp>
      <p:sp>
        <p:nvSpPr>
          <p:cNvPr id="11" name="Rectangle 10"/>
          <p:cNvSpPr/>
          <p:nvPr/>
        </p:nvSpPr>
        <p:spPr>
          <a:xfrm>
            <a:off x="2362200" y="4191000"/>
            <a:ext cx="1351267" cy="369332"/>
          </a:xfrm>
          <a:prstGeom prst="rect">
            <a:avLst/>
          </a:prstGeom>
        </p:spPr>
        <p:txBody>
          <a:bodyPr wrap="none">
            <a:spAutoFit/>
          </a:bodyPr>
          <a:lstStyle/>
          <a:p>
            <a:r>
              <a:rPr lang="en-US" b="1" dirty="0" smtClean="0">
                <a:solidFill>
                  <a:srgbClr val="FF0000"/>
                </a:solidFill>
              </a:rPr>
              <a:t>A. swapped </a:t>
            </a:r>
            <a:endParaRPr lang="en-US" dirty="0"/>
          </a:p>
        </p:txBody>
      </p:sp>
      <p:sp>
        <p:nvSpPr>
          <p:cNvPr id="12" name="Rectangle 11"/>
          <p:cNvSpPr/>
          <p:nvPr/>
        </p:nvSpPr>
        <p:spPr>
          <a:xfrm>
            <a:off x="4648200" y="5943600"/>
            <a:ext cx="996170" cy="369332"/>
          </a:xfrm>
          <a:prstGeom prst="rect">
            <a:avLst/>
          </a:prstGeom>
        </p:spPr>
        <p:txBody>
          <a:bodyPr wrap="none">
            <a:spAutoFit/>
          </a:bodyPr>
          <a:lstStyle/>
          <a:p>
            <a:r>
              <a:rPr lang="en-US" b="1" dirty="0" smtClean="0">
                <a:solidFill>
                  <a:srgbClr val="FF0000"/>
                </a:solidFill>
              </a:rPr>
              <a:t>dropped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686800" cy="609600"/>
          </a:xfrm>
        </p:spPr>
        <p:txBody>
          <a:bodyPr>
            <a:noAutofit/>
          </a:bodyPr>
          <a:lstStyle/>
          <a:p>
            <a:pPr algn="l"/>
            <a:r>
              <a:rPr lang="en-US" sz="2400" b="1" dirty="0" smtClean="0">
                <a:solidFill>
                  <a:srgbClr val="C00000"/>
                </a:solidFill>
              </a:rPr>
              <a:t/>
            </a:r>
            <a:br>
              <a:rPr lang="en-US" sz="2400" b="1" dirty="0" smtClean="0">
                <a:solidFill>
                  <a:srgbClr val="C00000"/>
                </a:solidFill>
              </a:rPr>
            </a:br>
            <a:r>
              <a:rPr lang="en-US" sz="2400" b="1" dirty="0" smtClean="0"/>
              <a:t>4. Read the story summaries below. Decide which story you would like to read.</a:t>
            </a:r>
            <a:endParaRPr lang="en-US" sz="2400" dirty="0"/>
          </a:p>
        </p:txBody>
      </p:sp>
      <p:sp>
        <p:nvSpPr>
          <p:cNvPr id="5" name="Text Box 26"/>
          <p:cNvSpPr txBox="1">
            <a:spLocks noChangeArrowheads="1"/>
          </p:cNvSpPr>
          <p:nvPr/>
        </p:nvSpPr>
        <p:spPr bwMode="auto">
          <a:xfrm>
            <a:off x="0" y="24825"/>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6" name="Rectangle 5"/>
          <p:cNvSpPr/>
          <p:nvPr/>
        </p:nvSpPr>
        <p:spPr>
          <a:xfrm>
            <a:off x="228600" y="762000"/>
            <a:ext cx="1651414" cy="4616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sz="2400" b="1" dirty="0" smtClean="0">
                <a:solidFill>
                  <a:schemeClr val="tx1"/>
                </a:solidFill>
              </a:rPr>
              <a:t>II. Speaking</a:t>
            </a:r>
            <a:endParaRPr lang="en-US" sz="2400" dirty="0">
              <a:solidFill>
                <a:schemeClr val="tx1"/>
              </a:solidFill>
            </a:endParaRPr>
          </a:p>
        </p:txBody>
      </p:sp>
      <p:sp>
        <p:nvSpPr>
          <p:cNvPr id="7" name="Rectangle 6"/>
          <p:cNvSpPr/>
          <p:nvPr/>
        </p:nvSpPr>
        <p:spPr>
          <a:xfrm>
            <a:off x="381000" y="2133600"/>
            <a:ext cx="5334000" cy="4154984"/>
          </a:xfrm>
          <a:prstGeom prst="rect">
            <a:avLst/>
          </a:prstGeom>
          <a:solidFill>
            <a:schemeClr val="accent1">
              <a:lumMod val="20000"/>
              <a:lumOff val="80000"/>
            </a:schemeClr>
          </a:solidFill>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i="1" dirty="0" smtClean="0">
                <a:solidFill>
                  <a:srgbClr val="C00000"/>
                </a:solidFill>
              </a:rPr>
              <a:t>Title</a:t>
            </a:r>
            <a:r>
              <a:rPr lang="en-US" sz="2400" b="1" dirty="0" smtClean="0">
                <a:solidFill>
                  <a:schemeClr val="tx1"/>
                </a:solidFill>
              </a:rPr>
              <a:t>: </a:t>
            </a:r>
            <a:r>
              <a:rPr lang="en-US" sz="2400" b="1" i="1" dirty="0" smtClean="0">
                <a:solidFill>
                  <a:schemeClr val="tx1"/>
                </a:solidFill>
              </a:rPr>
              <a:t>Saint </a:t>
            </a:r>
            <a:r>
              <a:rPr lang="en-US" sz="2400" b="1" i="1" dirty="0" err="1" smtClean="0">
                <a:solidFill>
                  <a:schemeClr val="tx1"/>
                </a:solidFill>
              </a:rPr>
              <a:t>Giong</a:t>
            </a:r>
            <a:endParaRPr lang="en-US" sz="2400" b="1" i="1" dirty="0" smtClean="0">
              <a:solidFill>
                <a:schemeClr val="tx1"/>
              </a:solidFill>
            </a:endParaRPr>
          </a:p>
          <a:p>
            <a:r>
              <a:rPr lang="en-US" sz="2400" b="1" i="1" dirty="0" smtClean="0">
                <a:solidFill>
                  <a:srgbClr val="C00000"/>
                </a:solidFill>
              </a:rPr>
              <a:t>Genre</a:t>
            </a:r>
            <a:r>
              <a:rPr lang="en-US" sz="2400" b="1" dirty="0" smtClean="0">
                <a:solidFill>
                  <a:schemeClr val="tx1"/>
                </a:solidFill>
              </a:rPr>
              <a:t>: legend</a:t>
            </a:r>
          </a:p>
          <a:p>
            <a:r>
              <a:rPr lang="en-US" sz="2400" b="1" i="1" dirty="0" smtClean="0">
                <a:solidFill>
                  <a:srgbClr val="C00000"/>
                </a:solidFill>
              </a:rPr>
              <a:t>Main characters</a:t>
            </a:r>
            <a:r>
              <a:rPr lang="en-US" sz="2400" b="1" dirty="0" smtClean="0">
                <a:solidFill>
                  <a:schemeClr val="tx1"/>
                </a:solidFill>
              </a:rPr>
              <a:t>: </a:t>
            </a:r>
            <a:r>
              <a:rPr lang="en-US" sz="2400" b="1" dirty="0" err="1" smtClean="0">
                <a:solidFill>
                  <a:schemeClr val="tx1"/>
                </a:solidFill>
              </a:rPr>
              <a:t>Thanh</a:t>
            </a:r>
            <a:r>
              <a:rPr lang="en-US" sz="2400" b="1" dirty="0" smtClean="0">
                <a:solidFill>
                  <a:schemeClr val="tx1"/>
                </a:solidFill>
              </a:rPr>
              <a:t> </a:t>
            </a:r>
            <a:r>
              <a:rPr lang="en-US" sz="2400" b="1" dirty="0" err="1" smtClean="0">
                <a:solidFill>
                  <a:schemeClr val="tx1"/>
                </a:solidFill>
              </a:rPr>
              <a:t>Giong</a:t>
            </a:r>
            <a:endParaRPr lang="en-US" sz="2400" b="1" dirty="0" smtClean="0">
              <a:solidFill>
                <a:schemeClr val="tx1"/>
              </a:solidFill>
            </a:endParaRPr>
          </a:p>
          <a:p>
            <a:r>
              <a:rPr lang="en-US" sz="2400" b="1" i="1" dirty="0" smtClean="0">
                <a:solidFill>
                  <a:srgbClr val="C00000"/>
                </a:solidFill>
              </a:rPr>
              <a:t>Plot</a:t>
            </a:r>
            <a:r>
              <a:rPr lang="en-US" sz="2400" b="1" dirty="0" smtClean="0">
                <a:solidFill>
                  <a:schemeClr val="tx1"/>
                </a:solidFill>
              </a:rPr>
              <a:t>: </a:t>
            </a:r>
            <a:r>
              <a:rPr lang="en-US" sz="2400" b="1" dirty="0" err="1" smtClean="0">
                <a:solidFill>
                  <a:schemeClr val="tx1"/>
                </a:solidFill>
              </a:rPr>
              <a:t>Thanh</a:t>
            </a:r>
            <a:r>
              <a:rPr lang="en-US" sz="2400" b="1" dirty="0" smtClean="0">
                <a:solidFill>
                  <a:schemeClr val="tx1"/>
                </a:solidFill>
              </a:rPr>
              <a:t> </a:t>
            </a:r>
            <a:r>
              <a:rPr lang="en-US" sz="2400" b="1" dirty="0" err="1" smtClean="0">
                <a:solidFill>
                  <a:schemeClr val="tx1"/>
                </a:solidFill>
              </a:rPr>
              <a:t>Giong</a:t>
            </a:r>
            <a:r>
              <a:rPr lang="en-US" sz="2400" b="1" dirty="0" smtClean="0">
                <a:solidFill>
                  <a:schemeClr val="tx1"/>
                </a:solidFill>
              </a:rPr>
              <a:t> </a:t>
            </a:r>
            <a:r>
              <a:rPr lang="en-US" sz="2400" dirty="0" smtClean="0">
                <a:solidFill>
                  <a:schemeClr val="tx1"/>
                </a:solidFill>
              </a:rPr>
              <a:t>lived in the village</a:t>
            </a:r>
          </a:p>
          <a:p>
            <a:r>
              <a:rPr lang="en-US" sz="2400" dirty="0" smtClean="0">
                <a:solidFill>
                  <a:schemeClr val="tx1"/>
                </a:solidFill>
              </a:rPr>
              <a:t>of </a:t>
            </a:r>
            <a:r>
              <a:rPr lang="en-US" sz="2400" dirty="0" err="1" smtClean="0">
                <a:solidFill>
                  <a:schemeClr val="tx1"/>
                </a:solidFill>
              </a:rPr>
              <a:t>Phu</a:t>
            </a:r>
            <a:r>
              <a:rPr lang="en-US" sz="2400" dirty="0" smtClean="0">
                <a:solidFill>
                  <a:schemeClr val="tx1"/>
                </a:solidFill>
              </a:rPr>
              <a:t> Dong. He was already three</a:t>
            </a:r>
          </a:p>
          <a:p>
            <a:r>
              <a:rPr lang="en-US" sz="2400" dirty="0" smtClean="0">
                <a:solidFill>
                  <a:schemeClr val="tx1"/>
                </a:solidFill>
              </a:rPr>
              <a:t>years old, but he couldn’t sit up or say</a:t>
            </a:r>
          </a:p>
          <a:p>
            <a:r>
              <a:rPr lang="en-US" sz="2400" dirty="0" smtClean="0">
                <a:solidFill>
                  <a:schemeClr val="tx1"/>
                </a:solidFill>
              </a:rPr>
              <a:t>any words. However, when the enemy</a:t>
            </a:r>
          </a:p>
          <a:p>
            <a:r>
              <a:rPr lang="en-US" sz="2400" dirty="0" smtClean="0">
                <a:solidFill>
                  <a:schemeClr val="tx1"/>
                </a:solidFill>
              </a:rPr>
              <a:t>invaded his country, he helped Emperor</a:t>
            </a:r>
          </a:p>
          <a:p>
            <a:r>
              <a:rPr lang="en-US" sz="2400" dirty="0" smtClean="0">
                <a:solidFill>
                  <a:schemeClr val="tx1"/>
                </a:solidFill>
              </a:rPr>
              <a:t>Hung </a:t>
            </a:r>
            <a:r>
              <a:rPr lang="en-US" sz="2400" dirty="0" err="1" smtClean="0">
                <a:solidFill>
                  <a:schemeClr val="tx1"/>
                </a:solidFill>
              </a:rPr>
              <a:t>Vuong</a:t>
            </a:r>
            <a:r>
              <a:rPr lang="en-US" sz="2400" dirty="0" smtClean="0">
                <a:solidFill>
                  <a:schemeClr val="tx1"/>
                </a:solidFill>
              </a:rPr>
              <a:t> the Sixth defeat the enemy</a:t>
            </a:r>
          </a:p>
          <a:p>
            <a:r>
              <a:rPr lang="en-US" sz="2400" dirty="0" smtClean="0">
                <a:solidFill>
                  <a:schemeClr val="tx1"/>
                </a:solidFill>
              </a:rPr>
              <a:t>and save the country. He flew to heaven</a:t>
            </a:r>
          </a:p>
          <a:p>
            <a:r>
              <a:rPr lang="en-US" sz="2400" dirty="0" smtClean="0">
                <a:solidFill>
                  <a:schemeClr val="tx1"/>
                </a:solidFill>
              </a:rPr>
              <a:t>and became a Saint.</a:t>
            </a:r>
          </a:p>
        </p:txBody>
      </p:sp>
      <p:pic>
        <p:nvPicPr>
          <p:cNvPr id="3074" name="Picture 2" descr="D:\2017-2018\powerpoint\su-tich-thanh-giong.jpg"/>
          <p:cNvPicPr>
            <a:picLocks noChangeAspect="1" noChangeArrowheads="1"/>
          </p:cNvPicPr>
          <p:nvPr/>
        </p:nvPicPr>
        <p:blipFill>
          <a:blip r:embed="rId2"/>
          <a:srcRect/>
          <a:stretch>
            <a:fillRect/>
          </a:stretch>
        </p:blipFill>
        <p:spPr bwMode="auto">
          <a:xfrm>
            <a:off x="5943600" y="1981200"/>
            <a:ext cx="2494280" cy="4191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Effect transition="in" filter="blinds(horizontal)">
                                      <p:cBhvr>
                                        <p:cTn id="18"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304800" y="762000"/>
            <a:ext cx="3124200" cy="2133600"/>
          </a:xfrm>
          <a:prstGeom prst="rect">
            <a:avLst/>
          </a:prstGeom>
          <a:noFill/>
          <a:ln w="9525">
            <a:noFill/>
            <a:miter lim="800000"/>
            <a:headEnd/>
            <a:tailEnd/>
          </a:ln>
          <a:effectLst/>
        </p:spPr>
      </p:pic>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sp>
        <p:nvSpPr>
          <p:cNvPr id="9" name="Rectangle 8"/>
          <p:cNvSpPr/>
          <p:nvPr/>
        </p:nvSpPr>
        <p:spPr>
          <a:xfrm>
            <a:off x="76200" y="3151525"/>
            <a:ext cx="4191000" cy="34778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000" b="1" dirty="0" smtClean="0"/>
              <a:t>Title:       </a:t>
            </a:r>
            <a:r>
              <a:rPr lang="en-US" sz="2000" b="1" i="1" dirty="0" smtClean="0"/>
              <a:t>The Tortoise and the Hare</a:t>
            </a:r>
          </a:p>
          <a:p>
            <a:pPr algn="just"/>
            <a:r>
              <a:rPr lang="en-US" sz="2000" b="1" dirty="0" smtClean="0"/>
              <a:t>Genre:   fable</a:t>
            </a:r>
          </a:p>
          <a:p>
            <a:pPr algn="just"/>
            <a:r>
              <a:rPr lang="en-US" sz="2000" b="1" dirty="0" smtClean="0"/>
              <a:t>Main characters</a:t>
            </a:r>
            <a:r>
              <a:rPr lang="en-US" sz="2000" dirty="0" smtClean="0"/>
              <a:t>: a hare and a tortoise</a:t>
            </a:r>
          </a:p>
          <a:p>
            <a:pPr algn="just"/>
            <a:r>
              <a:rPr lang="en-US" sz="2000" b="1" dirty="0" smtClean="0"/>
              <a:t>Plot: </a:t>
            </a:r>
            <a:r>
              <a:rPr lang="en-US" sz="2000" dirty="0" smtClean="0"/>
              <a:t>The hare always boasted about how fast he could run. The tortoise challenged him to a race. The hare soon left the tortoise behind.</a:t>
            </a:r>
          </a:p>
          <a:p>
            <a:pPr algn="just"/>
            <a:r>
              <a:rPr lang="en-US" sz="2000" dirty="0" smtClean="0"/>
              <a:t>The hare believed that he would win,</a:t>
            </a:r>
          </a:p>
          <a:p>
            <a:pPr algn="just"/>
            <a:r>
              <a:rPr lang="en-US" sz="2000" dirty="0" smtClean="0"/>
              <a:t>and he stopped to take a nap. When</a:t>
            </a:r>
          </a:p>
          <a:p>
            <a:pPr algn="just"/>
            <a:r>
              <a:rPr lang="en-US" sz="2000" dirty="0" smtClean="0"/>
              <a:t>he woke up, he found that the tortoise</a:t>
            </a:r>
          </a:p>
          <a:p>
            <a:pPr algn="just"/>
            <a:r>
              <a:rPr lang="en-US" sz="2000" dirty="0" smtClean="0"/>
              <a:t>arrived before him</a:t>
            </a:r>
            <a:endParaRPr lang="en-US" sz="2000" dirty="0"/>
          </a:p>
        </p:txBody>
      </p:sp>
      <p:pic>
        <p:nvPicPr>
          <p:cNvPr id="10" name="Picture 2"/>
          <p:cNvPicPr>
            <a:picLocks noChangeAspect="1" noChangeArrowheads="1"/>
          </p:cNvPicPr>
          <p:nvPr/>
        </p:nvPicPr>
        <p:blipFill>
          <a:blip r:embed="rId3"/>
          <a:srcRect/>
          <a:stretch>
            <a:fillRect/>
          </a:stretch>
        </p:blipFill>
        <p:spPr bwMode="auto">
          <a:xfrm>
            <a:off x="5791200" y="685800"/>
            <a:ext cx="2819400" cy="2189079"/>
          </a:xfrm>
          <a:prstGeom prst="rect">
            <a:avLst/>
          </a:prstGeom>
          <a:noFill/>
          <a:ln w="9525">
            <a:noFill/>
            <a:miter lim="800000"/>
            <a:headEnd/>
            <a:tailEnd/>
          </a:ln>
          <a:effectLst/>
        </p:spPr>
      </p:pic>
      <p:sp>
        <p:nvSpPr>
          <p:cNvPr id="11" name="Rectangle 10"/>
          <p:cNvSpPr/>
          <p:nvPr/>
        </p:nvSpPr>
        <p:spPr>
          <a:xfrm>
            <a:off x="4495800" y="2971800"/>
            <a:ext cx="4343400"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000" b="1" dirty="0" smtClean="0"/>
              <a:t>Title: </a:t>
            </a:r>
            <a:r>
              <a:rPr lang="en-US" sz="2000" b="1" i="1" dirty="0" smtClean="0"/>
              <a:t>Chung Cakes, Day Cakes</a:t>
            </a:r>
          </a:p>
          <a:p>
            <a:pPr algn="just"/>
            <a:r>
              <a:rPr lang="en-US" sz="2000" b="1" dirty="0" smtClean="0"/>
              <a:t>Genre: folk tale</a:t>
            </a:r>
          </a:p>
          <a:p>
            <a:pPr algn="just"/>
            <a:r>
              <a:rPr lang="fr-FR" sz="2000" b="1" dirty="0" smtClean="0"/>
              <a:t>Main </a:t>
            </a:r>
            <a:r>
              <a:rPr lang="fr-FR" sz="2000" b="1" dirty="0" err="1" smtClean="0"/>
              <a:t>characters</a:t>
            </a:r>
            <a:r>
              <a:rPr lang="fr-FR" sz="2000" dirty="0" smtClean="0"/>
              <a:t>: Prince </a:t>
            </a:r>
            <a:r>
              <a:rPr lang="fr-FR" sz="2000" dirty="0" err="1" smtClean="0"/>
              <a:t>Tiet</a:t>
            </a:r>
            <a:r>
              <a:rPr lang="fr-FR" sz="2000" dirty="0" smtClean="0"/>
              <a:t> Lieu</a:t>
            </a:r>
            <a:r>
              <a:rPr lang="fr-FR" sz="2000" b="1" dirty="0" smtClean="0"/>
              <a:t>,</a:t>
            </a:r>
          </a:p>
          <a:p>
            <a:pPr algn="just"/>
            <a:r>
              <a:rPr lang="en-US" sz="2000" dirty="0" smtClean="0"/>
              <a:t>his wife, and Emperor Hung </a:t>
            </a:r>
            <a:r>
              <a:rPr lang="en-US" sz="2000" dirty="0" err="1" smtClean="0"/>
              <a:t>Vuong</a:t>
            </a:r>
            <a:endParaRPr lang="en-US" sz="2000" dirty="0" smtClean="0"/>
          </a:p>
          <a:p>
            <a:pPr algn="just"/>
            <a:r>
              <a:rPr lang="en-US" sz="2000" b="1" dirty="0" smtClean="0"/>
              <a:t>Plot: </a:t>
            </a:r>
            <a:r>
              <a:rPr lang="en-US" sz="2000" dirty="0" smtClean="0"/>
              <a:t>Emperor Hung </a:t>
            </a:r>
            <a:r>
              <a:rPr lang="en-US" sz="2000" dirty="0" err="1" smtClean="0"/>
              <a:t>Vuong</a:t>
            </a:r>
            <a:r>
              <a:rPr lang="en-US" sz="2000" dirty="0" smtClean="0"/>
              <a:t> announced</a:t>
            </a:r>
          </a:p>
          <a:p>
            <a:pPr algn="just"/>
            <a:r>
              <a:rPr lang="en-US" sz="2000" dirty="0" smtClean="0"/>
              <a:t>that the prince who made the most</a:t>
            </a:r>
          </a:p>
          <a:p>
            <a:pPr algn="just"/>
            <a:r>
              <a:rPr lang="en-US" sz="2000" dirty="0" smtClean="0"/>
              <a:t>delicious food would become the new</a:t>
            </a:r>
          </a:p>
          <a:p>
            <a:pPr algn="just"/>
            <a:r>
              <a:rPr lang="en-US" sz="2000" dirty="0" smtClean="0"/>
              <a:t>emperor. Prince </a:t>
            </a:r>
            <a:r>
              <a:rPr lang="en-US" sz="2000" dirty="0" err="1" smtClean="0"/>
              <a:t>Tiet</a:t>
            </a:r>
            <a:r>
              <a:rPr lang="en-US" sz="2000" dirty="0" smtClean="0"/>
              <a:t> Lieu and his wife</a:t>
            </a:r>
          </a:p>
          <a:p>
            <a:pPr algn="just"/>
            <a:r>
              <a:rPr lang="en-US" sz="2000" dirty="0" smtClean="0"/>
              <a:t>pleased the emperor by creating two</a:t>
            </a:r>
          </a:p>
          <a:p>
            <a:pPr algn="just"/>
            <a:r>
              <a:rPr lang="en-US" sz="2000" dirty="0" smtClean="0"/>
              <a:t>types of rice cakes that represented</a:t>
            </a:r>
          </a:p>
          <a:p>
            <a:pPr algn="just"/>
            <a:r>
              <a:rPr lang="en-US" sz="2000" dirty="0" smtClean="0"/>
              <a:t>Heaven and Earth. Emperor Hung </a:t>
            </a:r>
            <a:r>
              <a:rPr lang="en-US" sz="2000" dirty="0" err="1" smtClean="0"/>
              <a:t>Vuong</a:t>
            </a:r>
            <a:r>
              <a:rPr lang="en-US" sz="2000" dirty="0" smtClean="0"/>
              <a:t> made </a:t>
            </a:r>
            <a:r>
              <a:rPr lang="en-US" sz="2000" dirty="0" err="1" smtClean="0"/>
              <a:t>Tiet</a:t>
            </a:r>
            <a:r>
              <a:rPr lang="en-US" sz="2000" dirty="0" smtClean="0"/>
              <a:t> Lieu the new emperor.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amond(in)">
                                      <p:cBhvr>
                                        <p:cTn id="7" dur="20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amond(in)">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33400"/>
          </a:xfrm>
        </p:spPr>
        <p:txBody>
          <a:bodyPr>
            <a:noAutofit/>
          </a:bodyPr>
          <a:lstStyle/>
          <a:p>
            <a:pPr algn="l"/>
            <a:r>
              <a:rPr lang="en-US" sz="2400" b="1" dirty="0" smtClean="0">
                <a:solidFill>
                  <a:srgbClr val="500000"/>
                </a:solidFill>
              </a:rPr>
              <a:t>5. Work in pairs. Ask and answer questions about the stories.</a:t>
            </a:r>
            <a:endParaRPr lang="en-US" sz="2400" b="1" dirty="0">
              <a:solidFill>
                <a:srgbClr val="500000"/>
              </a:solidFill>
            </a:endParaRPr>
          </a:p>
        </p:txBody>
      </p:sp>
      <p:sp>
        <p:nvSpPr>
          <p:cNvPr id="6" name="Text Box 26"/>
          <p:cNvSpPr txBox="1">
            <a:spLocks noChangeArrowheads="1"/>
          </p:cNvSpPr>
          <p:nvPr/>
        </p:nvSpPr>
        <p:spPr bwMode="auto">
          <a:xfrm>
            <a:off x="0" y="0"/>
            <a:ext cx="9144000" cy="584775"/>
          </a:xfrm>
          <a:prstGeom prst="rect">
            <a:avLst/>
          </a:prstGeom>
          <a:solidFill>
            <a:srgbClr val="D6F907"/>
          </a:solidFill>
          <a:ln w="9525">
            <a:solidFill>
              <a:srgbClr val="002060"/>
            </a:solidFill>
            <a:miter lim="800000"/>
            <a:headEnd/>
            <a:tailEnd/>
          </a:ln>
        </p:spPr>
        <p:txBody>
          <a:bodyPr wrap="square">
            <a:spAutoFit/>
          </a:bodyPr>
          <a:lstStyle/>
          <a:p>
            <a:pPr eaLnBrk="0" hangingPunct="0">
              <a:spcBef>
                <a:spcPct val="50000"/>
              </a:spcBef>
            </a:pPr>
            <a:r>
              <a:rPr lang="en-US" sz="3200" b="1" u="sng" dirty="0" smtClean="0">
                <a:solidFill>
                  <a:srgbClr val="FF0000"/>
                </a:solidFill>
              </a:rPr>
              <a:t>Unit 6:</a:t>
            </a:r>
            <a:r>
              <a:rPr lang="en-US" sz="3200" b="1" dirty="0" smtClean="0">
                <a:solidFill>
                  <a:srgbClr val="0000CC"/>
                </a:solidFill>
                <a:latin typeface=".VnRevue" pitchFamily="34" charset="0"/>
                <a:cs typeface="Arial" charset="0"/>
              </a:rPr>
              <a:t>    </a:t>
            </a:r>
            <a:r>
              <a:rPr lang="en-US" sz="2800" b="1" dirty="0" smtClean="0">
                <a:solidFill>
                  <a:srgbClr val="0000CC"/>
                </a:solidFill>
                <a:latin typeface=".VnRevue" pitchFamily="34" charset="0"/>
                <a:cs typeface="Arial" charset="0"/>
              </a:rPr>
              <a:t>FOLK TALES - </a:t>
            </a:r>
            <a:r>
              <a:rPr lang="en-US" sz="2400" b="1" dirty="0" smtClean="0">
                <a:solidFill>
                  <a:srgbClr val="0000CC"/>
                </a:solidFill>
                <a:latin typeface=".VnRevue" pitchFamily="34" charset="0"/>
                <a:cs typeface="Arial" charset="0"/>
              </a:rPr>
              <a:t>SKILLS 1</a:t>
            </a:r>
            <a:endParaRPr lang="en-US" sz="2800" dirty="0">
              <a:solidFill>
                <a:srgbClr val="0000CC"/>
              </a:solidFill>
              <a:latin typeface=".VnRevue" pitchFamily="34" charset="0"/>
              <a:cs typeface="Arial" charset="0"/>
            </a:endParaRPr>
          </a:p>
        </p:txBody>
      </p:sp>
      <p:graphicFrame>
        <p:nvGraphicFramePr>
          <p:cNvPr id="7" name="Table 6"/>
          <p:cNvGraphicFramePr>
            <a:graphicFrameLocks noGrp="1"/>
          </p:cNvGraphicFramePr>
          <p:nvPr/>
        </p:nvGraphicFramePr>
        <p:xfrm>
          <a:off x="228600" y="1397000"/>
          <a:ext cx="8686800" cy="4572000"/>
        </p:xfrm>
        <a:graphic>
          <a:graphicData uri="http://schemas.openxmlformats.org/drawingml/2006/table">
            <a:tbl>
              <a:tblPr firstRow="1" bandRow="1">
                <a:tableStyleId>{5C22544A-7EE6-4342-B048-85BDC9FD1C3A}</a:tableStyleId>
              </a:tblPr>
              <a:tblGrid>
                <a:gridCol w="4343400"/>
                <a:gridCol w="4343400"/>
              </a:tblGrid>
              <a:tr h="370840">
                <a:tc>
                  <a:txBody>
                    <a:bodyPr/>
                    <a:lstStyle/>
                    <a:p>
                      <a:r>
                        <a:rPr lang="en-US" sz="2400" dirty="0" smtClean="0"/>
                        <a:t>Question</a:t>
                      </a:r>
                      <a:r>
                        <a:rPr lang="en-US" sz="2400" baseline="0" dirty="0" smtClean="0"/>
                        <a:t>s</a:t>
                      </a:r>
                      <a:endParaRPr lang="en-US" sz="2400" dirty="0"/>
                    </a:p>
                  </a:txBody>
                  <a:tcPr/>
                </a:tc>
                <a:tc>
                  <a:txBody>
                    <a:bodyPr/>
                    <a:lstStyle/>
                    <a:p>
                      <a:endParaRPr lang="en-US" sz="2400"/>
                    </a:p>
                  </a:txBody>
                  <a:tcPr/>
                </a:tc>
              </a:tr>
              <a:tr h="370840">
                <a:tc>
                  <a:txBody>
                    <a:bodyPr/>
                    <a:lstStyle/>
                    <a:p>
                      <a:r>
                        <a:rPr lang="en-US" sz="2400" dirty="0" smtClean="0"/>
                        <a:t>1. Which</a:t>
                      </a:r>
                      <a:r>
                        <a:rPr lang="en-US" sz="2400" baseline="0" dirty="0" smtClean="0"/>
                        <a:t> story do you want to read?</a:t>
                      </a:r>
                      <a:endParaRPr lang="en-US" sz="2400" dirty="0"/>
                    </a:p>
                  </a:txBody>
                  <a:tcPr/>
                </a:tc>
                <a:tc>
                  <a:txBody>
                    <a:bodyPr/>
                    <a:lstStyle/>
                    <a:p>
                      <a:r>
                        <a:rPr lang="en-US" sz="2400" dirty="0" err="1" smtClean="0"/>
                        <a:t>Giong</a:t>
                      </a:r>
                      <a:r>
                        <a:rPr lang="en-US" sz="2400" dirty="0" smtClean="0"/>
                        <a:t> Saint.</a:t>
                      </a:r>
                      <a:endParaRPr lang="en-US" sz="2400" dirty="0"/>
                    </a:p>
                  </a:txBody>
                  <a:tcPr/>
                </a:tc>
              </a:tr>
              <a:tr h="370840">
                <a:tc>
                  <a:txBody>
                    <a:bodyPr/>
                    <a:lstStyle/>
                    <a:p>
                      <a:r>
                        <a:rPr lang="en-US" sz="2400" dirty="0" smtClean="0"/>
                        <a:t>2. What</a:t>
                      </a:r>
                      <a:r>
                        <a:rPr lang="en-US" sz="2400" baseline="0" dirty="0" smtClean="0"/>
                        <a:t> kind of story is it?</a:t>
                      </a:r>
                      <a:endParaRPr lang="en-US" sz="2400" dirty="0"/>
                    </a:p>
                  </a:txBody>
                  <a:tcPr/>
                </a:tc>
                <a:tc>
                  <a:txBody>
                    <a:bodyPr/>
                    <a:lstStyle/>
                    <a:p>
                      <a:r>
                        <a:rPr lang="en-US" sz="2400" dirty="0" smtClean="0"/>
                        <a:t>(It is</a:t>
                      </a:r>
                      <a:r>
                        <a:rPr lang="en-US" sz="2400" baseline="0" dirty="0" smtClean="0"/>
                        <a:t> ) legend.</a:t>
                      </a:r>
                      <a:endParaRPr lang="en-US" sz="2400" dirty="0"/>
                    </a:p>
                  </a:txBody>
                  <a:tcPr/>
                </a:tc>
              </a:tr>
              <a:tr h="370840">
                <a:tc>
                  <a:txBody>
                    <a:bodyPr/>
                    <a:lstStyle/>
                    <a:p>
                      <a:r>
                        <a:rPr lang="en-US" sz="2400" dirty="0" smtClean="0"/>
                        <a:t>3. </a:t>
                      </a:r>
                      <a:r>
                        <a:rPr lang="en-US" sz="2400" dirty="0" smtClean="0">
                          <a:solidFill>
                            <a:srgbClr val="500000"/>
                          </a:solidFill>
                        </a:rPr>
                        <a:t>Who is the main character in it?</a:t>
                      </a:r>
                      <a:endParaRPr lang="en-US" sz="2400" dirty="0">
                        <a:solidFill>
                          <a:srgbClr val="500000"/>
                        </a:solidFill>
                      </a:endParaRPr>
                    </a:p>
                  </a:txBody>
                  <a:tcPr/>
                </a:tc>
                <a:tc>
                  <a:txBody>
                    <a:bodyPr/>
                    <a:lstStyle/>
                    <a:p>
                      <a:r>
                        <a:rPr lang="en-US" sz="2400" dirty="0" err="1" smtClean="0"/>
                        <a:t>Giong</a:t>
                      </a:r>
                      <a:r>
                        <a:rPr lang="en-US" sz="2400" dirty="0" smtClean="0"/>
                        <a:t> Saint</a:t>
                      </a:r>
                      <a:r>
                        <a:rPr lang="en-US" sz="2400" baseline="0" dirty="0" smtClean="0"/>
                        <a:t> (is the main character)</a:t>
                      </a:r>
                      <a:endParaRPr lang="en-US" sz="2400" dirty="0"/>
                    </a:p>
                  </a:txBody>
                  <a:tcPr/>
                </a:tc>
              </a:tr>
              <a:tr h="370840">
                <a:tc>
                  <a:txBody>
                    <a:bodyPr/>
                    <a:lstStyle/>
                    <a:p>
                      <a:r>
                        <a:rPr lang="en-US" sz="2400" dirty="0" smtClean="0"/>
                        <a:t>4. What</a:t>
                      </a:r>
                      <a:r>
                        <a:rPr lang="en-US" sz="2400" baseline="0" dirty="0" smtClean="0"/>
                        <a:t> is it about? </a:t>
                      </a:r>
                      <a:endParaRPr lang="en-US" sz="2400" dirty="0"/>
                    </a:p>
                  </a:txBody>
                  <a:tcPr/>
                </a:tc>
                <a:tc>
                  <a:txBody>
                    <a:bodyPr/>
                    <a:lstStyle/>
                    <a:p>
                      <a:r>
                        <a:rPr lang="en-US" sz="2400" dirty="0" smtClean="0">
                          <a:solidFill>
                            <a:schemeClr val="tx1"/>
                          </a:solidFill>
                        </a:rPr>
                        <a:t>It’s about </a:t>
                      </a:r>
                      <a:r>
                        <a:rPr lang="en-US" sz="2400" dirty="0" err="1" smtClean="0">
                          <a:solidFill>
                            <a:schemeClr val="tx1"/>
                          </a:solidFill>
                        </a:rPr>
                        <a:t>Giong</a:t>
                      </a:r>
                      <a:r>
                        <a:rPr lang="en-US" sz="2400" dirty="0" smtClean="0">
                          <a:solidFill>
                            <a:schemeClr val="tx1"/>
                          </a:solidFill>
                        </a:rPr>
                        <a:t> Saint who</a:t>
                      </a:r>
                      <a:r>
                        <a:rPr lang="en-US" sz="2400" baseline="0" dirty="0" smtClean="0">
                          <a:solidFill>
                            <a:schemeClr val="tx1"/>
                          </a:solidFill>
                        </a:rPr>
                        <a:t> </a:t>
                      </a:r>
                      <a:r>
                        <a:rPr lang="en-US" sz="2400" dirty="0" smtClean="0">
                          <a:solidFill>
                            <a:schemeClr val="tx1"/>
                          </a:solidFill>
                        </a:rPr>
                        <a:t>helped Emperor</a:t>
                      </a:r>
                      <a:r>
                        <a:rPr lang="en-US" sz="2400" baseline="0" dirty="0" smtClean="0">
                          <a:solidFill>
                            <a:schemeClr val="tx1"/>
                          </a:solidFill>
                        </a:rPr>
                        <a:t>   </a:t>
                      </a:r>
                      <a:r>
                        <a:rPr lang="en-US" sz="2400" dirty="0" smtClean="0">
                          <a:solidFill>
                            <a:schemeClr val="tx1"/>
                          </a:solidFill>
                        </a:rPr>
                        <a:t>Hung </a:t>
                      </a:r>
                      <a:r>
                        <a:rPr lang="en-US" sz="2400" dirty="0" err="1" smtClean="0">
                          <a:solidFill>
                            <a:schemeClr val="tx1"/>
                          </a:solidFill>
                        </a:rPr>
                        <a:t>Vuong</a:t>
                      </a:r>
                      <a:r>
                        <a:rPr lang="en-US" sz="2400" dirty="0" smtClean="0">
                          <a:solidFill>
                            <a:schemeClr val="tx1"/>
                          </a:solidFill>
                        </a:rPr>
                        <a:t> the Sixth defeat the enemy</a:t>
                      </a:r>
                      <a:r>
                        <a:rPr lang="en-US" sz="2400" baseline="0" dirty="0" smtClean="0">
                          <a:solidFill>
                            <a:schemeClr val="tx1"/>
                          </a:solidFill>
                        </a:rPr>
                        <a:t>    </a:t>
                      </a:r>
                      <a:r>
                        <a:rPr lang="en-US" sz="2400" dirty="0" smtClean="0">
                          <a:solidFill>
                            <a:schemeClr val="tx1"/>
                          </a:solidFill>
                        </a:rPr>
                        <a:t>and save the country</a:t>
                      </a:r>
                      <a:endParaRPr lang="en-US" sz="2400" dirty="0"/>
                    </a:p>
                  </a:txBody>
                  <a:tcPr/>
                </a:tc>
              </a:tr>
              <a:tr h="370840">
                <a:tc>
                  <a:txBody>
                    <a:bodyPr/>
                    <a:lstStyle/>
                    <a:p>
                      <a:r>
                        <a:rPr lang="en-US" sz="2400" dirty="0" smtClean="0"/>
                        <a:t>….</a:t>
                      </a:r>
                      <a:endParaRPr lang="en-US" sz="2400" dirty="0"/>
                    </a:p>
                  </a:txBody>
                  <a:tcPr/>
                </a:tc>
                <a:tc>
                  <a:txBody>
                    <a:bodyPr/>
                    <a:lstStyle/>
                    <a:p>
                      <a:endParaRPr lang="en-US"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1676</TotalTime>
  <Words>1385</Words>
  <Application>Microsoft Office PowerPoint</Application>
  <PresentationFormat>On-screen Show (4:3)</PresentationFormat>
  <Paragraphs>175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2. Read the story again and answer the  questions.</vt:lpstr>
      <vt:lpstr>3. Now complete the details of the fable.</vt:lpstr>
      <vt:lpstr> 4. Read the story summaries below. Decide which story you would like to read.</vt:lpstr>
      <vt:lpstr>Slide 8</vt:lpstr>
      <vt:lpstr>5. Work in pairs. Ask and answer questions about the stories.</vt:lpstr>
      <vt:lpstr>5. Work in pairs. Ask and answer questions about the stories.</vt:lpstr>
      <vt:lpstr>5. Work in pairs. Ask and answer questions about the stories.</vt:lpstr>
      <vt:lpstr>6. Work in pairs. Ask and answer questions about the stories.</vt:lpstr>
      <vt:lpstr>6. Work in pairs. Ask and answer questions about the stories.</vt:lpstr>
      <vt:lpstr>6. Work in pairs. Ask and answer questions about the stories.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cp:lastModifiedBy>
  <cp:revision>159</cp:revision>
  <dcterms:created xsi:type="dcterms:W3CDTF">2016-11-08T14:18:54Z</dcterms:created>
  <dcterms:modified xsi:type="dcterms:W3CDTF">2020-02-03T13:39:58Z</dcterms:modified>
</cp:coreProperties>
</file>