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57" r:id="rId5"/>
    <p:sldId id="262" r:id="rId6"/>
    <p:sldId id="278" r:id="rId7"/>
    <p:sldId id="274" r:id="rId8"/>
    <p:sldId id="277" r:id="rId9"/>
    <p:sldId id="263" r:id="rId10"/>
    <p:sldId id="279" r:id="rId11"/>
    <p:sldId id="284" r:id="rId12"/>
    <p:sldId id="282" r:id="rId13"/>
    <p:sldId id="280" r:id="rId14"/>
    <p:sldId id="283" r:id="rId15"/>
    <p:sldId id="264" r:id="rId16"/>
    <p:sldId id="286" r:id="rId17"/>
    <p:sldId id="265" r:id="rId18"/>
    <p:sldId id="285" r:id="rId19"/>
    <p:sldId id="266" r:id="rId20"/>
    <p:sldId id="267" r:id="rId21"/>
    <p:sldId id="268" r:id="rId22"/>
    <p:sldId id="270" r:id="rId23"/>
    <p:sldId id="271" r:id="rId24"/>
    <p:sldId id="272" r:id="rId25"/>
    <p:sldId id="269" r:id="rId26"/>
    <p:sldId id="273"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047" autoAdjust="0"/>
    <p:restoredTop sz="94619" autoAdjust="0"/>
  </p:normalViewPr>
  <p:slideViewPr>
    <p:cSldViewPr snapToGrid="0">
      <p:cViewPr varScale="1">
        <p:scale>
          <a:sx n="70" d="100"/>
          <a:sy n="70" d="100"/>
        </p:scale>
        <p:origin x="3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svg"/><Relationship Id="rId1" Type="http://schemas.openxmlformats.org/officeDocument/2006/relationships/image" Target="../media/image10.png"/><Relationship Id="rId6" Type="http://schemas.openxmlformats.org/officeDocument/2006/relationships/image" Target="../media/image8.svg"/><Relationship Id="rId5" Type="http://schemas.openxmlformats.org/officeDocument/2006/relationships/image" Target="../media/image12.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svg"/><Relationship Id="rId1" Type="http://schemas.openxmlformats.org/officeDocument/2006/relationships/image" Target="../media/image10.png"/><Relationship Id="rId6" Type="http://schemas.openxmlformats.org/officeDocument/2006/relationships/image" Target="../media/image8.svg"/><Relationship Id="rId5" Type="http://schemas.openxmlformats.org/officeDocument/2006/relationships/image" Target="../media/image12.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dgm:spPr/>
      <dgm:t>
        <a:bodyPr/>
        <a:lstStyle/>
        <a:p>
          <a:pPr>
            <a:lnSpc>
              <a:spcPct val="100000"/>
            </a:lnSpc>
            <a:defRPr cap="all"/>
          </a:pPr>
          <a:r>
            <a:rPr lang="en-US" dirty="0"/>
            <a:t>Lorem ipsum dolor sit amet, consectetuer adipiscing elit. </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lnSpc>
              <a:spcPct val="100000"/>
            </a:lnSpc>
            <a:defRPr cap="all"/>
          </a:pPr>
          <a:r>
            <a:rPr lang="en-US" dirty="0"/>
            <a:t>Nunc viverra imperdiet enim. Fusce est. Vivamus a tellus.</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lnSpc>
              <a:spcPct val="100000"/>
            </a:lnSpc>
            <a:defRPr cap="all"/>
          </a:pPr>
          <a:r>
            <a:rPr lang="en-US" dirty="0"/>
            <a:t>Pellentesque habitant morbi tristique senectus et netus.</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50B3CE7C-E10B-4E23-BD93-03664997C932}" type="pres">
      <dgm:prSet presAssocID="{01A66772-F185-4D58-B8BB-E9370D7A7A2B}" presName="root" presStyleCnt="0">
        <dgm:presLayoutVars>
          <dgm:dir/>
          <dgm:resizeHandles val="exact"/>
        </dgm:presLayoutVars>
      </dgm:prSet>
      <dgm:spPr/>
      <dgm:t>
        <a:bodyPr/>
        <a:lstStyle/>
        <a:p>
          <a:endParaRPr lang="en-US"/>
        </a:p>
      </dgm:t>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dgm:spPr/>
    </dgm:pt>
    <dgm:pt modelId="{7C175B98-93F4-4D7C-BB95-1514AB879CD5}"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Bar graph with downward trend"/>
        </a:ex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dgm:presLayoutVars>
          <dgm:chMax val="1"/>
          <dgm:chPref val="1"/>
        </dgm:presLayoutVars>
      </dgm:prSet>
      <dgm:spPr/>
      <dgm:t>
        <a:bodyPr/>
        <a:lstStyle/>
        <a:p>
          <a:endParaRPr lang="en-US"/>
        </a:p>
      </dgm:t>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3"/>
      <dgm:spPr/>
    </dgm:pt>
    <dgm:pt modelId="{DB4CA7C4-FCA1-4127-B20A-2A5C031A3CF4}"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extLst>
        <a:ext uri="{E40237B7-FDA0-4F09-8148-C483321AD2D9}">
          <dgm14:cNvPr xmlns:dgm14="http://schemas.microsoft.com/office/drawing/2010/diagram" id="0" name="" descr="Presentation with bar chart"/>
        </a:ex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3">
        <dgm:presLayoutVars>
          <dgm:chMax val="1"/>
          <dgm:chPref val="1"/>
        </dgm:presLayoutVars>
      </dgm:prSet>
      <dgm:spPr/>
      <dgm:t>
        <a:bodyPr/>
        <a:lstStyle/>
        <a:p>
          <a:endParaRPr lang="en-US"/>
        </a:p>
      </dgm:t>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dgm:spPr/>
    </dgm:pt>
    <dgm:pt modelId="{39509775-983E-4110-B989-EE2CD6514BE0}"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extLst>
        <a:ext uri="{E40237B7-FDA0-4F09-8148-C483321AD2D9}">
          <dgm14:cNvPr xmlns:dgm14="http://schemas.microsoft.com/office/drawing/2010/diagram" id="0" name="" descr="Stopwatch"/>
        </a:ex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dgm:presLayoutVars>
          <dgm:chMax val="1"/>
          <dgm:chPref val="1"/>
        </dgm:presLayoutVars>
      </dgm:prSet>
      <dgm:spPr/>
      <dgm:t>
        <a:bodyPr/>
        <a:lstStyle/>
        <a:p>
          <a:endParaRPr lang="en-US"/>
        </a:p>
      </dgm:t>
    </dgm:pt>
  </dgm:ptLst>
  <dgm:cxnLst>
    <dgm:cxn modelId="{676D3A6A-6EA7-4483-BB12-0BD4A7D7AF9D}" type="presOf" srcId="{01A66772-F185-4D58-B8BB-E9370D7A7A2B}" destId="{50B3CE7C-E10B-4E23-BD93-03664997C932}" srcOrd="0" destOrd="0" presId="urn:microsoft.com/office/officeart/2018/5/layout/IconCircleLabelList"/>
    <dgm:cxn modelId="{7A710F69-5154-4855-ACF5-BC7C1BF85A80}" type="presOf" srcId="{49225C73-1633-42F1-AB3B-7CB183E5F8B8}" destId="{7E6FE37A-5DB0-4899-9FCB-0CE39BC185F8}" srcOrd="0" destOrd="0" presId="urn:microsoft.com/office/officeart/2018/5/layout/IconCircleLabelList"/>
    <dgm:cxn modelId="{A9154303-8225-4248-91DC-1B0156A35F07}" srcId="{01A66772-F185-4D58-B8BB-E9370D7A7A2B}" destId="{49225C73-1633-42F1-AB3B-7CB183E5F8B8}" srcOrd="1" destOrd="0" parTransId="{1A0E2090-1D4F-438A-8766-B6030CE01ADD}" sibTransId="{9646853A-8964-4519-A5B1-0B7D18B2983D}"/>
    <dgm:cxn modelId="{C4CCE57E-E871-46D6-BAD5-880252C95D22}" srcId="{01A66772-F185-4D58-B8BB-E9370D7A7A2B}" destId="{1C383F32-22E8-4F62-A3E0-BDC3D5F48992}" srcOrd="2" destOrd="0" parTransId="{A7920A2F-3244-4159-AF04-6A1D38B7B317}" sibTransId="{8500F72A-2C6D-4FDF-9C1D-CA691380EB0B}"/>
    <dgm:cxn modelId="{1496FC70-DB8B-48D4-98DE-DD2856E389EE}" type="presOf" srcId="{1C383F32-22E8-4F62-A3E0-BDC3D5F48992}" destId="{1AEDC777-00B3-41D7-9AE1-23D741E941C3}"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616949" y="310305"/>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1004512" y="697868"/>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35606"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defRPr cap="all"/>
          </a:pPr>
          <a:r>
            <a:rPr lang="en-US" sz="1500" kern="1200" dirty="0"/>
            <a:t>Lorem ipsum dolor sit amet, consectetuer adipiscing elit. </a:t>
          </a:r>
        </a:p>
      </dsp:txBody>
      <dsp:txXfrm>
        <a:off x="35606" y="2695306"/>
        <a:ext cx="2981250" cy="720000"/>
      </dsp:txXfrm>
    </dsp:sp>
    <dsp:sp modelId="{BCD8CDD9-0C56-4401-ADB1-8B48DAB2C96F}">
      <dsp:nvSpPr>
        <dsp:cNvPr id="0" name=""/>
        <dsp:cNvSpPr/>
      </dsp:nvSpPr>
      <dsp:spPr>
        <a:xfrm>
          <a:off x="4119918" y="310305"/>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4507481" y="697868"/>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3538574"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defRPr cap="all"/>
          </a:pPr>
          <a:r>
            <a:rPr lang="en-US" sz="1500" kern="1200" dirty="0"/>
            <a:t>Nunc viverra imperdiet enim. Fusce est. Vivamus a tellus.</a:t>
          </a:r>
        </a:p>
      </dsp:txBody>
      <dsp:txXfrm>
        <a:off x="3538574" y="2695306"/>
        <a:ext cx="2981250" cy="720000"/>
      </dsp:txXfrm>
    </dsp:sp>
    <dsp:sp modelId="{FF93E135-77D6-48A0-8871-9BC93D705D06}">
      <dsp:nvSpPr>
        <dsp:cNvPr id="0" name=""/>
        <dsp:cNvSpPr/>
      </dsp:nvSpPr>
      <dsp:spPr>
        <a:xfrm>
          <a:off x="7622887" y="310305"/>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8010450" y="697868"/>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7041543"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defRPr cap="all"/>
          </a:pPr>
          <a:r>
            <a:rPr lang="en-US" sz="1500" kern="1200" dirty="0"/>
            <a:t>Pellentesque habitant morbi tristique senectus et netus.</a:t>
          </a:r>
        </a:p>
      </dsp:txBody>
      <dsp:txXfrm>
        <a:off x="7041543" y="2695306"/>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5/29/2022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5/29/2022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5/29/2022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5/29/2022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5/29/2022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5/29/2022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iki.edu.vn/wiki/index.php?title=Thu%E1%BB%99c_t%C3%ADnh_t%E1%BA%ADp_tin#cite_note-4" TargetMode="External"/><Relationship Id="rId2" Type="http://schemas.openxmlformats.org/officeDocument/2006/relationships/hyperlink" Target="https://wiki.edu.vn/wiki/index.php?title=File_Explorer" TargetMode="External"/><Relationship Id="rId1" Type="http://schemas.openxmlformats.org/officeDocument/2006/relationships/slideLayout" Target="../slideLayouts/slideLayout2.xml"/><Relationship Id="rId5" Type="http://schemas.openxmlformats.org/officeDocument/2006/relationships/hyperlink" Target="https://wiki.edu.vn/wiki/index.php?title=Thu%E1%BB%99c_t%C3%ADnh_t%E1%BA%ADp_tin#cite_note-6" TargetMode="External"/><Relationship Id="rId4" Type="http://schemas.openxmlformats.org/officeDocument/2006/relationships/hyperlink" Target="https://wiki.edu.vn/wiki/index.php?title=Thu%E1%BB%99c_t%C3%ADnh_t%E1%BA%ADp_tin#cite_note-hidden_and_readonly-5"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2268793"/>
          </a:xfrm>
        </p:spPr>
        <p:txBody>
          <a:bodyPr>
            <a:normAutofit fontScale="90000"/>
          </a:bodyPr>
          <a:lstStyle/>
          <a:p>
            <a:pPr>
              <a:lnSpc>
                <a:spcPct val="100000"/>
              </a:lnSpc>
              <a:spcBef>
                <a:spcPts val="600"/>
              </a:spcBef>
              <a:spcAft>
                <a:spcPts val="600"/>
              </a:spcAft>
            </a:pPr>
            <a:r>
              <a:rPr lang="en-US" sz="4400" b="1">
                <a:solidFill>
                  <a:schemeClr val="tx1"/>
                </a:solidFill>
                <a:latin typeface="Times New Roman" panose="02020603050405020304" pitchFamily="18" charset="0"/>
                <a:cs typeface="Times New Roman" panose="02020603050405020304" pitchFamily="18" charset="0"/>
              </a:rPr>
              <a:t>BÀI 3</a:t>
            </a:r>
            <a:br>
              <a:rPr lang="en-US" sz="4400" b="1">
                <a:solidFill>
                  <a:schemeClr val="tx1"/>
                </a:solidFill>
                <a:latin typeface="Times New Roman" panose="02020603050405020304" pitchFamily="18" charset="0"/>
                <a:cs typeface="Times New Roman" panose="02020603050405020304" pitchFamily="18" charset="0"/>
              </a:rPr>
            </a:br>
            <a:r>
              <a:rPr lang="en-US" sz="4400" b="1">
                <a:solidFill>
                  <a:schemeClr val="tx1"/>
                </a:solidFill>
                <a:latin typeface="Times New Roman" panose="02020603050405020304" pitchFamily="18" charset="0"/>
                <a:cs typeface="Times New Roman" panose="02020603050405020304" pitchFamily="18" charset="0"/>
              </a:rPr>
              <a:t>THỰC HÀNH SỬ DỤNG THIẾT BỊ SỐ</a:t>
            </a:r>
            <a:endParaRPr lang="en-US" sz="4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1" r="351" b="-327"/>
          <a:stretch/>
        </p:blipFill>
        <p:spPr>
          <a:xfrm>
            <a:off x="-409575" y="-228600"/>
            <a:ext cx="12965515" cy="7339084"/>
          </a:xfrm>
          <a:prstGeom prst="rect">
            <a:avLst/>
          </a:prstGeom>
        </p:spPr>
      </p:pic>
      <p:sp>
        <p:nvSpPr>
          <p:cNvPr id="7" name="Down Arrow 6"/>
          <p:cNvSpPr/>
          <p:nvPr/>
        </p:nvSpPr>
        <p:spPr>
          <a:xfrm rot="5400000">
            <a:off x="4012442" y="3643954"/>
            <a:ext cx="777923" cy="1255594"/>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44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7DFA10D-C81D-4CF1-9493-BC4EEE96C297}"/>
              </a:ext>
            </a:extLst>
          </p:cNvPr>
          <p:cNvSpPr>
            <a:spLocks noGrp="1"/>
          </p:cNvSpPr>
          <p:nvPr>
            <p:ph idx="1"/>
          </p:nvPr>
        </p:nvSpPr>
        <p:spPr>
          <a:xfrm>
            <a:off x="984913" y="614148"/>
            <a:ext cx="10058400" cy="1828801"/>
          </a:xfrm>
        </p:spPr>
        <p:txBody>
          <a:bodyPr>
            <a:normAutofit/>
          </a:bodyPr>
          <a:lstStyle/>
          <a:p>
            <a:pPr marL="0" indent="0">
              <a:buNone/>
            </a:pPr>
            <a:r>
              <a:rPr lang="en-US" sz="2800" b="1" smtClean="0">
                <a:solidFill>
                  <a:srgbClr val="0070C0"/>
                </a:solidFill>
                <a:latin typeface="Times New Roman" panose="02020603050405020304" pitchFamily="18" charset="0"/>
                <a:cs typeface="Times New Roman" panose="02020603050405020304" pitchFamily="18" charset="0"/>
              </a:rPr>
              <a:t>Gỡ </a:t>
            </a:r>
            <a:r>
              <a:rPr lang="en-US" sz="2800" b="1">
                <a:solidFill>
                  <a:srgbClr val="0070C0"/>
                </a:solidFill>
                <a:latin typeface="Times New Roman" panose="02020603050405020304" pitchFamily="18" charset="0"/>
                <a:cs typeface="Times New Roman" panose="02020603050405020304" pitchFamily="18" charset="0"/>
              </a:rPr>
              <a:t>biểu tượng </a:t>
            </a:r>
            <a:r>
              <a:rPr lang="en-US" sz="2800" b="1" smtClean="0">
                <a:solidFill>
                  <a:srgbClr val="0070C0"/>
                </a:solidFill>
                <a:latin typeface="Times New Roman" panose="02020603050405020304" pitchFamily="18" charset="0"/>
                <a:cs typeface="Times New Roman" panose="02020603050405020304" pitchFamily="18" charset="0"/>
              </a:rPr>
              <a:t>nói trên khỏi thanh nhiệm vụ</a:t>
            </a:r>
          </a:p>
          <a:p>
            <a:pPr>
              <a:buFontTx/>
              <a:buChar char="-"/>
            </a:pPr>
            <a:r>
              <a:rPr lang="en-US" sz="2800" smtClean="0">
                <a:latin typeface="Times New Roman" panose="02020603050405020304" pitchFamily="18" charset="0"/>
                <a:cs typeface="Times New Roman" panose="02020603050405020304" pitchFamily="18" charset="0"/>
              </a:rPr>
              <a:t>Nháy chuột phải vào biểu tượng cần gỡ trên thanh Taskbar</a:t>
            </a:r>
          </a:p>
          <a:p>
            <a:pPr>
              <a:buFontTx/>
              <a:buChar char="-"/>
            </a:pPr>
            <a:r>
              <a:rPr lang="en-US" sz="2800" smtClean="0">
                <a:latin typeface="Times New Roman" panose="02020603050405020304" pitchFamily="18" charset="0"/>
                <a:cs typeface="Times New Roman" panose="02020603050405020304" pitchFamily="18" charset="0"/>
              </a:rPr>
              <a:t>Chọn Unpin from Taskbar</a:t>
            </a:r>
            <a:endParaRPr lang="en-US" sz="2800">
              <a:latin typeface="Times New Roman" panose="02020603050405020304" pitchFamily="18" charset="0"/>
              <a:cs typeface="Times New Roman" panose="02020603050405020304" pitchFamily="18" charset="0"/>
            </a:endParaRPr>
          </a:p>
          <a:p>
            <a:pPr marL="0" indent="0">
              <a:buNone/>
            </a:pPr>
            <a:endParaRPr lang="en-US" sz="28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l="28742" t="79804" r="47238"/>
          <a:stretch/>
        </p:blipFill>
        <p:spPr>
          <a:xfrm>
            <a:off x="3155835" y="3234520"/>
            <a:ext cx="5716557" cy="2702256"/>
          </a:xfrm>
          <a:prstGeom prst="rect">
            <a:avLst/>
          </a:prstGeom>
        </p:spPr>
      </p:pic>
    </p:spTree>
    <p:extLst>
      <p:ext uri="{BB962C8B-B14F-4D97-AF65-F5344CB8AC3E}">
        <p14:creationId xmlns:p14="http://schemas.microsoft.com/office/powerpoint/2010/main" val="223688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7DFA10D-C81D-4CF1-9493-BC4EEE96C297}"/>
              </a:ext>
            </a:extLst>
          </p:cNvPr>
          <p:cNvSpPr>
            <a:spLocks noGrp="1"/>
          </p:cNvSpPr>
          <p:nvPr>
            <p:ph idx="1"/>
          </p:nvPr>
        </p:nvSpPr>
        <p:spPr>
          <a:xfrm>
            <a:off x="916674" y="616490"/>
            <a:ext cx="10058400" cy="4438857"/>
          </a:xfrm>
        </p:spPr>
        <p:txBody>
          <a:bodyPr>
            <a:noAutofit/>
          </a:bodyPr>
          <a:lstStyle/>
          <a:p>
            <a:pPr marL="0" indent="0">
              <a:buNone/>
            </a:pPr>
            <a:r>
              <a:rPr lang="en-US" sz="2800" b="1">
                <a:solidFill>
                  <a:srgbClr val="0070C0"/>
                </a:solidFill>
                <a:latin typeface="Times New Roman" panose="02020603050405020304" pitchFamily="18" charset="0"/>
                <a:cs typeface="Times New Roman" panose="02020603050405020304" pitchFamily="18" charset="0"/>
              </a:rPr>
              <a:t>Bài 3: Tắt một ứng dụng bị treo</a:t>
            </a:r>
          </a:p>
          <a:p>
            <a:pPr marL="0" marR="0" indent="0" algn="just">
              <a:lnSpc>
                <a:spcPct val="115000"/>
              </a:lnSpc>
              <a:spcBef>
                <a:spcPts val="0"/>
              </a:spcBef>
              <a:spcAft>
                <a:spcPts val="0"/>
              </a:spcAft>
              <a:buNone/>
            </a:pPr>
            <a:r>
              <a:rPr lang="en-US" sz="2800" b="1">
                <a:effectLst/>
                <a:latin typeface="Times New Roman" panose="02020603050405020304" pitchFamily="18" charset="0"/>
                <a:ea typeface="Calibri" panose="020F0502020204030204" pitchFamily="34" charset="0"/>
                <a:cs typeface="Arial" panose="020B0604020202020204" pitchFamily="34" charset="0"/>
              </a:rPr>
              <a:t>Nhiệm vụ</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41313" marR="0" indent="-341313" algn="just">
              <a:lnSpc>
                <a:spcPct val="115000"/>
              </a:lnSpc>
              <a:spcBef>
                <a:spcPts val="0"/>
              </a:spcBef>
              <a:spcAft>
                <a:spcPts val="0"/>
              </a:spcAft>
            </a:pPr>
            <a:r>
              <a:rPr lang="en-US" sz="2800">
                <a:effectLst/>
                <a:latin typeface="Times New Roman" panose="02020603050405020304" pitchFamily="18" charset="0"/>
                <a:ea typeface="Calibri" panose="020F0502020204030204" pitchFamily="34" charset="0"/>
                <a:cs typeface="Arial" panose="020B0604020202020204" pitchFamily="34" charset="0"/>
              </a:rPr>
              <a:t>Giả định rằng trình soạn thảo Microsoft Word đang bị treo. Em hãy đóng trình ứng dụng đó</a:t>
            </a:r>
          </a:p>
          <a:p>
            <a:pPr marL="0" indent="0">
              <a:buNone/>
            </a:pPr>
            <a:r>
              <a:rPr lang="en-US" sz="2800" b="1">
                <a:effectLst/>
                <a:latin typeface="Times New Roman" panose="02020603050405020304" pitchFamily="18" charset="0"/>
                <a:ea typeface="Calibri" panose="020F0502020204030204" pitchFamily="34" charset="0"/>
                <a:cs typeface="Arial" panose="020B0604020202020204" pitchFamily="34" charset="0"/>
              </a:rPr>
              <a:t>Hướng dẫn</a:t>
            </a:r>
            <a:endParaRPr lang="en-US" sz="2800" b="1">
              <a:solidFill>
                <a:srgbClr val="0070C0"/>
              </a:solidFill>
              <a:latin typeface="Times New Roman" panose="02020603050405020304" pitchFamily="18" charset="0"/>
              <a:cs typeface="Times New Roman" panose="02020603050405020304" pitchFamily="18" charset="0"/>
            </a:endParaRPr>
          </a:p>
          <a:p>
            <a:pPr marL="514350" indent="-514350">
              <a:buAutoNum type="arabicParenR"/>
            </a:pPr>
            <a:r>
              <a:rPr lang="en-US" sz="2800">
                <a:latin typeface="Times New Roman" panose="02020603050405020304" pitchFamily="18" charset="0"/>
                <a:cs typeface="Times New Roman" panose="02020603050405020304" pitchFamily="18" charset="0"/>
              </a:rPr>
              <a:t>Nhấn Ctrl + Alt + Del</a:t>
            </a:r>
          </a:p>
          <a:p>
            <a:pPr marL="514350" indent="-514350">
              <a:buAutoNum type="arabicParenR"/>
            </a:pPr>
            <a:r>
              <a:rPr lang="en-US" sz="2800">
                <a:latin typeface="Times New Roman" panose="02020603050405020304" pitchFamily="18" charset="0"/>
                <a:cs typeface="Times New Roman" panose="02020603050405020304" pitchFamily="18" charset="0"/>
              </a:rPr>
              <a:t>Chọn Task Manager</a:t>
            </a:r>
          </a:p>
          <a:p>
            <a:pPr marL="514350" indent="-514350">
              <a:buAutoNum type="arabicParenR"/>
            </a:pPr>
            <a:r>
              <a:rPr lang="en-US" sz="2800">
                <a:latin typeface="Times New Roman" panose="02020603050405020304" pitchFamily="18" charset="0"/>
                <a:cs typeface="Times New Roman" panose="02020603050405020304" pitchFamily="18" charset="0"/>
              </a:rPr>
              <a:t>Chọn trình ứng dụng bị treo =&gt; chọn End Task</a:t>
            </a:r>
          </a:p>
        </p:txBody>
      </p:sp>
    </p:spTree>
    <p:extLst>
      <p:ext uri="{BB962C8B-B14F-4D97-AF65-F5344CB8AC3E}">
        <p14:creationId xmlns:p14="http://schemas.microsoft.com/office/powerpoint/2010/main" val="26945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arn(inVertic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arn(inVertical)">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barn(inVertical)">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barn(inVertical)">
                                      <p:cBhvr>
                                        <p:cTn id="3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09575" y="-228600"/>
            <a:ext cx="13011150" cy="7315200"/>
          </a:xfrm>
          <a:prstGeom prst="rect">
            <a:avLst/>
          </a:prstGeom>
        </p:spPr>
      </p:pic>
      <p:sp>
        <p:nvSpPr>
          <p:cNvPr id="7" name="Left Arrow 6"/>
          <p:cNvSpPr/>
          <p:nvPr/>
        </p:nvSpPr>
        <p:spPr>
          <a:xfrm>
            <a:off x="9103057" y="5759355"/>
            <a:ext cx="1050878" cy="614149"/>
          </a:xfrm>
          <a:prstGeom prst="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600" b="1">
                <a:solidFill>
                  <a:schemeClr val="tx1"/>
                </a:solidFill>
                <a:latin typeface="Times New Roman" panose="02020603050405020304" pitchFamily="18" charset="0"/>
                <a:cs typeface="Times New Roman" panose="02020603050405020304" pitchFamily="18" charset="0"/>
              </a:rPr>
              <a:t>2</a:t>
            </a:r>
            <a:endParaRPr lang="en-US" b="1">
              <a:solidFill>
                <a:schemeClr val="tx1"/>
              </a:solidFill>
              <a:latin typeface="Times New Roman" panose="02020603050405020304" pitchFamily="18" charset="0"/>
              <a:cs typeface="Times New Roman" panose="02020603050405020304" pitchFamily="18" charset="0"/>
            </a:endParaRPr>
          </a:p>
        </p:txBody>
      </p:sp>
      <p:sp>
        <p:nvSpPr>
          <p:cNvPr id="6" name="Right Arrow 5"/>
          <p:cNvSpPr/>
          <p:nvPr/>
        </p:nvSpPr>
        <p:spPr>
          <a:xfrm>
            <a:off x="3179928" y="2060812"/>
            <a:ext cx="982639" cy="627797"/>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1</a:t>
            </a:r>
            <a:endParaRPr lang="en-US"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7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250" autoRev="1" fill="remove"/>
                                        <p:tgtEl>
                                          <p:spTgt spid="7"/>
                                        </p:tgtEl>
                                        <p:attrNameLst>
                                          <p:attrName>style.color</p:attrName>
                                        </p:attrNameLst>
                                      </p:cBhvr>
                                      <p:to>
                                        <a:schemeClr val="bg1"/>
                                      </p:to>
                                    </p:animClr>
                                    <p:animClr clrSpc="rgb" dir="cw">
                                      <p:cBhvr>
                                        <p:cTn id="12" dur="250" autoRev="1" fill="remove"/>
                                        <p:tgtEl>
                                          <p:spTgt spid="7"/>
                                        </p:tgtEl>
                                        <p:attrNameLst>
                                          <p:attrName>fillcolor</p:attrName>
                                        </p:attrNameLst>
                                      </p:cBhvr>
                                      <p:to>
                                        <a:schemeClr val="bg1"/>
                                      </p:to>
                                    </p:animClr>
                                    <p:set>
                                      <p:cBhvr>
                                        <p:cTn id="13" dur="250" autoRev="1" fill="remove"/>
                                        <p:tgtEl>
                                          <p:spTgt spid="7"/>
                                        </p:tgtEl>
                                        <p:attrNameLst>
                                          <p:attrName>fill.type</p:attrName>
                                        </p:attrNameLst>
                                      </p:cBhvr>
                                      <p:to>
                                        <p:strVal val="solid"/>
                                      </p:to>
                                    </p:set>
                                    <p:set>
                                      <p:cBhvr>
                                        <p:cTn id="14"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7DFA10D-C81D-4CF1-9493-BC4EEE96C297}"/>
              </a:ext>
            </a:extLst>
          </p:cNvPr>
          <p:cNvSpPr>
            <a:spLocks noGrp="1"/>
          </p:cNvSpPr>
          <p:nvPr>
            <p:ph idx="1"/>
          </p:nvPr>
        </p:nvSpPr>
        <p:spPr>
          <a:xfrm>
            <a:off x="834788" y="192433"/>
            <a:ext cx="10984173" cy="2796426"/>
          </a:xfrm>
        </p:spPr>
        <p:txBody>
          <a:bodyPr>
            <a:normAutofit/>
          </a:bodyPr>
          <a:lstStyle/>
          <a:p>
            <a:pPr marL="0" indent="0">
              <a:buNone/>
            </a:pPr>
            <a:r>
              <a:rPr lang="en-US" sz="2800" b="1">
                <a:solidFill>
                  <a:srgbClr val="0070C0"/>
                </a:solidFill>
                <a:latin typeface="Times New Roman" panose="02020603050405020304" pitchFamily="18" charset="0"/>
                <a:cs typeface="Times New Roman" panose="02020603050405020304" pitchFamily="18" charset="0"/>
              </a:rPr>
              <a:t>Bài 4: Khám phá thông tin trong hộp thoại Properties</a:t>
            </a:r>
          </a:p>
          <a:p>
            <a:pPr marL="514350" indent="-514350">
              <a:buAutoNum type="arabicParenR"/>
            </a:pPr>
            <a:r>
              <a:rPr lang="en-US" sz="2800">
                <a:latin typeface="Times New Roman" panose="02020603050405020304" pitchFamily="18" charset="0"/>
                <a:cs typeface="Times New Roman" panose="02020603050405020304" pitchFamily="18" charset="0"/>
              </a:rPr>
              <a:t>Nháy chuột phải lên biểu tượng 1 tệp, chọn Properties</a:t>
            </a:r>
          </a:p>
          <a:p>
            <a:pPr marL="514350" indent="-514350">
              <a:buAutoNum type="arabicParenR"/>
            </a:pPr>
            <a:r>
              <a:rPr lang="en-US" sz="2800">
                <a:latin typeface="Times New Roman" panose="02020603050405020304" pitchFamily="18" charset="0"/>
                <a:cs typeface="Times New Roman" panose="02020603050405020304" pitchFamily="18" charset="0"/>
              </a:rPr>
              <a:t>Mục Attributes có hai hộp chọn Read-only và Hidden</a:t>
            </a:r>
          </a:p>
          <a:p>
            <a:pPr marL="0" indent="0">
              <a:buNone/>
            </a:pPr>
            <a:r>
              <a:rPr lang="en-US" sz="2800">
                <a:latin typeface="Times New Roman" panose="02020603050405020304" pitchFamily="18" charset="0"/>
                <a:cs typeface="Times New Roman" panose="02020603050405020304" pitchFamily="18" charset="0"/>
              </a:rPr>
              <a:t>=&gt; Hãy cho biết tác dụng khi có đánh dấu chọn và khi bỏ đánh dấu chọn</a:t>
            </a:r>
          </a:p>
        </p:txBody>
      </p:sp>
      <p:pic>
        <p:nvPicPr>
          <p:cNvPr id="4" name="Picture 3"/>
          <p:cNvPicPr>
            <a:picLocks noChangeAspect="1"/>
          </p:cNvPicPr>
          <p:nvPr/>
        </p:nvPicPr>
        <p:blipFill rotWithShape="1">
          <a:blip r:embed="rId2"/>
          <a:srcRect l="24126" t="27193" r="49441" b="7509"/>
          <a:stretch/>
        </p:blipFill>
        <p:spPr>
          <a:xfrm>
            <a:off x="4349087" y="2483893"/>
            <a:ext cx="3439236" cy="4271749"/>
          </a:xfrm>
          <a:prstGeom prst="rect">
            <a:avLst/>
          </a:prstGeom>
        </p:spPr>
      </p:pic>
    </p:spTree>
    <p:extLst>
      <p:ext uri="{BB962C8B-B14F-4D97-AF65-F5344CB8AC3E}">
        <p14:creationId xmlns:p14="http://schemas.microsoft.com/office/powerpoint/2010/main" val="347767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arn(inVertic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971267" y="1173707"/>
            <a:ext cx="10656626" cy="3693319"/>
          </a:xfrm>
          <a:prstGeom prst="rect">
            <a:avLst/>
          </a:prstGeom>
        </p:spPr>
        <p:txBody>
          <a:bodyPr wrap="square">
            <a:spAutoFit/>
          </a:bodyPr>
          <a:lstStyle/>
          <a:p>
            <a:pPr algn="just">
              <a:spcBef>
                <a:spcPts val="600"/>
              </a:spcBef>
              <a:spcAft>
                <a:spcPts val="600"/>
              </a:spcAft>
              <a:buFont typeface="Arial" panose="020B0604020202020204" pitchFamily="34" charset="0"/>
              <a:buChar char="•"/>
            </a:pPr>
            <a:r>
              <a:rPr lang="en-US" sz="2800" b="1" smtClean="0">
                <a:solidFill>
                  <a:srgbClr val="001133"/>
                </a:solidFill>
                <a:latin typeface="+mj-lt"/>
              </a:rPr>
              <a:t> </a:t>
            </a:r>
            <a:r>
              <a:rPr lang="vi-VN" sz="2800" b="1" smtClean="0">
                <a:solidFill>
                  <a:srgbClr val="001133"/>
                </a:solidFill>
                <a:latin typeface="+mj-lt"/>
              </a:rPr>
              <a:t>Hidden</a:t>
            </a:r>
            <a:r>
              <a:rPr lang="vi-VN" sz="2800" b="1">
                <a:solidFill>
                  <a:srgbClr val="001133"/>
                </a:solidFill>
                <a:latin typeface="+mj-lt"/>
              </a:rPr>
              <a:t> </a:t>
            </a:r>
            <a:r>
              <a:rPr lang="vi-VN" sz="2800">
                <a:solidFill>
                  <a:srgbClr val="001133"/>
                </a:solidFill>
                <a:latin typeface="+mj-lt"/>
              </a:rPr>
              <a:t>(Ẩn): Khi được đặt, nó cho biết tập tin lưu trữ bị ẩn. Các lệnh MS-DOS như dir và các ứng dụng Windows như </a:t>
            </a:r>
            <a:r>
              <a:rPr lang="vi-VN" sz="2800">
                <a:solidFill>
                  <a:srgbClr val="0088DD"/>
                </a:solidFill>
                <a:latin typeface="+mj-lt"/>
                <a:hlinkClick r:id="rId2" tooltip="File Explorer"/>
              </a:rPr>
              <a:t>File Explorer</a:t>
            </a:r>
            <a:r>
              <a:rPr lang="vi-VN" sz="2800">
                <a:solidFill>
                  <a:srgbClr val="001133"/>
                </a:solidFill>
                <a:latin typeface="+mj-lt"/>
              </a:rPr>
              <a:t> không hiển thị các tập tin ẩn theo mặc định, trừ khi được yêu cầu làm như vậy.</a:t>
            </a:r>
            <a:r>
              <a:rPr lang="vi-VN" sz="2800" baseline="30000">
                <a:solidFill>
                  <a:srgbClr val="0088DD"/>
                </a:solidFill>
                <a:latin typeface="+mj-lt"/>
                <a:hlinkClick r:id="rId3"/>
              </a:rPr>
              <a:t>[4]</a:t>
            </a:r>
            <a:endParaRPr lang="vi-VN" sz="2800">
              <a:solidFill>
                <a:srgbClr val="001133"/>
              </a:solidFill>
              <a:latin typeface="+mj-lt"/>
            </a:endParaRPr>
          </a:p>
          <a:p>
            <a:pPr algn="just">
              <a:spcBef>
                <a:spcPts val="600"/>
              </a:spcBef>
              <a:spcAft>
                <a:spcPts val="600"/>
              </a:spcAft>
              <a:buFont typeface="Arial" panose="020B0604020202020204" pitchFamily="34" charset="0"/>
              <a:buChar char="•"/>
            </a:pPr>
            <a:r>
              <a:rPr lang="en-US" sz="2800" b="1" smtClean="0">
                <a:solidFill>
                  <a:srgbClr val="001133"/>
                </a:solidFill>
                <a:latin typeface="+mj-lt"/>
              </a:rPr>
              <a:t> </a:t>
            </a:r>
            <a:r>
              <a:rPr lang="vi-VN" sz="2800" b="1" smtClean="0">
                <a:solidFill>
                  <a:srgbClr val="001133"/>
                </a:solidFill>
                <a:latin typeface="+mj-lt"/>
              </a:rPr>
              <a:t>Read-only</a:t>
            </a:r>
            <a:r>
              <a:rPr lang="vi-VN" sz="2800" smtClean="0">
                <a:solidFill>
                  <a:srgbClr val="001133"/>
                </a:solidFill>
                <a:latin typeface="+mj-lt"/>
              </a:rPr>
              <a:t> </a:t>
            </a:r>
            <a:r>
              <a:rPr lang="vi-VN" sz="2800">
                <a:solidFill>
                  <a:srgbClr val="001133"/>
                </a:solidFill>
                <a:latin typeface="+mj-lt"/>
              </a:rPr>
              <a:t>(chỉ </a:t>
            </a:r>
            <a:r>
              <a:rPr lang="vi-VN" sz="2800">
                <a:solidFill>
                  <a:srgbClr val="001133"/>
                </a:solidFill>
                <a:latin typeface="+mj-lt"/>
              </a:rPr>
              <a:t>đọc</a:t>
            </a:r>
            <a:r>
              <a:rPr lang="vi-VN" sz="2800" smtClean="0">
                <a:solidFill>
                  <a:srgbClr val="001133"/>
                </a:solidFill>
                <a:latin typeface="+mj-lt"/>
              </a:rPr>
              <a:t>)</a:t>
            </a:r>
            <a:r>
              <a:rPr lang="en-US" sz="2800" smtClean="0">
                <a:solidFill>
                  <a:srgbClr val="001133"/>
                </a:solidFill>
                <a:latin typeface="+mj-lt"/>
              </a:rPr>
              <a:t>:</a:t>
            </a:r>
            <a:r>
              <a:rPr lang="vi-VN" sz="2800">
                <a:solidFill>
                  <a:srgbClr val="001133"/>
                </a:solidFill>
                <a:latin typeface="+mj-lt"/>
              </a:rPr>
              <a:t> Khi được đặt, thuộc tính này cho biết không nên thay đổi tập tin. Khi mở tập tin, API hệ thống tập tin thường không cấp quyền ghi cho ứng dụng yêu cầu, trừ khi ứng dụng yêu cầu một cách rõ ràng. Các thuộc tính chỉ đọc trên các thư mục thường bị bỏ qua, được sử dụng cho một mục đích khác.</a:t>
            </a:r>
            <a:r>
              <a:rPr lang="vi-VN" sz="2800" baseline="30000">
                <a:solidFill>
                  <a:srgbClr val="0088DD"/>
                </a:solidFill>
                <a:latin typeface="+mj-lt"/>
                <a:hlinkClick r:id="rId4"/>
              </a:rPr>
              <a:t>[5]</a:t>
            </a:r>
            <a:r>
              <a:rPr lang="vi-VN" sz="2800" baseline="30000">
                <a:solidFill>
                  <a:srgbClr val="0088DD"/>
                </a:solidFill>
                <a:latin typeface="+mj-lt"/>
                <a:hlinkClick r:id="rId5"/>
              </a:rPr>
              <a:t>[6]</a:t>
            </a:r>
            <a:endParaRPr lang="vi-VN" sz="2800" b="0" i="0">
              <a:solidFill>
                <a:srgbClr val="001133"/>
              </a:solidFill>
              <a:effectLst/>
              <a:latin typeface="+mj-lt"/>
            </a:endParaRPr>
          </a:p>
        </p:txBody>
      </p:sp>
    </p:spTree>
    <p:extLst>
      <p:ext uri="{BB962C8B-B14F-4D97-AF65-F5344CB8AC3E}">
        <p14:creationId xmlns:p14="http://schemas.microsoft.com/office/powerpoint/2010/main" val="1092123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47D3CCD-E9C3-4564-90FA-462975387FF5}"/>
              </a:ext>
            </a:extLst>
          </p:cNvPr>
          <p:cNvSpPr>
            <a:spLocks noGrp="1"/>
          </p:cNvSpPr>
          <p:nvPr>
            <p:ph type="title"/>
          </p:nvPr>
        </p:nvSpPr>
        <p:spPr>
          <a:xfrm>
            <a:off x="1066800" y="274104"/>
            <a:ext cx="10058400" cy="1371600"/>
          </a:xfrm>
        </p:spPr>
        <p:txBody>
          <a:bodyPr>
            <a:normAutofit/>
          </a:bodyPr>
          <a:lstStyle/>
          <a:p>
            <a:pPr algn="just"/>
            <a:r>
              <a:rPr lang="en-US" sz="3200" b="1">
                <a:solidFill>
                  <a:srgbClr val="FF0000"/>
                </a:solidFill>
                <a:latin typeface="Times New Roman" panose="02020603050405020304" pitchFamily="18" charset="0"/>
                <a:cs typeface="Times New Roman" panose="02020603050405020304" pitchFamily="18" charset="0"/>
              </a:rPr>
              <a:t>2. Thực hành khai thác tính năng mở rộng của điện thoại thông minh</a:t>
            </a:r>
          </a:p>
        </p:txBody>
      </p:sp>
      <p:sp>
        <p:nvSpPr>
          <p:cNvPr id="10" name="Content Placeholder 9">
            <a:extLst>
              <a:ext uri="{FF2B5EF4-FFF2-40B4-BE49-F238E27FC236}">
                <a16:creationId xmlns:a16="http://schemas.microsoft.com/office/drawing/2014/main" id="{27DFA10D-C81D-4CF1-9493-BC4EEE96C297}"/>
              </a:ext>
            </a:extLst>
          </p:cNvPr>
          <p:cNvSpPr>
            <a:spLocks noGrp="1"/>
          </p:cNvSpPr>
          <p:nvPr>
            <p:ph idx="1"/>
          </p:nvPr>
        </p:nvSpPr>
        <p:spPr/>
        <p:txBody>
          <a:bodyPr>
            <a:normAutofit fontScale="92500" lnSpcReduction="20000"/>
          </a:bodyPr>
          <a:lstStyle/>
          <a:p>
            <a:pPr marL="0" indent="0">
              <a:buNone/>
            </a:pPr>
            <a:r>
              <a:rPr lang="en-US" sz="2800" b="1">
                <a:solidFill>
                  <a:srgbClr val="0070C0"/>
                </a:solidFill>
                <a:latin typeface="Times New Roman" panose="02020603050405020304" pitchFamily="18" charset="0"/>
                <a:cs typeface="Times New Roman" panose="02020603050405020304" pitchFamily="18" charset="0"/>
              </a:rPr>
              <a:t>Bài 1: Thực hành một số thao tác với điện thoại thông minh</a:t>
            </a:r>
          </a:p>
          <a:p>
            <a:pPr marL="0" indent="0">
              <a:buNone/>
            </a:pPr>
            <a:r>
              <a:rPr lang="en-US" sz="2800" b="1" i="1">
                <a:solidFill>
                  <a:schemeClr val="tx2"/>
                </a:solidFill>
                <a:latin typeface="Times New Roman" panose="02020603050405020304" pitchFamily="18" charset="0"/>
                <a:cs typeface="Times New Roman" panose="02020603050405020304" pitchFamily="18" charset="0"/>
              </a:rPr>
              <a:t>Nhiệm vụ</a:t>
            </a:r>
          </a:p>
          <a:p>
            <a:pPr marL="514350" indent="-514350">
              <a:buAutoNum type="arabicParenR"/>
            </a:pPr>
            <a:r>
              <a:rPr lang="en-US" sz="2800">
                <a:latin typeface="Times New Roman" panose="02020603050405020304" pitchFamily="18" charset="0"/>
                <a:cs typeface="Times New Roman" panose="02020603050405020304" pitchFamily="18" charset="0"/>
              </a:rPr>
              <a:t>Quan sát điện thoại thông minh và cho biết hiện tại pin còn bao nhiêu phần </a:t>
            </a:r>
            <a:r>
              <a:rPr lang="en-US" sz="2800" smtClean="0">
                <a:latin typeface="Times New Roman" panose="02020603050405020304" pitchFamily="18" charset="0"/>
                <a:cs typeface="Times New Roman" panose="02020603050405020304" pitchFamily="18" charset="0"/>
              </a:rPr>
              <a:t>trăm</a:t>
            </a:r>
            <a:endParaRPr lang="en-US" sz="2800">
              <a:latin typeface="Times New Roman" panose="02020603050405020304" pitchFamily="18" charset="0"/>
              <a:cs typeface="Times New Roman" panose="02020603050405020304" pitchFamily="18" charset="0"/>
            </a:endParaRPr>
          </a:p>
          <a:p>
            <a:pPr marL="514350" indent="-514350">
              <a:buAutoNum type="arabicParenR"/>
            </a:pPr>
            <a:r>
              <a:rPr lang="en-US" sz="2800">
                <a:latin typeface="Times New Roman" panose="02020603050405020304" pitchFamily="18" charset="0"/>
                <a:cs typeface="Times New Roman" panose="02020603050405020304" pitchFamily="18" charset="0"/>
              </a:rPr>
              <a:t>Thực hiện đúng thao tác sạc pin</a:t>
            </a:r>
          </a:p>
          <a:p>
            <a:pPr marL="514350" indent="-514350">
              <a:buAutoNum type="arabicParenR"/>
            </a:pPr>
            <a:r>
              <a:rPr lang="en-US" sz="2800">
                <a:latin typeface="Times New Roman" panose="02020603050405020304" pitchFamily="18" charset="0"/>
                <a:cs typeface="Times New Roman" panose="02020603050405020304" pitchFamily="18" charset="0"/>
              </a:rPr>
              <a:t>Thực hiện thao tác tắt màn hình, sau đó bật lại</a:t>
            </a:r>
          </a:p>
          <a:p>
            <a:pPr marL="514350" indent="-514350">
              <a:buAutoNum type="arabicParenR"/>
            </a:pPr>
            <a:r>
              <a:rPr lang="en-US" sz="2800">
                <a:latin typeface="Times New Roman" panose="02020603050405020304" pitchFamily="18" charset="0"/>
                <a:cs typeface="Times New Roman" panose="02020603050405020304" pitchFamily="18" charset="0"/>
              </a:rPr>
              <a:t>Đặt điện thoại thông minh ở chế độ rung, chế độ máy bay</a:t>
            </a:r>
          </a:p>
          <a:p>
            <a:pPr marL="514350" indent="-514350">
              <a:buAutoNum type="arabicParenR"/>
            </a:pPr>
            <a:r>
              <a:rPr lang="en-US" sz="2800">
                <a:latin typeface="Times New Roman" panose="02020603050405020304" pitchFamily="18" charset="0"/>
                <a:cs typeface="Times New Roman" panose="02020603050405020304" pitchFamily="18" charset="0"/>
              </a:rPr>
              <a:t>Thiết lập và sau đó đặt lại mật khẩu</a:t>
            </a:r>
          </a:p>
        </p:txBody>
      </p:sp>
    </p:spTree>
    <p:extLst>
      <p:ext uri="{BB962C8B-B14F-4D97-AF65-F5344CB8AC3E}">
        <p14:creationId xmlns:p14="http://schemas.microsoft.com/office/powerpoint/2010/main" val="389937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arn(inVertic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arn(inVertical)">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barn(inVertical)">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barn(inVertical)">
                                      <p:cBhvr>
                                        <p:cTn id="3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7DFA10D-C81D-4CF1-9493-BC4EEE96C297}"/>
              </a:ext>
            </a:extLst>
          </p:cNvPr>
          <p:cNvSpPr>
            <a:spLocks noGrp="1"/>
          </p:cNvSpPr>
          <p:nvPr>
            <p:ph idx="1"/>
          </p:nvPr>
        </p:nvSpPr>
        <p:spPr>
          <a:xfrm>
            <a:off x="1066800" y="2415654"/>
            <a:ext cx="10058400" cy="3537090"/>
          </a:xfrm>
        </p:spPr>
        <p:txBody>
          <a:bodyPr>
            <a:normAutofit/>
          </a:bodyPr>
          <a:lstStyle/>
          <a:p>
            <a:pPr marL="0" indent="0">
              <a:buNone/>
            </a:pPr>
            <a:r>
              <a:rPr lang="en-US" sz="2800" b="1">
                <a:solidFill>
                  <a:srgbClr val="0070C0"/>
                </a:solidFill>
                <a:latin typeface="Times New Roman" panose="02020603050405020304" pitchFamily="18" charset="0"/>
                <a:cs typeface="Times New Roman" panose="02020603050405020304" pitchFamily="18" charset="0"/>
              </a:rPr>
              <a:t>Bài 2: Đọc và gửi email</a:t>
            </a:r>
          </a:p>
          <a:p>
            <a:pPr marL="514350" indent="-514350">
              <a:buAutoNum type="arabicParenR"/>
            </a:pPr>
            <a:r>
              <a:rPr lang="en-US" sz="2800">
                <a:latin typeface="Times New Roman" panose="02020603050405020304" pitchFamily="18" charset="0"/>
                <a:cs typeface="Times New Roman" panose="02020603050405020304" pitchFamily="18" charset="0"/>
              </a:rPr>
              <a:t>Đọc email và trả lời</a:t>
            </a:r>
          </a:p>
          <a:p>
            <a:pPr marL="514350" indent="-514350">
              <a:buAutoNum type="arabicParenR"/>
            </a:pPr>
            <a:r>
              <a:rPr lang="en-US" sz="2800">
                <a:latin typeface="Times New Roman" panose="02020603050405020304" pitchFamily="18" charset="0"/>
                <a:cs typeface="Times New Roman" panose="02020603050405020304" pitchFamily="18" charset="0"/>
              </a:rPr>
              <a:t>Gửi email mới</a:t>
            </a:r>
          </a:p>
        </p:txBody>
      </p:sp>
    </p:spTree>
    <p:extLst>
      <p:ext uri="{BB962C8B-B14F-4D97-AF65-F5344CB8AC3E}">
        <p14:creationId xmlns:p14="http://schemas.microsoft.com/office/powerpoint/2010/main" val="80437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7DFA10D-C81D-4CF1-9493-BC4EEE96C297}"/>
              </a:ext>
            </a:extLst>
          </p:cNvPr>
          <p:cNvSpPr>
            <a:spLocks noGrp="1"/>
          </p:cNvSpPr>
          <p:nvPr>
            <p:ph idx="1"/>
          </p:nvPr>
        </p:nvSpPr>
        <p:spPr/>
        <p:txBody>
          <a:bodyPr>
            <a:normAutofit/>
          </a:bodyPr>
          <a:lstStyle/>
          <a:p>
            <a:pPr marL="0" indent="0">
              <a:buNone/>
            </a:pPr>
            <a:r>
              <a:rPr lang="en-US" sz="2800" b="1">
                <a:solidFill>
                  <a:srgbClr val="0070C0"/>
                </a:solidFill>
                <a:latin typeface="Times New Roman" panose="02020603050405020304" pitchFamily="18" charset="0"/>
                <a:cs typeface="Times New Roman" panose="02020603050405020304" pitchFamily="18" charset="0"/>
              </a:rPr>
              <a:t>Bài 3: Thêm, cập nhật, xóa mục trong danh bạ</a:t>
            </a:r>
          </a:p>
          <a:p>
            <a:pPr marL="514350" indent="-514350">
              <a:buAutoNum type="arabicParenR"/>
            </a:pPr>
            <a:r>
              <a:rPr lang="en-US" sz="2800">
                <a:latin typeface="Times New Roman" panose="02020603050405020304" pitchFamily="18" charset="0"/>
                <a:cs typeface="Times New Roman" panose="02020603050405020304" pitchFamily="18" charset="0"/>
              </a:rPr>
              <a:t>Thêm mục mới trong danh bạ</a:t>
            </a:r>
          </a:p>
          <a:p>
            <a:pPr marL="514350" indent="-514350">
              <a:buAutoNum type="arabicParenR"/>
            </a:pPr>
            <a:r>
              <a:rPr lang="en-US" sz="2800">
                <a:latin typeface="Times New Roman" panose="02020603050405020304" pitchFamily="18" charset="0"/>
                <a:cs typeface="Times New Roman" panose="02020603050405020304" pitchFamily="18" charset="0"/>
              </a:rPr>
              <a:t>Thêm mục mới trong danh bạ sau một cuộc gọi đến hoặc đi</a:t>
            </a:r>
          </a:p>
          <a:p>
            <a:pPr marL="514350" indent="-514350">
              <a:buAutoNum type="arabicParenR"/>
            </a:pPr>
            <a:r>
              <a:rPr lang="en-US" sz="2800">
                <a:latin typeface="Times New Roman" panose="02020603050405020304" pitchFamily="18" charset="0"/>
                <a:cs typeface="Times New Roman" panose="02020603050405020304" pitchFamily="18" charset="0"/>
              </a:rPr>
              <a:t>Cập nhật liên hệ đã có</a:t>
            </a:r>
          </a:p>
          <a:p>
            <a:pPr marL="514350" indent="-514350">
              <a:buAutoNum type="arabicParenR"/>
            </a:pPr>
            <a:r>
              <a:rPr lang="en-US" sz="2800">
                <a:latin typeface="Times New Roman" panose="02020603050405020304" pitchFamily="18" charset="0"/>
                <a:cs typeface="Times New Roman" panose="02020603050405020304" pitchFamily="18" charset="0"/>
              </a:rPr>
              <a:t>Xóa mục trong danh bạ</a:t>
            </a:r>
          </a:p>
        </p:txBody>
      </p:sp>
    </p:spTree>
    <p:extLst>
      <p:ext uri="{BB962C8B-B14F-4D97-AF65-F5344CB8AC3E}">
        <p14:creationId xmlns:p14="http://schemas.microsoft.com/office/powerpoint/2010/main" val="53501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arn(inVertic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arn(inVertical)">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9727E-6E03-4D51-AD55-27C60B42AA3F}"/>
              </a:ext>
            </a:extLst>
          </p:cNvPr>
          <p:cNvSpPr>
            <a:spLocks noGrp="1"/>
          </p:cNvSpPr>
          <p:nvPr>
            <p:ph type="title"/>
          </p:nvPr>
        </p:nvSpPr>
        <p:spPr/>
        <p:txBody>
          <a:bodyPr>
            <a:normAutofit/>
          </a:bodyPr>
          <a:lstStyle/>
          <a:p>
            <a:r>
              <a:rPr lang="en-US" sz="3200" b="1">
                <a:solidFill>
                  <a:srgbClr val="FF0000"/>
                </a:solidFill>
                <a:latin typeface="Times New Roman" panose="02020603050405020304" pitchFamily="18" charset="0"/>
                <a:cs typeface="Times New Roman" panose="02020603050405020304" pitchFamily="18" charset="0"/>
              </a:rPr>
              <a:t>Hướng </a:t>
            </a:r>
            <a:r>
              <a:rPr lang="en-US" sz="3200" b="1" smtClean="0">
                <a:solidFill>
                  <a:srgbClr val="FF0000"/>
                </a:solidFill>
                <a:latin typeface="Times New Roman" panose="02020603050405020304" pitchFamily="18" charset="0"/>
                <a:cs typeface="Times New Roman" panose="02020603050405020304" pitchFamily="18" charset="0"/>
              </a:rPr>
              <a:t>dẫn: </a:t>
            </a:r>
            <a:r>
              <a:rPr lang="en-US" sz="3200">
                <a:latin typeface="Times New Roman" panose="02020603050405020304" pitchFamily="18" charset="0"/>
                <a:cs typeface="Times New Roman" panose="02020603050405020304" pitchFamily="18" charset="0"/>
              </a:rPr>
              <a:t>Thêm mục mới trong </a:t>
            </a:r>
            <a:r>
              <a:rPr lang="en-US" sz="3200">
                <a:latin typeface="Times New Roman" panose="02020603050405020304" pitchFamily="18" charset="0"/>
                <a:cs typeface="Times New Roman" panose="02020603050405020304" pitchFamily="18" charset="0"/>
              </a:rPr>
              <a:t>danh </a:t>
            </a:r>
            <a:r>
              <a:rPr lang="en-US" sz="3200" smtClean="0">
                <a:latin typeface="Times New Roman" panose="02020603050405020304" pitchFamily="18" charset="0"/>
                <a:cs typeface="Times New Roman" panose="02020603050405020304" pitchFamily="18" charset="0"/>
              </a:rPr>
              <a:t>bạ</a:t>
            </a:r>
            <a:endParaRPr lang="en-US" sz="3200" b="1">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679433F-02B9-480D-8117-ACD9784E22CB}"/>
              </a:ext>
            </a:extLst>
          </p:cNvPr>
          <p:cNvSpPr>
            <a:spLocks noGrp="1"/>
          </p:cNvSpPr>
          <p:nvPr>
            <p:ph idx="1"/>
          </p:nvPr>
        </p:nvSpPr>
        <p:spPr/>
        <p:txBody>
          <a:bodyPr>
            <a:normAutofit/>
          </a:bodyPr>
          <a:lstStyle/>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800">
                <a:effectLst/>
                <a:latin typeface="Times New Roman" panose="02020603050405020304" pitchFamily="18" charset="0"/>
                <a:ea typeface="Calibri" panose="020F0502020204030204" pitchFamily="34" charset="0"/>
                <a:cs typeface="Arial" panose="020B0604020202020204" pitchFamily="34" charset="0"/>
              </a:rPr>
              <a:t>Bước 1. Chạm để mở danh bạ</a:t>
            </a: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800">
                <a:effectLst/>
                <a:latin typeface="Times New Roman" panose="02020603050405020304" pitchFamily="18" charset="0"/>
                <a:ea typeface="Calibri" panose="020F0502020204030204" pitchFamily="34" charset="0"/>
                <a:cs typeface="Arial" panose="020B0604020202020204" pitchFamily="34" charset="0"/>
              </a:rPr>
              <a:t>Bước 2. Chạm biểu tượng tạo mục mới</a:t>
            </a: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800">
                <a:effectLst/>
                <a:latin typeface="Times New Roman" panose="02020603050405020304" pitchFamily="18" charset="0"/>
                <a:ea typeface="Calibri" panose="020F0502020204030204" pitchFamily="34" charset="0"/>
                <a:cs typeface="Arial" panose="020B0604020202020204" pitchFamily="34" charset="0"/>
              </a:rPr>
              <a:t>Bước 3. Điền thông tin: họ tên, số điện thoại, …</a:t>
            </a: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800">
                <a:effectLst/>
                <a:latin typeface="Times New Roman" panose="02020603050405020304" pitchFamily="18" charset="0"/>
                <a:ea typeface="Calibri" panose="020F0502020204030204" pitchFamily="34" charset="0"/>
                <a:cs typeface="Arial" panose="020B0604020202020204" pitchFamily="34" charset="0"/>
              </a:rPr>
              <a:t>Bước 4. Chạm để lưu</a:t>
            </a:r>
          </a:p>
          <a:p>
            <a:pPr marL="0" marR="0" algn="just">
              <a:lnSpc>
                <a:spcPct val="115000"/>
              </a:lnSpc>
              <a:spcBef>
                <a:spcPts val="0"/>
              </a:spcBef>
              <a:spcAft>
                <a:spcPts val="0"/>
              </a:spcAft>
            </a:pPr>
            <a:r>
              <a:rPr lang="en-US" sz="2800" smtClean="0">
                <a:effectLst/>
                <a:latin typeface="Times New Roman" panose="02020603050405020304" pitchFamily="18" charset="0"/>
                <a:ea typeface="Calibri" panose="020F0502020204030204" pitchFamily="34" charset="0"/>
                <a:cs typeface="Arial" panose="020B0604020202020204" pitchFamily="34" charset="0"/>
              </a:rPr>
              <a:t> </a:t>
            </a:r>
            <a:r>
              <a:rPr lang="en-US" sz="2800" b="1" i="1" smtClean="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Có </a:t>
            </a:r>
            <a:r>
              <a:rPr lang="en-US" sz="2800" b="1" i="1">
                <a:solidFill>
                  <a:srgbClr val="0070C0"/>
                </a:solidFill>
                <a:effectLst/>
                <a:latin typeface="Times New Roman" panose="02020603050405020304" pitchFamily="18" charset="0"/>
                <a:ea typeface="Calibri" panose="020F0502020204030204" pitchFamily="34" charset="0"/>
                <a:cs typeface="Arial" panose="020B0604020202020204" pitchFamily="34" charset="0"/>
              </a:rPr>
              <a:t>thể lưu thêm vài thông tin khác về người mới được thêm ngoài họ tên và số điện thoại. </a:t>
            </a:r>
            <a:r>
              <a:rPr lang="en-US" sz="2800" b="1" i="1" smtClean="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Chọn </a:t>
            </a:r>
            <a:r>
              <a:rPr lang="en-US" sz="2800" b="1" i="1">
                <a:solidFill>
                  <a:srgbClr val="0070C0"/>
                </a:solidFill>
                <a:effectLst/>
                <a:latin typeface="Times New Roman" panose="02020603050405020304" pitchFamily="18" charset="0"/>
                <a:ea typeface="Calibri" panose="020F0502020204030204" pitchFamily="34" charset="0"/>
                <a:cs typeface="Arial" panose="020B0604020202020204" pitchFamily="34" charset="0"/>
              </a:rPr>
              <a:t>lưu sau khi đã điền đủ thông tin.</a:t>
            </a:r>
          </a:p>
        </p:txBody>
      </p:sp>
    </p:spTree>
    <p:extLst>
      <p:ext uri="{BB962C8B-B14F-4D97-AF65-F5344CB8AC3E}">
        <p14:creationId xmlns:p14="http://schemas.microsoft.com/office/powerpoint/2010/main" val="97832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47D3CCD-E9C3-4564-90FA-462975387FF5}"/>
              </a:ext>
            </a:extLst>
          </p:cNvPr>
          <p:cNvSpPr>
            <a:spLocks noGrp="1"/>
          </p:cNvSpPr>
          <p:nvPr>
            <p:ph type="title"/>
          </p:nvPr>
        </p:nvSpPr>
        <p:spPr/>
        <p:txBody>
          <a:bodyPr/>
          <a:lstStyle/>
          <a:p>
            <a:r>
              <a:rPr lang="en-US" b="1">
                <a:solidFill>
                  <a:srgbClr val="FF0000"/>
                </a:solidFill>
                <a:latin typeface="Times New Roman" panose="02020603050405020304" pitchFamily="18" charset="0"/>
                <a:cs typeface="Times New Roman" panose="02020603050405020304" pitchFamily="18" charset="0"/>
              </a:rPr>
              <a:t>1. Thực hành sử dụng máy tính đúng cách</a:t>
            </a:r>
          </a:p>
        </p:txBody>
      </p:sp>
      <p:sp>
        <p:nvSpPr>
          <p:cNvPr id="10" name="Content Placeholder 9">
            <a:extLst>
              <a:ext uri="{FF2B5EF4-FFF2-40B4-BE49-F238E27FC236}">
                <a16:creationId xmlns:a16="http://schemas.microsoft.com/office/drawing/2014/main" id="{27DFA10D-C81D-4CF1-9493-BC4EEE96C297}"/>
              </a:ext>
            </a:extLst>
          </p:cNvPr>
          <p:cNvSpPr>
            <a:spLocks noGrp="1"/>
          </p:cNvSpPr>
          <p:nvPr>
            <p:ph idx="1"/>
          </p:nvPr>
        </p:nvSpPr>
        <p:spPr/>
        <p:txBody>
          <a:bodyPr>
            <a:normAutofit/>
          </a:bodyPr>
          <a:lstStyle/>
          <a:p>
            <a:pPr marL="0" indent="0">
              <a:buNone/>
            </a:pPr>
            <a:r>
              <a:rPr lang="en-US" sz="2800" b="1">
                <a:solidFill>
                  <a:srgbClr val="0070C0"/>
                </a:solidFill>
                <a:latin typeface="Times New Roman" panose="02020603050405020304" pitchFamily="18" charset="0"/>
                <a:cs typeface="Times New Roman" panose="02020603050405020304" pitchFamily="18" charset="0"/>
              </a:rPr>
              <a:t>Bài 1: Tạo và xóa lối tắt</a:t>
            </a:r>
          </a:p>
          <a:p>
            <a:pPr marL="514350" indent="-514350">
              <a:buAutoNum type="arabicParenR"/>
            </a:pPr>
            <a:r>
              <a:rPr lang="en-US" sz="2800">
                <a:latin typeface="Times New Roman" panose="02020603050405020304" pitchFamily="18" charset="0"/>
                <a:cs typeface="Times New Roman" panose="02020603050405020304" pitchFamily="18" charset="0"/>
              </a:rPr>
              <a:t>Tạo lối tắt đến một trình ứng dụng chưa có biểu tượng trên màn hình nền</a:t>
            </a:r>
          </a:p>
          <a:p>
            <a:pPr marL="514350" indent="-514350">
              <a:buAutoNum type="arabicParenR"/>
            </a:pPr>
            <a:r>
              <a:rPr lang="en-US" sz="2800">
                <a:latin typeface="Times New Roman" panose="02020603050405020304" pitchFamily="18" charset="0"/>
                <a:cs typeface="Times New Roman" panose="02020603050405020304" pitchFamily="18" charset="0"/>
              </a:rPr>
              <a:t>Tạo lối tắt đến thư mục Music</a:t>
            </a:r>
          </a:p>
          <a:p>
            <a:pPr marL="514350" indent="-514350">
              <a:buAutoNum type="arabicParenR"/>
            </a:pPr>
            <a:r>
              <a:rPr lang="en-US" sz="2800">
                <a:latin typeface="Times New Roman" panose="02020603050405020304" pitchFamily="18" charset="0"/>
                <a:cs typeface="Times New Roman" panose="02020603050405020304" pitchFamily="18" charset="0"/>
              </a:rPr>
              <a:t>Xóa lối tắt vừa tạo</a:t>
            </a:r>
          </a:p>
        </p:txBody>
      </p:sp>
    </p:spTree>
    <p:extLst>
      <p:ext uri="{BB962C8B-B14F-4D97-AF65-F5344CB8AC3E}">
        <p14:creationId xmlns:p14="http://schemas.microsoft.com/office/powerpoint/2010/main" val="16482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arn(inVertical)">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9727E-6E03-4D51-AD55-27C60B42AA3F}"/>
              </a:ext>
            </a:extLst>
          </p:cNvPr>
          <p:cNvSpPr>
            <a:spLocks noGrp="1"/>
          </p:cNvSpPr>
          <p:nvPr>
            <p:ph type="title"/>
          </p:nvPr>
        </p:nvSpPr>
        <p:spPr>
          <a:xfrm>
            <a:off x="539931" y="191070"/>
            <a:ext cx="11112138" cy="1072158"/>
          </a:xfrm>
        </p:spPr>
        <p:txBody>
          <a:bodyPr>
            <a:normAutofit/>
          </a:bodyPr>
          <a:lstStyle/>
          <a:p>
            <a:pPr algn="just"/>
            <a:r>
              <a:rPr lang="en-US" sz="3200" b="1" dirty="0" err="1">
                <a:solidFill>
                  <a:srgbClr val="FF0000"/>
                </a:solidFill>
                <a:latin typeface="Times New Roman" panose="02020603050405020304" pitchFamily="18" charset="0"/>
                <a:cs typeface="Times New Roman" panose="02020603050405020304" pitchFamily="18" charset="0"/>
              </a:rPr>
              <a:t>Hướng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dẫn</a:t>
            </a:r>
            <a:r>
              <a:rPr lang="en-US" sz="3200" b="1" dirty="0">
                <a:solidFill>
                  <a:srgbClr val="FF000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Thêm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a:t>
            </a:r>
            <a:endParaRPr lang="en-US"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679433F-02B9-480D-8117-ACD9784E22CB}"/>
              </a:ext>
            </a:extLst>
          </p:cNvPr>
          <p:cNvSpPr>
            <a:spLocks noGrp="1"/>
          </p:cNvSpPr>
          <p:nvPr>
            <p:ph idx="1"/>
          </p:nvPr>
        </p:nvSpPr>
        <p:spPr>
          <a:xfrm>
            <a:off x="574767" y="1314776"/>
            <a:ext cx="11077302" cy="4995940"/>
          </a:xfrm>
        </p:spPr>
        <p:txBody>
          <a:bodyPr>
            <a:noAutofit/>
          </a:bodyPr>
          <a:lstStyle/>
          <a:p>
            <a:pPr marL="0" marR="0" algn="just">
              <a:lnSpc>
                <a:spcPct val="115000"/>
              </a:lnSpc>
              <a:spcBef>
                <a:spcPts val="0"/>
              </a:spcBef>
              <a:spcAft>
                <a:spcPts val="0"/>
              </a:spcAft>
            </a:pPr>
            <a:r>
              <a:rPr lang="en-US" sz="2800" smtClean="0">
                <a:effectLst/>
                <a:latin typeface="Times New Roman" panose="02020603050405020304" pitchFamily="18" charset="0"/>
                <a:ea typeface="Calibri" panose="020F0502020204030204" pitchFamily="34" charset="0"/>
                <a:cs typeface="Arial" panose="020B0604020202020204" pitchFamily="34" charset="0"/>
              </a:rPr>
              <a:t> </a:t>
            </a:r>
            <a:r>
              <a:rPr lang="en-US" sz="2800" b="1" i="1" smtClean="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Có </a:t>
            </a:r>
            <a:r>
              <a:rPr lang="en-US" sz="2800" b="1" i="1">
                <a:solidFill>
                  <a:srgbClr val="0070C0"/>
                </a:solidFill>
                <a:effectLst/>
                <a:latin typeface="Times New Roman" panose="02020603050405020304" pitchFamily="18" charset="0"/>
                <a:ea typeface="Calibri" panose="020F0502020204030204" pitchFamily="34" charset="0"/>
                <a:cs typeface="Arial" panose="020B0604020202020204" pitchFamily="34" charset="0"/>
              </a:rPr>
              <a:t>thể chọn lưu số điện thoại bằng cách tạo một mục liên hệ mới trong danh bạ</a:t>
            </a: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800">
                <a:effectLst/>
                <a:latin typeface="Times New Roman" panose="02020603050405020304" pitchFamily="18" charset="0"/>
                <a:ea typeface="Calibri" panose="020F0502020204030204" pitchFamily="34" charset="0"/>
                <a:cs typeface="Arial" panose="020B0604020202020204" pitchFamily="34" charset="0"/>
              </a:rPr>
              <a:t>Bước 1. Chạm để mở danh bạ</a:t>
            </a: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800">
                <a:effectLst/>
                <a:latin typeface="Times New Roman" panose="02020603050405020304" pitchFamily="18" charset="0"/>
                <a:ea typeface="Calibri" panose="020F0502020204030204" pitchFamily="34" charset="0"/>
                <a:cs typeface="Arial" panose="020B0604020202020204" pitchFamily="34" charset="0"/>
              </a:rPr>
              <a:t>Bước 2. Quan sát mục có số điện thoại vừa liên hệ tìm biểu tượng xem chi tiết</a:t>
            </a: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fr-FR" sz="2800">
                <a:effectLst/>
                <a:latin typeface="Times New Roman" panose="02020603050405020304" pitchFamily="18" charset="0"/>
                <a:ea typeface="Calibri" panose="020F0502020204030204" pitchFamily="34" charset="0"/>
                <a:cs typeface="Arial" panose="020B0604020202020204" pitchFamily="34" charset="0"/>
              </a:rPr>
              <a:t>Bước 3. Chạm để chọn tạo liên hệ mới, số điện thoại sẽ được điền tự động</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fr-FR" sz="2800">
                <a:effectLst/>
                <a:latin typeface="Times New Roman" panose="02020603050405020304" pitchFamily="18" charset="0"/>
                <a:ea typeface="Calibri" panose="020F0502020204030204" pitchFamily="34" charset="0"/>
                <a:cs typeface="Arial" panose="020B0604020202020204" pitchFamily="34" charset="0"/>
              </a:rPr>
              <a:t>Bước 4. Điền các ô </a:t>
            </a:r>
            <a:r>
              <a:rPr lang="fr-FR" sz="2800" smtClean="0">
                <a:effectLst/>
                <a:latin typeface="Times New Roman" panose="02020603050405020304" pitchFamily="18" charset="0"/>
                <a:ea typeface="Calibri" panose="020F0502020204030204" pitchFamily="34" charset="0"/>
                <a:cs typeface="Arial" panose="020B0604020202020204" pitchFamily="34" charset="0"/>
              </a:rPr>
              <a:t>thông tin </a:t>
            </a:r>
            <a:r>
              <a:rPr lang="fr-FR" sz="2800">
                <a:effectLst/>
                <a:latin typeface="Times New Roman" panose="02020603050405020304" pitchFamily="18" charset="0"/>
                <a:ea typeface="Calibri" panose="020F0502020204030204" pitchFamily="34" charset="0"/>
                <a:cs typeface="Arial" panose="020B0604020202020204" pitchFamily="34" charset="0"/>
              </a:rPr>
              <a:t>còn thiếu : họ tên, địa chỉ,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fr-FR" sz="2800">
                <a:effectLst/>
                <a:latin typeface="Times New Roman" panose="02020603050405020304" pitchFamily="18" charset="0"/>
                <a:ea typeface="Calibri" panose="020F0502020204030204" pitchFamily="34" charset="0"/>
                <a:cs typeface="Arial" panose="020B0604020202020204" pitchFamily="34" charset="0"/>
              </a:rPr>
              <a:t>Bước 5. Chạm để lưu</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fr-FR" sz="2800" smtClean="0">
                <a:effectLst/>
                <a:latin typeface="Times New Roman" panose="02020603050405020304" pitchFamily="18" charset="0"/>
                <a:ea typeface="Calibri" panose="020F0502020204030204" pitchFamily="34" charset="0"/>
                <a:cs typeface="Arial" panose="020B0604020202020204" pitchFamily="34" charset="0"/>
              </a:rPr>
              <a:t> </a:t>
            </a:r>
            <a:r>
              <a:rPr lang="fr-FR" sz="2800" b="1" i="1">
                <a:solidFill>
                  <a:srgbClr val="0070C0"/>
                </a:solidFill>
                <a:latin typeface="Times New Roman" panose="02020603050405020304" pitchFamily="18" charset="0"/>
                <a:ea typeface="Calibri" panose="020F0502020204030204" pitchFamily="34" charset="0"/>
                <a:cs typeface="Arial" panose="020B0604020202020204" pitchFamily="34" charset="0"/>
              </a:rPr>
              <a:t>Có </a:t>
            </a:r>
            <a:r>
              <a:rPr lang="fr-FR" sz="2800" b="1" i="1">
                <a:solidFill>
                  <a:srgbClr val="0070C0"/>
                </a:solidFill>
                <a:latin typeface="Times New Roman" panose="02020603050405020304" pitchFamily="18" charset="0"/>
                <a:ea typeface="Calibri" panose="020F0502020204030204" pitchFamily="34" charset="0"/>
                <a:cs typeface="Arial" panose="020B0604020202020204" pitchFamily="34" charset="0"/>
              </a:rPr>
              <a:t>thể chọn </a:t>
            </a:r>
            <a:r>
              <a:rPr lang="fr-FR" sz="2800" b="1" i="1">
                <a:solidFill>
                  <a:srgbClr val="0070C0"/>
                </a:solidFill>
                <a:latin typeface="Times New Roman" panose="02020603050405020304" pitchFamily="18" charset="0"/>
                <a:ea typeface="Calibri" panose="020F0502020204030204" pitchFamily="34" charset="0"/>
                <a:cs typeface="Arial" panose="020B0604020202020204" pitchFamily="34" charset="0"/>
              </a:rPr>
              <a:t>chặn </a:t>
            </a:r>
            <a:r>
              <a:rPr lang="fr-FR" sz="2800" b="1" i="1" smtClean="0">
                <a:solidFill>
                  <a:srgbClr val="0070C0"/>
                </a:solidFill>
                <a:latin typeface="Times New Roman" panose="02020603050405020304" pitchFamily="18" charset="0"/>
                <a:ea typeface="Calibri" panose="020F0502020204030204" pitchFamily="34" charset="0"/>
                <a:cs typeface="Arial" panose="020B0604020202020204" pitchFamily="34" charset="0"/>
              </a:rPr>
              <a:t>một </a:t>
            </a:r>
            <a:r>
              <a:rPr lang="fr-FR" sz="2800" b="1" i="1">
                <a:solidFill>
                  <a:srgbClr val="0070C0"/>
                </a:solidFill>
                <a:latin typeface="Times New Roman" panose="02020603050405020304" pitchFamily="18" charset="0"/>
                <a:ea typeface="Calibri" panose="020F0502020204030204" pitchFamily="34" charset="0"/>
                <a:cs typeface="Arial" panose="020B0604020202020204" pitchFamily="34" charset="0"/>
              </a:rPr>
              <a:t>số điện thoại sau khi đã nhận cuộc gọi mà không phải lưu.</a:t>
            </a:r>
            <a:endParaRPr lang="en-US" sz="2800" b="1" i="1">
              <a:solidFill>
                <a:srgbClr val="0070C0"/>
              </a:solidFill>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8582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9727E-6E03-4D51-AD55-27C60B42AA3F}"/>
              </a:ext>
            </a:extLst>
          </p:cNvPr>
          <p:cNvSpPr>
            <a:spLocks noGrp="1"/>
          </p:cNvSpPr>
          <p:nvPr>
            <p:ph type="title"/>
          </p:nvPr>
        </p:nvSpPr>
        <p:spPr/>
        <p:txBody>
          <a:bodyPr>
            <a:normAutofit/>
          </a:bodyPr>
          <a:lstStyle/>
          <a:p>
            <a:r>
              <a:rPr lang="en-US" sz="3200" b="1" dirty="0" err="1">
                <a:solidFill>
                  <a:srgbClr val="FF0000"/>
                </a:solidFill>
                <a:latin typeface="Times New Roman" panose="02020603050405020304" pitchFamily="18" charset="0"/>
                <a:cs typeface="Times New Roman" panose="02020603050405020304" pitchFamily="18" charset="0"/>
              </a:rPr>
              <a:t>Hướng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dẫn</a:t>
            </a:r>
            <a:r>
              <a:rPr lang="en-US" sz="3200" b="1"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endParaRPr lang="en-US"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679433F-02B9-480D-8117-ACD9784E22CB}"/>
              </a:ext>
            </a:extLst>
          </p:cNvPr>
          <p:cNvSpPr>
            <a:spLocks noGrp="1"/>
          </p:cNvSpPr>
          <p:nvPr>
            <p:ph idx="1"/>
          </p:nvPr>
        </p:nvSpPr>
        <p:spPr>
          <a:xfrm>
            <a:off x="1066800" y="2233478"/>
            <a:ext cx="10058400" cy="744583"/>
          </a:xfrm>
        </p:spPr>
        <p:txBody>
          <a:bodyPr>
            <a:noAutofit/>
          </a:bodyPr>
          <a:lstStyle/>
          <a:p>
            <a:pPr marL="0" marR="0" algn="just">
              <a:lnSpc>
                <a:spcPct val="115000"/>
              </a:lnSpc>
              <a:spcBef>
                <a:spcPts val="0"/>
              </a:spcBef>
              <a:spcAft>
                <a:spcPts val="0"/>
              </a:spcAft>
            </a:pPr>
            <a:r>
              <a:rPr lang="en-US" sz="2800" smtClean="0">
                <a:effectLst/>
                <a:latin typeface="Times New Roman" panose="02020603050405020304" pitchFamily="18" charset="0"/>
                <a:ea typeface="Calibri" panose="020F0502020204030204" pitchFamily="34" charset="0"/>
                <a:cs typeface="Arial" panose="020B0604020202020204" pitchFamily="34" charset="0"/>
              </a:rPr>
              <a:t> Mở </a:t>
            </a:r>
            <a:r>
              <a:rPr lang="en-US" sz="2800">
                <a:effectLst/>
                <a:latin typeface="Times New Roman" panose="02020603050405020304" pitchFamily="18" charset="0"/>
                <a:ea typeface="Calibri" panose="020F0502020204030204" pitchFamily="34" charset="0"/>
                <a:cs typeface="Arial" panose="020B0604020202020204" pitchFamily="34" charset="0"/>
              </a:rPr>
              <a:t>danh bạ, chạm vào mục cần sửa, sửa thông tin, chạm để lưu.</a:t>
            </a:r>
          </a:p>
        </p:txBody>
      </p:sp>
      <p:sp>
        <p:nvSpPr>
          <p:cNvPr id="4" name="Title 1">
            <a:extLst>
              <a:ext uri="{FF2B5EF4-FFF2-40B4-BE49-F238E27FC236}">
                <a16:creationId xmlns:a16="http://schemas.microsoft.com/office/drawing/2014/main" id="{CE7AA7E5-D1DF-477A-85FE-C7227C36C7C8}"/>
              </a:ext>
            </a:extLst>
          </p:cNvPr>
          <p:cNvSpPr txBox="1">
            <a:spLocks/>
          </p:cNvSpPr>
          <p:nvPr/>
        </p:nvSpPr>
        <p:spPr>
          <a:xfrm>
            <a:off x="1066800" y="3403415"/>
            <a:ext cx="10058400" cy="744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r>
              <a:rPr lang="vi-VN" sz="3200" b="1" dirty="0">
                <a:solidFill>
                  <a:srgbClr val="FF0000"/>
                </a:solidFill>
                <a:latin typeface="Times New Roman" panose="02020603050405020304" pitchFamily="18" charset="0"/>
                <a:cs typeface="Times New Roman" panose="02020603050405020304" pitchFamily="18" charset="0"/>
              </a:rPr>
              <a:t>Hướng dẫn </a:t>
            </a:r>
            <a:r>
              <a:rPr lang="en-US" sz="2800" dirty="0" err="1">
                <a:latin typeface="Times New Roman" panose="02020603050405020304" pitchFamily="18" charset="0"/>
                <a:cs typeface="Times New Roman" panose="02020603050405020304" pitchFamily="18" charset="0"/>
              </a:rPr>
              <a:t>Xóa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0B4FDCB-01EE-41BA-B951-066280F26AB6}"/>
              </a:ext>
            </a:extLst>
          </p:cNvPr>
          <p:cNvSpPr txBox="1"/>
          <p:nvPr/>
        </p:nvSpPr>
        <p:spPr>
          <a:xfrm>
            <a:off x="1066800" y="4547228"/>
            <a:ext cx="10058399" cy="548099"/>
          </a:xfrm>
          <a:prstGeom prst="rect">
            <a:avLst/>
          </a:prstGeom>
          <a:noFill/>
        </p:spPr>
        <p:txBody>
          <a:bodyPr wrap="square">
            <a:spAutoFit/>
          </a:bodyPr>
          <a:lstStyle/>
          <a:p>
            <a:pPr marL="0" marR="0" algn="just">
              <a:lnSpc>
                <a:spcPct val="115000"/>
              </a:lnSpc>
              <a:spcBef>
                <a:spcPts val="0"/>
              </a:spcBef>
              <a:spcAft>
                <a:spcPts val="0"/>
              </a:spcAft>
            </a:pPr>
            <a:r>
              <a:rPr lang="en-US" sz="2800">
                <a:effectLst/>
                <a:latin typeface="Times New Roman" panose="02020603050405020304" pitchFamily="18" charset="0"/>
                <a:ea typeface="Calibri" panose="020F0502020204030204" pitchFamily="34" charset="0"/>
                <a:cs typeface="Arial" panose="020B0604020202020204" pitchFamily="34" charset="0"/>
              </a:rPr>
              <a:t>Làm tương tự như cập nhật, nhưng chọn lệnh xóa.</a:t>
            </a:r>
          </a:p>
        </p:txBody>
      </p:sp>
    </p:spTree>
    <p:extLst>
      <p:ext uri="{BB962C8B-B14F-4D97-AF65-F5344CB8AC3E}">
        <p14:creationId xmlns:p14="http://schemas.microsoft.com/office/powerpoint/2010/main" val="3899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47D3CCD-E9C3-4564-90FA-462975387FF5}"/>
              </a:ext>
            </a:extLst>
          </p:cNvPr>
          <p:cNvSpPr>
            <a:spLocks noGrp="1"/>
          </p:cNvSpPr>
          <p:nvPr>
            <p:ph type="title"/>
          </p:nvPr>
        </p:nvSpPr>
        <p:spPr/>
        <p:txBody>
          <a:bodyPr/>
          <a:lstStyle/>
          <a:p>
            <a:r>
              <a:rPr lang="en-US" b="1">
                <a:solidFill>
                  <a:srgbClr val="FF0000"/>
                </a:solidFill>
                <a:latin typeface="Times New Roman" panose="02020603050405020304" pitchFamily="18" charset="0"/>
                <a:cs typeface="Times New Roman" panose="02020603050405020304" pitchFamily="18" charset="0"/>
              </a:rPr>
              <a:t>2. Thực hành khai thác tính năng mở rộng của điện thoại thông minh</a:t>
            </a:r>
          </a:p>
        </p:txBody>
      </p:sp>
      <p:sp>
        <p:nvSpPr>
          <p:cNvPr id="10" name="Content Placeholder 9">
            <a:extLst>
              <a:ext uri="{FF2B5EF4-FFF2-40B4-BE49-F238E27FC236}">
                <a16:creationId xmlns:a16="http://schemas.microsoft.com/office/drawing/2014/main" id="{27DFA10D-C81D-4CF1-9493-BC4EEE96C297}"/>
              </a:ext>
            </a:extLst>
          </p:cNvPr>
          <p:cNvSpPr>
            <a:spLocks noGrp="1"/>
          </p:cNvSpPr>
          <p:nvPr>
            <p:ph idx="1"/>
          </p:nvPr>
        </p:nvSpPr>
        <p:spPr/>
        <p:txBody>
          <a:bodyPr>
            <a:normAutofit/>
          </a:bodyPr>
          <a:lstStyle/>
          <a:p>
            <a:pPr marL="0" indent="0">
              <a:buNone/>
            </a:pPr>
            <a:r>
              <a:rPr lang="en-US" sz="2800" b="1">
                <a:solidFill>
                  <a:srgbClr val="0070C0"/>
                </a:solidFill>
                <a:latin typeface="Times New Roman" panose="02020603050405020304" pitchFamily="18" charset="0"/>
                <a:cs typeface="Times New Roman" panose="02020603050405020304" pitchFamily="18" charset="0"/>
              </a:rPr>
              <a:t>Bài 4: Sử dụng phần mềm trên điện thoại thông minh</a:t>
            </a:r>
          </a:p>
          <a:p>
            <a:pPr marL="514350" indent="-514350" algn="just">
              <a:buAutoNum type="arabicParenR"/>
            </a:pPr>
            <a:r>
              <a:rPr lang="en-US" sz="2800">
                <a:latin typeface="Times New Roman" panose="02020603050405020304" pitchFamily="18" charset="0"/>
                <a:cs typeface="Times New Roman" panose="02020603050405020304" pitchFamily="18" charset="0"/>
              </a:rPr>
              <a:t>Tìm hiểu và sử dụng một vài chức năng cơ bản khác của điện thoại thông minh như: chụp ảnh, quay phim, đặt đồng hồ báo thức, truy cập internet để tham gia mạng xã hội, …</a:t>
            </a:r>
          </a:p>
          <a:p>
            <a:pPr marL="514350" indent="-514350">
              <a:buAutoNum type="arabicParenR"/>
            </a:pPr>
            <a:r>
              <a:rPr lang="en-US" sz="2800">
                <a:latin typeface="Times New Roman" panose="02020603050405020304" pitchFamily="18" charset="0"/>
                <a:cs typeface="Times New Roman" panose="02020603050405020304" pitchFamily="18" charset="0"/>
              </a:rPr>
              <a:t>Tìm kiếm, tải xuống và cài đặt một phần mềm ứng dụng cho điện thoại thông minh</a:t>
            </a:r>
          </a:p>
        </p:txBody>
      </p:sp>
    </p:spTree>
    <p:extLst>
      <p:ext uri="{BB962C8B-B14F-4D97-AF65-F5344CB8AC3E}">
        <p14:creationId xmlns:p14="http://schemas.microsoft.com/office/powerpoint/2010/main" val="311216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9727E-6E03-4D51-AD55-27C60B42AA3F}"/>
              </a:ext>
            </a:extLst>
          </p:cNvPr>
          <p:cNvSpPr>
            <a:spLocks noGrp="1"/>
          </p:cNvSpPr>
          <p:nvPr>
            <p:ph type="title"/>
          </p:nvPr>
        </p:nvSpPr>
        <p:spPr/>
        <p:txBody>
          <a:bodyPr/>
          <a:lstStyle/>
          <a:p>
            <a:pPr algn="ctr"/>
            <a:r>
              <a:rPr lang="en-US" b="1">
                <a:solidFill>
                  <a:srgbClr val="FF0000"/>
                </a:solidFill>
                <a:latin typeface="Times New Roman" panose="02020603050405020304" pitchFamily="18" charset="0"/>
                <a:cs typeface="Times New Roman" panose="02020603050405020304" pitchFamily="18" charset="0"/>
              </a:rPr>
              <a:t>BÀI TẬP</a:t>
            </a:r>
          </a:p>
        </p:txBody>
      </p:sp>
      <p:sp>
        <p:nvSpPr>
          <p:cNvPr id="3" name="Content Placeholder 2">
            <a:extLst>
              <a:ext uri="{FF2B5EF4-FFF2-40B4-BE49-F238E27FC236}">
                <a16:creationId xmlns:a16="http://schemas.microsoft.com/office/drawing/2014/main" id="{E679433F-02B9-480D-8117-ACD9784E22CB}"/>
              </a:ext>
            </a:extLst>
          </p:cNvPr>
          <p:cNvSpPr>
            <a:spLocks noGrp="1"/>
          </p:cNvSpPr>
          <p:nvPr>
            <p:ph idx="1"/>
          </p:nvPr>
        </p:nvSpPr>
        <p:spPr/>
        <p:txBody>
          <a:bodyPr>
            <a:normAutofit/>
          </a:bodyPr>
          <a:lstStyle/>
          <a:p>
            <a:pPr marL="0" marR="0" lvl="0" indent="0" algn="just">
              <a:lnSpc>
                <a:spcPct val="100000"/>
              </a:lnSpc>
              <a:spcBef>
                <a:spcPts val="1200"/>
              </a:spcBef>
              <a:spcAft>
                <a:spcPts val="1200"/>
              </a:spcAft>
              <a:buNone/>
              <a:tabLst>
                <a:tab pos="457200" algn="l"/>
              </a:tabLst>
            </a:pPr>
            <a:r>
              <a:rPr lang="en-US" sz="2800" b="1">
                <a:solidFill>
                  <a:srgbClr val="0070C0"/>
                </a:solidFill>
                <a:effectLst/>
                <a:latin typeface="Times New Roman" panose="02020603050405020304" pitchFamily="18" charset="0"/>
                <a:ea typeface="Calibri" panose="020F0502020204030204" pitchFamily="34" charset="0"/>
                <a:cs typeface="Arial" panose="020B0604020202020204" pitchFamily="34" charset="0"/>
              </a:rPr>
              <a:t>Bài 1. </a:t>
            </a:r>
            <a:r>
              <a:rPr lang="en-US" sz="2800">
                <a:effectLst/>
                <a:latin typeface="Times New Roman" panose="02020603050405020304" pitchFamily="18" charset="0"/>
                <a:ea typeface="Calibri" panose="020F0502020204030204" pitchFamily="34" charset="0"/>
                <a:cs typeface="Arial" panose="020B0604020202020204" pitchFamily="34" charset="0"/>
              </a:rPr>
              <a:t>Máy tính cá nhân hoặc máy tính nhà em đang sử dụng có thể có quá nhiều biểu tượng trên màn hình nền và thanh nhiệm vụ. Em hãy tổ chức, sắp xếp lại các biểu tượng đó sao cho gọn gàng, tiện dùng hơn.</a:t>
            </a:r>
          </a:p>
          <a:p>
            <a:pPr marL="0" marR="0" lvl="0" indent="0" algn="just">
              <a:lnSpc>
                <a:spcPct val="100000"/>
              </a:lnSpc>
              <a:spcBef>
                <a:spcPts val="1200"/>
              </a:spcBef>
              <a:spcAft>
                <a:spcPts val="1200"/>
              </a:spcAft>
              <a:buNone/>
              <a:tabLst>
                <a:tab pos="457200" algn="l"/>
              </a:tabLst>
            </a:pPr>
            <a:r>
              <a:rPr lang="en-US" sz="2800" b="1">
                <a:solidFill>
                  <a:srgbClr val="0070C0"/>
                </a:solidFill>
                <a:latin typeface="Times New Roman" panose="02020603050405020304" pitchFamily="18" charset="0"/>
                <a:ea typeface="Calibri" panose="020F0502020204030204" pitchFamily="34" charset="0"/>
                <a:cs typeface="Arial" panose="020B0604020202020204" pitchFamily="34" charset="0"/>
              </a:rPr>
              <a:t>Bài 2. </a:t>
            </a:r>
            <a:r>
              <a:rPr lang="en-US" sz="2800">
                <a:latin typeface="Times New Roman" panose="02020603050405020304" pitchFamily="18" charset="0"/>
                <a:ea typeface="Calibri" panose="020F0502020204030204" pitchFamily="34" charset="0"/>
                <a:cs typeface="Arial" panose="020B0604020202020204" pitchFamily="34" charset="0"/>
              </a:rPr>
              <a:t>Em hãy thêm vào danh bạ điện thoại thông tin liên hệ của giáo viên chủ nhiệm lớp và giáo viên dạy môn Tin học để tiện liên lạc khi cần.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413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a:normAutofit/>
          </a:bodyPr>
          <a:lstStyle/>
          <a:p>
            <a:pPr algn="ctr"/>
            <a:r>
              <a:rPr lang="en-US" dirty="0"/>
              <a:t>Title Lorem Ipsum </a:t>
            </a:r>
          </a:p>
        </p:txBody>
      </p:sp>
      <p:graphicFrame>
        <p:nvGraphicFramePr>
          <p:cNvPr id="5" name="Content Placeholder 2" descr="SmartArt graphic">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3617019551"/>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43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47D3CCD-E9C3-4564-90FA-462975387FF5}"/>
              </a:ext>
            </a:extLst>
          </p:cNvPr>
          <p:cNvSpPr>
            <a:spLocks noGrp="1"/>
          </p:cNvSpPr>
          <p:nvPr>
            <p:ph type="title"/>
          </p:nvPr>
        </p:nvSpPr>
        <p:spPr>
          <a:xfrm>
            <a:off x="523093" y="341193"/>
            <a:ext cx="4023815" cy="1760561"/>
          </a:xfrm>
        </p:spPr>
        <p:txBody>
          <a:bodyPr>
            <a:normAutofit fontScale="90000"/>
          </a:bodyPr>
          <a:lstStyle/>
          <a:p>
            <a:pPr algn="just"/>
            <a:r>
              <a:rPr lang="en-US" sz="3200" b="1" smtClean="0">
                <a:solidFill>
                  <a:srgbClr val="FF0000"/>
                </a:solidFill>
                <a:latin typeface="Times New Roman" panose="02020603050405020304" pitchFamily="18" charset="0"/>
                <a:cs typeface="Times New Roman" panose="02020603050405020304" pitchFamily="18" charset="0"/>
              </a:rPr>
              <a:t>Hướng dẫn : </a:t>
            </a:r>
            <a:r>
              <a:rPr lang="en-US" sz="3200" smtClean="0">
                <a:latin typeface="Times New Roman" panose="02020603050405020304" pitchFamily="18" charset="0"/>
                <a:cs typeface="Times New Roman" panose="02020603050405020304" pitchFamily="18" charset="0"/>
              </a:rPr>
              <a:t>Tạo </a:t>
            </a:r>
            <a:r>
              <a:rPr lang="en-US" sz="3200">
                <a:latin typeface="Times New Roman" panose="02020603050405020304" pitchFamily="18" charset="0"/>
                <a:cs typeface="Times New Roman" panose="02020603050405020304" pitchFamily="18" charset="0"/>
              </a:rPr>
              <a:t>lối tắt đến một trình ứng dụng chưa có biểu tượng trên màn </a:t>
            </a:r>
            <a:r>
              <a:rPr lang="en-US" sz="3200">
                <a:latin typeface="Times New Roman" panose="02020603050405020304" pitchFamily="18" charset="0"/>
                <a:cs typeface="Times New Roman" panose="02020603050405020304" pitchFamily="18" charset="0"/>
              </a:rPr>
              <a:t>hình </a:t>
            </a:r>
            <a:r>
              <a:rPr lang="en-US" sz="3200" smtClean="0">
                <a:latin typeface="Times New Roman" panose="02020603050405020304" pitchFamily="18" charset="0"/>
                <a:cs typeface="Times New Roman" panose="02020603050405020304" pitchFamily="18" charset="0"/>
              </a:rPr>
              <a:t>nền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0" name="Content Placeholder 9">
            <a:extLst>
              <a:ext uri="{FF2B5EF4-FFF2-40B4-BE49-F238E27FC236}">
                <a16:creationId xmlns:a16="http://schemas.microsoft.com/office/drawing/2014/main" id="{27DFA10D-C81D-4CF1-9493-BC4EEE96C297}"/>
              </a:ext>
            </a:extLst>
          </p:cNvPr>
          <p:cNvSpPr>
            <a:spLocks noGrp="1"/>
          </p:cNvSpPr>
          <p:nvPr>
            <p:ph idx="1"/>
          </p:nvPr>
        </p:nvSpPr>
        <p:spPr>
          <a:xfrm>
            <a:off x="523093" y="2647662"/>
            <a:ext cx="4064758" cy="3849624"/>
          </a:xfrm>
        </p:spPr>
        <p:txBody>
          <a:bodyPr>
            <a:normAutofit/>
          </a:bodyPr>
          <a:lstStyle/>
          <a:p>
            <a:pPr marL="0" indent="0" algn="just">
              <a:buNone/>
            </a:pPr>
            <a:r>
              <a:rPr lang="en-US" sz="2800" i="1" smtClean="0">
                <a:solidFill>
                  <a:srgbClr val="0070C0"/>
                </a:solidFill>
                <a:latin typeface="Times New Roman" panose="02020603050405020304" pitchFamily="18" charset="0"/>
                <a:cs typeface="Times New Roman" panose="02020603050405020304" pitchFamily="18" charset="0"/>
              </a:rPr>
              <a:t>Bước 1. </a:t>
            </a:r>
            <a:r>
              <a:rPr lang="vi-VN" sz="2800" smtClean="0">
                <a:latin typeface="Times New Roman" panose="02020603050405020304" pitchFamily="18" charset="0"/>
                <a:cs typeface="Times New Roman" panose="02020603050405020304" pitchFamily="18" charset="0"/>
              </a:rPr>
              <a:t>Bấm </a:t>
            </a:r>
            <a:r>
              <a:rPr lang="vi-VN" sz="2800">
                <a:latin typeface="Times New Roman" panose="02020603050405020304" pitchFamily="18" charset="0"/>
                <a:cs typeface="Times New Roman" panose="02020603050405020304" pitchFamily="18" charset="0"/>
              </a:rPr>
              <a:t>vào phím Windows, rồi duyệt đến chương </a:t>
            </a:r>
            <a:r>
              <a:rPr lang="vi-VN" sz="2800">
                <a:latin typeface="Times New Roman" panose="02020603050405020304" pitchFamily="18" charset="0"/>
                <a:cs typeface="Times New Roman" panose="02020603050405020304" pitchFamily="18" charset="0"/>
              </a:rPr>
              <a:t>trình </a:t>
            </a:r>
            <a:r>
              <a:rPr lang="vi-VN" sz="2800" smtClean="0">
                <a:latin typeface="Times New Roman" panose="02020603050405020304" pitchFamily="18" charset="0"/>
                <a:cs typeface="Times New Roman" panose="02020603050405020304" pitchFamily="18" charset="0"/>
              </a:rPr>
              <a:t>muốn </a:t>
            </a:r>
            <a:r>
              <a:rPr lang="vi-VN" sz="2800">
                <a:latin typeface="Times New Roman" panose="02020603050405020304" pitchFamily="18" charset="0"/>
                <a:cs typeface="Times New Roman" panose="02020603050405020304" pitchFamily="18" charset="0"/>
              </a:rPr>
              <a:t>tạo lối tắt màn hình nền.</a:t>
            </a:r>
          </a:p>
          <a:p>
            <a:pPr marL="0" indent="0" algn="just">
              <a:buNone/>
            </a:pPr>
            <a:r>
              <a:rPr lang="en-US" sz="2800" i="1">
                <a:solidFill>
                  <a:srgbClr val="0070C0"/>
                </a:solidFill>
                <a:latin typeface="Times New Roman" panose="02020603050405020304" pitchFamily="18" charset="0"/>
                <a:cs typeface="Times New Roman" panose="02020603050405020304" pitchFamily="18" charset="0"/>
              </a:rPr>
              <a:t>Bước 2. </a:t>
            </a:r>
            <a:r>
              <a:rPr lang="vi-VN" sz="2800" smtClean="0">
                <a:latin typeface="Times New Roman" panose="02020603050405020304" pitchFamily="18" charset="0"/>
                <a:cs typeface="Times New Roman" panose="02020603050405020304" pitchFamily="18" charset="0"/>
              </a:rPr>
              <a:t>Bấm </a:t>
            </a:r>
            <a:r>
              <a:rPr lang="vi-VN" sz="2800">
                <a:latin typeface="Times New Roman" panose="02020603050405020304" pitchFamily="18" charset="0"/>
                <a:cs typeface="Times New Roman" panose="02020603050405020304" pitchFamily="18" charset="0"/>
              </a:rPr>
              <a:t>chuột trái vào tên chương trình, rồi kéo ra màn hình nền</a:t>
            </a:r>
          </a:p>
        </p:txBody>
      </p:sp>
      <p:pic>
        <p:nvPicPr>
          <p:cNvPr id="2" name="Picture 1"/>
          <p:cNvPicPr>
            <a:picLocks noChangeAspect="1"/>
          </p:cNvPicPr>
          <p:nvPr/>
        </p:nvPicPr>
        <p:blipFill rotWithShape="1">
          <a:blip r:embed="rId2"/>
          <a:srcRect l="-3251" t="-2052" r="47237" b="2052"/>
          <a:stretch/>
        </p:blipFill>
        <p:spPr>
          <a:xfrm>
            <a:off x="4903953" y="-457200"/>
            <a:ext cx="7288047" cy="7315200"/>
          </a:xfrm>
          <a:prstGeom prst="rect">
            <a:avLst/>
          </a:prstGeom>
        </p:spPr>
      </p:pic>
      <p:sp>
        <p:nvSpPr>
          <p:cNvPr id="5" name="Down Arrow 4"/>
          <p:cNvSpPr/>
          <p:nvPr/>
        </p:nvSpPr>
        <p:spPr>
          <a:xfrm rot="16200000">
            <a:off x="8205681" y="2797792"/>
            <a:ext cx="777923" cy="1255594"/>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73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par>
                          <p:cTn id="16" fill="hold">
                            <p:stCondLst>
                              <p:cond delay="500"/>
                            </p:stCondLst>
                            <p:childTnLst>
                              <p:par>
                                <p:cTn id="17" presetID="26" presetClass="emph" presetSubtype="0" repeatCount="indefinite" fill="hold" grpId="0" nodeType="afterEffect">
                                  <p:stCondLst>
                                    <p:cond delay="0"/>
                                  </p:stCondLst>
                                  <p:childTnLst>
                                    <p:animEffect transition="out" filter="fade">
                                      <p:cBhvr>
                                        <p:cTn id="18" dur="500" tmFilter="0, 0; .2, .5; .8, .5; 1, 0"/>
                                        <p:tgtEl>
                                          <p:spTgt spid="5"/>
                                        </p:tgtEl>
                                      </p:cBhvr>
                                    </p:animEffect>
                                    <p:animScale>
                                      <p:cBhvr>
                                        <p:cTn id="19"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10581"/>
            <a:ext cx="10058400" cy="708534"/>
          </a:xfrm>
        </p:spPr>
        <p:txBody>
          <a:bodyPr>
            <a:normAutofit/>
          </a:bodyPr>
          <a:lstStyle/>
          <a:p>
            <a:pPr algn="ctr"/>
            <a:r>
              <a:rPr lang="en-US" smtClean="0">
                <a:solidFill>
                  <a:srgbClr val="C00000"/>
                </a:solidFill>
                <a:latin typeface="Times New Roman" panose="02020603050405020304" pitchFamily="18" charset="0"/>
                <a:cs typeface="Times New Roman" panose="02020603050405020304" pitchFamily="18" charset="0"/>
              </a:rPr>
              <a:t>Hướng dẫn </a:t>
            </a:r>
            <a:r>
              <a:rPr lang="en-US">
                <a:latin typeface="Times New Roman" panose="02020603050405020304" pitchFamily="18" charset="0"/>
                <a:cs typeface="Times New Roman" panose="02020603050405020304" pitchFamily="18" charset="0"/>
              </a:rPr>
              <a:t>Tạo lối tắt đến thư </a:t>
            </a:r>
            <a:r>
              <a:rPr lang="en-US">
                <a:latin typeface="Times New Roman" panose="02020603050405020304" pitchFamily="18" charset="0"/>
                <a:cs typeface="Times New Roman" panose="02020603050405020304" pitchFamily="18" charset="0"/>
              </a:rPr>
              <a:t>mục </a:t>
            </a:r>
            <a:r>
              <a:rPr lang="en-US" smtClean="0">
                <a:latin typeface="Times New Roman" panose="02020603050405020304" pitchFamily="18" charset="0"/>
                <a:cs typeface="Times New Roman" panose="02020603050405020304" pitchFamily="18" charset="0"/>
              </a:rPr>
              <a:t>Music</a:t>
            </a:r>
            <a:endParaRPr lang="en-US">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66800" y="1801506"/>
            <a:ext cx="10834048" cy="2361062"/>
          </a:xfrm>
        </p:spPr>
        <p:txBody>
          <a:bodyPr>
            <a:normAutofit/>
          </a:bodyPr>
          <a:lstStyle/>
          <a:p>
            <a:pPr marL="0" indent="0">
              <a:buNone/>
            </a:pPr>
            <a:r>
              <a:rPr lang="vi-VN" sz="2800" b="1" smtClean="0">
                <a:latin typeface="Times New Roman" panose="02020603050405020304" pitchFamily="18" charset="0"/>
                <a:cs typeface="Times New Roman" panose="02020603050405020304" pitchFamily="18" charset="0"/>
              </a:rPr>
              <a:t>Tạo </a:t>
            </a:r>
            <a:r>
              <a:rPr lang="vi-VN" sz="2800" b="1">
                <a:latin typeface="Times New Roman" panose="02020603050405020304" pitchFamily="18" charset="0"/>
                <a:cs typeface="Times New Roman" panose="02020603050405020304" pitchFamily="18" charset="0"/>
              </a:rPr>
              <a:t>bằng Send to</a:t>
            </a:r>
          </a:p>
          <a:p>
            <a:pPr marL="0" indent="0">
              <a:buNone/>
            </a:pPr>
            <a:r>
              <a:rPr lang="vi-VN" sz="2800" b="1">
                <a:latin typeface="Times New Roman" panose="02020603050405020304" pitchFamily="18" charset="0"/>
                <a:cs typeface="Times New Roman" panose="02020603050405020304" pitchFamily="18" charset="0"/>
              </a:rPr>
              <a:t>Bước 1</a:t>
            </a:r>
            <a:r>
              <a:rPr lang="vi-VN" sz="2800">
                <a:latin typeface="Times New Roman" panose="02020603050405020304" pitchFamily="18" charset="0"/>
                <a:cs typeface="Times New Roman" panose="02020603050405020304" pitchFamily="18" charset="0"/>
              </a:rPr>
              <a:t>: Tìm </a:t>
            </a:r>
            <a:r>
              <a:rPr lang="vi-VN" sz="2800">
                <a:latin typeface="Times New Roman" panose="02020603050405020304" pitchFamily="18" charset="0"/>
                <a:cs typeface="Times New Roman" panose="02020603050405020304" pitchFamily="18" charset="0"/>
              </a:rPr>
              <a:t>đến </a:t>
            </a:r>
            <a:r>
              <a:rPr lang="vi-VN" sz="2800" smtClean="0">
                <a:latin typeface="Times New Roman" panose="02020603050405020304" pitchFamily="18" charset="0"/>
                <a:cs typeface="Times New Roman" panose="02020603050405020304" pitchFamily="18" charset="0"/>
              </a:rPr>
              <a:t>thư </a:t>
            </a:r>
            <a:r>
              <a:rPr lang="vi-VN" sz="2800">
                <a:latin typeface="Times New Roman" panose="02020603050405020304" pitchFamily="18" charset="0"/>
                <a:cs typeface="Times New Roman" panose="02020603050405020304" pitchFamily="18" charset="0"/>
              </a:rPr>
              <a:t>mục muốn </a:t>
            </a:r>
            <a:r>
              <a:rPr lang="vi-VN" sz="2800">
                <a:latin typeface="Times New Roman" panose="02020603050405020304" pitchFamily="18" charset="0"/>
                <a:cs typeface="Times New Roman" panose="02020603050405020304" pitchFamily="18" charset="0"/>
              </a:rPr>
              <a:t>tạo </a:t>
            </a:r>
            <a:r>
              <a:rPr lang="vi-VN" sz="2800" smtClean="0">
                <a:latin typeface="Times New Roman" panose="02020603050405020304" pitchFamily="18" charset="0"/>
                <a:cs typeface="Times New Roman" panose="02020603050405020304" pitchFamily="18" charset="0"/>
              </a:rPr>
              <a:t>Shortcut</a:t>
            </a:r>
            <a:r>
              <a:rPr lang="en-US" sz="2800" smtClean="0">
                <a:latin typeface="Times New Roman" panose="02020603050405020304" pitchFamily="18" charset="0"/>
                <a:cs typeface="Times New Roman" panose="02020603050405020304" pitchFamily="18" charset="0"/>
              </a:rPr>
              <a:t> (Music)</a:t>
            </a:r>
            <a:r>
              <a:rPr lang="vi-VN" sz="2800" smtClean="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a:p>
            <a:pPr marL="0" indent="0">
              <a:buNone/>
            </a:pPr>
            <a:r>
              <a:rPr lang="vi-VN" sz="2800" b="1">
                <a:latin typeface="Times New Roman" panose="02020603050405020304" pitchFamily="18" charset="0"/>
                <a:cs typeface="Times New Roman" panose="02020603050405020304" pitchFamily="18" charset="0"/>
              </a:rPr>
              <a:t>Bước 2</a:t>
            </a:r>
            <a:r>
              <a:rPr lang="vi-VN" sz="2800">
                <a:latin typeface="Times New Roman" panose="02020603050405020304" pitchFamily="18" charset="0"/>
                <a:cs typeface="Times New Roman" panose="02020603050405020304" pitchFamily="18" charset="0"/>
              </a:rPr>
              <a:t>: Click chuột phải chọn </a:t>
            </a:r>
            <a:r>
              <a:rPr lang="vi-VN" sz="2800" b="1">
                <a:latin typeface="Times New Roman" panose="02020603050405020304" pitchFamily="18" charset="0"/>
                <a:cs typeface="Times New Roman" panose="02020603050405020304" pitchFamily="18" charset="0"/>
              </a:rPr>
              <a:t>Send to</a:t>
            </a:r>
            <a:r>
              <a:rPr lang="vi-VN" sz="2800">
                <a:latin typeface="Times New Roman" panose="02020603050405020304" pitchFamily="18" charset="0"/>
                <a:cs typeface="Times New Roman" panose="02020603050405020304" pitchFamily="18" charset="0"/>
              </a:rPr>
              <a:t> &gt; </a:t>
            </a:r>
            <a:r>
              <a:rPr lang="vi-VN" sz="2800" b="1">
                <a:latin typeface="Times New Roman" panose="02020603050405020304" pitchFamily="18" charset="0"/>
                <a:cs typeface="Times New Roman" panose="02020603050405020304" pitchFamily="18" charset="0"/>
              </a:rPr>
              <a:t>Desktop</a:t>
            </a:r>
            <a:r>
              <a:rPr lang="vi-VN" sz="2800">
                <a:latin typeface="Times New Roman" panose="02020603050405020304" pitchFamily="18" charset="0"/>
                <a:cs typeface="Times New Roman" panose="02020603050405020304" pitchFamily="18" charset="0"/>
              </a:rPr>
              <a:t> (Create </a:t>
            </a:r>
            <a:r>
              <a:rPr lang="vi-VN" sz="2800">
                <a:latin typeface="Times New Roman" panose="02020603050405020304" pitchFamily="18" charset="0"/>
                <a:cs typeface="Times New Roman" panose="02020603050405020304" pitchFamily="18" charset="0"/>
              </a:rPr>
              <a:t>shortcut</a:t>
            </a:r>
            <a:r>
              <a:rPr lang="vi-VN" sz="2800" smtClean="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717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223467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7DFA10D-C81D-4CF1-9493-BC4EEE96C297}"/>
              </a:ext>
            </a:extLst>
          </p:cNvPr>
          <p:cNvSpPr>
            <a:spLocks noGrp="1"/>
          </p:cNvSpPr>
          <p:nvPr>
            <p:ph idx="1"/>
          </p:nvPr>
        </p:nvSpPr>
        <p:spPr>
          <a:xfrm>
            <a:off x="1039504" y="970356"/>
            <a:ext cx="10058400" cy="3849624"/>
          </a:xfrm>
        </p:spPr>
        <p:txBody>
          <a:bodyPr>
            <a:normAutofit/>
          </a:bodyPr>
          <a:lstStyle/>
          <a:p>
            <a:pPr marL="0" indent="0">
              <a:buNone/>
            </a:pPr>
            <a:r>
              <a:rPr lang="en-US" sz="2800" b="1">
                <a:solidFill>
                  <a:srgbClr val="0070C0"/>
                </a:solidFill>
                <a:latin typeface="Times New Roman" panose="02020603050405020304" pitchFamily="18" charset="0"/>
                <a:cs typeface="Times New Roman" panose="02020603050405020304" pitchFamily="18" charset="0"/>
              </a:rPr>
              <a:t>Bài 2: Ghim và gỡ biểu tượng trình ứng dụng</a:t>
            </a:r>
          </a:p>
          <a:p>
            <a:pPr marL="514350" indent="-514350">
              <a:buAutoNum type="arabicParenR"/>
            </a:pPr>
            <a:r>
              <a:rPr lang="en-US" sz="2800">
                <a:latin typeface="Times New Roman" panose="02020603050405020304" pitchFamily="18" charset="0"/>
                <a:cs typeface="Times New Roman" panose="02020603050405020304" pitchFamily="18" charset="0"/>
              </a:rPr>
              <a:t>Ghim một biểu tượng trình ứng dụng từ trong danh sách Start vào thanh nhiệm vụ</a:t>
            </a:r>
          </a:p>
          <a:p>
            <a:pPr marL="514350" indent="-514350">
              <a:buAutoNum type="arabicParenR"/>
            </a:pPr>
            <a:r>
              <a:rPr lang="en-US" sz="2800">
                <a:latin typeface="Times New Roman" panose="02020603050405020304" pitchFamily="18" charset="0"/>
                <a:cs typeface="Times New Roman" panose="02020603050405020304" pitchFamily="18" charset="0"/>
              </a:rPr>
              <a:t>Gỡ biểu tượng nói trên khỏi thanh nhiệm vụ</a:t>
            </a:r>
          </a:p>
        </p:txBody>
      </p:sp>
    </p:spTree>
    <p:extLst>
      <p:ext uri="{BB962C8B-B14F-4D97-AF65-F5344CB8AC3E}">
        <p14:creationId xmlns:p14="http://schemas.microsoft.com/office/powerpoint/2010/main" val="253867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47D3CCD-E9C3-4564-90FA-462975387FF5}"/>
              </a:ext>
            </a:extLst>
          </p:cNvPr>
          <p:cNvSpPr>
            <a:spLocks noGrp="1"/>
          </p:cNvSpPr>
          <p:nvPr>
            <p:ph type="title"/>
          </p:nvPr>
        </p:nvSpPr>
        <p:spPr>
          <a:xfrm>
            <a:off x="709683" y="396933"/>
            <a:ext cx="10672550" cy="1759413"/>
          </a:xfrm>
        </p:spPr>
        <p:txBody>
          <a:bodyPr>
            <a:normAutofit/>
          </a:bodyPr>
          <a:lstStyle/>
          <a:p>
            <a:pPr algn="just"/>
            <a:r>
              <a:rPr lang="en-US" sz="3200" b="1" smtClean="0">
                <a:solidFill>
                  <a:srgbClr val="FF0000"/>
                </a:solidFill>
                <a:latin typeface="Times New Roman" panose="02020603050405020304" pitchFamily="18" charset="0"/>
                <a:cs typeface="Times New Roman" panose="02020603050405020304" pitchFamily="18" charset="0"/>
              </a:rPr>
              <a:t>Hướng dẫn: </a:t>
            </a:r>
            <a:r>
              <a:rPr lang="en-US" sz="3200">
                <a:latin typeface="Times New Roman" panose="02020603050405020304" pitchFamily="18" charset="0"/>
                <a:cs typeface="Times New Roman" panose="02020603050405020304" pitchFamily="18" charset="0"/>
              </a:rPr>
              <a:t>Ghim một biểu tượng trình ứng dụng từ trong danh sách Start vào thanh </a:t>
            </a:r>
            <a:r>
              <a:rPr lang="en-US" sz="3200">
                <a:latin typeface="Times New Roman" panose="02020603050405020304" pitchFamily="18" charset="0"/>
                <a:cs typeface="Times New Roman" panose="02020603050405020304" pitchFamily="18" charset="0"/>
              </a:rPr>
              <a:t>nhiệm </a:t>
            </a:r>
            <a:r>
              <a:rPr lang="en-US" sz="3200" smtClean="0">
                <a:latin typeface="Times New Roman" panose="02020603050405020304" pitchFamily="18" charset="0"/>
                <a:cs typeface="Times New Roman" panose="02020603050405020304" pitchFamily="18" charset="0"/>
              </a:rPr>
              <a:t>vụ</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0" name="Content Placeholder 9">
            <a:extLst>
              <a:ext uri="{FF2B5EF4-FFF2-40B4-BE49-F238E27FC236}">
                <a16:creationId xmlns:a16="http://schemas.microsoft.com/office/drawing/2014/main" id="{27DFA10D-C81D-4CF1-9493-BC4EEE96C297}"/>
              </a:ext>
            </a:extLst>
          </p:cNvPr>
          <p:cNvSpPr>
            <a:spLocks noGrp="1"/>
          </p:cNvSpPr>
          <p:nvPr>
            <p:ph idx="1"/>
          </p:nvPr>
        </p:nvSpPr>
        <p:spPr>
          <a:xfrm>
            <a:off x="709683" y="2333767"/>
            <a:ext cx="10672550" cy="3780429"/>
          </a:xfrm>
        </p:spPr>
        <p:txBody>
          <a:bodyPr>
            <a:noAutofit/>
          </a:bodyPr>
          <a:lstStyle/>
          <a:p>
            <a:pPr marL="0" indent="0" algn="just">
              <a:buNone/>
            </a:pPr>
            <a:r>
              <a:rPr lang="en-US" sz="2800" b="1" smtClean="0">
                <a:latin typeface="Times New Roman" panose="02020603050405020304" pitchFamily="18" charset="0"/>
                <a:cs typeface="Times New Roman" panose="02020603050405020304" pitchFamily="18" charset="0"/>
              </a:rPr>
              <a:t>Cách </a:t>
            </a:r>
            <a:r>
              <a:rPr lang="en-US" sz="2800" b="1">
                <a:latin typeface="Times New Roman" panose="02020603050405020304" pitchFamily="18" charset="0"/>
                <a:cs typeface="Times New Roman" panose="02020603050405020304" pitchFamily="18" charset="0"/>
              </a:rPr>
              <a:t>1: Ghim ứng dụng vào Taskbar bằng cách </a:t>
            </a:r>
            <a:r>
              <a:rPr lang="en-US" sz="2800" b="1">
                <a:latin typeface="Times New Roman" panose="02020603050405020304" pitchFamily="18" charset="0"/>
                <a:cs typeface="Times New Roman" panose="02020603050405020304" pitchFamily="18" charset="0"/>
              </a:rPr>
              <a:t>kéo </a:t>
            </a:r>
            <a:r>
              <a:rPr lang="en-US" sz="2800" b="1" smtClean="0">
                <a:latin typeface="Times New Roman" panose="02020603050405020304" pitchFamily="18" charset="0"/>
                <a:cs typeface="Times New Roman" panose="02020603050405020304" pitchFamily="18" charset="0"/>
              </a:rPr>
              <a:t>thả</a:t>
            </a:r>
          </a:p>
          <a:p>
            <a:pPr marL="0" indent="0" algn="just">
              <a:buNone/>
            </a:pPr>
            <a:r>
              <a:rPr lang="en-US" sz="2800" smtClean="0">
                <a:latin typeface="Times New Roman" panose="02020603050405020304" pitchFamily="18" charset="0"/>
                <a:cs typeface="Times New Roman" panose="02020603050405020304" pitchFamily="18" charset="0"/>
              </a:rPr>
              <a:t>- N</a:t>
            </a:r>
            <a:r>
              <a:rPr lang="vi-VN" sz="2800" smtClean="0">
                <a:latin typeface="Times New Roman" panose="02020603050405020304" pitchFamily="18" charset="0"/>
                <a:cs typeface="Times New Roman" panose="02020603050405020304" pitchFamily="18" charset="0"/>
              </a:rPr>
              <a:t>hấp </a:t>
            </a:r>
            <a:r>
              <a:rPr lang="vi-VN" sz="2800">
                <a:latin typeface="Times New Roman" panose="02020603050405020304" pitchFamily="18" charset="0"/>
                <a:cs typeface="Times New Roman" panose="02020603050405020304" pitchFamily="18" charset="0"/>
              </a:rPr>
              <a:t>chuột trái vào biểu tượng ứng dụng muốn ghim, rồi kéo nó vào thanh </a:t>
            </a:r>
            <a:r>
              <a:rPr lang="vi-VN" sz="2800" b="1">
                <a:latin typeface="Times New Roman" panose="02020603050405020304" pitchFamily="18" charset="0"/>
                <a:cs typeface="Times New Roman" panose="02020603050405020304" pitchFamily="18" charset="0"/>
              </a:rPr>
              <a:t>Taskbar </a:t>
            </a:r>
            <a:r>
              <a:rPr lang="vi-VN" sz="2800">
                <a:latin typeface="Times New Roman" panose="02020603050405020304" pitchFamily="18" charset="0"/>
                <a:cs typeface="Times New Roman" panose="02020603050405020304" pitchFamily="18" charset="0"/>
              </a:rPr>
              <a:t>và thả chuột ra</a:t>
            </a:r>
            <a:r>
              <a:rPr lang="vi-VN" sz="2800">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343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174"/>
          <a:stretch/>
        </p:blipFill>
        <p:spPr>
          <a:xfrm>
            <a:off x="0" y="-457200"/>
            <a:ext cx="12192000" cy="7315200"/>
          </a:xfrm>
          <a:prstGeom prst="rect">
            <a:avLst/>
          </a:prstGeom>
        </p:spPr>
      </p:pic>
      <p:sp>
        <p:nvSpPr>
          <p:cNvPr id="5" name="Down Arrow 4"/>
          <p:cNvSpPr/>
          <p:nvPr/>
        </p:nvSpPr>
        <p:spPr>
          <a:xfrm>
            <a:off x="4954137" y="5036024"/>
            <a:ext cx="777923" cy="1255594"/>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00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47D3CCD-E9C3-4564-90FA-462975387FF5}"/>
              </a:ext>
            </a:extLst>
          </p:cNvPr>
          <p:cNvSpPr>
            <a:spLocks noGrp="1"/>
          </p:cNvSpPr>
          <p:nvPr>
            <p:ph type="title"/>
          </p:nvPr>
        </p:nvSpPr>
        <p:spPr>
          <a:xfrm>
            <a:off x="709683" y="396933"/>
            <a:ext cx="10986447" cy="1158911"/>
          </a:xfrm>
        </p:spPr>
        <p:txBody>
          <a:bodyPr>
            <a:normAutofit/>
          </a:bodyPr>
          <a:lstStyle/>
          <a:p>
            <a:pPr algn="just"/>
            <a:r>
              <a:rPr lang="en-US" sz="3200" b="1" smtClean="0">
                <a:solidFill>
                  <a:srgbClr val="FF0000"/>
                </a:solidFill>
                <a:latin typeface="Times New Roman" panose="02020603050405020304" pitchFamily="18" charset="0"/>
                <a:cs typeface="Times New Roman" panose="02020603050405020304" pitchFamily="18" charset="0"/>
              </a:rPr>
              <a:t>Hướng dẫn: </a:t>
            </a:r>
            <a:r>
              <a:rPr lang="en-US" sz="3200">
                <a:latin typeface="Times New Roman" panose="02020603050405020304" pitchFamily="18" charset="0"/>
                <a:cs typeface="Times New Roman" panose="02020603050405020304" pitchFamily="18" charset="0"/>
              </a:rPr>
              <a:t>Ghim một biểu tượng trình ứng dụng từ trong danh sách Start vào thanh </a:t>
            </a:r>
            <a:r>
              <a:rPr lang="en-US" sz="3200">
                <a:latin typeface="Times New Roman" panose="02020603050405020304" pitchFamily="18" charset="0"/>
                <a:cs typeface="Times New Roman" panose="02020603050405020304" pitchFamily="18" charset="0"/>
              </a:rPr>
              <a:t>nhiệm </a:t>
            </a:r>
            <a:r>
              <a:rPr lang="en-US" sz="3200" smtClean="0">
                <a:latin typeface="Times New Roman" panose="02020603050405020304" pitchFamily="18" charset="0"/>
                <a:cs typeface="Times New Roman" panose="02020603050405020304" pitchFamily="18" charset="0"/>
              </a:rPr>
              <a:t>vụ</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0" name="Content Placeholder 9">
            <a:extLst>
              <a:ext uri="{FF2B5EF4-FFF2-40B4-BE49-F238E27FC236}">
                <a16:creationId xmlns:a16="http://schemas.microsoft.com/office/drawing/2014/main" id="{27DFA10D-C81D-4CF1-9493-BC4EEE96C297}"/>
              </a:ext>
            </a:extLst>
          </p:cNvPr>
          <p:cNvSpPr>
            <a:spLocks noGrp="1"/>
          </p:cNvSpPr>
          <p:nvPr>
            <p:ph idx="1"/>
          </p:nvPr>
        </p:nvSpPr>
        <p:spPr>
          <a:xfrm>
            <a:off x="573206" y="2169994"/>
            <a:ext cx="11218460" cy="3780429"/>
          </a:xfrm>
        </p:spPr>
        <p:txBody>
          <a:bodyPr>
            <a:noAutofit/>
          </a:bodyPr>
          <a:lstStyle/>
          <a:p>
            <a:pPr marL="0" indent="0" algn="just">
              <a:buNone/>
            </a:pPr>
            <a:r>
              <a:rPr lang="vi-VN" sz="2800" b="1" smtClean="0">
                <a:latin typeface="Times New Roman" panose="02020603050405020304" pitchFamily="18" charset="0"/>
                <a:cs typeface="Times New Roman" panose="02020603050405020304" pitchFamily="18" charset="0"/>
              </a:rPr>
              <a:t>Cách </a:t>
            </a:r>
            <a:r>
              <a:rPr lang="vi-VN" sz="2800" b="1">
                <a:latin typeface="Times New Roman" panose="02020603050405020304" pitchFamily="18" charset="0"/>
                <a:cs typeface="Times New Roman" panose="02020603050405020304" pitchFamily="18" charset="0"/>
              </a:rPr>
              <a:t>2: Đưa biểu tượng ứng dụng xuống Taskbar bằng chuột phải</a:t>
            </a:r>
          </a:p>
          <a:p>
            <a:pPr marL="0" indent="0" algn="just">
              <a:buNone/>
            </a:pPr>
            <a:r>
              <a:rPr lang="en-US" sz="2800" smtClean="0">
                <a:latin typeface="Times New Roman" panose="02020603050405020304" pitchFamily="18" charset="0"/>
                <a:cs typeface="Times New Roman" panose="02020603050405020304" pitchFamily="18" charset="0"/>
              </a:rPr>
              <a:t>- N</a:t>
            </a:r>
            <a:r>
              <a:rPr lang="vi-VN" sz="2800" smtClean="0">
                <a:latin typeface="Times New Roman" panose="02020603050405020304" pitchFamily="18" charset="0"/>
                <a:cs typeface="Times New Roman" panose="02020603050405020304" pitchFamily="18" charset="0"/>
              </a:rPr>
              <a:t>hấn </a:t>
            </a:r>
            <a:r>
              <a:rPr lang="vi-VN" sz="2800">
                <a:latin typeface="Times New Roman" panose="02020603050405020304" pitchFamily="18" charset="0"/>
                <a:cs typeface="Times New Roman" panose="02020603050405020304" pitchFamily="18" charset="0"/>
              </a:rPr>
              <a:t>chuột phải vào biểu tượng của ứng dụng muốn thêm vào </a:t>
            </a:r>
            <a:r>
              <a:rPr lang="vi-VN" sz="2800" b="1">
                <a:latin typeface="Times New Roman" panose="02020603050405020304" pitchFamily="18" charset="0"/>
                <a:cs typeface="Times New Roman" panose="02020603050405020304" pitchFamily="18" charset="0"/>
              </a:rPr>
              <a:t>Taskbar</a:t>
            </a:r>
            <a:r>
              <a:rPr lang="vi-VN" sz="2800">
                <a:latin typeface="Times New Roman" panose="02020603050405020304" pitchFamily="18" charset="0"/>
                <a:cs typeface="Times New Roman" panose="02020603050405020304" pitchFamily="18" charset="0"/>
              </a:rPr>
              <a:t> rồi chọn </a:t>
            </a:r>
            <a:r>
              <a:rPr lang="vi-VN" sz="2800" b="1">
                <a:latin typeface="Times New Roman" panose="02020603050405020304" pitchFamily="18" charset="0"/>
                <a:cs typeface="Times New Roman" panose="02020603050405020304" pitchFamily="18" charset="0"/>
              </a:rPr>
              <a:t>Pin to Taskbar</a:t>
            </a:r>
            <a:r>
              <a:rPr lang="vi-VN" sz="2800">
                <a:latin typeface="Times New Roman" panose="02020603050405020304" pitchFamily="18" charset="0"/>
                <a:cs typeface="Times New Roman" panose="02020603050405020304" pitchFamily="18" charset="0"/>
              </a:rPr>
              <a:t>. </a:t>
            </a:r>
            <a:endParaRPr lang="en-US" sz="2800" b="1"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382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B58277-F8DF-46FF-84EC-EF41B835E6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{FC235A0D-7958-4FE2-B7D2-65BDC4D77CAC}tf78438558_win32</Template>
  <TotalTime>148</TotalTime>
  <Words>969</Words>
  <Application>Microsoft Office PowerPoint</Application>
  <PresentationFormat>Widescreen</PresentationFormat>
  <Paragraphs>85</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Century Gothic</vt:lpstr>
      <vt:lpstr>Garamond</vt:lpstr>
      <vt:lpstr>Times New Roman</vt:lpstr>
      <vt:lpstr>SavonVTI</vt:lpstr>
      <vt:lpstr>BÀI 3 THỰC HÀNH SỬ DỤNG THIẾT BỊ SỐ</vt:lpstr>
      <vt:lpstr>1. Thực hành sử dụng máy tính đúng cách</vt:lpstr>
      <vt:lpstr>Hướng dẫn : Tạo lối tắt đến một trình ứng dụng chưa có biểu tượng trên màn hình nền</vt:lpstr>
      <vt:lpstr>Hướng dẫn Tạo lối tắt đến thư mục Music</vt:lpstr>
      <vt:lpstr>PowerPoint Presentation</vt:lpstr>
      <vt:lpstr>PowerPoint Presentation</vt:lpstr>
      <vt:lpstr>Hướng dẫn: Ghim một biểu tượng trình ứng dụng từ trong danh sách Start vào thanh nhiệm vụ</vt:lpstr>
      <vt:lpstr>PowerPoint Presentation</vt:lpstr>
      <vt:lpstr>Hướng dẫn: Ghim một biểu tượng trình ứng dụng từ trong danh sách Start vào thanh nhiệm vụ</vt:lpstr>
      <vt:lpstr>PowerPoint Presentation</vt:lpstr>
      <vt:lpstr>PowerPoint Presentation</vt:lpstr>
      <vt:lpstr>PowerPoint Presentation</vt:lpstr>
      <vt:lpstr>PowerPoint Presentation</vt:lpstr>
      <vt:lpstr>PowerPoint Presentation</vt:lpstr>
      <vt:lpstr>PowerPoint Presentation</vt:lpstr>
      <vt:lpstr>2. Thực hành khai thác tính năng mở rộng của điện thoại thông minh</vt:lpstr>
      <vt:lpstr>PowerPoint Presentation</vt:lpstr>
      <vt:lpstr>PowerPoint Presentation</vt:lpstr>
      <vt:lpstr>Hướng dẫn: Thêm mục mới trong danh bạ</vt:lpstr>
      <vt:lpstr>Hướng dẫn Thêm mục mới trong danh bạ sau một cuộc gọi đến hoặc đi</vt:lpstr>
      <vt:lpstr>Hướng dẫn Cập nhật liên hệ đã có</vt:lpstr>
      <vt:lpstr>2. Thực hành khai thác tính năng mở rộng của điện thoại thông minh</vt:lpstr>
      <vt:lpstr>BÀI TẬP</vt:lpstr>
      <vt:lpstr>Title Lorem Ipsum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THỰC HÀNH SỬ DỤNG THIẾT BỊ SỐ</dc:title>
  <dc:creator>HoangThanh Tam</dc:creator>
  <cp:lastModifiedBy>admin</cp:lastModifiedBy>
  <cp:revision>17</cp:revision>
  <dcterms:created xsi:type="dcterms:W3CDTF">2022-01-10T15:01:25Z</dcterms:created>
  <dcterms:modified xsi:type="dcterms:W3CDTF">2022-05-29T15:45:12Z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