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8" r:id="rId3"/>
    <p:sldId id="256"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66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1" d="100"/>
          <a:sy n="81" d="100"/>
        </p:scale>
        <p:origin x="43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527A31-FB2A-464C-BDF0-2AD0F3615B23}" type="datetimeFigureOut">
              <a:rPr lang="en-US" smtClean="0"/>
              <a:t>9/30/2022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D425B1-ACE7-4D7E-A6D3-E787A227F517}" type="slidenum">
              <a:rPr lang="en-US" smtClean="0"/>
              <a:t>‹#›</a:t>
            </a:fld>
            <a:endParaRPr lang="en-US"/>
          </a:p>
        </p:txBody>
      </p:sp>
    </p:spTree>
    <p:extLst>
      <p:ext uri="{BB962C8B-B14F-4D97-AF65-F5344CB8AC3E}">
        <p14:creationId xmlns:p14="http://schemas.microsoft.com/office/powerpoint/2010/main" val="3809572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F30369D-7B04-4030-B75C-043B342868ED}" type="slidenum">
              <a:rPr lang="en-US" smtClean="0"/>
              <a:pPr fontAlgn="base">
                <a:spcBef>
                  <a:spcPct val="0"/>
                </a:spcBef>
                <a:spcAft>
                  <a:spcPct val="0"/>
                </a:spcAft>
                <a:defRPr/>
              </a:pPr>
              <a:t>11</a:t>
            </a:fld>
            <a:endParaRPr lang="en-US" smtClean="0"/>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07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Tree>
    <p:extLst>
      <p:ext uri="{BB962C8B-B14F-4D97-AF65-F5344CB8AC3E}">
        <p14:creationId xmlns:p14="http://schemas.microsoft.com/office/powerpoint/2010/main" val="1064647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F00D27-2429-472E-88B5-9D2177AFAF94}"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6D7E8-8B6D-4BAB-8267-D658B584C273}" type="slidenum">
              <a:rPr lang="en-US" smtClean="0"/>
              <a:t>‹#›</a:t>
            </a:fld>
            <a:endParaRPr lang="en-US"/>
          </a:p>
        </p:txBody>
      </p:sp>
    </p:spTree>
    <p:extLst>
      <p:ext uri="{BB962C8B-B14F-4D97-AF65-F5344CB8AC3E}">
        <p14:creationId xmlns:p14="http://schemas.microsoft.com/office/powerpoint/2010/main" val="1488377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F00D27-2429-472E-88B5-9D2177AFAF94}"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6D7E8-8B6D-4BAB-8267-D658B584C273}" type="slidenum">
              <a:rPr lang="en-US" smtClean="0"/>
              <a:t>‹#›</a:t>
            </a:fld>
            <a:endParaRPr lang="en-US"/>
          </a:p>
        </p:txBody>
      </p:sp>
    </p:spTree>
    <p:extLst>
      <p:ext uri="{BB962C8B-B14F-4D97-AF65-F5344CB8AC3E}">
        <p14:creationId xmlns:p14="http://schemas.microsoft.com/office/powerpoint/2010/main" val="1862785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F00D27-2429-472E-88B5-9D2177AFAF94}"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6D7E8-8B6D-4BAB-8267-D658B584C273}" type="slidenum">
              <a:rPr lang="en-US" smtClean="0"/>
              <a:t>‹#›</a:t>
            </a:fld>
            <a:endParaRPr lang="en-US"/>
          </a:p>
        </p:txBody>
      </p:sp>
    </p:spTree>
    <p:extLst>
      <p:ext uri="{BB962C8B-B14F-4D97-AF65-F5344CB8AC3E}">
        <p14:creationId xmlns:p14="http://schemas.microsoft.com/office/powerpoint/2010/main" val="3318403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F00D27-2429-472E-88B5-9D2177AFAF94}"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6D7E8-8B6D-4BAB-8267-D658B584C273}" type="slidenum">
              <a:rPr lang="en-US" smtClean="0"/>
              <a:t>‹#›</a:t>
            </a:fld>
            <a:endParaRPr lang="en-US"/>
          </a:p>
        </p:txBody>
      </p:sp>
    </p:spTree>
    <p:extLst>
      <p:ext uri="{BB962C8B-B14F-4D97-AF65-F5344CB8AC3E}">
        <p14:creationId xmlns:p14="http://schemas.microsoft.com/office/powerpoint/2010/main" val="3621886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1F00D27-2429-472E-88B5-9D2177AFAF94}" type="datetimeFigureOut">
              <a:rPr lang="en-US" smtClean="0"/>
              <a:t>9/30/2022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E6D7E8-8B6D-4BAB-8267-D658B584C273}" type="slidenum">
              <a:rPr lang="en-US" smtClean="0"/>
              <a:t>‹#›</a:t>
            </a:fld>
            <a:endParaRPr lang="en-US"/>
          </a:p>
        </p:txBody>
      </p:sp>
    </p:spTree>
    <p:extLst>
      <p:ext uri="{BB962C8B-B14F-4D97-AF65-F5344CB8AC3E}">
        <p14:creationId xmlns:p14="http://schemas.microsoft.com/office/powerpoint/2010/main" val="2251743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F00D27-2429-472E-88B5-9D2177AFAF94}" type="datetimeFigureOut">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6D7E8-8B6D-4BAB-8267-D658B584C273}" type="slidenum">
              <a:rPr lang="en-US" smtClean="0"/>
              <a:t>‹#›</a:t>
            </a:fld>
            <a:endParaRPr lang="en-US"/>
          </a:p>
        </p:txBody>
      </p:sp>
    </p:spTree>
    <p:extLst>
      <p:ext uri="{BB962C8B-B14F-4D97-AF65-F5344CB8AC3E}">
        <p14:creationId xmlns:p14="http://schemas.microsoft.com/office/powerpoint/2010/main" val="305706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F00D27-2429-472E-88B5-9D2177AFAF94}" type="datetimeFigureOut">
              <a:rPr lang="en-US" smtClean="0"/>
              <a:t>9/30/2022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E6D7E8-8B6D-4BAB-8267-D658B584C273}" type="slidenum">
              <a:rPr lang="en-US" smtClean="0"/>
              <a:t>‹#›</a:t>
            </a:fld>
            <a:endParaRPr lang="en-US"/>
          </a:p>
        </p:txBody>
      </p:sp>
    </p:spTree>
    <p:extLst>
      <p:ext uri="{BB962C8B-B14F-4D97-AF65-F5344CB8AC3E}">
        <p14:creationId xmlns:p14="http://schemas.microsoft.com/office/powerpoint/2010/main" val="232918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1F00D27-2429-472E-88B5-9D2177AFAF94}" type="datetimeFigureOut">
              <a:rPr lang="en-US" smtClean="0"/>
              <a:t>9/30/2022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E6D7E8-8B6D-4BAB-8267-D658B584C273}" type="slidenum">
              <a:rPr lang="en-US" smtClean="0"/>
              <a:t>‹#›</a:t>
            </a:fld>
            <a:endParaRPr lang="en-US"/>
          </a:p>
        </p:txBody>
      </p:sp>
    </p:spTree>
    <p:extLst>
      <p:ext uri="{BB962C8B-B14F-4D97-AF65-F5344CB8AC3E}">
        <p14:creationId xmlns:p14="http://schemas.microsoft.com/office/powerpoint/2010/main" val="843130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F00D27-2429-472E-88B5-9D2177AFAF94}" type="datetimeFigureOut">
              <a:rPr lang="en-US" smtClean="0"/>
              <a:t>9/30/2022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E6D7E8-8B6D-4BAB-8267-D658B584C273}" type="slidenum">
              <a:rPr lang="en-US" smtClean="0"/>
              <a:t>‹#›</a:t>
            </a:fld>
            <a:endParaRPr lang="en-US"/>
          </a:p>
        </p:txBody>
      </p:sp>
    </p:spTree>
    <p:extLst>
      <p:ext uri="{BB962C8B-B14F-4D97-AF65-F5344CB8AC3E}">
        <p14:creationId xmlns:p14="http://schemas.microsoft.com/office/powerpoint/2010/main" val="1816678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F00D27-2429-472E-88B5-9D2177AFAF94}" type="datetimeFigureOut">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6D7E8-8B6D-4BAB-8267-D658B584C273}" type="slidenum">
              <a:rPr lang="en-US" smtClean="0"/>
              <a:t>‹#›</a:t>
            </a:fld>
            <a:endParaRPr lang="en-US"/>
          </a:p>
        </p:txBody>
      </p:sp>
    </p:spTree>
    <p:extLst>
      <p:ext uri="{BB962C8B-B14F-4D97-AF65-F5344CB8AC3E}">
        <p14:creationId xmlns:p14="http://schemas.microsoft.com/office/powerpoint/2010/main" val="484368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F00D27-2429-472E-88B5-9D2177AFAF94}" type="datetimeFigureOut">
              <a:rPr lang="en-US" smtClean="0"/>
              <a:t>9/30/2022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E6D7E8-8B6D-4BAB-8267-D658B584C273}" type="slidenum">
              <a:rPr lang="en-US" smtClean="0"/>
              <a:t>‹#›</a:t>
            </a:fld>
            <a:endParaRPr lang="en-US"/>
          </a:p>
        </p:txBody>
      </p:sp>
    </p:spTree>
    <p:extLst>
      <p:ext uri="{BB962C8B-B14F-4D97-AF65-F5344CB8AC3E}">
        <p14:creationId xmlns:p14="http://schemas.microsoft.com/office/powerpoint/2010/main" val="1355780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F00D27-2429-472E-88B5-9D2177AFAF94}" type="datetimeFigureOut">
              <a:rPr lang="en-US" smtClean="0"/>
              <a:t>9/30/2022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E6D7E8-8B6D-4BAB-8267-D658B584C273}" type="slidenum">
              <a:rPr lang="en-US" smtClean="0"/>
              <a:t>‹#›</a:t>
            </a:fld>
            <a:endParaRPr lang="en-US"/>
          </a:p>
        </p:txBody>
      </p:sp>
    </p:spTree>
    <p:extLst>
      <p:ext uri="{BB962C8B-B14F-4D97-AF65-F5344CB8AC3E}">
        <p14:creationId xmlns:p14="http://schemas.microsoft.com/office/powerpoint/2010/main" val="1398115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1.jpeg"/><Relationship Id="rId7" Type="http://schemas.openxmlformats.org/officeDocument/2006/relationships/image" Target="../media/image15.gif"/><Relationship Id="rId2" Type="http://schemas.openxmlformats.org/officeDocument/2006/relationships/slideLayout" Target="../slideLayouts/slideLayout7.xml"/><Relationship Id="rId1" Type="http://schemas.openxmlformats.org/officeDocument/2006/relationships/audio" Target="file:///F:\GIAO%20AN%20DIEN%20TU\SINH_9\Bai_08_NhiemSacThe\Sinh%209%20BAI%208\Easy%20Listening%20-%20Piano%20-%20Yanni%20-%20Nightingale.mp3" TargetMode="Externa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png"/><Relationship Id="rId9" Type="http://schemas.openxmlformats.org/officeDocument/2006/relationships/image" Target="../media/image17.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Tr&#242;%20ch&#417;i%20%20luy&#7879;n%20t&#7853;p%20b&#224;i%206(Ti&#7871;t%203).pptx"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untitl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6149" name="WordArt 5"/>
          <p:cNvSpPr>
            <a:spLocks noChangeArrowheads="1" noChangeShapeType="1" noTextEdit="1"/>
          </p:cNvSpPr>
          <p:nvPr/>
        </p:nvSpPr>
        <p:spPr bwMode="auto">
          <a:xfrm>
            <a:off x="2714625" y="3349228"/>
            <a:ext cx="3771900" cy="959644"/>
          </a:xfrm>
          <a:prstGeom prst="rect">
            <a:avLst/>
          </a:prstGeom>
        </p:spPr>
        <p:txBody>
          <a:bodyPr wrap="none" fromWordArt="1">
            <a:prstTxWarp prst="textPlain">
              <a:avLst>
                <a:gd name="adj" fmla="val 50000"/>
              </a:avLst>
            </a:prstTxWarp>
          </a:bodyPr>
          <a:lstStyle/>
          <a:p>
            <a:pPr algn="ctr"/>
            <a:r>
              <a:rPr lang="en-US" sz="2700" kern="10" dirty="0">
                <a:ln w="19050">
                  <a:solidFill>
                    <a:srgbClr val="FF0000"/>
                  </a:solidFill>
                  <a:round/>
                  <a:headEnd/>
                  <a:tailEnd/>
                </a:ln>
                <a:solidFill>
                  <a:schemeClr val="bg1"/>
                </a:solidFill>
                <a:effectLst>
                  <a:outerShdw dist="35921" dir="2700000" algn="ctr" rotWithShape="0">
                    <a:srgbClr val="990000"/>
                  </a:outerShdw>
                </a:effectLst>
                <a:latin typeface="VNI-Times"/>
              </a:rPr>
              <a:t>KHTN 6</a:t>
            </a:r>
          </a:p>
        </p:txBody>
      </p:sp>
      <p:sp>
        <p:nvSpPr>
          <p:cNvPr id="6150" name="WordArt 6"/>
          <p:cNvSpPr>
            <a:spLocks noChangeArrowheads="1" noChangeShapeType="1" noTextEdit="1"/>
          </p:cNvSpPr>
          <p:nvPr/>
        </p:nvSpPr>
        <p:spPr bwMode="auto">
          <a:xfrm>
            <a:off x="2057400" y="1314450"/>
            <a:ext cx="5029200" cy="4229100"/>
          </a:xfrm>
          <a:prstGeom prst="rect">
            <a:avLst/>
          </a:prstGeom>
        </p:spPr>
        <p:txBody>
          <a:bodyPr spcFirstLastPara="1" wrap="none" fromWordArt="1">
            <a:prstTxWarp prst="textArchUp">
              <a:avLst>
                <a:gd name="adj" fmla="val 10800004"/>
              </a:avLst>
            </a:prstTxWarp>
          </a:bodyPr>
          <a:lstStyle/>
          <a:p>
            <a:pPr algn="ctr"/>
            <a:r>
              <a:rPr lang="en-US" sz="2400" kern="10" spc="-240" dirty="0">
                <a:ln w="12700">
                  <a:solidFill>
                    <a:srgbClr val="000099"/>
                  </a:solidFill>
                  <a:round/>
                  <a:headEnd/>
                  <a:tailEnd/>
                </a:ln>
                <a:solidFill>
                  <a:srgbClr val="0000FF"/>
                </a:solidFill>
                <a:effectLst>
                  <a:outerShdw dist="52363" dir="20757825" algn="ctr" rotWithShape="0">
                    <a:srgbClr val="FF9900"/>
                  </a:outerShdw>
                </a:effectLst>
                <a:latin typeface="VNI-Times"/>
              </a:rPr>
              <a:t>TRÖÔØNG THCS  HỒNG AN</a:t>
            </a:r>
          </a:p>
        </p:txBody>
      </p:sp>
      <p:sp>
        <p:nvSpPr>
          <p:cNvPr id="6151" name="WordArt 7"/>
          <p:cNvSpPr>
            <a:spLocks noChangeArrowheads="1" noChangeShapeType="1" noTextEdit="1"/>
          </p:cNvSpPr>
          <p:nvPr/>
        </p:nvSpPr>
        <p:spPr bwMode="auto">
          <a:xfrm>
            <a:off x="3143250" y="5000625"/>
            <a:ext cx="2971800" cy="571500"/>
          </a:xfrm>
          <a:prstGeom prst="rect">
            <a:avLst/>
          </a:prstGeom>
        </p:spPr>
        <p:txBody>
          <a:bodyPr wrap="none" fromWordArt="1">
            <a:prstTxWarp prst="textPlain">
              <a:avLst>
                <a:gd name="adj" fmla="val 50000"/>
              </a:avLst>
            </a:prstTxWarp>
          </a:bodyPr>
          <a:lstStyle/>
          <a:p>
            <a:pPr algn="ctr"/>
            <a:r>
              <a:rPr lang="en-US" sz="1350" kern="10" dirty="0" err="1">
                <a:ln w="9525">
                  <a:solidFill>
                    <a:srgbClr val="FF0000"/>
                  </a:solidFill>
                  <a:round/>
                  <a:headEnd/>
                  <a:tailEnd/>
                </a:ln>
                <a:solidFill>
                  <a:srgbClr val="FFFF00"/>
                </a:solidFill>
                <a:effectLst>
                  <a:outerShdw dist="35921" dir="2700000" algn="ctr" rotWithShape="0">
                    <a:srgbClr val="868686"/>
                  </a:outerShdw>
                </a:effectLst>
                <a:latin typeface="Arial"/>
                <a:cs typeface="Arial"/>
              </a:rPr>
              <a:t>Giáo</a:t>
            </a:r>
            <a:r>
              <a:rPr lang="en-US" sz="1350" kern="10" dirty="0">
                <a:ln w="9525">
                  <a:solidFill>
                    <a:srgbClr val="FF0000"/>
                  </a:solidFill>
                  <a:round/>
                  <a:headEnd/>
                  <a:tailEnd/>
                </a:ln>
                <a:solidFill>
                  <a:srgbClr val="FFFF00"/>
                </a:solidFill>
                <a:effectLst>
                  <a:outerShdw dist="35921" dir="2700000" algn="ctr" rotWithShape="0">
                    <a:srgbClr val="868686"/>
                  </a:outerShdw>
                </a:effectLst>
                <a:latin typeface="Arial"/>
                <a:cs typeface="Arial"/>
              </a:rPr>
              <a:t> </a:t>
            </a:r>
            <a:r>
              <a:rPr lang="en-US" sz="1350" kern="10" dirty="0" err="1">
                <a:ln w="9525">
                  <a:solidFill>
                    <a:srgbClr val="FF0000"/>
                  </a:solidFill>
                  <a:round/>
                  <a:headEnd/>
                  <a:tailEnd/>
                </a:ln>
                <a:solidFill>
                  <a:srgbClr val="FFFF00"/>
                </a:solidFill>
                <a:effectLst>
                  <a:outerShdw dist="35921" dir="2700000" algn="ctr" rotWithShape="0">
                    <a:srgbClr val="868686"/>
                  </a:outerShdw>
                </a:effectLst>
                <a:latin typeface="Arial"/>
                <a:cs typeface="Arial"/>
              </a:rPr>
              <a:t>viên</a:t>
            </a:r>
            <a:r>
              <a:rPr lang="en-US" sz="1350" kern="10" dirty="0">
                <a:ln w="9525">
                  <a:solidFill>
                    <a:srgbClr val="FF0000"/>
                  </a:solidFill>
                  <a:round/>
                  <a:headEnd/>
                  <a:tailEnd/>
                </a:ln>
                <a:solidFill>
                  <a:srgbClr val="FFFF00"/>
                </a:solidFill>
                <a:effectLst>
                  <a:outerShdw dist="35921" dir="2700000" algn="ctr" rotWithShape="0">
                    <a:srgbClr val="868686"/>
                  </a:outerShdw>
                </a:effectLst>
                <a:latin typeface="Arial"/>
                <a:cs typeface="Arial"/>
              </a:rPr>
              <a:t>: </a:t>
            </a:r>
            <a:r>
              <a:rPr lang="en-US" sz="1350" kern="10" dirty="0" err="1">
                <a:ln w="9525">
                  <a:solidFill>
                    <a:srgbClr val="FF0000"/>
                  </a:solidFill>
                  <a:round/>
                  <a:headEnd/>
                  <a:tailEnd/>
                </a:ln>
                <a:solidFill>
                  <a:srgbClr val="FFFF00"/>
                </a:solidFill>
                <a:effectLst>
                  <a:outerShdw dist="35921" dir="2700000" algn="ctr" rotWithShape="0">
                    <a:srgbClr val="868686"/>
                  </a:outerShdw>
                </a:effectLst>
                <a:latin typeface="Arial"/>
                <a:cs typeface="Arial"/>
              </a:rPr>
              <a:t>Trần</a:t>
            </a:r>
            <a:r>
              <a:rPr lang="en-US" sz="1350" kern="10" dirty="0">
                <a:ln w="9525">
                  <a:solidFill>
                    <a:srgbClr val="FF0000"/>
                  </a:solidFill>
                  <a:round/>
                  <a:headEnd/>
                  <a:tailEnd/>
                </a:ln>
                <a:solidFill>
                  <a:srgbClr val="FFFF00"/>
                </a:solidFill>
                <a:effectLst>
                  <a:outerShdw dist="35921" dir="2700000" algn="ctr" rotWithShape="0">
                    <a:srgbClr val="868686"/>
                  </a:outerShdw>
                </a:effectLst>
                <a:latin typeface="Arial"/>
                <a:cs typeface="Arial"/>
              </a:rPr>
              <a:t> </a:t>
            </a:r>
            <a:r>
              <a:rPr lang="en-US" sz="1350" kern="10" dirty="0" err="1">
                <a:ln w="9525">
                  <a:solidFill>
                    <a:srgbClr val="FF0000"/>
                  </a:solidFill>
                  <a:round/>
                  <a:headEnd/>
                  <a:tailEnd/>
                </a:ln>
                <a:solidFill>
                  <a:srgbClr val="FFFF00"/>
                </a:solidFill>
                <a:effectLst>
                  <a:outerShdw dist="35921" dir="2700000" algn="ctr" rotWithShape="0">
                    <a:srgbClr val="868686"/>
                  </a:outerShdw>
                </a:effectLst>
                <a:latin typeface="Arial"/>
                <a:cs typeface="Arial"/>
              </a:rPr>
              <a:t>Hữu</a:t>
            </a:r>
            <a:r>
              <a:rPr lang="en-US" sz="1350" kern="10" dirty="0">
                <a:ln w="9525">
                  <a:solidFill>
                    <a:srgbClr val="FF0000"/>
                  </a:solidFill>
                  <a:round/>
                  <a:headEnd/>
                  <a:tailEnd/>
                </a:ln>
                <a:solidFill>
                  <a:srgbClr val="FFFF00"/>
                </a:solidFill>
                <a:effectLst>
                  <a:outerShdw dist="35921" dir="2700000" algn="ctr" rotWithShape="0">
                    <a:srgbClr val="868686"/>
                  </a:outerShdw>
                </a:effectLst>
                <a:latin typeface="Arial"/>
                <a:cs typeface="Arial"/>
              </a:rPr>
              <a:t> </a:t>
            </a:r>
            <a:r>
              <a:rPr lang="en-US" sz="1350" kern="10" dirty="0" err="1">
                <a:ln w="9525">
                  <a:solidFill>
                    <a:srgbClr val="FF0000"/>
                  </a:solidFill>
                  <a:round/>
                  <a:headEnd/>
                  <a:tailEnd/>
                </a:ln>
                <a:solidFill>
                  <a:srgbClr val="FFFF00"/>
                </a:solidFill>
                <a:effectLst>
                  <a:outerShdw dist="35921" dir="2700000" algn="ctr" rotWithShape="0">
                    <a:srgbClr val="868686"/>
                  </a:outerShdw>
                </a:effectLst>
                <a:latin typeface="Arial"/>
                <a:cs typeface="Arial"/>
              </a:rPr>
              <a:t>Thanh</a:t>
            </a:r>
            <a:r>
              <a:rPr lang="en-US" sz="1350" kern="10" dirty="0">
                <a:ln w="9525">
                  <a:solidFill>
                    <a:srgbClr val="FF0000"/>
                  </a:solidFill>
                  <a:round/>
                  <a:headEnd/>
                  <a:tailEnd/>
                </a:ln>
                <a:solidFill>
                  <a:srgbClr val="FFFF00"/>
                </a:solidFill>
                <a:effectLst>
                  <a:outerShdw dist="35921" dir="2700000" algn="ctr" rotWithShape="0">
                    <a:srgbClr val="868686"/>
                  </a:outerShdw>
                </a:effectLst>
                <a:latin typeface="Arial"/>
                <a:cs typeface="Arial"/>
              </a:rPr>
              <a:t> </a:t>
            </a:r>
            <a:r>
              <a:rPr lang="en-US" sz="1350" kern="10" dirty="0" err="1">
                <a:ln w="9525">
                  <a:solidFill>
                    <a:srgbClr val="FF0000"/>
                  </a:solidFill>
                  <a:round/>
                  <a:headEnd/>
                  <a:tailEnd/>
                </a:ln>
                <a:solidFill>
                  <a:srgbClr val="FFFF00"/>
                </a:solidFill>
                <a:effectLst>
                  <a:outerShdw dist="35921" dir="2700000" algn="ctr" rotWithShape="0">
                    <a:srgbClr val="868686"/>
                  </a:outerShdw>
                </a:effectLst>
                <a:latin typeface="Arial"/>
                <a:cs typeface="Arial"/>
              </a:rPr>
              <a:t>Thủy</a:t>
            </a:r>
            <a:endParaRPr lang="en-US" sz="1350" kern="10" dirty="0">
              <a:ln w="9525">
                <a:solidFill>
                  <a:srgbClr val="FF0000"/>
                </a:solidFill>
                <a:round/>
                <a:headEnd/>
                <a:tailEnd/>
              </a:ln>
              <a:solidFill>
                <a:srgbClr val="FFFF00"/>
              </a:solidFill>
              <a:effectLst>
                <a:outerShdw dist="35921" dir="2700000" algn="ctr" rotWithShape="0">
                  <a:srgbClr val="868686"/>
                </a:outerShdw>
              </a:effectLst>
              <a:latin typeface="Arial"/>
              <a:cs typeface="Arial"/>
            </a:endParaRPr>
          </a:p>
        </p:txBody>
      </p:sp>
      <p:pic>
        <p:nvPicPr>
          <p:cNvPr id="2054" name="Picture 8" descr="Copy (6) of 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543550"/>
            <a:ext cx="142875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9" descr="Copy (6) of 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7658100" y="5543550"/>
            <a:ext cx="14859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 name="Rectangle 7"/>
          <p:cNvSpPr>
            <a:spLocks noChangeArrowheads="1"/>
          </p:cNvSpPr>
          <p:nvPr/>
        </p:nvSpPr>
        <p:spPr bwMode="auto">
          <a:xfrm>
            <a:off x="4343400" y="2400300"/>
            <a:ext cx="514350" cy="342900"/>
          </a:xfrm>
          <a:prstGeom prst="rect">
            <a:avLst/>
          </a:prstGeom>
          <a:solidFill>
            <a:srgbClr val="FF0000"/>
          </a:solidFill>
          <a:ln w="12700" algn="ctr">
            <a:solidFill>
              <a:srgbClr val="0000FF"/>
            </a:solidFill>
            <a:round/>
            <a:headEnd/>
            <a:tailEnd/>
          </a:ln>
        </p:spPr>
        <p:txBody>
          <a:bodyPr/>
          <a:lstStyle/>
          <a:p>
            <a:pPr eaLnBrk="1" hangingPunct="1"/>
            <a:endParaRPr lang="en-US" altLang="en-US" sz="2100" b="1">
              <a:solidFill>
                <a:srgbClr val="FF3300"/>
              </a:solidFill>
              <a:latin typeface="VNI-Times" pitchFamily="2" charset="0"/>
            </a:endParaRPr>
          </a:p>
        </p:txBody>
      </p:sp>
      <p:sp>
        <p:nvSpPr>
          <p:cNvPr id="2057" name="Rectangle 8"/>
          <p:cNvSpPr>
            <a:spLocks noChangeArrowheads="1"/>
          </p:cNvSpPr>
          <p:nvPr/>
        </p:nvSpPr>
        <p:spPr bwMode="auto">
          <a:xfrm>
            <a:off x="4229100" y="2571750"/>
            <a:ext cx="800100" cy="171450"/>
          </a:xfrm>
          <a:prstGeom prst="rect">
            <a:avLst/>
          </a:prstGeom>
          <a:solidFill>
            <a:srgbClr val="FF0000"/>
          </a:solidFill>
          <a:ln w="12700" algn="ctr">
            <a:solidFill>
              <a:srgbClr val="0000FF"/>
            </a:solidFill>
            <a:round/>
            <a:headEnd/>
            <a:tailEnd/>
          </a:ln>
        </p:spPr>
        <p:txBody>
          <a:bodyPr/>
          <a:lstStyle/>
          <a:p>
            <a:pPr eaLnBrk="1" hangingPunct="1"/>
            <a:endParaRPr lang="en-US" altLang="en-US" sz="2100" b="1">
              <a:solidFill>
                <a:srgbClr val="FF3300"/>
              </a:solidFill>
              <a:latin typeface="VNI-Times" pitchFamily="2" charset="0"/>
            </a:endParaRPr>
          </a:p>
        </p:txBody>
      </p:sp>
      <p:sp>
        <p:nvSpPr>
          <p:cNvPr id="2058" name="Rectangle 9"/>
          <p:cNvSpPr>
            <a:spLocks noChangeArrowheads="1"/>
          </p:cNvSpPr>
          <p:nvPr/>
        </p:nvSpPr>
        <p:spPr bwMode="auto">
          <a:xfrm>
            <a:off x="4057650" y="2686050"/>
            <a:ext cx="1200150" cy="114300"/>
          </a:xfrm>
          <a:prstGeom prst="rect">
            <a:avLst/>
          </a:prstGeom>
          <a:solidFill>
            <a:srgbClr val="FF0000"/>
          </a:solidFill>
          <a:ln w="12700" algn="ctr">
            <a:solidFill>
              <a:srgbClr val="0000FF"/>
            </a:solidFill>
            <a:round/>
            <a:headEnd/>
            <a:tailEnd/>
          </a:ln>
        </p:spPr>
        <p:txBody>
          <a:bodyPr/>
          <a:lstStyle/>
          <a:p>
            <a:pPr eaLnBrk="1" hangingPunct="1"/>
            <a:endParaRPr lang="en-US" altLang="en-US" sz="2100" b="1">
              <a:solidFill>
                <a:srgbClr val="FF3300"/>
              </a:solidFill>
              <a:latin typeface="VNI-Times" pitchFamily="2" charset="0"/>
            </a:endParaRPr>
          </a:p>
        </p:txBody>
      </p:sp>
    </p:spTree>
    <p:extLst>
      <p:ext uri="{BB962C8B-B14F-4D97-AF65-F5344CB8AC3E}">
        <p14:creationId xmlns:p14="http://schemas.microsoft.com/office/powerpoint/2010/main" val="209669004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32" fill="hold" grpId="0" nodeType="afterEffect">
                                  <p:stCondLst>
                                    <p:cond delay="0"/>
                                  </p:stCondLst>
                                  <p:childTnLst>
                                    <p:set>
                                      <p:cBhvr>
                                        <p:cTn id="6" dur="1" fill="hold">
                                          <p:stCondLst>
                                            <p:cond delay="0"/>
                                          </p:stCondLst>
                                        </p:cTn>
                                        <p:tgtEl>
                                          <p:spTgt spid="6148">
                                            <p:bg/>
                                          </p:spTgt>
                                        </p:tgtEl>
                                        <p:attrNameLst>
                                          <p:attrName>style.visibility</p:attrName>
                                        </p:attrNameLst>
                                      </p:cBhvr>
                                      <p:to>
                                        <p:strVal val="visible"/>
                                      </p:to>
                                    </p:set>
                                    <p:animEffect transition="in" filter="plus(out)">
                                      <p:cBhvr>
                                        <p:cTn id="7" dur="1000"/>
                                        <p:tgtEl>
                                          <p:spTgt spid="6148">
                                            <p:bg/>
                                          </p:spTgt>
                                        </p:tgtEl>
                                      </p:cBhvr>
                                    </p:animEffect>
                                  </p:childTnLst>
                                </p:cTn>
                              </p:par>
                            </p:childTnLst>
                          </p:cTn>
                        </p:par>
                        <p:par>
                          <p:cTn id="8" fill="hold" nodeType="afterGroup">
                            <p:stCondLst>
                              <p:cond delay="1000"/>
                            </p:stCondLst>
                            <p:childTnLst>
                              <p:par>
                                <p:cTn id="9" presetID="21" presetClass="entr" presetSubtype="4"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Effect transition="in" filter="wheel(4)">
                                      <p:cBhvr>
                                        <p:cTn id="11" dur="2000"/>
                                        <p:tgtEl>
                                          <p:spTgt spid="6149"/>
                                        </p:tgtEl>
                                      </p:cBhvr>
                                    </p:animEffect>
                                  </p:childTnLst>
                                </p:cTn>
                              </p:par>
                              <p:par>
                                <p:cTn id="12" presetID="15" presetClass="entr" presetSubtype="0" fill="hold" grpId="0" nodeType="withEffect">
                                  <p:stCondLst>
                                    <p:cond delay="0"/>
                                  </p:stCondLst>
                                  <p:childTnLst>
                                    <p:set>
                                      <p:cBhvr>
                                        <p:cTn id="13" dur="1" fill="hold">
                                          <p:stCondLst>
                                            <p:cond delay="0"/>
                                          </p:stCondLst>
                                        </p:cTn>
                                        <p:tgtEl>
                                          <p:spTgt spid="6150"/>
                                        </p:tgtEl>
                                        <p:attrNameLst>
                                          <p:attrName>style.visibility</p:attrName>
                                        </p:attrNameLst>
                                      </p:cBhvr>
                                      <p:to>
                                        <p:strVal val="visible"/>
                                      </p:to>
                                    </p:set>
                                    <p:anim calcmode="lin" valueType="num">
                                      <p:cBhvr>
                                        <p:cTn id="14" dur="5000" fill="hold"/>
                                        <p:tgtEl>
                                          <p:spTgt spid="6150"/>
                                        </p:tgtEl>
                                        <p:attrNameLst>
                                          <p:attrName>ppt_w</p:attrName>
                                        </p:attrNameLst>
                                      </p:cBhvr>
                                      <p:tavLst>
                                        <p:tav tm="0">
                                          <p:val>
                                            <p:fltVal val="0"/>
                                          </p:val>
                                        </p:tav>
                                        <p:tav tm="100000">
                                          <p:val>
                                            <p:strVal val="#ppt_w"/>
                                          </p:val>
                                        </p:tav>
                                      </p:tavLst>
                                    </p:anim>
                                    <p:anim calcmode="lin" valueType="num">
                                      <p:cBhvr>
                                        <p:cTn id="15" dur="5000" fill="hold"/>
                                        <p:tgtEl>
                                          <p:spTgt spid="6150"/>
                                        </p:tgtEl>
                                        <p:attrNameLst>
                                          <p:attrName>ppt_h</p:attrName>
                                        </p:attrNameLst>
                                      </p:cBhvr>
                                      <p:tavLst>
                                        <p:tav tm="0">
                                          <p:val>
                                            <p:fltVal val="0"/>
                                          </p:val>
                                        </p:tav>
                                        <p:tav tm="100000">
                                          <p:val>
                                            <p:strVal val="#ppt_h"/>
                                          </p:val>
                                        </p:tav>
                                      </p:tavLst>
                                    </p:anim>
                                    <p:anim calcmode="lin" valueType="num">
                                      <p:cBhvr>
                                        <p:cTn id="16" dur="5000" fill="hold"/>
                                        <p:tgtEl>
                                          <p:spTgt spid="6150"/>
                                        </p:tgtEl>
                                        <p:attrNameLst>
                                          <p:attrName>ppt_x</p:attrName>
                                        </p:attrNameLst>
                                      </p:cBhvr>
                                      <p:tavLst>
                                        <p:tav tm="0" fmla="#ppt_x+(cos(-2*pi*(1-$))*-#ppt_x-sin(-2*pi*(1-$))*(1-#ppt_y))*(1-$)">
                                          <p:val>
                                            <p:fltVal val="0"/>
                                          </p:val>
                                        </p:tav>
                                        <p:tav tm="100000">
                                          <p:val>
                                            <p:fltVal val="1"/>
                                          </p:val>
                                        </p:tav>
                                      </p:tavLst>
                                    </p:anim>
                                    <p:anim calcmode="lin" valueType="num">
                                      <p:cBhvr>
                                        <p:cTn id="17" dur="5000" fill="hold"/>
                                        <p:tgtEl>
                                          <p:spTgt spid="6150"/>
                                        </p:tgtEl>
                                        <p:attrNameLst>
                                          <p:attrName>ppt_y</p:attrName>
                                        </p:attrNameLst>
                                      </p:cBhvr>
                                      <p:tavLst>
                                        <p:tav tm="0" fmla="#ppt_y+(sin(-2*pi*(1-$))*-#ppt_x+cos(-2*pi*(1-$))*(1-#ppt_y))*(1-$)">
                                          <p:val>
                                            <p:fltVal val="0"/>
                                          </p:val>
                                        </p:tav>
                                        <p:tav tm="100000">
                                          <p:val>
                                            <p:fltVal val="1"/>
                                          </p:val>
                                        </p:tav>
                                      </p:tavLst>
                                    </p:anim>
                                  </p:childTnLst>
                                </p:cTn>
                              </p:par>
                              <p:par>
                                <p:cTn id="18" presetID="22" presetClass="emph" presetSubtype="0" repeatCount="indefinite" fill="hold" grpId="1" nodeType="withEffect">
                                  <p:stCondLst>
                                    <p:cond delay="0"/>
                                  </p:stCondLst>
                                  <p:childTnLst>
                                    <p:animClr clrSpc="hsl" dir="cw">
                                      <p:cBhvr override="childStyle">
                                        <p:cTn id="19" dur="5000" fill="hold"/>
                                        <p:tgtEl>
                                          <p:spTgt spid="6150"/>
                                        </p:tgtEl>
                                        <p:attrNameLst>
                                          <p:attrName>style.color</p:attrName>
                                        </p:attrNameLst>
                                      </p:cBhvr>
                                      <p:by>
                                        <p:hsl h="-7200000" s="0" l="0"/>
                                      </p:by>
                                    </p:animClr>
                                    <p:animClr clrSpc="hsl" dir="cw">
                                      <p:cBhvr>
                                        <p:cTn id="20" dur="5000" fill="hold"/>
                                        <p:tgtEl>
                                          <p:spTgt spid="6150"/>
                                        </p:tgtEl>
                                        <p:attrNameLst>
                                          <p:attrName>fillcolor</p:attrName>
                                        </p:attrNameLst>
                                      </p:cBhvr>
                                      <p:by>
                                        <p:hsl h="-7200000" s="0" l="0"/>
                                      </p:by>
                                    </p:animClr>
                                    <p:animClr clrSpc="hsl" dir="cw">
                                      <p:cBhvr>
                                        <p:cTn id="21" dur="5000" fill="hold"/>
                                        <p:tgtEl>
                                          <p:spTgt spid="6150"/>
                                        </p:tgtEl>
                                        <p:attrNameLst>
                                          <p:attrName>stroke.color</p:attrName>
                                        </p:attrNameLst>
                                      </p:cBhvr>
                                      <p:by>
                                        <p:hsl h="-7200000" s="0" l="0"/>
                                      </p:by>
                                    </p:animClr>
                                    <p:set>
                                      <p:cBhvr>
                                        <p:cTn id="22" dur="5000" fill="hold"/>
                                        <p:tgtEl>
                                          <p:spTgt spid="6150"/>
                                        </p:tgtEl>
                                        <p:attrNameLst>
                                          <p:attrName>fill.type</p:attrName>
                                        </p:attrNameLst>
                                      </p:cBhvr>
                                      <p:to>
                                        <p:strVal val="solid"/>
                                      </p:to>
                                    </p:set>
                                  </p:childTnLst>
                                </p:cTn>
                              </p:par>
                            </p:childTnLst>
                          </p:cTn>
                        </p:par>
                        <p:par>
                          <p:cTn id="23" fill="hold" nodeType="afterGroup">
                            <p:stCondLst>
                              <p:cond delay="6000"/>
                            </p:stCondLst>
                            <p:childTnLst>
                              <p:par>
                                <p:cTn id="24" presetID="6" presetClass="entr" presetSubtype="16" fill="hold" grpId="0" nodeType="afterEffect">
                                  <p:stCondLst>
                                    <p:cond delay="0"/>
                                  </p:stCondLst>
                                  <p:childTnLst>
                                    <p:set>
                                      <p:cBhvr>
                                        <p:cTn id="25" dur="1" fill="hold">
                                          <p:stCondLst>
                                            <p:cond delay="0"/>
                                          </p:stCondLst>
                                        </p:cTn>
                                        <p:tgtEl>
                                          <p:spTgt spid="6151"/>
                                        </p:tgtEl>
                                        <p:attrNameLst>
                                          <p:attrName>style.visibility</p:attrName>
                                        </p:attrNameLst>
                                      </p:cBhvr>
                                      <p:to>
                                        <p:strVal val="visible"/>
                                      </p:to>
                                    </p:set>
                                    <p:animEffect transition="in" filter="circle(in)">
                                      <p:cBhvr>
                                        <p:cTn id="26" dur="2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allAtOnce" animBg="1"/>
      <p:bldP spid="6149" grpId="0" animBg="1"/>
      <p:bldP spid="6150" grpId="0" animBg="1"/>
      <p:bldP spid="6150" grpId="1" animBg="1"/>
      <p:bldP spid="615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43929" y="216126"/>
            <a:ext cx="1784463" cy="523220"/>
          </a:xfrm>
          <a:prstGeom prst="rect">
            <a:avLst/>
          </a:prstGeom>
        </p:spPr>
        <p:txBody>
          <a:bodyPr wrap="none">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Vận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dụng</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87333" y="636255"/>
            <a:ext cx="5027468" cy="461665"/>
          </a:xfrm>
          <a:prstGeom prst="rect">
            <a:avLst/>
          </a:prstGeom>
        </p:spPr>
        <p:txBody>
          <a:bodyPr wrap="square">
            <a:spAutoFit/>
          </a:bodyPr>
          <a:lstStyle/>
          <a:p>
            <a:r>
              <a:rPr lang="vi-VN" sz="2400" b="1" i="1" dirty="0" smtClean="0">
                <a:solidFill>
                  <a:srgbClr val="000066"/>
                </a:solidFill>
                <a:latin typeface="+mj-lt"/>
              </a:rPr>
              <a:t>Tại sao nước nổ khi gặp dầu nóng?</a:t>
            </a:r>
            <a:endParaRPr lang="en-US" sz="2400" b="1" i="1" dirty="0">
              <a:solidFill>
                <a:srgbClr val="000066"/>
              </a:solidFill>
              <a:latin typeface="+mj-lt"/>
            </a:endParaRPr>
          </a:p>
        </p:txBody>
      </p:sp>
      <p:pic>
        <p:nvPicPr>
          <p:cNvPr id="2" name="Picture 1"/>
          <p:cNvPicPr>
            <a:picLocks noChangeAspect="1"/>
          </p:cNvPicPr>
          <p:nvPr/>
        </p:nvPicPr>
        <p:blipFill>
          <a:blip r:embed="rId2"/>
          <a:stretch>
            <a:fillRect/>
          </a:stretch>
        </p:blipFill>
        <p:spPr>
          <a:xfrm>
            <a:off x="21181" y="1097920"/>
            <a:ext cx="4632218" cy="3010942"/>
          </a:xfrm>
          <a:prstGeom prst="rect">
            <a:avLst/>
          </a:prstGeom>
        </p:spPr>
      </p:pic>
      <p:sp>
        <p:nvSpPr>
          <p:cNvPr id="3" name="Rectangle 2"/>
          <p:cNvSpPr/>
          <p:nvPr/>
        </p:nvSpPr>
        <p:spPr>
          <a:xfrm>
            <a:off x="4940135" y="739346"/>
            <a:ext cx="4203865" cy="4893647"/>
          </a:xfrm>
          <a:prstGeom prst="rect">
            <a:avLst/>
          </a:prstGeom>
        </p:spPr>
        <p:txBody>
          <a:bodyPr wrap="square">
            <a:spAutoFit/>
          </a:bodyPr>
          <a:lstStyle/>
          <a:p>
            <a:r>
              <a:rPr lang="en-US" sz="2400" b="1" dirty="0" smtClean="0">
                <a:solidFill>
                  <a:srgbClr val="C00000"/>
                </a:solidFill>
                <a:latin typeface="Times New Roman" panose="02020603050405020304" pitchFamily="18" charset="0"/>
                <a:cs typeface="Times New Roman" panose="02020603050405020304" pitchFamily="18" charset="0"/>
              </a:rPr>
              <a:t>-</a:t>
            </a:r>
            <a:r>
              <a:rPr lang="vi-VN" sz="2400" b="1" dirty="0" smtClean="0">
                <a:solidFill>
                  <a:srgbClr val="C00000"/>
                </a:solidFill>
                <a:latin typeface="Times New Roman" panose="02020603050405020304" pitchFamily="18" charset="0"/>
                <a:cs typeface="Times New Roman" panose="02020603050405020304" pitchFamily="18" charset="0"/>
              </a:rPr>
              <a:t>Nước có khối lượng nặng hơn dầu nên khi tiếp xúc với dầu, nước luôn chìm xuống phía dưới. Trong chảo dầu sôi, khi có vài giọt nước rơi vào thì sẽ dẫn đến hiện tượng dầu bị nổ. Điều này là do các phân tử nước ở dưới đáy giọt nước, khi tiếp xúc với bếp dầu nóng sẽ ngay lập tức bị bốc hơi. </a:t>
            </a:r>
          </a:p>
          <a:p>
            <a:r>
              <a:rPr lang="en-US" sz="2400" b="1" dirty="0" smtClean="0">
                <a:solidFill>
                  <a:srgbClr val="C00000"/>
                </a:solidFill>
                <a:latin typeface="Times New Roman" panose="02020603050405020304" pitchFamily="18" charset="0"/>
                <a:cs typeface="Times New Roman" panose="02020603050405020304" pitchFamily="18" charset="0"/>
              </a:rPr>
              <a:t>-</a:t>
            </a:r>
            <a:r>
              <a:rPr lang="vi-VN" sz="2400" b="1" dirty="0" smtClean="0">
                <a:solidFill>
                  <a:srgbClr val="C00000"/>
                </a:solidFill>
                <a:latin typeface="Times New Roman" panose="02020603050405020304" pitchFamily="18" charset="0"/>
                <a:cs typeface="Times New Roman" panose="02020603050405020304" pitchFamily="18" charset="0"/>
              </a:rPr>
              <a:t>Hơi nước giãn nở đẩy phần còn lại của giọt nước lên, tạo ra tiếng nổ</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89913" y="4108862"/>
            <a:ext cx="4572000" cy="1938992"/>
          </a:xfrm>
          <a:prstGeom prst="rect">
            <a:avLst/>
          </a:prstGeom>
        </p:spPr>
        <p:txBody>
          <a:bodyPr>
            <a:spAutoFit/>
          </a:bodyPr>
          <a:lstStyle/>
          <a:p>
            <a:r>
              <a:rPr lang="en-US" sz="2400" b="1" dirty="0" smtClean="0">
                <a:solidFill>
                  <a:srgbClr val="006600"/>
                </a:solidFill>
                <a:latin typeface="Times New Roman" panose="02020603050405020304" pitchFamily="18" charset="0"/>
                <a:cs typeface="Times New Roman" panose="02020603050405020304" pitchFamily="18" charset="0"/>
              </a:rPr>
              <a:t>Đ</a:t>
            </a:r>
            <a:r>
              <a:rPr lang="vi-VN" sz="2400" b="1" dirty="0" smtClean="0">
                <a:solidFill>
                  <a:srgbClr val="006600"/>
                </a:solidFill>
                <a:latin typeface="Times New Roman" panose="02020603050405020304" pitchFamily="18" charset="0"/>
                <a:cs typeface="Times New Roman" panose="02020603050405020304" pitchFamily="18" charset="0"/>
              </a:rPr>
              <a:t>ộ sôi của dầu ăn khoảng 200</a:t>
            </a:r>
            <a:r>
              <a:rPr lang="en-US" sz="2400" b="1" baseline="30000" dirty="0" smtClean="0">
                <a:solidFill>
                  <a:srgbClr val="006600"/>
                </a:solidFill>
                <a:latin typeface="Times New Roman" panose="02020603050405020304" pitchFamily="18" charset="0"/>
                <a:cs typeface="Times New Roman" panose="02020603050405020304" pitchFamily="18" charset="0"/>
              </a:rPr>
              <a:t>0</a:t>
            </a:r>
            <a:r>
              <a:rPr lang="vi-VN" sz="2400" b="1" dirty="0" smtClean="0">
                <a:solidFill>
                  <a:srgbClr val="006600"/>
                </a:solidFill>
                <a:latin typeface="Times New Roman" panose="02020603050405020304" pitchFamily="18" charset="0"/>
                <a:cs typeface="Times New Roman" panose="02020603050405020304" pitchFamily="18" charset="0"/>
              </a:rPr>
              <a:t>C. Đun nóng một hỗn hợp gồm cả nước và dầu ăn, khi dầu ăn sôi thì nước trong hỗn hợp không còn vì nước đã sôi và bốc hơi hết.</a:t>
            </a:r>
            <a:endParaRPr lang="en-US" sz="2400" b="1" dirty="0">
              <a:solidFill>
                <a:srgbClr val="0066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1258784" y="6018440"/>
            <a:ext cx="6935190" cy="830997"/>
          </a:xfrm>
          <a:prstGeom prst="rect">
            <a:avLst/>
          </a:prstGeom>
        </p:spPr>
        <p:txBody>
          <a:bodyPr wrap="square">
            <a:spAutoFit/>
          </a:bodyPr>
          <a:lstStyle/>
          <a:p>
            <a:r>
              <a:rPr lang="vi-VN" sz="2400" b="1" dirty="0" smtClean="0">
                <a:solidFill>
                  <a:srgbClr val="000066"/>
                </a:solidFill>
                <a:latin typeface="Times New Roman" panose="02020603050405020304" pitchFamily="18" charset="0"/>
                <a:cs typeface="Times New Roman" panose="02020603050405020304" pitchFamily="18" charset="0"/>
              </a:rPr>
              <a:t> Vì thế, khi chiên rán các món ăn, người ta tránh để nước rớt vào chảo dầu, dễ gây bỏng.</a:t>
            </a:r>
            <a:endParaRPr lang="en-US" sz="2400" b="1" dirty="0">
              <a:solidFill>
                <a:srgbClr val="00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1954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circle(in)">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circle(in)">
                                      <p:cBhvr>
                                        <p:cTn id="27" dur="2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pPr>
              <a:defRPr/>
            </a:pPr>
            <a:fld id="{ED46389A-5C84-4412-B8BD-71D9A25DECB6}" type="slidenum">
              <a:rPr lang="en-US"/>
              <a:pPr>
                <a:defRPr/>
              </a:pPr>
              <a:t>11</a:t>
            </a:fld>
            <a:endParaRPr lang="en-US"/>
          </a:p>
        </p:txBody>
      </p:sp>
      <p:pic>
        <p:nvPicPr>
          <p:cNvPr id="137226" name="Picture 10"/>
          <p:cNvPicPr>
            <a:picLocks noChangeAspect="1" noChangeArrowheads="1"/>
          </p:cNvPicPr>
          <p:nvPr/>
        </p:nvPicPr>
        <p:blipFill>
          <a:blip r:embed="rId4"/>
          <a:srcRect/>
          <a:stretch>
            <a:fillRect/>
          </a:stretch>
        </p:blipFill>
        <p:spPr bwMode="auto">
          <a:xfrm>
            <a:off x="0" y="-1"/>
            <a:ext cx="8961968" cy="6721477"/>
          </a:xfrm>
          <a:prstGeom prst="rect">
            <a:avLst/>
          </a:prstGeom>
          <a:noFill/>
          <a:ln w="9525">
            <a:noFill/>
            <a:miter lim="800000"/>
            <a:headEnd/>
            <a:tailEnd/>
          </a:ln>
        </p:spPr>
      </p:pic>
      <p:pic>
        <p:nvPicPr>
          <p:cNvPr id="21508" name="Picture 14" descr="blumen-pflanzen111"/>
          <p:cNvPicPr>
            <a:picLocks noChangeAspect="1" noChangeArrowheads="1" noCrop="1"/>
          </p:cNvPicPr>
          <p:nvPr/>
        </p:nvPicPr>
        <p:blipFill>
          <a:blip r:embed="rId5"/>
          <a:srcRect/>
          <a:stretch>
            <a:fillRect/>
          </a:stretch>
        </p:blipFill>
        <p:spPr bwMode="auto">
          <a:xfrm>
            <a:off x="640423" y="913453"/>
            <a:ext cx="2612231" cy="2480072"/>
          </a:xfrm>
          <a:prstGeom prst="rect">
            <a:avLst/>
          </a:prstGeom>
          <a:noFill/>
          <a:ln w="9525">
            <a:noFill/>
            <a:miter lim="800000"/>
            <a:headEnd/>
            <a:tailEnd/>
          </a:ln>
        </p:spPr>
      </p:pic>
      <p:sp>
        <p:nvSpPr>
          <p:cNvPr id="137232" name="WordArt 16"/>
          <p:cNvSpPr>
            <a:spLocks noChangeArrowheads="1" noChangeShapeType="1" noTextEdit="1"/>
          </p:cNvSpPr>
          <p:nvPr/>
        </p:nvSpPr>
        <p:spPr bwMode="auto">
          <a:xfrm>
            <a:off x="2228851" y="3000375"/>
            <a:ext cx="4679156" cy="500063"/>
          </a:xfrm>
          <a:prstGeom prst="rect">
            <a:avLst/>
          </a:prstGeom>
        </p:spPr>
        <p:txBody>
          <a:bodyPr wrap="none" fromWordArt="1">
            <a:prstTxWarp prst="textPlain">
              <a:avLst>
                <a:gd name="adj" fmla="val 50000"/>
              </a:avLst>
            </a:prstTxWarp>
          </a:bodyPr>
          <a:lstStyle/>
          <a:p>
            <a:pPr algn="ctr"/>
            <a:r>
              <a:rPr lang="vi-VN" sz="2100" b="1"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a:t>
            </a:r>
            <a:r>
              <a:rPr lang="en-US" sz="2100" b="1"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a:t>
            </a:r>
            <a:r>
              <a:rPr lang="en-US" sz="2100" b="1"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Hoàn</a:t>
            </a:r>
            <a:r>
              <a:rPr lang="en-US" sz="2100" b="1"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 </a:t>
            </a:r>
            <a:r>
              <a:rPr lang="en-US" sz="2100" b="1"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thiện</a:t>
            </a:r>
            <a:r>
              <a:rPr lang="en-US" sz="2100" b="1"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 </a:t>
            </a:r>
            <a:r>
              <a:rPr lang="en-US" sz="2100" b="1"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các</a:t>
            </a:r>
            <a:r>
              <a:rPr lang="en-US" sz="2100" b="1"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 </a:t>
            </a:r>
            <a:r>
              <a:rPr lang="en-US" sz="2100" b="1"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bài</a:t>
            </a:r>
            <a:r>
              <a:rPr lang="en-US" sz="2100" b="1"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 </a:t>
            </a:r>
            <a:r>
              <a:rPr lang="en-US" sz="2100" b="1"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tập</a:t>
            </a:r>
            <a:r>
              <a:rPr lang="en-US" sz="2100" b="1"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 ? SKG </a:t>
            </a:r>
            <a:r>
              <a:rPr lang="en-US" sz="2100" b="1"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trang</a:t>
            </a:r>
            <a:r>
              <a:rPr lang="en-US" sz="2100" b="1"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 </a:t>
            </a:r>
            <a:r>
              <a:rPr lang="en-US" sz="2100" b="1" kern="10" dirty="0" smtClean="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34 </a:t>
            </a:r>
            <a:r>
              <a:rPr lang="en-US" sz="2100" b="1"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vào</a:t>
            </a:r>
            <a:r>
              <a:rPr lang="en-US" sz="2100" b="1"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 </a:t>
            </a:r>
            <a:r>
              <a:rPr lang="en-US" sz="2100" b="1"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vở</a:t>
            </a:r>
            <a:r>
              <a:rPr lang="en-US" sz="2100" b="1"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 </a:t>
            </a:r>
            <a:r>
              <a:rPr lang="en-US" sz="2100" b="1"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bài</a:t>
            </a:r>
            <a:r>
              <a:rPr lang="en-US" sz="2100" b="1"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 </a:t>
            </a:r>
            <a:r>
              <a:rPr lang="en-US" sz="2100" b="1" kern="10" dirty="0" err="1">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rPr>
              <a:t>tập</a:t>
            </a:r>
            <a:endParaRPr lang="en-US" sz="2100" b="1" kern="10" dirty="0">
              <a:ln w="12700">
                <a:solidFill>
                  <a:srgbClr val="EAEAEA"/>
                </a:solidFill>
                <a:round/>
                <a:headEnd/>
                <a:tailEnd/>
              </a:ln>
              <a:solidFill>
                <a:srgbClr val="000099"/>
              </a:solidFill>
              <a:effectLst>
                <a:outerShdw dist="35921" dir="2700000" sy="50000" kx="2115830" algn="bl" rotWithShape="0">
                  <a:srgbClr val="C0C0C0">
                    <a:alpha val="79999"/>
                  </a:srgbClr>
                </a:outerShdw>
              </a:effectLst>
              <a:latin typeface="Arial"/>
              <a:cs typeface="Arial"/>
            </a:endParaRPr>
          </a:p>
        </p:txBody>
      </p:sp>
      <p:sp>
        <p:nvSpPr>
          <p:cNvPr id="137233" name="WordArt 17"/>
          <p:cNvSpPr>
            <a:spLocks noChangeArrowheads="1" noChangeShapeType="1" noTextEdit="1"/>
          </p:cNvSpPr>
          <p:nvPr/>
        </p:nvSpPr>
        <p:spPr bwMode="auto">
          <a:xfrm>
            <a:off x="2293145" y="3614737"/>
            <a:ext cx="4679156" cy="500063"/>
          </a:xfrm>
          <a:prstGeom prst="rect">
            <a:avLst/>
          </a:prstGeom>
        </p:spPr>
        <p:txBody>
          <a:bodyPr wrap="none" fromWordArt="1">
            <a:prstTxWarp prst="textPlain">
              <a:avLst>
                <a:gd name="adj" fmla="val 50000"/>
              </a:avLst>
            </a:prstTxWarp>
          </a:bodyPr>
          <a:lstStyle/>
          <a:p>
            <a:pPr algn="ctr"/>
            <a:r>
              <a:rPr lang="vi-VN" sz="2100" b="1" kern="10" dirty="0">
                <a:ln w="12700">
                  <a:solidFill>
                    <a:srgbClr val="EAEAEA"/>
                  </a:solidFill>
                  <a:round/>
                  <a:headEnd/>
                  <a:tailEnd/>
                </a:ln>
                <a:solidFill>
                  <a:srgbClr val="660066"/>
                </a:solidFill>
                <a:effectLst>
                  <a:outerShdw dist="35921" dir="2700000" sy="50000" kx="2115830" algn="bl" rotWithShape="0">
                    <a:srgbClr val="C0C0C0">
                      <a:alpha val="79999"/>
                    </a:srgbClr>
                  </a:outerShdw>
                </a:effectLst>
                <a:latin typeface="Arial"/>
                <a:cs typeface="Arial"/>
              </a:rPr>
              <a:t>-  -Tìm hiểu trước </a:t>
            </a:r>
            <a:r>
              <a:rPr lang="en-US" sz="2100" b="1" kern="10" dirty="0" err="1" smtClean="0">
                <a:ln w="12700">
                  <a:solidFill>
                    <a:srgbClr val="EAEAEA"/>
                  </a:solidFill>
                  <a:round/>
                  <a:headEnd/>
                  <a:tailEnd/>
                </a:ln>
                <a:solidFill>
                  <a:srgbClr val="660066"/>
                </a:solidFill>
                <a:effectLst>
                  <a:outerShdw dist="35921" dir="2700000" sy="50000" kx="2115830" algn="bl" rotWithShape="0">
                    <a:srgbClr val="C0C0C0">
                      <a:alpha val="79999"/>
                    </a:srgbClr>
                  </a:outerShdw>
                </a:effectLst>
                <a:latin typeface="Arial"/>
                <a:cs typeface="Arial"/>
              </a:rPr>
              <a:t>bài</a:t>
            </a:r>
            <a:r>
              <a:rPr lang="en-US" sz="2100" b="1" kern="10" smtClean="0">
                <a:ln w="12700">
                  <a:solidFill>
                    <a:srgbClr val="EAEAEA"/>
                  </a:solidFill>
                  <a:round/>
                  <a:headEnd/>
                  <a:tailEnd/>
                </a:ln>
                <a:solidFill>
                  <a:srgbClr val="660066"/>
                </a:solidFill>
                <a:effectLst>
                  <a:outerShdw dist="35921" dir="2700000" sy="50000" kx="2115830" algn="bl" rotWithShape="0">
                    <a:srgbClr val="C0C0C0">
                      <a:alpha val="79999"/>
                    </a:srgbClr>
                  </a:outerShdw>
                </a:effectLst>
                <a:latin typeface="Arial"/>
                <a:cs typeface="Arial"/>
              </a:rPr>
              <a:t> 7.Oxygen</a:t>
            </a:r>
            <a:r>
              <a:rPr lang="vi-VN" sz="2100" b="1" kern="10" smtClean="0">
                <a:ln w="12700">
                  <a:solidFill>
                    <a:srgbClr val="EAEAEA"/>
                  </a:solidFill>
                  <a:round/>
                  <a:headEnd/>
                  <a:tailEnd/>
                </a:ln>
                <a:solidFill>
                  <a:srgbClr val="660066"/>
                </a:solidFill>
                <a:effectLst>
                  <a:outerShdw dist="35921" dir="2700000" sy="50000" kx="2115830" algn="bl" rotWithShape="0">
                    <a:srgbClr val="C0C0C0">
                      <a:alpha val="79999"/>
                    </a:srgbClr>
                  </a:outerShdw>
                </a:effectLst>
                <a:latin typeface="Arial"/>
                <a:cs typeface="Arial"/>
              </a:rPr>
              <a:t>.</a:t>
            </a:r>
            <a:endParaRPr lang="en-US" sz="2100" b="1" kern="10" dirty="0">
              <a:ln w="12700">
                <a:solidFill>
                  <a:srgbClr val="EAEAEA"/>
                </a:solidFill>
                <a:round/>
                <a:headEnd/>
                <a:tailEnd/>
              </a:ln>
              <a:solidFill>
                <a:srgbClr val="660066"/>
              </a:solidFill>
              <a:effectLst>
                <a:outerShdw dist="35921" dir="2700000" sy="50000" kx="2115830" algn="bl" rotWithShape="0">
                  <a:srgbClr val="C0C0C0">
                    <a:alpha val="79999"/>
                  </a:srgbClr>
                </a:outerShdw>
              </a:effectLst>
              <a:latin typeface="Arial"/>
              <a:cs typeface="Arial"/>
            </a:endParaRPr>
          </a:p>
        </p:txBody>
      </p:sp>
      <p:pic>
        <p:nvPicPr>
          <p:cNvPr id="21511" name="Picture 20" descr="1PTRIGB20"/>
          <p:cNvPicPr>
            <a:picLocks noChangeAspect="1" noChangeArrowheads="1" noCrop="1"/>
          </p:cNvPicPr>
          <p:nvPr/>
        </p:nvPicPr>
        <p:blipFill>
          <a:blip r:embed="rId6"/>
          <a:srcRect/>
          <a:stretch>
            <a:fillRect/>
          </a:stretch>
        </p:blipFill>
        <p:spPr bwMode="auto">
          <a:xfrm>
            <a:off x="7435453" y="857250"/>
            <a:ext cx="565547" cy="571500"/>
          </a:xfrm>
          <a:prstGeom prst="rect">
            <a:avLst/>
          </a:prstGeom>
          <a:noFill/>
          <a:ln w="9525">
            <a:noFill/>
            <a:miter lim="800000"/>
            <a:headEnd/>
            <a:tailEnd/>
          </a:ln>
        </p:spPr>
      </p:pic>
      <p:grpSp>
        <p:nvGrpSpPr>
          <p:cNvPr id="2" name="Group 21"/>
          <p:cNvGrpSpPr>
            <a:grpSpLocks/>
          </p:cNvGrpSpPr>
          <p:nvPr/>
        </p:nvGrpSpPr>
        <p:grpSpPr bwMode="auto">
          <a:xfrm>
            <a:off x="3543300" y="1714500"/>
            <a:ext cx="1943100" cy="1038225"/>
            <a:chOff x="2064" y="48"/>
            <a:chExt cx="1632" cy="872"/>
          </a:xfrm>
        </p:grpSpPr>
        <p:grpSp>
          <p:nvGrpSpPr>
            <p:cNvPr id="3" name="Group 12"/>
            <p:cNvGrpSpPr>
              <a:grpSpLocks/>
            </p:cNvGrpSpPr>
            <p:nvPr/>
          </p:nvGrpSpPr>
          <p:grpSpPr bwMode="auto">
            <a:xfrm>
              <a:off x="2064" y="48"/>
              <a:ext cx="1632" cy="872"/>
              <a:chOff x="1997" y="1314"/>
              <a:chExt cx="1889" cy="1009"/>
            </a:xfrm>
          </p:grpSpPr>
          <p:grpSp>
            <p:nvGrpSpPr>
              <p:cNvPr id="4" name="Group 13"/>
              <p:cNvGrpSpPr>
                <a:grpSpLocks/>
              </p:cNvGrpSpPr>
              <p:nvPr/>
            </p:nvGrpSpPr>
            <p:grpSpPr bwMode="auto">
              <a:xfrm>
                <a:off x="1997" y="1404"/>
                <a:ext cx="1889" cy="919"/>
                <a:chOff x="1973" y="1027"/>
                <a:chExt cx="1926" cy="937"/>
              </a:xfrm>
            </p:grpSpPr>
            <p:sp>
              <p:nvSpPr>
                <p:cNvPr id="215054" name="Oval 14"/>
                <p:cNvSpPr>
                  <a:spLocks noChangeArrowheads="1"/>
                </p:cNvSpPr>
                <p:nvPr/>
              </p:nvSpPr>
              <p:spPr bwMode="gray">
                <a:xfrm>
                  <a:off x="1994" y="1057"/>
                  <a:ext cx="1905" cy="907"/>
                </a:xfrm>
                <a:prstGeom prst="ellipse">
                  <a:avLst/>
                </a:prstGeom>
                <a:gradFill rotWithShape="1">
                  <a:gsLst>
                    <a:gs pos="0">
                      <a:srgbClr val="0066CC">
                        <a:gamma/>
                        <a:shade val="63529"/>
                        <a:invGamma/>
                      </a:srgbClr>
                    </a:gs>
                    <a:gs pos="100000">
                      <a:srgbClr val="0066CC"/>
                    </a:gs>
                  </a:gsLst>
                  <a:lin ang="2700000" scaled="1"/>
                </a:gradFill>
                <a:ln w="9525">
                  <a:noFill/>
                  <a:round/>
                  <a:headEnd/>
                  <a:tailEnd/>
                </a:ln>
                <a:effectLst>
                  <a:outerShdw dist="35921" dir="2700000" algn="ctr" rotWithShape="0">
                    <a:srgbClr val="000000"/>
                  </a:outerShdw>
                </a:effectLst>
              </p:spPr>
              <p:txBody>
                <a:bodyPr wrap="none" anchor="ctr"/>
                <a:lstStyle/>
                <a:p>
                  <a:pPr algn="r" rtl="1">
                    <a:defRPr/>
                  </a:pPr>
                  <a:endParaRPr lang="en-US" sz="1350"/>
                </a:p>
              </p:txBody>
            </p:sp>
            <p:sp>
              <p:nvSpPr>
                <p:cNvPr id="21523" name="Oval 15"/>
                <p:cNvSpPr>
                  <a:spLocks noChangeArrowheads="1"/>
                </p:cNvSpPr>
                <p:nvPr/>
              </p:nvSpPr>
              <p:spPr bwMode="gray">
                <a:xfrm>
                  <a:off x="1973" y="1027"/>
                  <a:ext cx="1905" cy="907"/>
                </a:xfrm>
                <a:prstGeom prst="ellipse">
                  <a:avLst/>
                </a:prstGeom>
                <a:gradFill rotWithShape="1">
                  <a:gsLst>
                    <a:gs pos="0">
                      <a:srgbClr val="9BC7F3"/>
                    </a:gs>
                    <a:gs pos="100000">
                      <a:srgbClr val="1D80E3"/>
                    </a:gs>
                  </a:gsLst>
                  <a:lin ang="2700000" scaled="1"/>
                </a:gradFill>
                <a:ln w="9525">
                  <a:noFill/>
                  <a:round/>
                  <a:headEnd/>
                  <a:tailEnd/>
                </a:ln>
              </p:spPr>
              <p:txBody>
                <a:bodyPr wrap="none" anchor="ctr"/>
                <a:lstStyle/>
                <a:p>
                  <a:pPr algn="r" rtl="1"/>
                  <a:endParaRPr lang="vi-VN" sz="1350">
                    <a:latin typeface="Calibri" pitchFamily="34" charset="0"/>
                  </a:endParaRPr>
                </a:p>
              </p:txBody>
            </p:sp>
          </p:grpSp>
          <p:sp>
            <p:nvSpPr>
              <p:cNvPr id="21518" name="Oval 16"/>
              <p:cNvSpPr>
                <a:spLocks noChangeArrowheads="1"/>
              </p:cNvSpPr>
              <p:nvPr/>
            </p:nvSpPr>
            <p:spPr bwMode="gray">
              <a:xfrm>
                <a:off x="2086" y="1314"/>
                <a:ext cx="1691" cy="845"/>
              </a:xfrm>
              <a:prstGeom prst="ellipse">
                <a:avLst/>
              </a:prstGeom>
              <a:gradFill rotWithShape="1">
                <a:gsLst>
                  <a:gs pos="0">
                    <a:srgbClr val="765E00"/>
                  </a:gs>
                  <a:gs pos="100000">
                    <a:srgbClr val="FFCC00"/>
                  </a:gs>
                </a:gsLst>
                <a:lin ang="2700000" scaled="1"/>
              </a:gradFill>
              <a:ln w="9525" algn="ctr">
                <a:noFill/>
                <a:round/>
                <a:headEnd/>
                <a:tailEnd/>
              </a:ln>
            </p:spPr>
            <p:txBody>
              <a:bodyPr vert="eaVert" wrap="none" anchor="ctr"/>
              <a:lstStyle/>
              <a:p>
                <a:pPr algn="r" rtl="1"/>
                <a:endParaRPr lang="vi-VN" sz="1350">
                  <a:latin typeface="Calibri" pitchFamily="34" charset="0"/>
                </a:endParaRPr>
              </a:p>
            </p:txBody>
          </p:sp>
          <p:sp>
            <p:nvSpPr>
              <p:cNvPr id="21519" name="Oval 17"/>
              <p:cNvSpPr>
                <a:spLocks noChangeArrowheads="1"/>
              </p:cNvSpPr>
              <p:nvPr/>
            </p:nvSpPr>
            <p:spPr bwMode="gray">
              <a:xfrm>
                <a:off x="2108" y="1319"/>
                <a:ext cx="1650" cy="824"/>
              </a:xfrm>
              <a:prstGeom prst="ellipse">
                <a:avLst/>
              </a:prstGeom>
              <a:gradFill rotWithShape="1">
                <a:gsLst>
                  <a:gs pos="0">
                    <a:srgbClr val="FFCC00">
                      <a:alpha val="0"/>
                    </a:srgbClr>
                  </a:gs>
                  <a:gs pos="100000">
                    <a:srgbClr val="FFEDA6"/>
                  </a:gs>
                </a:gsLst>
                <a:lin ang="2700000" scaled="1"/>
              </a:gradFill>
              <a:ln w="9525" algn="ctr">
                <a:noFill/>
                <a:round/>
                <a:headEnd/>
                <a:tailEnd/>
              </a:ln>
            </p:spPr>
            <p:txBody>
              <a:bodyPr vert="eaVert" wrap="none" anchor="ctr"/>
              <a:lstStyle/>
              <a:p>
                <a:pPr algn="r" rtl="1"/>
                <a:endParaRPr lang="vi-VN" sz="1350">
                  <a:latin typeface="Calibri" pitchFamily="34" charset="0"/>
                </a:endParaRPr>
              </a:p>
            </p:txBody>
          </p:sp>
          <p:sp>
            <p:nvSpPr>
              <p:cNvPr id="21520" name="Oval 18"/>
              <p:cNvSpPr>
                <a:spLocks noChangeArrowheads="1"/>
              </p:cNvSpPr>
              <p:nvPr/>
            </p:nvSpPr>
            <p:spPr bwMode="gray">
              <a:xfrm>
                <a:off x="2125" y="1327"/>
                <a:ext cx="1570" cy="770"/>
              </a:xfrm>
              <a:prstGeom prst="ellipse">
                <a:avLst/>
              </a:prstGeom>
              <a:gradFill rotWithShape="1">
                <a:gsLst>
                  <a:gs pos="0">
                    <a:srgbClr val="CAA200"/>
                  </a:gs>
                  <a:gs pos="100000">
                    <a:srgbClr val="FFCC00">
                      <a:alpha val="48000"/>
                    </a:srgbClr>
                  </a:gs>
                </a:gsLst>
                <a:lin ang="2700000" scaled="1"/>
              </a:gradFill>
              <a:ln w="9525" algn="ctr">
                <a:noFill/>
                <a:round/>
                <a:headEnd/>
                <a:tailEnd/>
              </a:ln>
            </p:spPr>
            <p:txBody>
              <a:bodyPr vert="eaVert" wrap="none" anchor="ctr"/>
              <a:lstStyle/>
              <a:p>
                <a:pPr algn="r" rtl="1"/>
                <a:endParaRPr lang="vi-VN" sz="1350">
                  <a:latin typeface="Calibri" pitchFamily="34" charset="0"/>
                </a:endParaRPr>
              </a:p>
            </p:txBody>
          </p:sp>
          <p:sp>
            <p:nvSpPr>
              <p:cNvPr id="21521" name="Oval 19"/>
              <p:cNvSpPr>
                <a:spLocks noChangeArrowheads="1"/>
              </p:cNvSpPr>
              <p:nvPr/>
            </p:nvSpPr>
            <p:spPr bwMode="gray">
              <a:xfrm>
                <a:off x="2208" y="1344"/>
                <a:ext cx="1382" cy="624"/>
              </a:xfrm>
              <a:prstGeom prst="ellipse">
                <a:avLst/>
              </a:prstGeom>
              <a:gradFill rotWithShape="1">
                <a:gsLst>
                  <a:gs pos="0">
                    <a:srgbClr val="FFFFFF"/>
                  </a:gs>
                  <a:gs pos="100000">
                    <a:srgbClr val="FFCC00">
                      <a:alpha val="37999"/>
                    </a:srgbClr>
                  </a:gs>
                </a:gsLst>
                <a:lin ang="2700000" scaled="1"/>
              </a:gradFill>
              <a:ln w="9525" algn="ctr">
                <a:noFill/>
                <a:round/>
                <a:headEnd/>
                <a:tailEnd/>
              </a:ln>
            </p:spPr>
            <p:txBody>
              <a:bodyPr vert="eaVert" wrap="none" anchor="ctr"/>
              <a:lstStyle/>
              <a:p>
                <a:pPr algn="r" rtl="1"/>
                <a:endParaRPr lang="vi-VN" sz="1350">
                  <a:latin typeface="Calibri" pitchFamily="34" charset="0"/>
                </a:endParaRPr>
              </a:p>
            </p:txBody>
          </p:sp>
        </p:grpSp>
        <p:sp>
          <p:nvSpPr>
            <p:cNvPr id="21516" name="Text Box 20"/>
            <p:cNvSpPr txBox="1">
              <a:spLocks noChangeArrowheads="1"/>
            </p:cNvSpPr>
            <p:nvPr/>
          </p:nvSpPr>
          <p:spPr bwMode="auto">
            <a:xfrm>
              <a:off x="2448" y="217"/>
              <a:ext cx="927" cy="349"/>
            </a:xfrm>
            <a:prstGeom prst="rect">
              <a:avLst/>
            </a:prstGeom>
            <a:noFill/>
            <a:ln w="9525" algn="ctr">
              <a:noFill/>
              <a:miter lim="800000"/>
              <a:headEnd/>
              <a:tailEnd/>
            </a:ln>
          </p:spPr>
          <p:txBody>
            <a:bodyPr wrap="none">
              <a:spAutoFit/>
            </a:bodyPr>
            <a:lstStyle/>
            <a:p>
              <a:pPr algn="ctr" eaLnBrk="0" hangingPunct="0"/>
              <a:r>
                <a:rPr lang="en-US" sz="2100" b="1">
                  <a:latin typeface="Calibri" pitchFamily="34" charset="0"/>
                </a:rPr>
                <a:t>DẶN DÒ</a:t>
              </a:r>
            </a:p>
          </p:txBody>
        </p:sp>
      </p:grpSp>
    </p:spTree>
    <p:extLst>
      <p:ext uri="{BB962C8B-B14F-4D97-AF65-F5344CB8AC3E}">
        <p14:creationId xmlns:p14="http://schemas.microsoft.com/office/powerpoint/2010/main" val="3575337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withEffect">
                                  <p:stCondLst>
                                    <p:cond delay="0"/>
                                  </p:stCondLst>
                                  <p:childTnLst>
                                    <p:set>
                                      <p:cBhvr>
                                        <p:cTn id="6" dur="1" fill="hold">
                                          <p:stCondLst>
                                            <p:cond delay="0"/>
                                          </p:stCondLst>
                                        </p:cTn>
                                        <p:tgtEl>
                                          <p:spTgt spid="137226"/>
                                        </p:tgtEl>
                                        <p:attrNameLst>
                                          <p:attrName>style.visibility</p:attrName>
                                        </p:attrNameLst>
                                      </p:cBhvr>
                                      <p:to>
                                        <p:strVal val="visible"/>
                                      </p:to>
                                    </p:set>
                                    <p:animEffect transition="in" filter="wheel(4)">
                                      <p:cBhvr>
                                        <p:cTn id="7" dur="1000"/>
                                        <p:tgtEl>
                                          <p:spTgt spid="137226"/>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nodeType="afterGroup">
                            <p:stCondLst>
                              <p:cond delay="1000"/>
                            </p:stCondLst>
                            <p:childTnLst>
                              <p:par>
                                <p:cTn id="9" presetID="2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edge">
                                      <p:cBhvr>
                                        <p:cTn id="11" dur="2000"/>
                                        <p:tgtEl>
                                          <p:spTgt spid="2"/>
                                        </p:tgtEl>
                                      </p:cBhvr>
                                    </p:animEffect>
                                  </p:childTnLst>
                                </p:cTn>
                              </p:par>
                            </p:childTnLst>
                          </p:cTn>
                        </p:par>
                        <p:par>
                          <p:cTn id="12" fill="hold" nodeType="afterGroup">
                            <p:stCondLst>
                              <p:cond delay="3000"/>
                            </p:stCondLst>
                            <p:childTnLst>
                              <p:par>
                                <p:cTn id="13" presetID="12" presetClass="entr" presetSubtype="4" fill="hold" grpId="0" nodeType="afterEffect">
                                  <p:stCondLst>
                                    <p:cond delay="0"/>
                                  </p:stCondLst>
                                  <p:childTnLst>
                                    <p:set>
                                      <p:cBhvr>
                                        <p:cTn id="14" dur="1" fill="hold">
                                          <p:stCondLst>
                                            <p:cond delay="0"/>
                                          </p:stCondLst>
                                        </p:cTn>
                                        <p:tgtEl>
                                          <p:spTgt spid="137232"/>
                                        </p:tgtEl>
                                        <p:attrNameLst>
                                          <p:attrName>style.visibility</p:attrName>
                                        </p:attrNameLst>
                                      </p:cBhvr>
                                      <p:to>
                                        <p:strVal val="visible"/>
                                      </p:to>
                                    </p:set>
                                    <p:animEffect transition="in" filter="slide(fromBottom)">
                                      <p:cBhvr>
                                        <p:cTn id="15" dur="1000"/>
                                        <p:tgtEl>
                                          <p:spTgt spid="137232"/>
                                        </p:tgtEl>
                                      </p:cBhvr>
                                    </p:animEffect>
                                  </p:childTnLst>
                                </p:cTn>
                              </p:par>
                            </p:childTnLst>
                          </p:cTn>
                        </p:par>
                        <p:par>
                          <p:cTn id="16" fill="hold" nodeType="afterGroup">
                            <p:stCondLst>
                              <p:cond delay="4000"/>
                            </p:stCondLst>
                            <p:childTnLst>
                              <p:par>
                                <p:cTn id="17" presetID="12" presetClass="entr" presetSubtype="4" fill="hold" grpId="0" nodeType="afterEffect">
                                  <p:stCondLst>
                                    <p:cond delay="0"/>
                                  </p:stCondLst>
                                  <p:childTnLst>
                                    <p:set>
                                      <p:cBhvr>
                                        <p:cTn id="18" dur="1" fill="hold">
                                          <p:stCondLst>
                                            <p:cond delay="0"/>
                                          </p:stCondLst>
                                        </p:cTn>
                                        <p:tgtEl>
                                          <p:spTgt spid="137233"/>
                                        </p:tgtEl>
                                        <p:attrNameLst>
                                          <p:attrName>style.visibility</p:attrName>
                                        </p:attrNameLst>
                                      </p:cBhvr>
                                      <p:to>
                                        <p:strVal val="visible"/>
                                      </p:to>
                                    </p:set>
                                    <p:animEffect transition="in" filter="slide(fromBottom)">
                                      <p:cBhvr>
                                        <p:cTn id="19" dur="3000"/>
                                        <p:tgtEl>
                                          <p:spTgt spid="137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32" grpId="0" animBg="1"/>
      <p:bldP spid="1372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6" descr="68338,1176245249,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Easy Listening - Piano - Yanni - Nightingale.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14400" y="55435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11" descr="2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9093772">
            <a:off x="7011592" y="4818460"/>
            <a:ext cx="750094"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3" descr="15"/>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200900" y="2571751"/>
            <a:ext cx="600075" cy="35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14" descr="17"/>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857250"/>
            <a:ext cx="107156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5" descr="1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57351" y="3429000"/>
            <a:ext cx="635794"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2" descr="1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1143000"/>
            <a:ext cx="92868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4" name="WordArt 10"/>
          <p:cNvSpPr>
            <a:spLocks noChangeArrowheads="1" noChangeShapeType="1" noTextEdit="1"/>
          </p:cNvSpPr>
          <p:nvPr/>
        </p:nvSpPr>
        <p:spPr bwMode="auto">
          <a:xfrm>
            <a:off x="1828800" y="2457450"/>
            <a:ext cx="5486400" cy="1200150"/>
          </a:xfrm>
          <a:prstGeom prst="rect">
            <a:avLst/>
          </a:prstGeom>
        </p:spPr>
        <p:txBody>
          <a:bodyPr wrap="none" fromWordArt="1">
            <a:prstTxWarp prst="textPlain">
              <a:avLst>
                <a:gd name="adj" fmla="val 50000"/>
              </a:avLst>
            </a:prstTxWarp>
          </a:bodyPr>
          <a:lstStyle/>
          <a:p>
            <a:pPr algn="ctr"/>
            <a:r>
              <a:rPr lang="en-US" sz="2700" i="1" kern="10">
                <a:ln w="9525">
                  <a:solidFill>
                    <a:srgbClr val="000000"/>
                  </a:solidFill>
                  <a:round/>
                  <a:headEnd/>
                  <a:tailEnd/>
                </a:ln>
                <a:gradFill rotWithShape="1">
                  <a:gsLst>
                    <a:gs pos="0">
                      <a:srgbClr val="0000FF"/>
                    </a:gs>
                    <a:gs pos="50000">
                      <a:srgbClr val="FFFF00"/>
                    </a:gs>
                    <a:gs pos="100000">
                      <a:srgbClr val="0000FF"/>
                    </a:gs>
                  </a:gsLst>
                  <a:lin ang="18900000" scaled="1"/>
                </a:gradFill>
                <a:effectLst>
                  <a:outerShdw dist="35921" dir="2700000" algn="ctr" rotWithShape="0">
                    <a:srgbClr val="808080">
                      <a:alpha val="79999"/>
                    </a:srgbClr>
                  </a:outerShdw>
                </a:effectLst>
                <a:latin typeface="Times New Roman" panose="02020603050405020304" pitchFamily="18" charset="0"/>
                <a:cs typeface="Times New Roman" panose="02020603050405020304" pitchFamily="18" charset="0"/>
              </a:rPr>
              <a:t>Chúc sức khỏe quý thầy cô và các em </a:t>
            </a:r>
          </a:p>
        </p:txBody>
      </p:sp>
    </p:spTree>
    <p:extLst>
      <p:ext uri="{BB962C8B-B14F-4D97-AF65-F5344CB8AC3E}">
        <p14:creationId xmlns:p14="http://schemas.microsoft.com/office/powerpoint/2010/main" val="34172291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1992"/>
                                        </p:tgtEl>
                                      </p:cBhvr>
                                    </p:cmd>
                                  </p:childTnLst>
                                </p:cTn>
                              </p:par>
                              <p:par>
                                <p:cTn id="7" presetID="2" presetClass="entr" presetSubtype="4" fill="hold" nodeType="withEffect">
                                  <p:stCondLst>
                                    <p:cond delay="0"/>
                                  </p:stCondLst>
                                  <p:childTnLst>
                                    <p:set>
                                      <p:cBhvr>
                                        <p:cTn id="8" dur="1" fill="hold">
                                          <p:stCondLst>
                                            <p:cond delay="0"/>
                                          </p:stCondLst>
                                        </p:cTn>
                                        <p:tgtEl>
                                          <p:spTgt spid="41994"/>
                                        </p:tgtEl>
                                        <p:attrNameLst>
                                          <p:attrName>style.visibility</p:attrName>
                                        </p:attrNameLst>
                                      </p:cBhvr>
                                      <p:to>
                                        <p:strVal val="visible"/>
                                      </p:to>
                                    </p:set>
                                    <p:anim calcmode="lin" valueType="num">
                                      <p:cBhvr additive="base">
                                        <p:cTn id="9" dur="500" fill="hold"/>
                                        <p:tgtEl>
                                          <p:spTgt spid="41994"/>
                                        </p:tgtEl>
                                        <p:attrNameLst>
                                          <p:attrName>ppt_x</p:attrName>
                                        </p:attrNameLst>
                                      </p:cBhvr>
                                      <p:tavLst>
                                        <p:tav tm="0">
                                          <p:val>
                                            <p:strVal val="#ppt_x"/>
                                          </p:val>
                                        </p:tav>
                                        <p:tav tm="100000">
                                          <p:val>
                                            <p:strVal val="#ppt_x"/>
                                          </p:val>
                                        </p:tav>
                                      </p:tavLst>
                                    </p:anim>
                                    <p:anim calcmode="lin" valueType="num">
                                      <p:cBhvr additive="base">
                                        <p:cTn id="10" dur="500" fill="hold"/>
                                        <p:tgtEl>
                                          <p:spTgt spid="419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11" repeatCount="3000" fill="hold" display="0">
                  <p:stCondLst>
                    <p:cond delay="indefinite"/>
                  </p:stCondLst>
                  <p:endCondLst>
                    <p:cond evt="onPrev" delay="0">
                      <p:tgtEl>
                        <p:sldTgt/>
                      </p:tgtEl>
                    </p:cond>
                    <p:cond evt="onStopAudio" delay="0">
                      <p:tgtEl>
                        <p:sldTgt/>
                      </p:tgtEl>
                    </p:cond>
                  </p:endCondLst>
                </p:cTn>
                <p:tgtEl>
                  <p:spTgt spid="4199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583" y="0"/>
            <a:ext cx="8561126" cy="461665"/>
          </a:xfrm>
          <a:prstGeom prst="rect">
            <a:avLst/>
          </a:prstGeom>
        </p:spPr>
        <p:txBody>
          <a:bodyPr wrap="none">
            <a:spAutoFit/>
          </a:bodyPr>
          <a:lstStyle/>
          <a:p>
            <a:r>
              <a:rPr lang="en-US" sz="2400" b="1" dirty="0" smtClean="0">
                <a:solidFill>
                  <a:srgbClr val="006600"/>
                </a:solidFill>
                <a:latin typeface="Times New Roman" panose="02020603050405020304" pitchFamily="18" charset="0"/>
                <a:cs typeface="Times New Roman" panose="02020603050405020304" pitchFamily="18" charset="0"/>
              </a:rPr>
              <a:t>BÀI 6. TÍNH CHẤT VÀ SỰ CHUYỂN THỂ CỦA CHẤT(3 </a:t>
            </a:r>
            <a:r>
              <a:rPr lang="en-US" sz="2400" b="1" dirty="0" err="1" smtClean="0">
                <a:solidFill>
                  <a:srgbClr val="006600"/>
                </a:solidFill>
                <a:latin typeface="Times New Roman" panose="02020603050405020304" pitchFamily="18" charset="0"/>
                <a:cs typeface="Times New Roman" panose="02020603050405020304" pitchFamily="18" charset="0"/>
              </a:rPr>
              <a:t>tiết</a:t>
            </a:r>
            <a:r>
              <a:rPr lang="en-US" sz="2400" b="1" dirty="0" smtClean="0">
                <a:solidFill>
                  <a:srgbClr val="006600"/>
                </a:solidFill>
                <a:latin typeface="Times New Roman" panose="02020603050405020304" pitchFamily="18" charset="0"/>
                <a:cs typeface="Times New Roman" panose="02020603050405020304" pitchFamily="18" charset="0"/>
              </a:rPr>
              <a:t>)</a:t>
            </a:r>
          </a:p>
        </p:txBody>
      </p:sp>
      <p:cxnSp>
        <p:nvCxnSpPr>
          <p:cNvPr id="6" name="Straight Connector 5"/>
          <p:cNvCxnSpPr/>
          <p:nvPr/>
        </p:nvCxnSpPr>
        <p:spPr>
          <a:xfrm>
            <a:off x="4396178" y="378538"/>
            <a:ext cx="13854" cy="6396335"/>
          </a:xfrm>
          <a:prstGeom prst="line">
            <a:avLst/>
          </a:prstGeom>
        </p:spPr>
        <p:style>
          <a:lnRef idx="3">
            <a:schemeClr val="accent6"/>
          </a:lnRef>
          <a:fillRef idx="0">
            <a:schemeClr val="accent6"/>
          </a:fillRef>
          <a:effectRef idx="2">
            <a:schemeClr val="accent6"/>
          </a:effectRef>
          <a:fontRef idx="minor">
            <a:schemeClr val="tx1"/>
          </a:fontRef>
        </p:style>
      </p:cxnSp>
      <p:sp>
        <p:nvSpPr>
          <p:cNvPr id="7" name="Rectangle 6"/>
          <p:cNvSpPr/>
          <p:nvPr/>
        </p:nvSpPr>
        <p:spPr>
          <a:xfrm>
            <a:off x="67293" y="378538"/>
            <a:ext cx="2907399" cy="461665"/>
          </a:xfrm>
          <a:prstGeom prst="rect">
            <a:avLst/>
          </a:prstGeom>
        </p:spPr>
        <p:txBody>
          <a:bodyPr wrap="none">
            <a:spAutoFit/>
          </a:bodyPr>
          <a:lstStyle/>
          <a:p>
            <a:pPr lvl="0"/>
            <a:r>
              <a:rPr lang="vi-VN" sz="2400" b="1" dirty="0">
                <a:solidFill>
                  <a:srgbClr val="C00000"/>
                </a:solidFill>
                <a:latin typeface="Times New Roman" panose="02020603050405020304" pitchFamily="18" charset="0"/>
              </a:rPr>
              <a:t>I. Tính chất của chất</a:t>
            </a:r>
          </a:p>
        </p:txBody>
      </p:sp>
      <p:sp>
        <p:nvSpPr>
          <p:cNvPr id="8" name="Rectangle 7"/>
          <p:cNvSpPr/>
          <p:nvPr/>
        </p:nvSpPr>
        <p:spPr>
          <a:xfrm>
            <a:off x="95001" y="777903"/>
            <a:ext cx="3619902" cy="461665"/>
          </a:xfrm>
          <a:prstGeom prst="rect">
            <a:avLst/>
          </a:prstGeom>
        </p:spPr>
        <p:txBody>
          <a:bodyPr wrap="none">
            <a:spAutoFit/>
          </a:bodyPr>
          <a:lstStyle/>
          <a:p>
            <a:pPr lvl="0"/>
            <a:r>
              <a:rPr lang="vi-VN" sz="2400" b="1" dirty="0" smtClean="0">
                <a:solidFill>
                  <a:srgbClr val="C00000"/>
                </a:solidFill>
                <a:latin typeface="Times New Roman" panose="02020603050405020304" pitchFamily="18" charset="0"/>
              </a:rPr>
              <a:t>I</a:t>
            </a:r>
            <a:r>
              <a:rPr lang="en-US" sz="2400" b="1" dirty="0" smtClean="0">
                <a:solidFill>
                  <a:srgbClr val="C00000"/>
                </a:solidFill>
                <a:latin typeface="Times New Roman" panose="02020603050405020304" pitchFamily="18" charset="0"/>
              </a:rPr>
              <a:t>I</a:t>
            </a:r>
            <a:r>
              <a:rPr lang="vi-VN" sz="2400" b="1" dirty="0" smtClean="0">
                <a:solidFill>
                  <a:srgbClr val="C00000"/>
                </a:solidFill>
                <a:latin typeface="Times New Roman" panose="02020603050405020304" pitchFamily="18" charset="0"/>
              </a:rPr>
              <a:t>. </a:t>
            </a:r>
            <a:r>
              <a:rPr lang="vi-VN" sz="2400" b="1" dirty="0">
                <a:solidFill>
                  <a:srgbClr val="C00000"/>
                </a:solidFill>
                <a:latin typeface="Times New Roman" panose="02020603050405020304" pitchFamily="18" charset="0"/>
              </a:rPr>
              <a:t>Sự chuyển thể của chất</a:t>
            </a:r>
          </a:p>
        </p:txBody>
      </p:sp>
      <p:sp>
        <p:nvSpPr>
          <p:cNvPr id="3" name="Rectangle 2"/>
          <p:cNvSpPr/>
          <p:nvPr/>
        </p:nvSpPr>
        <p:spPr>
          <a:xfrm>
            <a:off x="95001" y="1147234"/>
            <a:ext cx="4301177" cy="461665"/>
          </a:xfrm>
          <a:prstGeom prst="rect">
            <a:avLst/>
          </a:prstGeom>
        </p:spPr>
        <p:txBody>
          <a:bodyPr wrap="none">
            <a:spAutoFit/>
          </a:bodyPr>
          <a:lstStyle/>
          <a:p>
            <a:r>
              <a:rPr lang="en-US" sz="2400" b="1" dirty="0">
                <a:solidFill>
                  <a:srgbClr val="006600"/>
                </a:solidFill>
                <a:latin typeface="Times New Roman" panose="02020603050405020304" pitchFamily="18" charset="0"/>
                <a:cs typeface="Times New Roman" panose="02020603050405020304" pitchFamily="18" charset="0"/>
              </a:rPr>
              <a:t>1. </a:t>
            </a:r>
            <a:r>
              <a:rPr lang="en-US" sz="2400" b="1" dirty="0" err="1">
                <a:solidFill>
                  <a:srgbClr val="006600"/>
                </a:solidFill>
                <a:latin typeface="Times New Roman" panose="02020603050405020304" pitchFamily="18" charset="0"/>
                <a:cs typeface="Times New Roman" panose="02020603050405020304" pitchFamily="18" charset="0"/>
              </a:rPr>
              <a:t>Sự</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nóng</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chảy</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và</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sự</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đông</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đặc</a:t>
            </a:r>
            <a:endParaRPr lang="en-US" sz="2400" b="1" dirty="0">
              <a:solidFill>
                <a:srgbClr val="0066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95001" y="1578866"/>
            <a:ext cx="3555782" cy="461665"/>
          </a:xfrm>
          <a:prstGeom prst="rect">
            <a:avLst/>
          </a:prstGeom>
        </p:spPr>
        <p:txBody>
          <a:bodyPr wrap="none">
            <a:spAutoFit/>
          </a:bodyPr>
          <a:lstStyle/>
          <a:p>
            <a:r>
              <a:rPr lang="vi-VN" sz="2400" b="1" dirty="0">
                <a:solidFill>
                  <a:srgbClr val="006600"/>
                </a:solidFill>
                <a:latin typeface="Times New Roman" panose="02020603050405020304" pitchFamily="18" charset="0"/>
                <a:cs typeface="Times New Roman" panose="02020603050405020304" pitchFamily="18" charset="0"/>
              </a:rPr>
              <a:t>2. Sự bay hơi và ngưng tụ</a:t>
            </a:r>
            <a:endParaRPr lang="en-US" sz="2400" b="1" dirty="0">
              <a:solidFill>
                <a:srgbClr val="0066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95001" y="1952455"/>
            <a:ext cx="1284326" cy="461665"/>
          </a:xfrm>
          <a:prstGeom prst="rect">
            <a:avLst/>
          </a:prstGeom>
        </p:spPr>
        <p:txBody>
          <a:bodyPr wrap="none">
            <a:spAutoFit/>
          </a:bodyPr>
          <a:lstStyle/>
          <a:p>
            <a:r>
              <a:rPr lang="en-US" sz="2400" b="1" dirty="0" smtClean="0">
                <a:solidFill>
                  <a:srgbClr val="006600"/>
                </a:solidFill>
                <a:latin typeface="Times New Roman" panose="02020603050405020304" pitchFamily="18" charset="0"/>
                <a:cs typeface="Times New Roman" panose="02020603050405020304" pitchFamily="18" charset="0"/>
              </a:rPr>
              <a:t>3. </a:t>
            </a:r>
            <a:r>
              <a:rPr lang="en-US" sz="2400" b="1" dirty="0" err="1" smtClean="0">
                <a:solidFill>
                  <a:srgbClr val="006600"/>
                </a:solidFill>
                <a:latin typeface="Times New Roman" panose="02020603050405020304" pitchFamily="18" charset="0"/>
                <a:cs typeface="Times New Roman" panose="02020603050405020304" pitchFamily="18" charset="0"/>
              </a:rPr>
              <a:t>Sự</a:t>
            </a:r>
            <a:r>
              <a:rPr lang="en-US" sz="2400" b="1" dirty="0" smtClean="0">
                <a:solidFill>
                  <a:srgbClr val="006600"/>
                </a:solidFill>
                <a:latin typeface="Times New Roman" panose="02020603050405020304" pitchFamily="18" charset="0"/>
                <a:cs typeface="Times New Roman" panose="02020603050405020304" pitchFamily="18" charset="0"/>
              </a:rPr>
              <a:t> </a:t>
            </a:r>
            <a:r>
              <a:rPr lang="en-US" sz="2400" b="1" dirty="0" err="1" smtClean="0">
                <a:solidFill>
                  <a:srgbClr val="006600"/>
                </a:solidFill>
                <a:latin typeface="Times New Roman" panose="02020603050405020304" pitchFamily="18" charset="0"/>
                <a:cs typeface="Times New Roman" panose="02020603050405020304" pitchFamily="18" charset="0"/>
              </a:rPr>
              <a:t>sôi</a:t>
            </a:r>
            <a:endParaRPr lang="en-US" sz="2400" b="1" dirty="0">
              <a:solidFill>
                <a:srgbClr val="0066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012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hoc24.vn/source/KHTN%206/Ch%C6%B0%C6%A1ng%203/1e991-boil.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 y="1618076"/>
            <a:ext cx="4049486" cy="22827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1257" y="439387"/>
            <a:ext cx="3788229" cy="707886"/>
          </a:xfrm>
          <a:prstGeom prst="rect">
            <a:avLst/>
          </a:prstGeom>
          <a:noFill/>
        </p:spPr>
        <p:txBody>
          <a:bodyPr wrap="square" rtlCol="0">
            <a:spAutoFit/>
          </a:bodyPr>
          <a:lstStyle/>
          <a:p>
            <a:r>
              <a:rPr lang="en-US" sz="2000" b="1" i="1" dirty="0" err="1" smtClean="0">
                <a:solidFill>
                  <a:srgbClr val="000066"/>
                </a:solidFill>
                <a:latin typeface="Times New Roman" panose="02020603050405020304" pitchFamily="18" charset="0"/>
                <a:cs typeface="Times New Roman" panose="02020603050405020304" pitchFamily="18" charset="0"/>
              </a:rPr>
              <a:t>Quan</a:t>
            </a:r>
            <a:r>
              <a:rPr lang="en-US" sz="2000" b="1" i="1" dirty="0" smtClean="0">
                <a:solidFill>
                  <a:srgbClr val="000066"/>
                </a:solidFill>
                <a:latin typeface="Times New Roman" panose="02020603050405020304" pitchFamily="18" charset="0"/>
                <a:cs typeface="Times New Roman" panose="02020603050405020304" pitchFamily="18" charset="0"/>
              </a:rPr>
              <a:t> </a:t>
            </a:r>
            <a:r>
              <a:rPr lang="en-US" sz="2000" b="1" i="1" dirty="0" err="1" smtClean="0">
                <a:solidFill>
                  <a:srgbClr val="000066"/>
                </a:solidFill>
                <a:latin typeface="Times New Roman" panose="02020603050405020304" pitchFamily="18" charset="0"/>
                <a:cs typeface="Times New Roman" panose="02020603050405020304" pitchFamily="18" charset="0"/>
              </a:rPr>
              <a:t>sát</a:t>
            </a:r>
            <a:r>
              <a:rPr lang="en-US" sz="2000" b="1" i="1" dirty="0" smtClean="0">
                <a:solidFill>
                  <a:srgbClr val="000066"/>
                </a:solidFill>
                <a:latin typeface="Times New Roman" panose="02020603050405020304" pitchFamily="18" charset="0"/>
                <a:cs typeface="Times New Roman" panose="02020603050405020304" pitchFamily="18" charset="0"/>
              </a:rPr>
              <a:t> </a:t>
            </a:r>
            <a:r>
              <a:rPr lang="en-US" sz="2000" b="1" i="1" dirty="0" err="1" smtClean="0">
                <a:solidFill>
                  <a:srgbClr val="000066"/>
                </a:solidFill>
                <a:latin typeface="Times New Roman" panose="02020603050405020304" pitchFamily="18" charset="0"/>
                <a:cs typeface="Times New Roman" panose="02020603050405020304" pitchFamily="18" charset="0"/>
              </a:rPr>
              <a:t>và</a:t>
            </a:r>
            <a:r>
              <a:rPr lang="en-US" sz="2000" b="1" i="1" dirty="0" smtClean="0">
                <a:solidFill>
                  <a:srgbClr val="000066"/>
                </a:solidFill>
                <a:latin typeface="Times New Roman" panose="02020603050405020304" pitchFamily="18" charset="0"/>
                <a:cs typeface="Times New Roman" panose="02020603050405020304" pitchFamily="18" charset="0"/>
              </a:rPr>
              <a:t> </a:t>
            </a:r>
            <a:r>
              <a:rPr lang="en-US" sz="2000" b="1" i="1" dirty="0" err="1" smtClean="0">
                <a:solidFill>
                  <a:srgbClr val="000066"/>
                </a:solidFill>
                <a:latin typeface="Times New Roman" panose="02020603050405020304" pitchFamily="18" charset="0"/>
                <a:cs typeface="Times New Roman" panose="02020603050405020304" pitchFamily="18" charset="0"/>
              </a:rPr>
              <a:t>mô</a:t>
            </a:r>
            <a:r>
              <a:rPr lang="en-US" sz="2000" b="1" i="1" dirty="0" smtClean="0">
                <a:solidFill>
                  <a:srgbClr val="000066"/>
                </a:solidFill>
                <a:latin typeface="Times New Roman" panose="02020603050405020304" pitchFamily="18" charset="0"/>
                <a:cs typeface="Times New Roman" panose="02020603050405020304" pitchFamily="18" charset="0"/>
              </a:rPr>
              <a:t> </a:t>
            </a:r>
            <a:r>
              <a:rPr lang="en-US" sz="2000" b="1" i="1" dirty="0" err="1" smtClean="0">
                <a:solidFill>
                  <a:srgbClr val="000066"/>
                </a:solidFill>
                <a:latin typeface="Times New Roman" panose="02020603050405020304" pitchFamily="18" charset="0"/>
                <a:cs typeface="Times New Roman" panose="02020603050405020304" pitchFamily="18" charset="0"/>
              </a:rPr>
              <a:t>tả</a:t>
            </a:r>
            <a:r>
              <a:rPr lang="en-US" sz="2000" b="1" i="1" dirty="0" smtClean="0">
                <a:solidFill>
                  <a:srgbClr val="000066"/>
                </a:solidFill>
                <a:latin typeface="Times New Roman" panose="02020603050405020304" pitchFamily="18" charset="0"/>
                <a:cs typeface="Times New Roman" panose="02020603050405020304" pitchFamily="18" charset="0"/>
              </a:rPr>
              <a:t> </a:t>
            </a:r>
            <a:r>
              <a:rPr lang="en-US" sz="2000" b="1" i="1" dirty="0" err="1" smtClean="0">
                <a:solidFill>
                  <a:srgbClr val="000066"/>
                </a:solidFill>
                <a:latin typeface="Times New Roman" panose="02020603050405020304" pitchFamily="18" charset="0"/>
                <a:cs typeface="Times New Roman" panose="02020603050405020304" pitchFamily="18" charset="0"/>
              </a:rPr>
              <a:t>diễn</a:t>
            </a:r>
            <a:r>
              <a:rPr lang="en-US" sz="2000" b="1" i="1" dirty="0" smtClean="0">
                <a:solidFill>
                  <a:srgbClr val="000066"/>
                </a:solidFill>
                <a:latin typeface="Times New Roman" panose="02020603050405020304" pitchFamily="18" charset="0"/>
                <a:cs typeface="Times New Roman" panose="02020603050405020304" pitchFamily="18" charset="0"/>
              </a:rPr>
              <a:t> </a:t>
            </a:r>
            <a:r>
              <a:rPr lang="en-US" sz="2000" b="1" i="1" dirty="0" err="1" smtClean="0">
                <a:solidFill>
                  <a:srgbClr val="000066"/>
                </a:solidFill>
                <a:latin typeface="Times New Roman" panose="02020603050405020304" pitchFamily="18" charset="0"/>
                <a:cs typeface="Times New Roman" panose="02020603050405020304" pitchFamily="18" charset="0"/>
              </a:rPr>
              <a:t>biến</a:t>
            </a:r>
            <a:r>
              <a:rPr lang="en-US" sz="2000" b="1" i="1" dirty="0" smtClean="0">
                <a:solidFill>
                  <a:srgbClr val="000066"/>
                </a:solidFill>
                <a:latin typeface="Times New Roman" panose="02020603050405020304" pitchFamily="18" charset="0"/>
                <a:cs typeface="Times New Roman" panose="02020603050405020304" pitchFamily="18" charset="0"/>
              </a:rPr>
              <a:t> </a:t>
            </a:r>
            <a:r>
              <a:rPr lang="en-US" sz="2000" b="1" i="1" dirty="0" err="1" smtClean="0">
                <a:solidFill>
                  <a:srgbClr val="000066"/>
                </a:solidFill>
                <a:latin typeface="Times New Roman" panose="02020603050405020304" pitchFamily="18" charset="0"/>
                <a:cs typeface="Times New Roman" panose="02020603050405020304" pitchFamily="18" charset="0"/>
              </a:rPr>
              <a:t>của</a:t>
            </a:r>
            <a:r>
              <a:rPr lang="en-US" sz="2000" b="1" i="1" dirty="0" smtClean="0">
                <a:solidFill>
                  <a:srgbClr val="000066"/>
                </a:solidFill>
                <a:latin typeface="Times New Roman" panose="02020603050405020304" pitchFamily="18" charset="0"/>
                <a:cs typeface="Times New Roman" panose="02020603050405020304" pitchFamily="18" charset="0"/>
              </a:rPr>
              <a:t> </a:t>
            </a:r>
            <a:r>
              <a:rPr lang="en-US" sz="2000" b="1" i="1" dirty="0" err="1" smtClean="0">
                <a:solidFill>
                  <a:srgbClr val="000066"/>
                </a:solidFill>
                <a:latin typeface="Times New Roman" panose="02020603050405020304" pitchFamily="18" charset="0"/>
                <a:cs typeface="Times New Roman" panose="02020603050405020304" pitchFamily="18" charset="0"/>
              </a:rPr>
              <a:t>quá</a:t>
            </a:r>
            <a:r>
              <a:rPr lang="en-US" sz="2000" b="1" i="1" dirty="0" smtClean="0">
                <a:solidFill>
                  <a:srgbClr val="000066"/>
                </a:solidFill>
                <a:latin typeface="Times New Roman" panose="02020603050405020304" pitchFamily="18" charset="0"/>
                <a:cs typeface="Times New Roman" panose="02020603050405020304" pitchFamily="18" charset="0"/>
              </a:rPr>
              <a:t> </a:t>
            </a:r>
            <a:r>
              <a:rPr lang="en-US" sz="2000" b="1" i="1" dirty="0" err="1" smtClean="0">
                <a:solidFill>
                  <a:srgbClr val="000066"/>
                </a:solidFill>
                <a:latin typeface="Times New Roman" panose="02020603050405020304" pitchFamily="18" charset="0"/>
                <a:cs typeface="Times New Roman" panose="02020603050405020304" pitchFamily="18" charset="0"/>
              </a:rPr>
              <a:t>trình</a:t>
            </a:r>
            <a:r>
              <a:rPr lang="en-US" sz="2000" b="1" i="1" dirty="0" smtClean="0">
                <a:solidFill>
                  <a:srgbClr val="000066"/>
                </a:solidFill>
                <a:latin typeface="Times New Roman" panose="02020603050405020304" pitchFamily="18" charset="0"/>
                <a:cs typeface="Times New Roman" panose="02020603050405020304" pitchFamily="18" charset="0"/>
              </a:rPr>
              <a:t> </a:t>
            </a:r>
            <a:r>
              <a:rPr lang="en-US" sz="2000" b="1" i="1" dirty="0" err="1" smtClean="0">
                <a:solidFill>
                  <a:srgbClr val="000066"/>
                </a:solidFill>
                <a:latin typeface="Times New Roman" panose="02020603050405020304" pitchFamily="18" charset="0"/>
                <a:cs typeface="Times New Roman" panose="02020603050405020304" pitchFamily="18" charset="0"/>
              </a:rPr>
              <a:t>đun</a:t>
            </a:r>
            <a:r>
              <a:rPr lang="en-US" sz="2000" b="1" i="1" dirty="0" smtClean="0">
                <a:solidFill>
                  <a:srgbClr val="000066"/>
                </a:solidFill>
                <a:latin typeface="Times New Roman" panose="02020603050405020304" pitchFamily="18" charset="0"/>
                <a:cs typeface="Times New Roman" panose="02020603050405020304" pitchFamily="18" charset="0"/>
              </a:rPr>
              <a:t> </a:t>
            </a:r>
            <a:r>
              <a:rPr lang="en-US" sz="2000" b="1" i="1" dirty="0" err="1" smtClean="0">
                <a:solidFill>
                  <a:srgbClr val="000066"/>
                </a:solidFill>
                <a:latin typeface="Times New Roman" panose="02020603050405020304" pitchFamily="18" charset="0"/>
                <a:cs typeface="Times New Roman" panose="02020603050405020304" pitchFamily="18" charset="0"/>
              </a:rPr>
              <a:t>nước</a:t>
            </a:r>
            <a:r>
              <a:rPr lang="en-US" sz="2000" b="1" i="1" dirty="0" smtClean="0">
                <a:solidFill>
                  <a:srgbClr val="000066"/>
                </a:solidFill>
                <a:latin typeface="Times New Roman" panose="02020603050405020304" pitchFamily="18" charset="0"/>
                <a:cs typeface="Times New Roman" panose="02020603050405020304" pitchFamily="18" charset="0"/>
              </a:rPr>
              <a:t>?</a:t>
            </a:r>
            <a:endParaRPr lang="en-US" sz="2000" b="1" i="1" dirty="0">
              <a:solidFill>
                <a:srgbClr val="000066"/>
              </a:solidFill>
              <a:latin typeface="Times New Roman" panose="02020603050405020304" pitchFamily="18" charset="0"/>
              <a:cs typeface="Times New Roman" panose="02020603050405020304" pitchFamily="18" charset="0"/>
            </a:endParaRPr>
          </a:p>
        </p:txBody>
      </p:sp>
      <p:sp>
        <p:nvSpPr>
          <p:cNvPr id="5" name="Rectangle 4"/>
          <p:cNvSpPr/>
          <p:nvPr/>
        </p:nvSpPr>
        <p:spPr>
          <a:xfrm>
            <a:off x="4214716" y="870274"/>
            <a:ext cx="4815742" cy="400110"/>
          </a:xfrm>
          <a:prstGeom prst="rect">
            <a:avLst/>
          </a:prstGeom>
        </p:spPr>
        <p:txBody>
          <a:bodyPr wrap="none">
            <a:spAutoFit/>
          </a:bodyPr>
          <a:lstStyle/>
          <a:p>
            <a:r>
              <a:rPr lang="vi-VN" sz="2000" b="1" dirty="0" smtClean="0">
                <a:solidFill>
                  <a:srgbClr val="FF0066"/>
                </a:solidFill>
                <a:latin typeface="Times New Roman" panose="02020603050405020304" pitchFamily="18" charset="0"/>
                <a:cs typeface="Times New Roman" panose="02020603050405020304" pitchFamily="18" charset="0"/>
              </a:rPr>
              <a:t>Khi đun nước, nhiệt độ của nước tăng dần</a:t>
            </a:r>
            <a:endParaRPr lang="en-US" sz="2000" b="1" dirty="0">
              <a:solidFill>
                <a:srgbClr val="FF0066"/>
              </a:solidFill>
              <a:latin typeface="Times New Roman" panose="02020603050405020304" pitchFamily="18" charset="0"/>
              <a:cs typeface="Times New Roman" panose="02020603050405020304" pitchFamily="18" charset="0"/>
            </a:endParaRPr>
          </a:p>
        </p:txBody>
      </p:sp>
      <p:sp>
        <p:nvSpPr>
          <p:cNvPr id="6" name="Down Arrow 5"/>
          <p:cNvSpPr/>
          <p:nvPr/>
        </p:nvSpPr>
        <p:spPr>
          <a:xfrm flipH="1">
            <a:off x="6502942" y="1320917"/>
            <a:ext cx="239289" cy="73654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14716" y="2091454"/>
            <a:ext cx="4849390" cy="707886"/>
          </a:xfrm>
          <a:prstGeom prst="rect">
            <a:avLst/>
          </a:prstGeom>
        </p:spPr>
        <p:txBody>
          <a:bodyPr wrap="square">
            <a:spAutoFit/>
          </a:bodyPr>
          <a:lstStyle/>
          <a:p>
            <a:r>
              <a:rPr lang="en-US" sz="2000" b="1" dirty="0">
                <a:solidFill>
                  <a:srgbClr val="FF0066"/>
                </a:solidFill>
                <a:latin typeface="Times New Roman" panose="02020603050405020304" pitchFamily="18" charset="0"/>
                <a:cs typeface="Times New Roman" panose="02020603050405020304" pitchFamily="18" charset="0"/>
              </a:rPr>
              <a:t>H</a:t>
            </a:r>
            <a:r>
              <a:rPr lang="vi-VN" sz="2000" b="1" dirty="0" smtClean="0">
                <a:solidFill>
                  <a:srgbClr val="FF0066"/>
                </a:solidFill>
                <a:latin typeface="Times New Roman" panose="02020603050405020304" pitchFamily="18" charset="0"/>
                <a:cs typeface="Times New Roman" panose="02020603050405020304" pitchFamily="18" charset="0"/>
              </a:rPr>
              <a:t>ơi nước bốc lên</a:t>
            </a:r>
            <a:r>
              <a:rPr lang="en-US" sz="2000" b="1" dirty="0" smtClean="0">
                <a:solidFill>
                  <a:srgbClr val="FF0066"/>
                </a:solidFill>
                <a:latin typeface="Times New Roman" panose="02020603050405020304" pitchFamily="18" charset="0"/>
                <a:cs typeface="Times New Roman" panose="02020603050405020304" pitchFamily="18" charset="0"/>
              </a:rPr>
              <a:t> </a:t>
            </a:r>
            <a:r>
              <a:rPr lang="vi-VN" sz="2000" b="1" dirty="0" smtClean="0">
                <a:solidFill>
                  <a:srgbClr val="FF0066"/>
                </a:solidFill>
                <a:latin typeface="Times New Roman" panose="02020603050405020304" pitchFamily="18" charset="0"/>
                <a:cs typeface="Times New Roman" panose="02020603050405020304" pitchFamily="18" charset="0"/>
              </a:rPr>
              <a:t>nhiều</a:t>
            </a:r>
            <a:r>
              <a:rPr lang="en-US" sz="2000" b="1" dirty="0" smtClean="0">
                <a:solidFill>
                  <a:srgbClr val="FF0066"/>
                </a:solidFill>
                <a:latin typeface="Times New Roman" panose="02020603050405020304" pitchFamily="18" charset="0"/>
                <a:cs typeface="Times New Roman" panose="02020603050405020304" pitchFamily="18" charset="0"/>
              </a:rPr>
              <a:t>,</a:t>
            </a:r>
            <a:r>
              <a:rPr lang="en-US" sz="2000" b="1" dirty="0" err="1" smtClean="0">
                <a:solidFill>
                  <a:srgbClr val="FF0066"/>
                </a:solidFill>
                <a:latin typeface="Times New Roman" panose="02020603050405020304" pitchFamily="18" charset="0"/>
                <a:cs typeface="Times New Roman" panose="02020603050405020304" pitchFamily="18" charset="0"/>
              </a:rPr>
              <a:t>xuất</a:t>
            </a:r>
            <a:r>
              <a:rPr lang="en-US" sz="2000" b="1" dirty="0" smtClean="0">
                <a:solidFill>
                  <a:srgbClr val="FF0066"/>
                </a:solidFill>
                <a:latin typeface="Times New Roman" panose="02020603050405020304" pitchFamily="18" charset="0"/>
                <a:cs typeface="Times New Roman" panose="02020603050405020304" pitchFamily="18" charset="0"/>
              </a:rPr>
              <a:t> </a:t>
            </a:r>
            <a:r>
              <a:rPr lang="en-US" sz="2000" b="1" dirty="0" err="1" smtClean="0">
                <a:solidFill>
                  <a:srgbClr val="FF0066"/>
                </a:solidFill>
                <a:latin typeface="Times New Roman" panose="02020603050405020304" pitchFamily="18" charset="0"/>
                <a:cs typeface="Times New Roman" panose="02020603050405020304" pitchFamily="18" charset="0"/>
              </a:rPr>
              <a:t>hiện</a:t>
            </a:r>
            <a:r>
              <a:rPr lang="en-US" sz="2000" b="1" dirty="0" smtClean="0">
                <a:solidFill>
                  <a:srgbClr val="FF0066"/>
                </a:solidFill>
                <a:latin typeface="Times New Roman" panose="02020603050405020304" pitchFamily="18" charset="0"/>
                <a:cs typeface="Times New Roman" panose="02020603050405020304" pitchFamily="18" charset="0"/>
              </a:rPr>
              <a:t> </a:t>
            </a:r>
            <a:r>
              <a:rPr lang="en-US" sz="2000" b="1" dirty="0" err="1" smtClean="0">
                <a:solidFill>
                  <a:srgbClr val="FF0066"/>
                </a:solidFill>
                <a:latin typeface="Times New Roman" panose="02020603050405020304" pitchFamily="18" charset="0"/>
                <a:cs typeface="Times New Roman" panose="02020603050405020304" pitchFamily="18" charset="0"/>
              </a:rPr>
              <a:t>nhiều</a:t>
            </a:r>
            <a:r>
              <a:rPr lang="en-US" sz="2000" b="1" dirty="0" smtClean="0">
                <a:solidFill>
                  <a:srgbClr val="FF0066"/>
                </a:solidFill>
                <a:latin typeface="Times New Roman" panose="02020603050405020304" pitchFamily="18" charset="0"/>
                <a:cs typeface="Times New Roman" panose="02020603050405020304" pitchFamily="18" charset="0"/>
              </a:rPr>
              <a:t> </a:t>
            </a:r>
            <a:r>
              <a:rPr lang="en-US" sz="2000" b="1" dirty="0" err="1" smtClean="0">
                <a:solidFill>
                  <a:srgbClr val="FF0066"/>
                </a:solidFill>
                <a:latin typeface="Times New Roman" panose="02020603050405020304" pitchFamily="18" charset="0"/>
                <a:cs typeface="Times New Roman" panose="02020603050405020304" pitchFamily="18" charset="0"/>
              </a:rPr>
              <a:t>bọt</a:t>
            </a:r>
            <a:r>
              <a:rPr lang="en-US" sz="2000" b="1" dirty="0" smtClean="0">
                <a:solidFill>
                  <a:srgbClr val="FF0066"/>
                </a:solidFill>
                <a:latin typeface="Times New Roman" panose="02020603050405020304" pitchFamily="18" charset="0"/>
                <a:cs typeface="Times New Roman" panose="02020603050405020304" pitchFamily="18" charset="0"/>
              </a:rPr>
              <a:t> </a:t>
            </a:r>
            <a:r>
              <a:rPr lang="en-US" sz="2000" b="1" dirty="0" err="1" smtClean="0">
                <a:solidFill>
                  <a:srgbClr val="FF0066"/>
                </a:solidFill>
                <a:latin typeface="Times New Roman" panose="02020603050405020304" pitchFamily="18" charset="0"/>
                <a:cs typeface="Times New Roman" panose="02020603050405020304" pitchFamily="18" charset="0"/>
              </a:rPr>
              <a:t>khí</a:t>
            </a:r>
            <a:r>
              <a:rPr lang="en-US" sz="2000" b="1" dirty="0" smtClean="0">
                <a:solidFill>
                  <a:srgbClr val="FF0066"/>
                </a:solidFill>
                <a:latin typeface="Times New Roman" panose="02020603050405020304" pitchFamily="18" charset="0"/>
                <a:cs typeface="Times New Roman" panose="02020603050405020304" pitchFamily="18" charset="0"/>
              </a:rPr>
              <a:t>.</a:t>
            </a:r>
            <a:endParaRPr lang="en-US" sz="2000" b="1" dirty="0">
              <a:solidFill>
                <a:srgbClr val="FF0066"/>
              </a:solidFill>
              <a:latin typeface="Times New Roman" panose="02020603050405020304" pitchFamily="18" charset="0"/>
              <a:cs typeface="Times New Roman" panose="02020603050405020304" pitchFamily="18" charset="0"/>
            </a:endParaRPr>
          </a:p>
        </p:txBody>
      </p:sp>
      <p:sp>
        <p:nvSpPr>
          <p:cNvPr id="9" name="Down Arrow 8"/>
          <p:cNvSpPr/>
          <p:nvPr/>
        </p:nvSpPr>
        <p:spPr>
          <a:xfrm flipH="1">
            <a:off x="6499291" y="2755852"/>
            <a:ext cx="240961" cy="73654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177111" y="3395759"/>
            <a:ext cx="4849390" cy="400110"/>
          </a:xfrm>
          <a:prstGeom prst="rect">
            <a:avLst/>
          </a:prstGeom>
        </p:spPr>
        <p:txBody>
          <a:bodyPr wrap="square">
            <a:spAutoFit/>
          </a:bodyPr>
          <a:lstStyle/>
          <a:p>
            <a:r>
              <a:rPr lang="en-US" sz="2000" b="1" dirty="0" err="1">
                <a:solidFill>
                  <a:srgbClr val="FF0066"/>
                </a:solidFill>
                <a:latin typeface="Times New Roman" panose="02020603050405020304" pitchFamily="18" charset="0"/>
                <a:cs typeface="Times New Roman" panose="02020603050405020304" pitchFamily="18" charset="0"/>
              </a:rPr>
              <a:t>B</a:t>
            </a:r>
            <a:r>
              <a:rPr lang="en-US" sz="2000" b="1" dirty="0" err="1" smtClean="0">
                <a:solidFill>
                  <a:srgbClr val="FF0066"/>
                </a:solidFill>
                <a:latin typeface="Times New Roman" panose="02020603050405020304" pitchFamily="18" charset="0"/>
                <a:cs typeface="Times New Roman" panose="02020603050405020304" pitchFamily="18" charset="0"/>
              </a:rPr>
              <a:t>ọt</a:t>
            </a:r>
            <a:r>
              <a:rPr lang="en-US" sz="2000" b="1" dirty="0" smtClean="0">
                <a:solidFill>
                  <a:srgbClr val="FF0066"/>
                </a:solidFill>
                <a:latin typeface="Times New Roman" panose="02020603050405020304" pitchFamily="18" charset="0"/>
                <a:cs typeface="Times New Roman" panose="02020603050405020304" pitchFamily="18" charset="0"/>
              </a:rPr>
              <a:t> </a:t>
            </a:r>
            <a:r>
              <a:rPr lang="en-US" sz="2000" b="1" dirty="0" err="1" smtClean="0">
                <a:solidFill>
                  <a:srgbClr val="FF0066"/>
                </a:solidFill>
                <a:latin typeface="Times New Roman" panose="02020603050405020304" pitchFamily="18" charset="0"/>
                <a:cs typeface="Times New Roman" panose="02020603050405020304" pitchFamily="18" charset="0"/>
              </a:rPr>
              <a:t>khí</a:t>
            </a:r>
            <a:r>
              <a:rPr lang="en-US" sz="2000" b="1" dirty="0" smtClean="0">
                <a:solidFill>
                  <a:srgbClr val="FF0066"/>
                </a:solidFill>
                <a:latin typeface="Times New Roman" panose="02020603050405020304" pitchFamily="18" charset="0"/>
                <a:cs typeface="Times New Roman" panose="02020603050405020304" pitchFamily="18" charset="0"/>
              </a:rPr>
              <a:t> </a:t>
            </a:r>
            <a:r>
              <a:rPr lang="en-US" sz="2000" b="1" dirty="0" err="1" smtClean="0">
                <a:solidFill>
                  <a:srgbClr val="FF0066"/>
                </a:solidFill>
                <a:latin typeface="Times New Roman" panose="02020603050405020304" pitchFamily="18" charset="0"/>
                <a:cs typeface="Times New Roman" panose="02020603050405020304" pitchFamily="18" charset="0"/>
              </a:rPr>
              <a:t>nổi</a:t>
            </a:r>
            <a:r>
              <a:rPr lang="en-US" sz="2000" b="1" dirty="0" smtClean="0">
                <a:solidFill>
                  <a:srgbClr val="FF0066"/>
                </a:solidFill>
                <a:latin typeface="Times New Roman" panose="02020603050405020304" pitchFamily="18" charset="0"/>
                <a:cs typeface="Times New Roman" panose="02020603050405020304" pitchFamily="18" charset="0"/>
              </a:rPr>
              <a:t> </a:t>
            </a:r>
            <a:r>
              <a:rPr lang="en-US" sz="2000" b="1" dirty="0" err="1" smtClean="0">
                <a:solidFill>
                  <a:srgbClr val="FF0066"/>
                </a:solidFill>
                <a:latin typeface="Times New Roman" panose="02020603050405020304" pitchFamily="18" charset="0"/>
                <a:cs typeface="Times New Roman" panose="02020603050405020304" pitchFamily="18" charset="0"/>
              </a:rPr>
              <a:t>dần</a:t>
            </a:r>
            <a:r>
              <a:rPr lang="en-US" sz="2000" b="1" dirty="0" smtClean="0">
                <a:solidFill>
                  <a:srgbClr val="FF0066"/>
                </a:solidFill>
                <a:latin typeface="Times New Roman" panose="02020603050405020304" pitchFamily="18" charset="0"/>
                <a:cs typeface="Times New Roman" panose="02020603050405020304" pitchFamily="18" charset="0"/>
              </a:rPr>
              <a:t> </a:t>
            </a:r>
            <a:r>
              <a:rPr lang="en-US" sz="2000" b="1" dirty="0" err="1" smtClean="0">
                <a:solidFill>
                  <a:srgbClr val="FF0066"/>
                </a:solidFill>
                <a:latin typeface="Times New Roman" panose="02020603050405020304" pitchFamily="18" charset="0"/>
                <a:cs typeface="Times New Roman" panose="02020603050405020304" pitchFamily="18" charset="0"/>
              </a:rPr>
              <a:t>lên</a:t>
            </a:r>
            <a:r>
              <a:rPr lang="en-US" sz="2000" b="1" dirty="0" smtClean="0">
                <a:solidFill>
                  <a:srgbClr val="FF0066"/>
                </a:solidFill>
                <a:latin typeface="Times New Roman" panose="02020603050405020304" pitchFamily="18" charset="0"/>
                <a:cs typeface="Times New Roman" panose="02020603050405020304" pitchFamily="18" charset="0"/>
              </a:rPr>
              <a:t>, </a:t>
            </a:r>
            <a:r>
              <a:rPr lang="en-US" sz="2000" b="1" dirty="0" err="1" smtClean="0">
                <a:solidFill>
                  <a:srgbClr val="FF0066"/>
                </a:solidFill>
                <a:latin typeface="Times New Roman" panose="02020603050405020304" pitchFamily="18" charset="0"/>
                <a:cs typeface="Times New Roman" panose="02020603050405020304" pitchFamily="18" charset="0"/>
              </a:rPr>
              <a:t>càng</a:t>
            </a:r>
            <a:r>
              <a:rPr lang="en-US" sz="2000" b="1" dirty="0" smtClean="0">
                <a:solidFill>
                  <a:srgbClr val="FF0066"/>
                </a:solidFill>
                <a:latin typeface="Times New Roman" panose="02020603050405020304" pitchFamily="18" charset="0"/>
                <a:cs typeface="Times New Roman" panose="02020603050405020304" pitchFamily="18" charset="0"/>
              </a:rPr>
              <a:t> </a:t>
            </a:r>
            <a:r>
              <a:rPr lang="en-US" sz="2000" b="1" dirty="0" err="1" smtClean="0">
                <a:solidFill>
                  <a:srgbClr val="FF0066"/>
                </a:solidFill>
                <a:latin typeface="Times New Roman" panose="02020603050405020304" pitchFamily="18" charset="0"/>
                <a:cs typeface="Times New Roman" panose="02020603050405020304" pitchFamily="18" charset="0"/>
              </a:rPr>
              <a:t>đi</a:t>
            </a:r>
            <a:r>
              <a:rPr lang="en-US" sz="2000" b="1" dirty="0" smtClean="0">
                <a:solidFill>
                  <a:srgbClr val="FF0066"/>
                </a:solidFill>
                <a:latin typeface="Times New Roman" panose="02020603050405020304" pitchFamily="18" charset="0"/>
                <a:cs typeface="Times New Roman" panose="02020603050405020304" pitchFamily="18" charset="0"/>
              </a:rPr>
              <a:t> </a:t>
            </a:r>
            <a:r>
              <a:rPr lang="en-US" sz="2000" b="1" dirty="0" err="1" smtClean="0">
                <a:solidFill>
                  <a:srgbClr val="FF0066"/>
                </a:solidFill>
                <a:latin typeface="Times New Roman" panose="02020603050405020304" pitchFamily="18" charset="0"/>
                <a:cs typeface="Times New Roman" panose="02020603050405020304" pitchFamily="18" charset="0"/>
              </a:rPr>
              <a:t>lên</a:t>
            </a:r>
            <a:r>
              <a:rPr lang="en-US" sz="2000" b="1" dirty="0" smtClean="0">
                <a:solidFill>
                  <a:srgbClr val="FF0066"/>
                </a:solidFill>
                <a:latin typeface="Times New Roman" panose="02020603050405020304" pitchFamily="18" charset="0"/>
                <a:cs typeface="Times New Roman" panose="02020603050405020304" pitchFamily="18" charset="0"/>
              </a:rPr>
              <a:t> </a:t>
            </a:r>
            <a:r>
              <a:rPr lang="en-US" sz="2000" b="1" dirty="0" err="1" smtClean="0">
                <a:solidFill>
                  <a:srgbClr val="FF0066"/>
                </a:solidFill>
                <a:latin typeface="Times New Roman" panose="02020603050405020304" pitchFamily="18" charset="0"/>
                <a:cs typeface="Times New Roman" panose="02020603050405020304" pitchFamily="18" charset="0"/>
              </a:rPr>
              <a:t>càng</a:t>
            </a:r>
            <a:r>
              <a:rPr lang="en-US" sz="2000" b="1" dirty="0" smtClean="0">
                <a:solidFill>
                  <a:srgbClr val="FF0066"/>
                </a:solidFill>
                <a:latin typeface="Times New Roman" panose="02020603050405020304" pitchFamily="18" charset="0"/>
                <a:cs typeface="Times New Roman" panose="02020603050405020304" pitchFamily="18" charset="0"/>
              </a:rPr>
              <a:t> to </a:t>
            </a:r>
            <a:r>
              <a:rPr lang="en-US" sz="2000" b="1" dirty="0" err="1" smtClean="0">
                <a:solidFill>
                  <a:srgbClr val="FF0066"/>
                </a:solidFill>
                <a:latin typeface="Times New Roman" panose="02020603050405020304" pitchFamily="18" charset="0"/>
                <a:cs typeface="Times New Roman" panose="02020603050405020304" pitchFamily="18" charset="0"/>
              </a:rPr>
              <a:t>ra.</a:t>
            </a:r>
            <a:endParaRPr lang="en-US" sz="2000" b="1" dirty="0">
              <a:solidFill>
                <a:srgbClr val="FF0066"/>
              </a:solidFill>
              <a:latin typeface="Times New Roman" panose="02020603050405020304" pitchFamily="18" charset="0"/>
              <a:cs typeface="Times New Roman" panose="02020603050405020304" pitchFamily="18" charset="0"/>
            </a:endParaRPr>
          </a:p>
        </p:txBody>
      </p:sp>
      <p:sp>
        <p:nvSpPr>
          <p:cNvPr id="11" name="Down Arrow 10"/>
          <p:cNvSpPr/>
          <p:nvPr/>
        </p:nvSpPr>
        <p:spPr>
          <a:xfrm flipH="1">
            <a:off x="6461685" y="3788455"/>
            <a:ext cx="240961" cy="73654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77111" y="4560573"/>
            <a:ext cx="4849390" cy="1015663"/>
          </a:xfrm>
          <a:prstGeom prst="rect">
            <a:avLst/>
          </a:prstGeom>
        </p:spPr>
        <p:txBody>
          <a:bodyPr wrap="square">
            <a:spAutoFit/>
          </a:bodyPr>
          <a:lstStyle/>
          <a:p>
            <a:r>
              <a:rPr lang="vi-VN" sz="2000" b="1" dirty="0" smtClean="0">
                <a:solidFill>
                  <a:srgbClr val="FF0066"/>
                </a:solidFill>
                <a:latin typeface="Times New Roman" panose="02020603050405020304" pitchFamily="18" charset="0"/>
                <a:cs typeface="Times New Roman" panose="02020603050405020304" pitchFamily="18" charset="0"/>
              </a:rPr>
              <a:t>Đến một nhiệt độ xác định, bọt khí lên đến mặt nước sẽ vỡ, làm mặt nước xao động mạnh. </a:t>
            </a:r>
            <a:endParaRPr lang="en-US" sz="2000" b="1" dirty="0">
              <a:solidFill>
                <a:srgbClr val="FF0066"/>
              </a:solidFill>
              <a:latin typeface="Times New Roman" panose="02020603050405020304" pitchFamily="18" charset="0"/>
              <a:cs typeface="Times New Roman" panose="02020603050405020304" pitchFamily="18" charset="0"/>
            </a:endParaRPr>
          </a:p>
        </p:txBody>
      </p:sp>
      <p:sp>
        <p:nvSpPr>
          <p:cNvPr id="13" name="Down Arrow 12"/>
          <p:cNvSpPr/>
          <p:nvPr/>
        </p:nvSpPr>
        <p:spPr>
          <a:xfrm flipH="1">
            <a:off x="6398450" y="5552971"/>
            <a:ext cx="240961" cy="73654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157470" y="6149887"/>
            <a:ext cx="4849390" cy="400110"/>
          </a:xfrm>
          <a:prstGeom prst="rect">
            <a:avLst/>
          </a:prstGeom>
        </p:spPr>
        <p:txBody>
          <a:bodyPr wrap="square">
            <a:spAutoFit/>
          </a:bodyPr>
          <a:lstStyle/>
          <a:p>
            <a:pPr algn="ctr"/>
            <a:r>
              <a:rPr lang="en-US" sz="2000" b="1" dirty="0" err="1" smtClean="0">
                <a:solidFill>
                  <a:srgbClr val="FF0066"/>
                </a:solidFill>
                <a:latin typeface="Times New Roman" panose="02020603050405020304" pitchFamily="18" charset="0"/>
                <a:cs typeface="Times New Roman" panose="02020603050405020304" pitchFamily="18" charset="0"/>
              </a:rPr>
              <a:t>Nước</a:t>
            </a:r>
            <a:r>
              <a:rPr lang="en-US" sz="2000" b="1" dirty="0" smtClean="0">
                <a:solidFill>
                  <a:srgbClr val="FF0066"/>
                </a:solidFill>
                <a:latin typeface="Times New Roman" panose="02020603050405020304" pitchFamily="18" charset="0"/>
                <a:cs typeface="Times New Roman" panose="02020603050405020304" pitchFamily="18" charset="0"/>
              </a:rPr>
              <a:t>  </a:t>
            </a:r>
            <a:r>
              <a:rPr lang="en-US" sz="2000" b="1" dirty="0" err="1" smtClean="0">
                <a:solidFill>
                  <a:srgbClr val="FF0066"/>
                </a:solidFill>
                <a:latin typeface="Times New Roman" panose="02020603050405020304" pitchFamily="18" charset="0"/>
                <a:cs typeface="Times New Roman" panose="02020603050405020304" pitchFamily="18" charset="0"/>
              </a:rPr>
              <a:t>sôi</a:t>
            </a:r>
            <a:endParaRPr lang="en-US" sz="2000" b="1" dirty="0">
              <a:solidFill>
                <a:srgbClr val="FF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934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ircle(in)">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circle(in)">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circle(in)">
                                      <p:cBhvr>
                                        <p:cTn id="37" dur="20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circle(in)">
                                      <p:cBhvr>
                                        <p:cTn id="47" dur="2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circle(in)">
                                      <p:cBhvr>
                                        <p:cTn id="52" dur="20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circle(in)">
                                      <p:cBhvr>
                                        <p:cTn id="5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8" grpId="0"/>
      <p:bldP spid="9" grpId="0" animBg="1"/>
      <p:bldP spid="10" grpId="0"/>
      <p:bldP spid="11" grpId="0" animBg="1"/>
      <p:bldP spid="12" grpId="0"/>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583" y="0"/>
            <a:ext cx="8561126" cy="461665"/>
          </a:xfrm>
          <a:prstGeom prst="rect">
            <a:avLst/>
          </a:prstGeom>
        </p:spPr>
        <p:txBody>
          <a:bodyPr wrap="none">
            <a:spAutoFit/>
          </a:bodyPr>
          <a:lstStyle/>
          <a:p>
            <a:r>
              <a:rPr lang="en-US" sz="2400" b="1" dirty="0" smtClean="0">
                <a:solidFill>
                  <a:srgbClr val="006600"/>
                </a:solidFill>
                <a:latin typeface="Times New Roman" panose="02020603050405020304" pitchFamily="18" charset="0"/>
                <a:cs typeface="Times New Roman" panose="02020603050405020304" pitchFamily="18" charset="0"/>
              </a:rPr>
              <a:t>BÀI 6. TÍNH CHẤT VÀ SỰ CHUYỂN THỂ CỦA CHẤT(3 </a:t>
            </a:r>
            <a:r>
              <a:rPr lang="en-US" sz="2400" b="1" dirty="0" err="1" smtClean="0">
                <a:solidFill>
                  <a:srgbClr val="006600"/>
                </a:solidFill>
                <a:latin typeface="Times New Roman" panose="02020603050405020304" pitchFamily="18" charset="0"/>
                <a:cs typeface="Times New Roman" panose="02020603050405020304" pitchFamily="18" charset="0"/>
              </a:rPr>
              <a:t>tiết</a:t>
            </a:r>
            <a:r>
              <a:rPr lang="en-US" sz="2400" b="1" dirty="0" smtClean="0">
                <a:solidFill>
                  <a:srgbClr val="006600"/>
                </a:solidFill>
                <a:latin typeface="Times New Roman" panose="02020603050405020304" pitchFamily="18" charset="0"/>
                <a:cs typeface="Times New Roman" panose="02020603050405020304" pitchFamily="18" charset="0"/>
              </a:rPr>
              <a:t>)</a:t>
            </a:r>
          </a:p>
        </p:txBody>
      </p:sp>
      <p:cxnSp>
        <p:nvCxnSpPr>
          <p:cNvPr id="6" name="Straight Connector 5"/>
          <p:cNvCxnSpPr/>
          <p:nvPr/>
        </p:nvCxnSpPr>
        <p:spPr>
          <a:xfrm>
            <a:off x="5702464" y="363186"/>
            <a:ext cx="13854" cy="6396335"/>
          </a:xfrm>
          <a:prstGeom prst="line">
            <a:avLst/>
          </a:prstGeom>
        </p:spPr>
        <p:style>
          <a:lnRef idx="3">
            <a:schemeClr val="accent6"/>
          </a:lnRef>
          <a:fillRef idx="0">
            <a:schemeClr val="accent6"/>
          </a:fillRef>
          <a:effectRef idx="2">
            <a:schemeClr val="accent6"/>
          </a:effectRef>
          <a:fontRef idx="minor">
            <a:schemeClr val="tx1"/>
          </a:fontRef>
        </p:style>
      </p:cxnSp>
      <p:sp>
        <p:nvSpPr>
          <p:cNvPr id="7" name="Rectangle 6"/>
          <p:cNvSpPr/>
          <p:nvPr/>
        </p:nvSpPr>
        <p:spPr>
          <a:xfrm>
            <a:off x="67293" y="378538"/>
            <a:ext cx="2907399" cy="461665"/>
          </a:xfrm>
          <a:prstGeom prst="rect">
            <a:avLst/>
          </a:prstGeom>
        </p:spPr>
        <p:txBody>
          <a:bodyPr wrap="none">
            <a:spAutoFit/>
          </a:bodyPr>
          <a:lstStyle/>
          <a:p>
            <a:pPr lvl="0"/>
            <a:r>
              <a:rPr lang="vi-VN" sz="2400" b="1" dirty="0">
                <a:solidFill>
                  <a:srgbClr val="C00000"/>
                </a:solidFill>
                <a:latin typeface="Times New Roman" panose="02020603050405020304" pitchFamily="18" charset="0"/>
              </a:rPr>
              <a:t>I. Tính chất của chất</a:t>
            </a:r>
          </a:p>
        </p:txBody>
      </p:sp>
      <p:sp>
        <p:nvSpPr>
          <p:cNvPr id="8" name="Rectangle 7"/>
          <p:cNvSpPr/>
          <p:nvPr/>
        </p:nvSpPr>
        <p:spPr>
          <a:xfrm>
            <a:off x="95001" y="777903"/>
            <a:ext cx="3619902" cy="461665"/>
          </a:xfrm>
          <a:prstGeom prst="rect">
            <a:avLst/>
          </a:prstGeom>
        </p:spPr>
        <p:txBody>
          <a:bodyPr wrap="none">
            <a:spAutoFit/>
          </a:bodyPr>
          <a:lstStyle/>
          <a:p>
            <a:pPr lvl="0"/>
            <a:r>
              <a:rPr lang="vi-VN" sz="2400" b="1" dirty="0" smtClean="0">
                <a:solidFill>
                  <a:srgbClr val="C00000"/>
                </a:solidFill>
                <a:latin typeface="Times New Roman" panose="02020603050405020304" pitchFamily="18" charset="0"/>
              </a:rPr>
              <a:t>I</a:t>
            </a:r>
            <a:r>
              <a:rPr lang="en-US" sz="2400" b="1" dirty="0" smtClean="0">
                <a:solidFill>
                  <a:srgbClr val="C00000"/>
                </a:solidFill>
                <a:latin typeface="Times New Roman" panose="02020603050405020304" pitchFamily="18" charset="0"/>
              </a:rPr>
              <a:t>I</a:t>
            </a:r>
            <a:r>
              <a:rPr lang="vi-VN" sz="2400" b="1" dirty="0" smtClean="0">
                <a:solidFill>
                  <a:srgbClr val="C00000"/>
                </a:solidFill>
                <a:latin typeface="Times New Roman" panose="02020603050405020304" pitchFamily="18" charset="0"/>
              </a:rPr>
              <a:t>. </a:t>
            </a:r>
            <a:r>
              <a:rPr lang="vi-VN" sz="2400" b="1" dirty="0">
                <a:solidFill>
                  <a:srgbClr val="C00000"/>
                </a:solidFill>
                <a:latin typeface="Times New Roman" panose="02020603050405020304" pitchFamily="18" charset="0"/>
              </a:rPr>
              <a:t>Sự chuyển thể của chất</a:t>
            </a:r>
          </a:p>
        </p:txBody>
      </p:sp>
      <p:sp>
        <p:nvSpPr>
          <p:cNvPr id="3" name="Rectangle 2"/>
          <p:cNvSpPr/>
          <p:nvPr/>
        </p:nvSpPr>
        <p:spPr>
          <a:xfrm>
            <a:off x="95001" y="1147234"/>
            <a:ext cx="4301177" cy="461665"/>
          </a:xfrm>
          <a:prstGeom prst="rect">
            <a:avLst/>
          </a:prstGeom>
        </p:spPr>
        <p:txBody>
          <a:bodyPr wrap="none">
            <a:spAutoFit/>
          </a:bodyPr>
          <a:lstStyle/>
          <a:p>
            <a:r>
              <a:rPr lang="en-US" sz="2400" b="1" dirty="0">
                <a:solidFill>
                  <a:srgbClr val="006600"/>
                </a:solidFill>
                <a:latin typeface="Times New Roman" panose="02020603050405020304" pitchFamily="18" charset="0"/>
                <a:cs typeface="Times New Roman" panose="02020603050405020304" pitchFamily="18" charset="0"/>
              </a:rPr>
              <a:t>1. </a:t>
            </a:r>
            <a:r>
              <a:rPr lang="en-US" sz="2400" b="1" dirty="0" err="1">
                <a:solidFill>
                  <a:srgbClr val="006600"/>
                </a:solidFill>
                <a:latin typeface="Times New Roman" panose="02020603050405020304" pitchFamily="18" charset="0"/>
                <a:cs typeface="Times New Roman" panose="02020603050405020304" pitchFamily="18" charset="0"/>
              </a:rPr>
              <a:t>Sự</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nóng</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chảy</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và</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sự</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đông</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đặc</a:t>
            </a:r>
            <a:endParaRPr lang="en-US" sz="2400" b="1" dirty="0">
              <a:solidFill>
                <a:srgbClr val="0066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95001" y="1578866"/>
            <a:ext cx="3555782" cy="461665"/>
          </a:xfrm>
          <a:prstGeom prst="rect">
            <a:avLst/>
          </a:prstGeom>
        </p:spPr>
        <p:txBody>
          <a:bodyPr wrap="none">
            <a:spAutoFit/>
          </a:bodyPr>
          <a:lstStyle/>
          <a:p>
            <a:r>
              <a:rPr lang="vi-VN" sz="2400" b="1" dirty="0">
                <a:solidFill>
                  <a:srgbClr val="006600"/>
                </a:solidFill>
                <a:latin typeface="Times New Roman" panose="02020603050405020304" pitchFamily="18" charset="0"/>
                <a:cs typeface="Times New Roman" panose="02020603050405020304" pitchFamily="18" charset="0"/>
              </a:rPr>
              <a:t>2. Sự bay hơi và ngưng tụ</a:t>
            </a:r>
            <a:endParaRPr lang="en-US" sz="2400" b="1" dirty="0">
              <a:solidFill>
                <a:srgbClr val="0066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95001" y="1952455"/>
            <a:ext cx="1284326" cy="461665"/>
          </a:xfrm>
          <a:prstGeom prst="rect">
            <a:avLst/>
          </a:prstGeom>
        </p:spPr>
        <p:txBody>
          <a:bodyPr wrap="none">
            <a:spAutoFit/>
          </a:bodyPr>
          <a:lstStyle/>
          <a:p>
            <a:r>
              <a:rPr lang="en-US" sz="2400" b="1" dirty="0" smtClean="0">
                <a:solidFill>
                  <a:srgbClr val="006600"/>
                </a:solidFill>
                <a:latin typeface="Times New Roman" panose="02020603050405020304" pitchFamily="18" charset="0"/>
                <a:cs typeface="Times New Roman" panose="02020603050405020304" pitchFamily="18" charset="0"/>
              </a:rPr>
              <a:t>3. </a:t>
            </a:r>
            <a:r>
              <a:rPr lang="en-US" sz="2400" b="1" dirty="0" err="1" smtClean="0">
                <a:solidFill>
                  <a:srgbClr val="006600"/>
                </a:solidFill>
                <a:latin typeface="Times New Roman" panose="02020603050405020304" pitchFamily="18" charset="0"/>
                <a:cs typeface="Times New Roman" panose="02020603050405020304" pitchFamily="18" charset="0"/>
              </a:rPr>
              <a:t>Sự</a:t>
            </a:r>
            <a:r>
              <a:rPr lang="en-US" sz="2400" b="1" dirty="0" smtClean="0">
                <a:solidFill>
                  <a:srgbClr val="006600"/>
                </a:solidFill>
                <a:latin typeface="Times New Roman" panose="02020603050405020304" pitchFamily="18" charset="0"/>
                <a:cs typeface="Times New Roman" panose="02020603050405020304" pitchFamily="18" charset="0"/>
              </a:rPr>
              <a:t> </a:t>
            </a:r>
            <a:r>
              <a:rPr lang="en-US" sz="2400" b="1" dirty="0" err="1" smtClean="0">
                <a:solidFill>
                  <a:srgbClr val="006600"/>
                </a:solidFill>
                <a:latin typeface="Times New Roman" panose="02020603050405020304" pitchFamily="18" charset="0"/>
                <a:cs typeface="Times New Roman" panose="02020603050405020304" pitchFamily="18" charset="0"/>
              </a:rPr>
              <a:t>sôi</a:t>
            </a:r>
            <a:endParaRPr lang="en-US" sz="2400" b="1" dirty="0">
              <a:solidFill>
                <a:srgbClr val="0066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702464" y="316237"/>
            <a:ext cx="1762021" cy="461665"/>
          </a:xfrm>
          <a:prstGeom prst="rect">
            <a:avLst/>
          </a:prstGeom>
        </p:spPr>
        <p:txBody>
          <a:bodyPr wrap="none">
            <a:spAutoFit/>
          </a:bodyPr>
          <a:lstStyle/>
          <a:p>
            <a:r>
              <a:rPr lang="en-US" sz="2400" b="1" i="1" dirty="0" err="1" smtClean="0">
                <a:solidFill>
                  <a:srgbClr val="000066"/>
                </a:solidFill>
                <a:latin typeface="Times New Roman" panose="02020603050405020304" pitchFamily="18" charset="0"/>
                <a:cs typeface="Times New Roman" panose="02020603050405020304" pitchFamily="18" charset="0"/>
              </a:rPr>
              <a:t>Sự</a:t>
            </a:r>
            <a:r>
              <a:rPr lang="en-US" sz="2400" b="1" i="1" dirty="0" smtClean="0">
                <a:solidFill>
                  <a:srgbClr val="000066"/>
                </a:solidFill>
                <a:latin typeface="Times New Roman" panose="02020603050405020304" pitchFamily="18" charset="0"/>
                <a:cs typeface="Times New Roman" panose="02020603050405020304" pitchFamily="18" charset="0"/>
              </a:rPr>
              <a:t> </a:t>
            </a:r>
            <a:r>
              <a:rPr lang="en-US" sz="2400" b="1" i="1" dirty="0" err="1" smtClean="0">
                <a:solidFill>
                  <a:srgbClr val="000066"/>
                </a:solidFill>
                <a:latin typeface="Times New Roman" panose="02020603050405020304" pitchFamily="18" charset="0"/>
                <a:cs typeface="Times New Roman" panose="02020603050405020304" pitchFamily="18" charset="0"/>
              </a:rPr>
              <a:t>sôi</a:t>
            </a:r>
            <a:r>
              <a:rPr lang="en-US" sz="2400" b="1" i="1" dirty="0" smtClean="0">
                <a:solidFill>
                  <a:srgbClr val="000066"/>
                </a:solidFill>
                <a:latin typeface="Times New Roman" panose="02020603050405020304" pitchFamily="18" charset="0"/>
                <a:cs typeface="Times New Roman" panose="02020603050405020304" pitchFamily="18" charset="0"/>
              </a:rPr>
              <a:t> </a:t>
            </a:r>
            <a:r>
              <a:rPr lang="en-US" sz="2400" b="1" i="1" dirty="0" err="1" smtClean="0">
                <a:solidFill>
                  <a:srgbClr val="000066"/>
                </a:solidFill>
                <a:latin typeface="Times New Roman" panose="02020603050405020304" pitchFamily="18" charset="0"/>
                <a:cs typeface="Times New Roman" panose="02020603050405020304" pitchFamily="18" charset="0"/>
              </a:rPr>
              <a:t>là</a:t>
            </a:r>
            <a:r>
              <a:rPr lang="en-US" sz="2400" b="1" i="1" dirty="0" smtClean="0">
                <a:solidFill>
                  <a:srgbClr val="000066"/>
                </a:solidFill>
                <a:latin typeface="Times New Roman" panose="02020603050405020304" pitchFamily="18" charset="0"/>
                <a:cs typeface="Times New Roman" panose="02020603050405020304" pitchFamily="18" charset="0"/>
              </a:rPr>
              <a:t> </a:t>
            </a:r>
            <a:r>
              <a:rPr lang="en-US" sz="2400" b="1" i="1" dirty="0" err="1" smtClean="0">
                <a:solidFill>
                  <a:srgbClr val="000066"/>
                </a:solidFill>
                <a:latin typeface="Times New Roman" panose="02020603050405020304" pitchFamily="18" charset="0"/>
                <a:cs typeface="Times New Roman" panose="02020603050405020304" pitchFamily="18" charset="0"/>
              </a:rPr>
              <a:t>gì</a:t>
            </a:r>
            <a:r>
              <a:rPr lang="en-US" sz="2400" b="1" i="1" dirty="0" smtClean="0">
                <a:solidFill>
                  <a:srgbClr val="000066"/>
                </a:solidFill>
                <a:latin typeface="Times New Roman" panose="02020603050405020304" pitchFamily="18" charset="0"/>
                <a:cs typeface="Times New Roman" panose="02020603050405020304" pitchFamily="18" charset="0"/>
              </a:rPr>
              <a:t>?</a:t>
            </a:r>
            <a:endParaRPr lang="en-US" sz="2400" b="1" i="1" dirty="0">
              <a:solidFill>
                <a:srgbClr val="000066"/>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32415" y="2414120"/>
            <a:ext cx="5570047" cy="830997"/>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a:t>
            </a:r>
            <a:r>
              <a:rPr lang="en-US" sz="2400" b="1" dirty="0" err="1" smtClean="0">
                <a:latin typeface="Times New Roman" panose="02020603050405020304" pitchFamily="18" charset="0"/>
                <a:cs typeface="Times New Roman" panose="02020603050405020304" pitchFamily="18" charset="0"/>
              </a:rPr>
              <a:t>Sự</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sôi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sự</a:t>
            </a:r>
            <a:r>
              <a:rPr lang="en-US" sz="2400" b="1" dirty="0" smtClean="0">
                <a:latin typeface="Times New Roman" panose="02020603050405020304" pitchFamily="18" charset="0"/>
                <a:cs typeface="Times New Roman" panose="02020603050405020304" pitchFamily="18" charset="0"/>
              </a:rPr>
              <a:t> bay </a:t>
            </a:r>
            <a:r>
              <a:rPr lang="en-US" sz="2400" b="1" dirty="0" err="1" smtClean="0">
                <a:latin typeface="Times New Roman" panose="02020603050405020304" pitchFamily="18" charset="0"/>
                <a:cs typeface="Times New Roman" panose="02020603050405020304" pitchFamily="18" charset="0"/>
              </a:rPr>
              <a:t>hơi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đặc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biệt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xảy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ra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mặt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thoáng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trong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lòng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lóng</a:t>
            </a:r>
            <a:endParaRPr lang="en-US" sz="24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67293" y="3258580"/>
            <a:ext cx="5489427" cy="1938992"/>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a:t>
            </a:r>
            <a:r>
              <a:rPr lang="en-US" sz="2400" b="1" dirty="0" err="1" smtClean="0">
                <a:latin typeface="Times New Roman" panose="02020603050405020304" pitchFamily="18" charset="0"/>
                <a:cs typeface="Times New Roman" panose="02020603050405020304" pitchFamily="18" charset="0"/>
              </a:rPr>
              <a:t>Đặc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điểm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sự</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sôi:Trong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suốt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thời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gian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sôi</a:t>
            </a:r>
            <a:r>
              <a:rPr lang="en-US" sz="2400" b="1" dirty="0" smtClean="0">
                <a:latin typeface="Times New Roman" panose="02020603050405020304" pitchFamily="18" charset="0"/>
                <a:cs typeface="Times New Roman" panose="02020603050405020304" pitchFamily="18" charset="0"/>
              </a:rPr>
              <a:t>.</a:t>
            </a:r>
          </a:p>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lỏng</a:t>
            </a:r>
            <a:r>
              <a:rPr lang="en-US" sz="2400" b="1" dirty="0" smtClean="0">
                <a:latin typeface="Times New Roman" panose="02020603050405020304" pitchFamily="18" charset="0"/>
                <a:cs typeface="Times New Roman" panose="02020603050405020304" pitchFamily="18" charset="0"/>
              </a:rPr>
              <a:t> bay </a:t>
            </a:r>
            <a:r>
              <a:rPr lang="en-US" sz="2400" b="1" dirty="0" err="1" smtClean="0">
                <a:latin typeface="Times New Roman" panose="02020603050405020304" pitchFamily="18" charset="0"/>
                <a:cs typeface="Times New Roman" panose="02020603050405020304" pitchFamily="18" charset="0"/>
              </a:rPr>
              <a:t>hơi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tạo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thành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bọt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khí</a:t>
            </a:r>
            <a:r>
              <a:rPr lang="en-US" sz="2400" b="1" dirty="0" smtClean="0">
                <a:latin typeface="Times New Roman" panose="02020603050405020304" pitchFamily="18" charset="0"/>
                <a:cs typeface="Times New Roman" panose="02020603050405020304" pitchFamily="18" charset="0"/>
              </a:rPr>
              <a:t>.</a:t>
            </a:r>
          </a:p>
          <a:p>
            <a:r>
              <a:rPr lang="en-US" sz="2400" b="1" dirty="0" smtClean="0">
                <a:latin typeface="Times New Roman" panose="02020603050405020304" pitchFamily="18" charset="0"/>
                <a:cs typeface="Times New Roman" panose="02020603050405020304" pitchFamily="18" charset="0"/>
              </a:rPr>
              <a:t>+</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lỏng</a:t>
            </a:r>
            <a:r>
              <a:rPr lang="en-US" sz="2400" b="1" dirty="0" smtClean="0">
                <a:latin typeface="Times New Roman" panose="02020603050405020304" pitchFamily="18" charset="0"/>
                <a:cs typeface="Times New Roman" panose="02020603050405020304" pitchFamily="18" charset="0"/>
              </a:rPr>
              <a:t> bay </a:t>
            </a:r>
            <a:r>
              <a:rPr lang="en-US" sz="2400" b="1" dirty="0" err="1" smtClean="0">
                <a:latin typeface="Times New Roman" panose="02020603050405020304" pitchFamily="18" charset="0"/>
                <a:cs typeface="Times New Roman" panose="02020603050405020304" pitchFamily="18" charset="0"/>
              </a:rPr>
              <a:t>hơi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mặt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thoáng</a:t>
            </a:r>
            <a:r>
              <a:rPr lang="en-US" sz="2400" b="1" dirty="0" smtClean="0">
                <a:latin typeface="Times New Roman" panose="02020603050405020304" pitchFamily="18" charset="0"/>
                <a:cs typeface="Times New Roman" panose="02020603050405020304" pitchFamily="18" charset="0"/>
              </a:rPr>
              <a:t>.</a:t>
            </a:r>
          </a:p>
          <a:p>
            <a:r>
              <a:rPr lang="en-US" sz="2400" b="1" dirty="0" smtClean="0">
                <a:latin typeface="Times New Roman" panose="02020603050405020304" pitchFamily="18" charset="0"/>
                <a:cs typeface="Times New Roman" panose="02020603050405020304" pitchFamily="18" charset="0"/>
              </a:rPr>
              <a:t>+</a:t>
            </a:r>
            <a:r>
              <a:rPr lang="en-US" sz="2400" b="1" dirty="0" err="1" smtClean="0">
                <a:latin typeface="Times New Roman" panose="02020603050405020304" pitchFamily="18" charset="0"/>
                <a:cs typeface="Times New Roman" panose="02020603050405020304" pitchFamily="18" charset="0"/>
              </a:rPr>
              <a:t>Nhiệt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độ</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lỏng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không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thay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đổi</a:t>
            </a:r>
            <a:r>
              <a:rPr lang="en-US" sz="2400" b="1" dirty="0" smtClean="0">
                <a:latin typeface="Times New Roman" panose="02020603050405020304" pitchFamily="18" charset="0"/>
                <a:cs typeface="Times New Roman" panose="02020603050405020304" pitchFamily="18" charset="0"/>
              </a:rPr>
              <a:t>.</a:t>
            </a:r>
          </a:p>
        </p:txBody>
      </p:sp>
      <p:sp>
        <p:nvSpPr>
          <p:cNvPr id="13" name="Rectangle 12"/>
          <p:cNvSpPr/>
          <p:nvPr/>
        </p:nvSpPr>
        <p:spPr>
          <a:xfrm>
            <a:off x="5702463" y="777902"/>
            <a:ext cx="2991525" cy="461665"/>
          </a:xfrm>
          <a:prstGeom prst="rect">
            <a:avLst/>
          </a:prstGeom>
        </p:spPr>
        <p:txBody>
          <a:bodyPr wrap="none">
            <a:spAutoFit/>
          </a:bodyPr>
          <a:lstStyle/>
          <a:p>
            <a:r>
              <a:rPr lang="en-US" sz="2400" b="1" i="1" dirty="0" err="1" smtClean="0">
                <a:solidFill>
                  <a:srgbClr val="000066"/>
                </a:solidFill>
                <a:latin typeface="Times New Roman" panose="02020603050405020304" pitchFamily="18" charset="0"/>
                <a:cs typeface="Times New Roman" panose="02020603050405020304" pitchFamily="18" charset="0"/>
              </a:rPr>
              <a:t>Đặc</a:t>
            </a:r>
            <a:r>
              <a:rPr lang="en-US" sz="2400" b="1" i="1" dirty="0" smtClean="0">
                <a:solidFill>
                  <a:srgbClr val="000066"/>
                </a:solidFill>
                <a:latin typeface="Times New Roman" panose="02020603050405020304" pitchFamily="18" charset="0"/>
                <a:cs typeface="Times New Roman" panose="02020603050405020304" pitchFamily="18" charset="0"/>
              </a:rPr>
              <a:t> </a:t>
            </a:r>
            <a:r>
              <a:rPr lang="en-US" sz="2400" b="1" i="1" dirty="0" err="1" smtClean="0">
                <a:solidFill>
                  <a:srgbClr val="000066"/>
                </a:solidFill>
                <a:latin typeface="Times New Roman" panose="02020603050405020304" pitchFamily="18" charset="0"/>
                <a:cs typeface="Times New Roman" panose="02020603050405020304" pitchFamily="18" charset="0"/>
              </a:rPr>
              <a:t>điểm</a:t>
            </a:r>
            <a:r>
              <a:rPr lang="en-US" sz="2400" b="1" i="1" dirty="0" smtClean="0">
                <a:solidFill>
                  <a:srgbClr val="000066"/>
                </a:solidFill>
                <a:latin typeface="Times New Roman" panose="02020603050405020304" pitchFamily="18" charset="0"/>
                <a:cs typeface="Times New Roman" panose="02020603050405020304" pitchFamily="18" charset="0"/>
              </a:rPr>
              <a:t> </a:t>
            </a:r>
            <a:r>
              <a:rPr lang="en-US" sz="2400" b="1" i="1" dirty="0" err="1" smtClean="0">
                <a:solidFill>
                  <a:srgbClr val="000066"/>
                </a:solidFill>
                <a:latin typeface="Times New Roman" panose="02020603050405020304" pitchFamily="18" charset="0"/>
                <a:cs typeface="Times New Roman" panose="02020603050405020304" pitchFamily="18" charset="0"/>
              </a:rPr>
              <a:t>sự</a:t>
            </a:r>
            <a:r>
              <a:rPr lang="en-US" sz="2400" b="1" i="1" dirty="0" smtClean="0">
                <a:solidFill>
                  <a:srgbClr val="000066"/>
                </a:solidFill>
                <a:latin typeface="Times New Roman" panose="02020603050405020304" pitchFamily="18" charset="0"/>
                <a:cs typeface="Times New Roman" panose="02020603050405020304" pitchFamily="18" charset="0"/>
              </a:rPr>
              <a:t> </a:t>
            </a:r>
            <a:r>
              <a:rPr lang="en-US" sz="2400" b="1" i="1" dirty="0" err="1" smtClean="0">
                <a:solidFill>
                  <a:srgbClr val="000066"/>
                </a:solidFill>
                <a:latin typeface="Times New Roman" panose="02020603050405020304" pitchFamily="18" charset="0"/>
                <a:cs typeface="Times New Roman" panose="02020603050405020304" pitchFamily="18" charset="0"/>
              </a:rPr>
              <a:t>sôi</a:t>
            </a:r>
            <a:r>
              <a:rPr lang="en-US" sz="2400" b="1" i="1" dirty="0" smtClean="0">
                <a:solidFill>
                  <a:srgbClr val="000066"/>
                </a:solidFill>
                <a:latin typeface="Times New Roman" panose="02020603050405020304" pitchFamily="18" charset="0"/>
                <a:cs typeface="Times New Roman" panose="02020603050405020304" pitchFamily="18" charset="0"/>
              </a:rPr>
              <a:t> </a:t>
            </a:r>
            <a:r>
              <a:rPr lang="en-US" sz="2400" b="1" i="1" dirty="0" err="1" smtClean="0">
                <a:solidFill>
                  <a:srgbClr val="000066"/>
                </a:solidFill>
                <a:latin typeface="Times New Roman" panose="02020603050405020304" pitchFamily="18" charset="0"/>
                <a:cs typeface="Times New Roman" panose="02020603050405020304" pitchFamily="18" charset="0"/>
              </a:rPr>
              <a:t>là</a:t>
            </a:r>
            <a:r>
              <a:rPr lang="en-US" sz="2400" b="1" i="1" dirty="0" smtClean="0">
                <a:solidFill>
                  <a:srgbClr val="000066"/>
                </a:solidFill>
                <a:latin typeface="Times New Roman" panose="02020603050405020304" pitchFamily="18" charset="0"/>
                <a:cs typeface="Times New Roman" panose="02020603050405020304" pitchFamily="18" charset="0"/>
              </a:rPr>
              <a:t> </a:t>
            </a:r>
            <a:r>
              <a:rPr lang="en-US" sz="2400" b="1" i="1" dirty="0" err="1" smtClean="0">
                <a:solidFill>
                  <a:srgbClr val="000066"/>
                </a:solidFill>
                <a:latin typeface="Times New Roman" panose="02020603050405020304" pitchFamily="18" charset="0"/>
                <a:cs typeface="Times New Roman" panose="02020603050405020304" pitchFamily="18" charset="0"/>
              </a:rPr>
              <a:t>gì</a:t>
            </a:r>
            <a:r>
              <a:rPr lang="en-US" sz="2400" b="1" i="1" dirty="0" smtClean="0">
                <a:solidFill>
                  <a:srgbClr val="000066"/>
                </a:solidFill>
                <a:latin typeface="Times New Roman" panose="02020603050405020304" pitchFamily="18" charset="0"/>
                <a:cs typeface="Times New Roman" panose="02020603050405020304" pitchFamily="18" charset="0"/>
              </a:rPr>
              <a:t>?</a:t>
            </a:r>
            <a:endParaRPr lang="en-US" sz="2400" b="1" i="1" dirty="0">
              <a:solidFill>
                <a:srgbClr val="00006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93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circle(in)">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circle(in)">
                                      <p:cBhvr>
                                        <p:cTn id="27" dur="20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2">
                                            <p:txEl>
                                              <p:pRg st="1" end="1"/>
                                            </p:txEl>
                                          </p:spTgt>
                                        </p:tgtEl>
                                        <p:attrNameLst>
                                          <p:attrName>style.visibility</p:attrName>
                                        </p:attrNameLst>
                                      </p:cBhvr>
                                      <p:to>
                                        <p:strVal val="visible"/>
                                      </p:to>
                                    </p:set>
                                    <p:animEffect transition="in" filter="circle(in)">
                                      <p:cBhvr>
                                        <p:cTn id="32" dur="2000"/>
                                        <p:tgtEl>
                                          <p:spTgt spid="1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2">
                                            <p:txEl>
                                              <p:pRg st="2" end="2"/>
                                            </p:txEl>
                                          </p:spTgt>
                                        </p:tgtEl>
                                        <p:attrNameLst>
                                          <p:attrName>style.visibility</p:attrName>
                                        </p:attrNameLst>
                                      </p:cBhvr>
                                      <p:to>
                                        <p:strVal val="visible"/>
                                      </p:to>
                                    </p:set>
                                    <p:animEffect transition="in" filter="barn(inVertical)">
                                      <p:cBhvr>
                                        <p:cTn id="37" dur="500"/>
                                        <p:tgtEl>
                                          <p:spTgt spid="1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12">
                                            <p:txEl>
                                              <p:pRg st="3" end="3"/>
                                            </p:txEl>
                                          </p:spTgt>
                                        </p:tgtEl>
                                        <p:attrNameLst>
                                          <p:attrName>style.visibility</p:attrName>
                                        </p:attrNameLst>
                                      </p:cBhvr>
                                      <p:to>
                                        <p:strVal val="visible"/>
                                      </p:to>
                                    </p:set>
                                    <p:animEffect transition="in" filter="circle(in)">
                                      <p:cBhvr>
                                        <p:cTn id="42" dur="20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6254" y="1338615"/>
            <a:ext cx="8524337" cy="1665842"/>
          </a:xfrm>
          <a:prstGeom prst="rect">
            <a:avLst/>
          </a:prstGeom>
        </p:spPr>
      </p:pic>
      <p:sp>
        <p:nvSpPr>
          <p:cNvPr id="5" name="Rectangle 4"/>
          <p:cNvSpPr/>
          <p:nvPr/>
        </p:nvSpPr>
        <p:spPr>
          <a:xfrm>
            <a:off x="463136" y="765223"/>
            <a:ext cx="6863940" cy="461665"/>
          </a:xfrm>
          <a:prstGeom prst="rect">
            <a:avLst/>
          </a:prstGeom>
        </p:spPr>
        <p:txBody>
          <a:bodyPr wrap="square">
            <a:spAutoFit/>
          </a:bodyPr>
          <a:lstStyle/>
          <a:p>
            <a:r>
              <a:rPr lang="en-US" sz="2400" b="1" i="1" dirty="0" err="1" smtClean="0">
                <a:solidFill>
                  <a:srgbClr val="000066"/>
                </a:solidFill>
                <a:latin typeface="Times New Roman" panose="02020603050405020304" pitchFamily="18" charset="0"/>
                <a:cs typeface="Times New Roman" panose="02020603050405020304" pitchFamily="18" charset="0"/>
              </a:rPr>
              <a:t>Em</a:t>
            </a:r>
            <a:r>
              <a:rPr lang="en-US" sz="2400" b="1" i="1" dirty="0" smtClean="0">
                <a:solidFill>
                  <a:srgbClr val="000066"/>
                </a:solidFill>
                <a:latin typeface="Times New Roman" panose="02020603050405020304" pitchFamily="18" charset="0"/>
                <a:cs typeface="Times New Roman" panose="02020603050405020304" pitchFamily="18" charset="0"/>
              </a:rPr>
              <a:t> </a:t>
            </a:r>
            <a:r>
              <a:rPr lang="en-US" sz="2400" b="1" i="1" dirty="0" err="1" smtClean="0">
                <a:solidFill>
                  <a:srgbClr val="000066"/>
                </a:solidFill>
                <a:latin typeface="Times New Roman" panose="02020603050405020304" pitchFamily="18" charset="0"/>
                <a:cs typeface="Times New Roman" panose="02020603050405020304" pitchFamily="18" charset="0"/>
              </a:rPr>
              <a:t>có</a:t>
            </a:r>
            <a:r>
              <a:rPr lang="en-US" sz="2400" b="1" i="1" dirty="0" smtClean="0">
                <a:solidFill>
                  <a:srgbClr val="000066"/>
                </a:solidFill>
                <a:latin typeface="Times New Roman" panose="02020603050405020304" pitchFamily="18" charset="0"/>
                <a:cs typeface="Times New Roman" panose="02020603050405020304" pitchFamily="18" charset="0"/>
              </a:rPr>
              <a:t> </a:t>
            </a:r>
            <a:r>
              <a:rPr lang="en-US" sz="2400" b="1" i="1" dirty="0" err="1" smtClean="0">
                <a:solidFill>
                  <a:srgbClr val="000066"/>
                </a:solidFill>
                <a:latin typeface="Times New Roman" panose="02020603050405020304" pitchFamily="18" charset="0"/>
                <a:cs typeface="Times New Roman" panose="02020603050405020304" pitchFamily="18" charset="0"/>
              </a:rPr>
              <a:t>nhận</a:t>
            </a:r>
            <a:r>
              <a:rPr lang="en-US" sz="2400" b="1" i="1" dirty="0" smtClean="0">
                <a:solidFill>
                  <a:srgbClr val="000066"/>
                </a:solidFill>
                <a:latin typeface="Times New Roman" panose="02020603050405020304" pitchFamily="18" charset="0"/>
                <a:cs typeface="Times New Roman" panose="02020603050405020304" pitchFamily="18" charset="0"/>
              </a:rPr>
              <a:t> </a:t>
            </a:r>
            <a:r>
              <a:rPr lang="en-US" sz="2400" b="1" i="1" dirty="0" err="1" smtClean="0">
                <a:solidFill>
                  <a:srgbClr val="000066"/>
                </a:solidFill>
                <a:latin typeface="Times New Roman" panose="02020603050405020304" pitchFamily="18" charset="0"/>
                <a:cs typeface="Times New Roman" panose="02020603050405020304" pitchFamily="18" charset="0"/>
              </a:rPr>
              <a:t>xét</a:t>
            </a:r>
            <a:r>
              <a:rPr lang="en-US" sz="2400" b="1" i="1" dirty="0" smtClean="0">
                <a:solidFill>
                  <a:srgbClr val="000066"/>
                </a:solidFill>
                <a:latin typeface="Times New Roman" panose="02020603050405020304" pitchFamily="18" charset="0"/>
                <a:cs typeface="Times New Roman" panose="02020603050405020304" pitchFamily="18" charset="0"/>
              </a:rPr>
              <a:t> </a:t>
            </a:r>
            <a:r>
              <a:rPr lang="en-US" sz="2400" b="1" i="1" dirty="0" err="1" smtClean="0">
                <a:solidFill>
                  <a:srgbClr val="000066"/>
                </a:solidFill>
                <a:latin typeface="Times New Roman" panose="02020603050405020304" pitchFamily="18" charset="0"/>
                <a:cs typeface="Times New Roman" panose="02020603050405020304" pitchFamily="18" charset="0"/>
              </a:rPr>
              <a:t>gì</a:t>
            </a:r>
            <a:r>
              <a:rPr lang="en-US" sz="2400" b="1" i="1" dirty="0" smtClean="0">
                <a:solidFill>
                  <a:srgbClr val="000066"/>
                </a:solidFill>
                <a:latin typeface="Times New Roman" panose="02020603050405020304" pitchFamily="18" charset="0"/>
                <a:cs typeface="Times New Roman" panose="02020603050405020304" pitchFamily="18" charset="0"/>
              </a:rPr>
              <a:t> </a:t>
            </a:r>
            <a:r>
              <a:rPr lang="en-US" sz="2400" b="1" i="1" dirty="0" err="1" smtClean="0">
                <a:solidFill>
                  <a:srgbClr val="000066"/>
                </a:solidFill>
                <a:latin typeface="Times New Roman" panose="02020603050405020304" pitchFamily="18" charset="0"/>
                <a:cs typeface="Times New Roman" panose="02020603050405020304" pitchFamily="18" charset="0"/>
              </a:rPr>
              <a:t>về</a:t>
            </a:r>
            <a:r>
              <a:rPr lang="en-US" sz="2400" b="1" i="1" dirty="0" smtClean="0">
                <a:solidFill>
                  <a:srgbClr val="000066"/>
                </a:solidFill>
                <a:latin typeface="Times New Roman" panose="02020603050405020304" pitchFamily="18" charset="0"/>
                <a:cs typeface="Times New Roman" panose="02020603050405020304" pitchFamily="18" charset="0"/>
              </a:rPr>
              <a:t> </a:t>
            </a:r>
            <a:r>
              <a:rPr lang="en-US" sz="2400" b="1" i="1" dirty="0" err="1" smtClean="0">
                <a:solidFill>
                  <a:srgbClr val="000066"/>
                </a:solidFill>
                <a:latin typeface="Times New Roman" panose="02020603050405020304" pitchFamily="18" charset="0"/>
                <a:cs typeface="Times New Roman" panose="02020603050405020304" pitchFamily="18" charset="0"/>
              </a:rPr>
              <a:t>nhiệt</a:t>
            </a:r>
            <a:r>
              <a:rPr lang="en-US" sz="2400" b="1" i="1" dirty="0" smtClean="0">
                <a:solidFill>
                  <a:srgbClr val="000066"/>
                </a:solidFill>
                <a:latin typeface="Times New Roman" panose="02020603050405020304" pitchFamily="18" charset="0"/>
                <a:cs typeface="Times New Roman" panose="02020603050405020304" pitchFamily="18" charset="0"/>
              </a:rPr>
              <a:t> </a:t>
            </a:r>
            <a:r>
              <a:rPr lang="en-US" sz="2400" b="1" i="1" dirty="0" err="1" smtClean="0">
                <a:solidFill>
                  <a:srgbClr val="000066"/>
                </a:solidFill>
                <a:latin typeface="Times New Roman" panose="02020603050405020304" pitchFamily="18" charset="0"/>
                <a:cs typeface="Times New Roman" panose="02020603050405020304" pitchFamily="18" charset="0"/>
              </a:rPr>
              <a:t>độ</a:t>
            </a:r>
            <a:r>
              <a:rPr lang="en-US" sz="2400" b="1" i="1" dirty="0" smtClean="0">
                <a:solidFill>
                  <a:srgbClr val="000066"/>
                </a:solidFill>
                <a:latin typeface="Times New Roman" panose="02020603050405020304" pitchFamily="18" charset="0"/>
                <a:cs typeface="Times New Roman" panose="02020603050405020304" pitchFamily="18" charset="0"/>
              </a:rPr>
              <a:t> </a:t>
            </a:r>
            <a:r>
              <a:rPr lang="en-US" sz="2400" b="1" i="1" dirty="0" err="1" smtClean="0">
                <a:solidFill>
                  <a:srgbClr val="000066"/>
                </a:solidFill>
                <a:latin typeface="Times New Roman" panose="02020603050405020304" pitchFamily="18" charset="0"/>
                <a:cs typeface="Times New Roman" panose="02020603050405020304" pitchFamily="18" charset="0"/>
              </a:rPr>
              <a:t>sôi</a:t>
            </a:r>
            <a:r>
              <a:rPr lang="en-US" sz="2400" b="1" i="1" dirty="0" smtClean="0">
                <a:solidFill>
                  <a:srgbClr val="000066"/>
                </a:solidFill>
                <a:latin typeface="Times New Roman" panose="02020603050405020304" pitchFamily="18" charset="0"/>
                <a:cs typeface="Times New Roman" panose="02020603050405020304" pitchFamily="18" charset="0"/>
              </a:rPr>
              <a:t> </a:t>
            </a:r>
            <a:r>
              <a:rPr lang="en-US" sz="2400" b="1" i="1" dirty="0" err="1" smtClean="0">
                <a:solidFill>
                  <a:srgbClr val="000066"/>
                </a:solidFill>
                <a:latin typeface="Times New Roman" panose="02020603050405020304" pitchFamily="18" charset="0"/>
                <a:cs typeface="Times New Roman" panose="02020603050405020304" pitchFamily="18" charset="0"/>
              </a:rPr>
              <a:t>giữa</a:t>
            </a:r>
            <a:r>
              <a:rPr lang="en-US" sz="2400" b="1" i="1" dirty="0" smtClean="0">
                <a:solidFill>
                  <a:srgbClr val="000066"/>
                </a:solidFill>
                <a:latin typeface="Times New Roman" panose="02020603050405020304" pitchFamily="18" charset="0"/>
                <a:cs typeface="Times New Roman" panose="02020603050405020304" pitchFamily="18" charset="0"/>
              </a:rPr>
              <a:t> </a:t>
            </a:r>
            <a:r>
              <a:rPr lang="en-US" sz="2400" b="1" i="1" dirty="0" err="1" smtClean="0">
                <a:solidFill>
                  <a:srgbClr val="000066"/>
                </a:solidFill>
                <a:latin typeface="Times New Roman" panose="02020603050405020304" pitchFamily="18" charset="0"/>
                <a:cs typeface="Times New Roman" panose="02020603050405020304" pitchFamily="18" charset="0"/>
              </a:rPr>
              <a:t>các</a:t>
            </a:r>
            <a:r>
              <a:rPr lang="en-US" sz="2400" b="1" i="1" dirty="0" smtClean="0">
                <a:solidFill>
                  <a:srgbClr val="000066"/>
                </a:solidFill>
                <a:latin typeface="Times New Roman" panose="02020603050405020304" pitchFamily="18" charset="0"/>
                <a:cs typeface="Times New Roman" panose="02020603050405020304" pitchFamily="18" charset="0"/>
              </a:rPr>
              <a:t> </a:t>
            </a:r>
            <a:r>
              <a:rPr lang="en-US" sz="2400" b="1" i="1" dirty="0" err="1" smtClean="0">
                <a:solidFill>
                  <a:srgbClr val="000066"/>
                </a:solidFill>
                <a:latin typeface="Times New Roman" panose="02020603050405020304" pitchFamily="18" charset="0"/>
                <a:cs typeface="Times New Roman" panose="02020603050405020304" pitchFamily="18" charset="0"/>
              </a:rPr>
              <a:t>chất</a:t>
            </a:r>
            <a:endParaRPr lang="en-US" sz="2400" b="1" i="1" dirty="0">
              <a:solidFill>
                <a:srgbClr val="000066"/>
              </a:solidFill>
              <a:latin typeface="Times New Roman" panose="02020603050405020304" pitchFamily="18" charset="0"/>
              <a:cs typeface="Times New Roman" panose="02020603050405020304" pitchFamily="18" charset="0"/>
            </a:endParaRPr>
          </a:p>
        </p:txBody>
      </p:sp>
      <p:sp>
        <p:nvSpPr>
          <p:cNvPr id="6" name="Rectangle 5"/>
          <p:cNvSpPr/>
          <p:nvPr/>
        </p:nvSpPr>
        <p:spPr>
          <a:xfrm>
            <a:off x="463136" y="3116184"/>
            <a:ext cx="7742713" cy="461665"/>
          </a:xfrm>
          <a:prstGeom prst="rect">
            <a:avLst/>
          </a:prstGeom>
        </p:spPr>
        <p:txBody>
          <a:bodyPr wrap="square">
            <a:spAutoFit/>
          </a:bodyPr>
          <a:lstStyle/>
          <a:p>
            <a:r>
              <a:rPr lang="en-US" sz="2400" b="1" dirty="0" err="1" smtClean="0">
                <a:solidFill>
                  <a:srgbClr val="006600"/>
                </a:solidFill>
                <a:latin typeface="Times New Roman" panose="02020603050405020304" pitchFamily="18" charset="0"/>
                <a:cs typeface="Times New Roman" panose="02020603050405020304" pitchFamily="18" charset="0"/>
              </a:rPr>
              <a:t>Bảng</a:t>
            </a:r>
            <a:r>
              <a:rPr lang="en-US" sz="2400" b="1" dirty="0" smtClean="0">
                <a:solidFill>
                  <a:srgbClr val="006600"/>
                </a:solidFill>
                <a:latin typeface="Times New Roman" panose="02020603050405020304" pitchFamily="18" charset="0"/>
                <a:cs typeface="Times New Roman" panose="02020603050405020304" pitchFamily="18" charset="0"/>
              </a:rPr>
              <a:t> </a:t>
            </a:r>
            <a:r>
              <a:rPr lang="en-US" sz="2400" b="1" dirty="0" err="1" smtClean="0">
                <a:solidFill>
                  <a:srgbClr val="006600"/>
                </a:solidFill>
                <a:latin typeface="Times New Roman" panose="02020603050405020304" pitchFamily="18" charset="0"/>
                <a:cs typeface="Times New Roman" panose="02020603050405020304" pitchFamily="18" charset="0"/>
              </a:rPr>
              <a:t>nhiệt</a:t>
            </a:r>
            <a:r>
              <a:rPr lang="en-US" sz="2400" b="1" dirty="0" smtClean="0">
                <a:solidFill>
                  <a:srgbClr val="006600"/>
                </a:solidFill>
                <a:latin typeface="Times New Roman" panose="02020603050405020304" pitchFamily="18" charset="0"/>
                <a:cs typeface="Times New Roman" panose="02020603050405020304" pitchFamily="18" charset="0"/>
              </a:rPr>
              <a:t> </a:t>
            </a:r>
            <a:r>
              <a:rPr lang="en-US" sz="2400" b="1" dirty="0" err="1" smtClean="0">
                <a:solidFill>
                  <a:srgbClr val="006600"/>
                </a:solidFill>
                <a:latin typeface="Times New Roman" panose="02020603050405020304" pitchFamily="18" charset="0"/>
                <a:cs typeface="Times New Roman" panose="02020603050405020304" pitchFamily="18" charset="0"/>
              </a:rPr>
              <a:t>độ</a:t>
            </a:r>
            <a:r>
              <a:rPr lang="en-US" sz="2400" b="1" dirty="0" smtClean="0">
                <a:solidFill>
                  <a:srgbClr val="006600"/>
                </a:solidFill>
                <a:latin typeface="Times New Roman" panose="02020603050405020304" pitchFamily="18" charset="0"/>
                <a:cs typeface="Times New Roman" panose="02020603050405020304" pitchFamily="18" charset="0"/>
              </a:rPr>
              <a:t> </a:t>
            </a:r>
            <a:r>
              <a:rPr lang="en-US" sz="2400" b="1" dirty="0" err="1" smtClean="0">
                <a:solidFill>
                  <a:srgbClr val="006600"/>
                </a:solidFill>
                <a:latin typeface="Times New Roman" panose="02020603050405020304" pitchFamily="18" charset="0"/>
                <a:cs typeface="Times New Roman" panose="02020603050405020304" pitchFamily="18" charset="0"/>
              </a:rPr>
              <a:t>sôi</a:t>
            </a:r>
            <a:r>
              <a:rPr lang="en-US" sz="2400" b="1" dirty="0" smtClean="0">
                <a:solidFill>
                  <a:srgbClr val="006600"/>
                </a:solidFill>
                <a:latin typeface="Times New Roman" panose="02020603050405020304" pitchFamily="18" charset="0"/>
                <a:cs typeface="Times New Roman" panose="02020603050405020304" pitchFamily="18" charset="0"/>
              </a:rPr>
              <a:t> </a:t>
            </a:r>
            <a:r>
              <a:rPr lang="en-US" sz="2400" b="1" dirty="0" err="1" smtClean="0">
                <a:solidFill>
                  <a:srgbClr val="006600"/>
                </a:solidFill>
                <a:latin typeface="Times New Roman" panose="02020603050405020304" pitchFamily="18" charset="0"/>
                <a:cs typeface="Times New Roman" panose="02020603050405020304" pitchFamily="18" charset="0"/>
              </a:rPr>
              <a:t>của</a:t>
            </a:r>
            <a:r>
              <a:rPr lang="en-US" sz="2400" b="1" dirty="0" smtClean="0">
                <a:solidFill>
                  <a:srgbClr val="006600"/>
                </a:solidFill>
                <a:latin typeface="Times New Roman" panose="02020603050405020304" pitchFamily="18" charset="0"/>
                <a:cs typeface="Times New Roman" panose="02020603050405020304" pitchFamily="18" charset="0"/>
              </a:rPr>
              <a:t> </a:t>
            </a:r>
            <a:r>
              <a:rPr lang="en-US" sz="2400" b="1" dirty="0" err="1" smtClean="0">
                <a:solidFill>
                  <a:srgbClr val="006600"/>
                </a:solidFill>
                <a:latin typeface="Times New Roman" panose="02020603050405020304" pitchFamily="18" charset="0"/>
                <a:cs typeface="Times New Roman" panose="02020603050405020304" pitchFamily="18" charset="0"/>
              </a:rPr>
              <a:t>của</a:t>
            </a:r>
            <a:r>
              <a:rPr lang="en-US" sz="2400" b="1" dirty="0" smtClean="0">
                <a:solidFill>
                  <a:srgbClr val="006600"/>
                </a:solidFill>
                <a:latin typeface="Times New Roman" panose="02020603050405020304" pitchFamily="18" charset="0"/>
                <a:cs typeface="Times New Roman" panose="02020603050405020304" pitchFamily="18" charset="0"/>
              </a:rPr>
              <a:t> </a:t>
            </a:r>
            <a:r>
              <a:rPr lang="en-US" sz="2400" b="1" dirty="0" err="1" smtClean="0">
                <a:solidFill>
                  <a:srgbClr val="006600"/>
                </a:solidFill>
                <a:latin typeface="Times New Roman" panose="02020603050405020304" pitchFamily="18" charset="0"/>
                <a:cs typeface="Times New Roman" panose="02020603050405020304" pitchFamily="18" charset="0"/>
              </a:rPr>
              <a:t>một</a:t>
            </a:r>
            <a:r>
              <a:rPr lang="en-US" sz="2400" b="1" dirty="0" smtClean="0">
                <a:solidFill>
                  <a:srgbClr val="006600"/>
                </a:solidFill>
                <a:latin typeface="Times New Roman" panose="02020603050405020304" pitchFamily="18" charset="0"/>
                <a:cs typeface="Times New Roman" panose="02020603050405020304" pitchFamily="18" charset="0"/>
              </a:rPr>
              <a:t> </a:t>
            </a:r>
            <a:r>
              <a:rPr lang="en-US" sz="2400" b="1" dirty="0" err="1" smtClean="0">
                <a:solidFill>
                  <a:srgbClr val="006600"/>
                </a:solidFill>
                <a:latin typeface="Times New Roman" panose="02020603050405020304" pitchFamily="18" charset="0"/>
                <a:cs typeface="Times New Roman" panose="02020603050405020304" pitchFamily="18" charset="0"/>
              </a:rPr>
              <a:t>số</a:t>
            </a:r>
            <a:r>
              <a:rPr lang="en-US" sz="2400" b="1" dirty="0" smtClean="0">
                <a:solidFill>
                  <a:srgbClr val="006600"/>
                </a:solidFill>
                <a:latin typeface="Times New Roman" panose="02020603050405020304" pitchFamily="18" charset="0"/>
                <a:cs typeface="Times New Roman" panose="02020603050405020304" pitchFamily="18" charset="0"/>
              </a:rPr>
              <a:t> </a:t>
            </a:r>
            <a:r>
              <a:rPr lang="en-US" sz="2400" b="1" dirty="0" err="1" smtClean="0">
                <a:solidFill>
                  <a:srgbClr val="006600"/>
                </a:solidFill>
                <a:latin typeface="Times New Roman" panose="02020603050405020304" pitchFamily="18" charset="0"/>
                <a:cs typeface="Times New Roman" panose="02020603050405020304" pitchFamily="18" charset="0"/>
              </a:rPr>
              <a:t>chất</a:t>
            </a:r>
            <a:r>
              <a:rPr lang="en-US" sz="2400" b="1" dirty="0" smtClean="0">
                <a:solidFill>
                  <a:srgbClr val="006600"/>
                </a:solidFill>
                <a:latin typeface="Times New Roman" panose="02020603050405020304" pitchFamily="18" charset="0"/>
                <a:cs typeface="Times New Roman" panose="02020603050405020304" pitchFamily="18" charset="0"/>
              </a:rPr>
              <a:t> ở </a:t>
            </a:r>
            <a:r>
              <a:rPr lang="en-US" sz="2400" b="1" dirty="0" err="1" smtClean="0">
                <a:solidFill>
                  <a:srgbClr val="006600"/>
                </a:solidFill>
                <a:latin typeface="Times New Roman" panose="02020603050405020304" pitchFamily="18" charset="0"/>
                <a:cs typeface="Times New Roman" panose="02020603050405020304" pitchFamily="18" charset="0"/>
              </a:rPr>
              <a:t>điều</a:t>
            </a:r>
            <a:r>
              <a:rPr lang="en-US" sz="2400" b="1" dirty="0" smtClean="0">
                <a:solidFill>
                  <a:srgbClr val="006600"/>
                </a:solidFill>
                <a:latin typeface="Times New Roman" panose="02020603050405020304" pitchFamily="18" charset="0"/>
                <a:cs typeface="Times New Roman" panose="02020603050405020304" pitchFamily="18" charset="0"/>
              </a:rPr>
              <a:t> </a:t>
            </a:r>
            <a:r>
              <a:rPr lang="en-US" sz="2400" b="1" dirty="0" err="1" smtClean="0">
                <a:solidFill>
                  <a:srgbClr val="006600"/>
                </a:solidFill>
                <a:latin typeface="Times New Roman" panose="02020603050405020304" pitchFamily="18" charset="0"/>
                <a:cs typeface="Times New Roman" panose="02020603050405020304" pitchFamily="18" charset="0"/>
              </a:rPr>
              <a:t>kiện</a:t>
            </a:r>
            <a:r>
              <a:rPr lang="en-US" sz="2400" b="1" dirty="0" smtClean="0">
                <a:solidFill>
                  <a:srgbClr val="006600"/>
                </a:solidFill>
                <a:latin typeface="Times New Roman" panose="02020603050405020304" pitchFamily="18" charset="0"/>
                <a:cs typeface="Times New Roman" panose="02020603050405020304" pitchFamily="18" charset="0"/>
              </a:rPr>
              <a:t> </a:t>
            </a:r>
            <a:r>
              <a:rPr lang="en-US" sz="2400" b="1" dirty="0" err="1" smtClean="0">
                <a:solidFill>
                  <a:srgbClr val="006600"/>
                </a:solidFill>
                <a:latin typeface="Times New Roman" panose="02020603050405020304" pitchFamily="18" charset="0"/>
                <a:cs typeface="Times New Roman" panose="02020603050405020304" pitchFamily="18" charset="0"/>
              </a:rPr>
              <a:t>chuẩn</a:t>
            </a:r>
            <a:r>
              <a:rPr lang="en-US" sz="2400" b="1" dirty="0" smtClean="0">
                <a:solidFill>
                  <a:srgbClr val="006600"/>
                </a:solidFill>
                <a:latin typeface="Times New Roman" panose="02020603050405020304" pitchFamily="18" charset="0"/>
                <a:cs typeface="Times New Roman" panose="02020603050405020304" pitchFamily="18" charset="0"/>
              </a:rPr>
              <a:t>.</a:t>
            </a:r>
            <a:endParaRPr lang="en-US" sz="2400" b="1" dirty="0">
              <a:solidFill>
                <a:srgbClr val="0066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055537" y="3873726"/>
            <a:ext cx="6276077" cy="461665"/>
          </a:xfrm>
          <a:prstGeom prst="rect">
            <a:avLst/>
          </a:prstGeom>
        </p:spPr>
        <p:txBody>
          <a:bodyPr wrap="none">
            <a:spAutoFit/>
          </a:bodyPr>
          <a:lstStyle/>
          <a:p>
            <a:r>
              <a:rPr lang="en-US" sz="2400" b="1" dirty="0" err="1" smtClean="0">
                <a:solidFill>
                  <a:srgbClr val="C00000"/>
                </a:solidFill>
                <a:latin typeface="Times New Roman" panose="02020603050405020304" pitchFamily="18" charset="0"/>
                <a:cs typeface="Times New Roman" panose="02020603050405020304" pitchFamily="18" charset="0"/>
              </a:rPr>
              <a:t>Các</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chất</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khác</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nhau</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có</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nhiệt</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độ</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sôi</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khác</a:t>
            </a:r>
            <a:r>
              <a:rPr lang="en-US" sz="2400" b="1" dirty="0" smtClean="0">
                <a:solidFill>
                  <a:srgbClr val="C00000"/>
                </a:solidFill>
                <a:latin typeface="Times New Roman" panose="02020603050405020304" pitchFamily="18" charset="0"/>
                <a:cs typeface="Times New Roman" panose="02020603050405020304" pitchFamily="18" charset="0"/>
              </a:rPr>
              <a:t> </a:t>
            </a:r>
            <a:r>
              <a:rPr lang="en-US" sz="2400" b="1" dirty="0" err="1" smtClean="0">
                <a:solidFill>
                  <a:srgbClr val="C00000"/>
                </a:solidFill>
                <a:latin typeface="Times New Roman" panose="02020603050405020304" pitchFamily="18" charset="0"/>
                <a:cs typeface="Times New Roman" panose="02020603050405020304" pitchFamily="18" charset="0"/>
              </a:rPr>
              <a:t>nhau</a:t>
            </a:r>
            <a:r>
              <a:rPr lang="en-US" sz="2400" b="1" dirty="0" smtClean="0">
                <a:solidFill>
                  <a:srgbClr val="C00000"/>
                </a:solidFill>
                <a:latin typeface="Times New Roman" panose="02020603050405020304" pitchFamily="18" charset="0"/>
                <a:cs typeface="Times New Roman" panose="02020603050405020304" pitchFamily="18" charset="0"/>
              </a:rPr>
              <a:t>.</a:t>
            </a:r>
            <a:endParaRPr lang="en-US" sz="2400" b="1" dirty="0">
              <a:solidFill>
                <a:srgbClr val="C00000"/>
              </a:solidFill>
              <a:latin typeface="Times New Roman" panose="02020603050405020304" pitchFamily="18" charset="0"/>
              <a:cs typeface="Times New Roman" panose="02020603050405020304" pitchFamily="18" charset="0"/>
            </a:endParaRPr>
          </a:p>
        </p:txBody>
      </p:sp>
      <p:sp>
        <p:nvSpPr>
          <p:cNvPr id="9" name="Right Arrow 8"/>
          <p:cNvSpPr/>
          <p:nvPr/>
        </p:nvSpPr>
        <p:spPr>
          <a:xfrm>
            <a:off x="534390" y="4004515"/>
            <a:ext cx="521147" cy="29525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318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7583" y="0"/>
            <a:ext cx="8561126" cy="461665"/>
          </a:xfrm>
          <a:prstGeom prst="rect">
            <a:avLst/>
          </a:prstGeom>
        </p:spPr>
        <p:txBody>
          <a:bodyPr wrap="none">
            <a:spAutoFit/>
          </a:bodyPr>
          <a:lstStyle/>
          <a:p>
            <a:r>
              <a:rPr lang="en-US" sz="2400" b="1" dirty="0" smtClean="0">
                <a:solidFill>
                  <a:srgbClr val="006600"/>
                </a:solidFill>
                <a:latin typeface="Times New Roman" panose="02020603050405020304" pitchFamily="18" charset="0"/>
                <a:cs typeface="Times New Roman" panose="02020603050405020304" pitchFamily="18" charset="0"/>
              </a:rPr>
              <a:t>BÀI 6. TÍNH CHẤT VÀ SỰ CHUYỂN THỂ CỦA CHẤT(3 </a:t>
            </a:r>
            <a:r>
              <a:rPr lang="en-US" sz="2400" b="1" dirty="0" err="1" smtClean="0">
                <a:solidFill>
                  <a:srgbClr val="006600"/>
                </a:solidFill>
                <a:latin typeface="Times New Roman" panose="02020603050405020304" pitchFamily="18" charset="0"/>
                <a:cs typeface="Times New Roman" panose="02020603050405020304" pitchFamily="18" charset="0"/>
              </a:rPr>
              <a:t>tiết</a:t>
            </a:r>
            <a:r>
              <a:rPr lang="en-US" sz="2400" b="1" dirty="0" smtClean="0">
                <a:solidFill>
                  <a:srgbClr val="006600"/>
                </a:solidFill>
                <a:latin typeface="Times New Roman" panose="02020603050405020304" pitchFamily="18" charset="0"/>
                <a:cs typeface="Times New Roman" panose="02020603050405020304" pitchFamily="18" charset="0"/>
              </a:rPr>
              <a:t>)</a:t>
            </a:r>
          </a:p>
        </p:txBody>
      </p:sp>
      <p:cxnSp>
        <p:nvCxnSpPr>
          <p:cNvPr id="6" name="Straight Connector 5"/>
          <p:cNvCxnSpPr/>
          <p:nvPr/>
        </p:nvCxnSpPr>
        <p:spPr>
          <a:xfrm>
            <a:off x="5702464" y="363186"/>
            <a:ext cx="13854" cy="6396335"/>
          </a:xfrm>
          <a:prstGeom prst="line">
            <a:avLst/>
          </a:prstGeom>
        </p:spPr>
        <p:style>
          <a:lnRef idx="3">
            <a:schemeClr val="accent6"/>
          </a:lnRef>
          <a:fillRef idx="0">
            <a:schemeClr val="accent6"/>
          </a:fillRef>
          <a:effectRef idx="2">
            <a:schemeClr val="accent6"/>
          </a:effectRef>
          <a:fontRef idx="minor">
            <a:schemeClr val="tx1"/>
          </a:fontRef>
        </p:style>
      </p:cxnSp>
      <p:sp>
        <p:nvSpPr>
          <p:cNvPr id="7" name="Rectangle 6"/>
          <p:cNvSpPr/>
          <p:nvPr/>
        </p:nvSpPr>
        <p:spPr>
          <a:xfrm>
            <a:off x="67293" y="378538"/>
            <a:ext cx="2907399" cy="461665"/>
          </a:xfrm>
          <a:prstGeom prst="rect">
            <a:avLst/>
          </a:prstGeom>
        </p:spPr>
        <p:txBody>
          <a:bodyPr wrap="none">
            <a:spAutoFit/>
          </a:bodyPr>
          <a:lstStyle/>
          <a:p>
            <a:pPr lvl="0"/>
            <a:r>
              <a:rPr lang="vi-VN" sz="2400" b="1" dirty="0">
                <a:solidFill>
                  <a:srgbClr val="C00000"/>
                </a:solidFill>
                <a:latin typeface="Times New Roman" panose="02020603050405020304" pitchFamily="18" charset="0"/>
              </a:rPr>
              <a:t>I. Tính chất của chất</a:t>
            </a:r>
          </a:p>
        </p:txBody>
      </p:sp>
      <p:sp>
        <p:nvSpPr>
          <p:cNvPr id="8" name="Rectangle 7"/>
          <p:cNvSpPr/>
          <p:nvPr/>
        </p:nvSpPr>
        <p:spPr>
          <a:xfrm>
            <a:off x="95001" y="777903"/>
            <a:ext cx="3619902" cy="461665"/>
          </a:xfrm>
          <a:prstGeom prst="rect">
            <a:avLst/>
          </a:prstGeom>
        </p:spPr>
        <p:txBody>
          <a:bodyPr wrap="none">
            <a:spAutoFit/>
          </a:bodyPr>
          <a:lstStyle/>
          <a:p>
            <a:pPr lvl="0"/>
            <a:r>
              <a:rPr lang="vi-VN" sz="2400" b="1" dirty="0" smtClean="0">
                <a:solidFill>
                  <a:srgbClr val="C00000"/>
                </a:solidFill>
                <a:latin typeface="Times New Roman" panose="02020603050405020304" pitchFamily="18" charset="0"/>
              </a:rPr>
              <a:t>I</a:t>
            </a:r>
            <a:r>
              <a:rPr lang="en-US" sz="2400" b="1" dirty="0" smtClean="0">
                <a:solidFill>
                  <a:srgbClr val="C00000"/>
                </a:solidFill>
                <a:latin typeface="Times New Roman" panose="02020603050405020304" pitchFamily="18" charset="0"/>
              </a:rPr>
              <a:t>I</a:t>
            </a:r>
            <a:r>
              <a:rPr lang="vi-VN" sz="2400" b="1" dirty="0" smtClean="0">
                <a:solidFill>
                  <a:srgbClr val="C00000"/>
                </a:solidFill>
                <a:latin typeface="Times New Roman" panose="02020603050405020304" pitchFamily="18" charset="0"/>
              </a:rPr>
              <a:t>. </a:t>
            </a:r>
            <a:r>
              <a:rPr lang="vi-VN" sz="2400" b="1" dirty="0">
                <a:solidFill>
                  <a:srgbClr val="C00000"/>
                </a:solidFill>
                <a:latin typeface="Times New Roman" panose="02020603050405020304" pitchFamily="18" charset="0"/>
              </a:rPr>
              <a:t>Sự chuyển thể của chất</a:t>
            </a:r>
          </a:p>
        </p:txBody>
      </p:sp>
      <p:sp>
        <p:nvSpPr>
          <p:cNvPr id="3" name="Rectangle 2"/>
          <p:cNvSpPr/>
          <p:nvPr/>
        </p:nvSpPr>
        <p:spPr>
          <a:xfrm>
            <a:off x="95001" y="1147234"/>
            <a:ext cx="4301177" cy="461665"/>
          </a:xfrm>
          <a:prstGeom prst="rect">
            <a:avLst/>
          </a:prstGeom>
        </p:spPr>
        <p:txBody>
          <a:bodyPr wrap="none">
            <a:spAutoFit/>
          </a:bodyPr>
          <a:lstStyle/>
          <a:p>
            <a:r>
              <a:rPr lang="en-US" sz="2400" b="1" dirty="0">
                <a:solidFill>
                  <a:srgbClr val="006600"/>
                </a:solidFill>
                <a:latin typeface="Times New Roman" panose="02020603050405020304" pitchFamily="18" charset="0"/>
                <a:cs typeface="Times New Roman" panose="02020603050405020304" pitchFamily="18" charset="0"/>
              </a:rPr>
              <a:t>1. </a:t>
            </a:r>
            <a:r>
              <a:rPr lang="en-US" sz="2400" b="1" dirty="0" err="1">
                <a:solidFill>
                  <a:srgbClr val="006600"/>
                </a:solidFill>
                <a:latin typeface="Times New Roman" panose="02020603050405020304" pitchFamily="18" charset="0"/>
                <a:cs typeface="Times New Roman" panose="02020603050405020304" pitchFamily="18" charset="0"/>
              </a:rPr>
              <a:t>Sự</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nóng</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chảy</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và</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sự</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đông</a:t>
            </a:r>
            <a:r>
              <a:rPr lang="en-US" sz="2400" b="1" dirty="0">
                <a:solidFill>
                  <a:srgbClr val="006600"/>
                </a:solidFill>
                <a:latin typeface="Times New Roman" panose="02020603050405020304" pitchFamily="18" charset="0"/>
                <a:cs typeface="Times New Roman" panose="02020603050405020304" pitchFamily="18" charset="0"/>
              </a:rPr>
              <a:t> </a:t>
            </a:r>
            <a:r>
              <a:rPr lang="en-US" sz="2400" b="1" dirty="0" err="1">
                <a:solidFill>
                  <a:srgbClr val="006600"/>
                </a:solidFill>
                <a:latin typeface="Times New Roman" panose="02020603050405020304" pitchFamily="18" charset="0"/>
                <a:cs typeface="Times New Roman" panose="02020603050405020304" pitchFamily="18" charset="0"/>
              </a:rPr>
              <a:t>đặc</a:t>
            </a:r>
            <a:endParaRPr lang="en-US" sz="2400" b="1" dirty="0">
              <a:solidFill>
                <a:srgbClr val="0066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95001" y="1578866"/>
            <a:ext cx="3555782" cy="461665"/>
          </a:xfrm>
          <a:prstGeom prst="rect">
            <a:avLst/>
          </a:prstGeom>
        </p:spPr>
        <p:txBody>
          <a:bodyPr wrap="none">
            <a:spAutoFit/>
          </a:bodyPr>
          <a:lstStyle/>
          <a:p>
            <a:r>
              <a:rPr lang="vi-VN" sz="2400" b="1" dirty="0">
                <a:solidFill>
                  <a:srgbClr val="006600"/>
                </a:solidFill>
                <a:latin typeface="Times New Roman" panose="02020603050405020304" pitchFamily="18" charset="0"/>
                <a:cs typeface="Times New Roman" panose="02020603050405020304" pitchFamily="18" charset="0"/>
              </a:rPr>
              <a:t>2. Sự bay hơi và ngưng tụ</a:t>
            </a:r>
            <a:endParaRPr lang="en-US" sz="2400" b="1" dirty="0">
              <a:solidFill>
                <a:srgbClr val="0066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95001" y="1952455"/>
            <a:ext cx="1284326" cy="461665"/>
          </a:xfrm>
          <a:prstGeom prst="rect">
            <a:avLst/>
          </a:prstGeom>
        </p:spPr>
        <p:txBody>
          <a:bodyPr wrap="none">
            <a:spAutoFit/>
          </a:bodyPr>
          <a:lstStyle/>
          <a:p>
            <a:r>
              <a:rPr lang="en-US" sz="2400" b="1" dirty="0" smtClean="0">
                <a:solidFill>
                  <a:srgbClr val="006600"/>
                </a:solidFill>
                <a:latin typeface="Times New Roman" panose="02020603050405020304" pitchFamily="18" charset="0"/>
                <a:cs typeface="Times New Roman" panose="02020603050405020304" pitchFamily="18" charset="0"/>
              </a:rPr>
              <a:t>3. </a:t>
            </a:r>
            <a:r>
              <a:rPr lang="en-US" sz="2400" b="1" dirty="0" err="1" smtClean="0">
                <a:solidFill>
                  <a:srgbClr val="006600"/>
                </a:solidFill>
                <a:latin typeface="Times New Roman" panose="02020603050405020304" pitchFamily="18" charset="0"/>
                <a:cs typeface="Times New Roman" panose="02020603050405020304" pitchFamily="18" charset="0"/>
              </a:rPr>
              <a:t>Sự</a:t>
            </a:r>
            <a:r>
              <a:rPr lang="en-US" sz="2400" b="1" dirty="0" smtClean="0">
                <a:solidFill>
                  <a:srgbClr val="006600"/>
                </a:solidFill>
                <a:latin typeface="Times New Roman" panose="02020603050405020304" pitchFamily="18" charset="0"/>
                <a:cs typeface="Times New Roman" panose="02020603050405020304" pitchFamily="18" charset="0"/>
              </a:rPr>
              <a:t> </a:t>
            </a:r>
            <a:r>
              <a:rPr lang="en-US" sz="2400" b="1" dirty="0" err="1" smtClean="0">
                <a:solidFill>
                  <a:srgbClr val="006600"/>
                </a:solidFill>
                <a:latin typeface="Times New Roman" panose="02020603050405020304" pitchFamily="18" charset="0"/>
                <a:cs typeface="Times New Roman" panose="02020603050405020304" pitchFamily="18" charset="0"/>
              </a:rPr>
              <a:t>sôi</a:t>
            </a:r>
            <a:endParaRPr lang="en-US" sz="2400" b="1" dirty="0">
              <a:solidFill>
                <a:srgbClr val="0066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702464" y="316237"/>
            <a:ext cx="3441536" cy="830997"/>
          </a:xfrm>
          <a:prstGeom prst="rect">
            <a:avLst/>
          </a:prstGeom>
        </p:spPr>
        <p:txBody>
          <a:bodyPr wrap="square">
            <a:spAutoFit/>
          </a:bodyPr>
          <a:lstStyle/>
          <a:p>
            <a:r>
              <a:rPr lang="vi-VN" sz="2400" b="1" i="1" dirty="0" smtClean="0">
                <a:solidFill>
                  <a:srgbClr val="000066"/>
                </a:solidFill>
                <a:latin typeface="Times New Roman" panose="02020603050405020304" pitchFamily="18" charset="0"/>
                <a:cs typeface="Times New Roman" panose="02020603050405020304" pitchFamily="18" charset="0"/>
              </a:rPr>
              <a:t>Sự bay hơi và sự sôi khác nhau ở điểm nào?</a:t>
            </a:r>
          </a:p>
        </p:txBody>
      </p:sp>
      <p:sp>
        <p:nvSpPr>
          <p:cNvPr id="11" name="Rectangle 10"/>
          <p:cNvSpPr/>
          <p:nvPr/>
        </p:nvSpPr>
        <p:spPr>
          <a:xfrm>
            <a:off x="132416" y="2414120"/>
            <a:ext cx="5864624" cy="830997"/>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a:t>
            </a:r>
            <a:r>
              <a:rPr lang="en-US" sz="2400" b="1" dirty="0" err="1" smtClean="0">
                <a:latin typeface="Times New Roman" panose="02020603050405020304" pitchFamily="18" charset="0"/>
                <a:cs typeface="Times New Roman" panose="02020603050405020304" pitchFamily="18" charset="0"/>
              </a:rPr>
              <a:t>Sự</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sôi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sự</a:t>
            </a:r>
            <a:r>
              <a:rPr lang="en-US" sz="2400" b="1" dirty="0" smtClean="0">
                <a:latin typeface="Times New Roman" panose="02020603050405020304" pitchFamily="18" charset="0"/>
                <a:cs typeface="Times New Roman" panose="02020603050405020304" pitchFamily="18" charset="0"/>
              </a:rPr>
              <a:t> bay </a:t>
            </a:r>
            <a:r>
              <a:rPr lang="en-US" sz="2400" b="1" dirty="0" err="1" smtClean="0">
                <a:latin typeface="Times New Roman" panose="02020603050405020304" pitchFamily="18" charset="0"/>
                <a:cs typeface="Times New Roman" panose="02020603050405020304" pitchFamily="18" charset="0"/>
              </a:rPr>
              <a:t>hơi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đặc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biệt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xảy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ra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mặt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thoáng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và</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trong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lòng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lỏng</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105287" y="3192022"/>
            <a:ext cx="5738810" cy="1938992"/>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a:t>
            </a:r>
            <a:r>
              <a:rPr lang="en-US" sz="2400" b="1" dirty="0" err="1" smtClean="0">
                <a:latin typeface="Times New Roman" panose="02020603050405020304" pitchFamily="18" charset="0"/>
                <a:cs typeface="Times New Roman" panose="02020603050405020304" pitchFamily="18" charset="0"/>
              </a:rPr>
              <a:t>Đặc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điểm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sự</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sôi:Trong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suốt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thời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gian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sôi</a:t>
            </a:r>
            <a:r>
              <a:rPr lang="en-US" sz="2400" b="1" dirty="0" smtClean="0">
                <a:latin typeface="Times New Roman" panose="02020603050405020304" pitchFamily="18" charset="0"/>
                <a:cs typeface="Times New Roman" panose="02020603050405020304" pitchFamily="18" charset="0"/>
              </a:rPr>
              <a:t>.</a:t>
            </a:r>
          </a:p>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lỏng</a:t>
            </a:r>
            <a:r>
              <a:rPr lang="en-US" sz="2400" b="1" dirty="0" smtClean="0">
                <a:latin typeface="Times New Roman" panose="02020603050405020304" pitchFamily="18" charset="0"/>
                <a:cs typeface="Times New Roman" panose="02020603050405020304" pitchFamily="18" charset="0"/>
              </a:rPr>
              <a:t> bay </a:t>
            </a:r>
            <a:r>
              <a:rPr lang="en-US" sz="2400" b="1" dirty="0" err="1" smtClean="0">
                <a:latin typeface="Times New Roman" panose="02020603050405020304" pitchFamily="18" charset="0"/>
                <a:cs typeface="Times New Roman" panose="02020603050405020304" pitchFamily="18" charset="0"/>
              </a:rPr>
              <a:t>hơi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tạo</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thành</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bọt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khí</a:t>
            </a:r>
            <a:r>
              <a:rPr lang="en-US" sz="2400" b="1" dirty="0" smtClean="0">
                <a:latin typeface="Times New Roman" panose="02020603050405020304" pitchFamily="18" charset="0"/>
                <a:cs typeface="Times New Roman" panose="02020603050405020304" pitchFamily="18" charset="0"/>
              </a:rPr>
              <a:t>.</a:t>
            </a:r>
          </a:p>
          <a:p>
            <a:r>
              <a:rPr lang="en-US" sz="2400" b="1" dirty="0" smtClean="0">
                <a:latin typeface="Times New Roman" panose="02020603050405020304" pitchFamily="18" charset="0"/>
                <a:cs typeface="Times New Roman" panose="02020603050405020304" pitchFamily="18" charset="0"/>
              </a:rPr>
              <a:t>+</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lỏng</a:t>
            </a:r>
            <a:r>
              <a:rPr lang="en-US" sz="2400" b="1" dirty="0" smtClean="0">
                <a:latin typeface="Times New Roman" panose="02020603050405020304" pitchFamily="18" charset="0"/>
                <a:cs typeface="Times New Roman" panose="02020603050405020304" pitchFamily="18" charset="0"/>
              </a:rPr>
              <a:t> bay </a:t>
            </a:r>
            <a:r>
              <a:rPr lang="en-US" sz="2400" b="1" dirty="0" err="1" smtClean="0">
                <a:latin typeface="Times New Roman" panose="02020603050405020304" pitchFamily="18" charset="0"/>
                <a:cs typeface="Times New Roman" panose="02020603050405020304" pitchFamily="18" charset="0"/>
              </a:rPr>
              <a:t>hơi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mặt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thoáng</a:t>
            </a:r>
            <a:r>
              <a:rPr lang="en-US" sz="2400" b="1" dirty="0" smtClean="0">
                <a:latin typeface="Times New Roman" panose="02020603050405020304" pitchFamily="18" charset="0"/>
                <a:cs typeface="Times New Roman" panose="02020603050405020304" pitchFamily="18" charset="0"/>
              </a:rPr>
              <a:t>.</a:t>
            </a:r>
          </a:p>
          <a:p>
            <a:r>
              <a:rPr lang="en-US" sz="2400" b="1" dirty="0" smtClean="0">
                <a:latin typeface="Times New Roman" panose="02020603050405020304" pitchFamily="18" charset="0"/>
                <a:cs typeface="Times New Roman" panose="02020603050405020304" pitchFamily="18" charset="0"/>
              </a:rPr>
              <a:t>+</a:t>
            </a:r>
            <a:r>
              <a:rPr lang="en-US" sz="2400" b="1" dirty="0" err="1" smtClean="0">
                <a:latin typeface="Times New Roman" panose="02020603050405020304" pitchFamily="18" charset="0"/>
                <a:cs typeface="Times New Roman" panose="02020603050405020304" pitchFamily="18" charset="0"/>
              </a:rPr>
              <a:t>Nhiệt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độ</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của</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lỏng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không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thay</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đổi</a:t>
            </a:r>
            <a:r>
              <a:rPr lang="en-US" sz="2400" b="1" dirty="0" smtClean="0">
                <a:latin typeface="Times New Roman" panose="02020603050405020304" pitchFamily="18" charset="0"/>
                <a:cs typeface="Times New Roman" panose="02020603050405020304" pitchFamily="18" charset="0"/>
              </a:rPr>
              <a:t>.</a:t>
            </a:r>
          </a:p>
        </p:txBody>
      </p:sp>
      <p:sp>
        <p:nvSpPr>
          <p:cNvPr id="14" name="Rectangle 13"/>
          <p:cNvSpPr/>
          <p:nvPr/>
        </p:nvSpPr>
        <p:spPr>
          <a:xfrm>
            <a:off x="-18592" y="5131014"/>
            <a:ext cx="5593277" cy="830997"/>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a:t>
            </a:r>
            <a:r>
              <a:rPr lang="en-US" sz="2400" b="1" dirty="0" err="1" smtClean="0">
                <a:latin typeface="Times New Roman" panose="02020603050405020304" pitchFamily="18" charset="0"/>
                <a:cs typeface="Times New Roman" panose="02020603050405020304" pitchFamily="18" charset="0"/>
              </a:rPr>
              <a:t>Các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chất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nhau</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có</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nhiệt</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độ</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sôi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khác</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nhau</a:t>
            </a: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5638574" y="1024868"/>
            <a:ext cx="3569315" cy="1569660"/>
          </a:xfrm>
          <a:prstGeom prst="rect">
            <a:avLst/>
          </a:prstGeom>
        </p:spPr>
        <p:txBody>
          <a:bodyPr wrap="square">
            <a:spAutoFit/>
          </a:bodyPr>
          <a:lstStyle/>
          <a:p>
            <a:r>
              <a:rPr lang="vi-VN" sz="2400" b="1" dirty="0" smtClean="0">
                <a:solidFill>
                  <a:srgbClr val="FF0066"/>
                </a:solidFill>
                <a:latin typeface="Times New Roman" panose="02020603050405020304" pitchFamily="18" charset="0"/>
                <a:cs typeface="Times New Roman" panose="02020603050405020304" pitchFamily="18" charset="0"/>
              </a:rPr>
              <a:t>- Sự bay hơi: diễn ra trên bề mặt chất lỏng</a:t>
            </a:r>
          </a:p>
          <a:p>
            <a:r>
              <a:rPr lang="vi-VN" sz="2400" b="1" dirty="0" smtClean="0">
                <a:solidFill>
                  <a:srgbClr val="FF0066"/>
                </a:solidFill>
                <a:latin typeface="Times New Roman" panose="02020603050405020304" pitchFamily="18" charset="0"/>
                <a:cs typeface="Times New Roman" panose="02020603050405020304" pitchFamily="18" charset="0"/>
              </a:rPr>
              <a:t>- Sự sôi: bay hơi cả trong lòng và bề mặt chất lỏng</a:t>
            </a:r>
          </a:p>
        </p:txBody>
      </p:sp>
    </p:spTree>
    <p:extLst>
      <p:ext uri="{BB962C8B-B14F-4D97-AF65-F5344CB8AC3E}">
        <p14:creationId xmlns:p14="http://schemas.microsoft.com/office/powerpoint/2010/main" val="273001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ircle(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circle(in)">
                                      <p:cBhvr>
                                        <p:cTn id="17" dur="2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circle(in)">
                                      <p:cBhvr>
                                        <p:cTn id="22"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43929" y="216126"/>
            <a:ext cx="1752403" cy="523220"/>
          </a:xfrm>
          <a:prstGeom prst="rect">
            <a:avLst/>
          </a:prstGeom>
        </p:spPr>
        <p:txBody>
          <a:bodyPr wrap="none">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Luyện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tập</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0" y="1116280"/>
            <a:ext cx="9156137" cy="3998160"/>
          </a:xfrm>
          <a:prstGeom prst="rect">
            <a:avLst/>
          </a:prstGeom>
        </p:spPr>
      </p:pic>
      <p:sp>
        <p:nvSpPr>
          <p:cNvPr id="6" name="Rectangle 5"/>
          <p:cNvSpPr/>
          <p:nvPr/>
        </p:nvSpPr>
        <p:spPr>
          <a:xfrm>
            <a:off x="83127" y="2481943"/>
            <a:ext cx="1911927" cy="1377538"/>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86940" y="1731819"/>
            <a:ext cx="956990" cy="85700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386939" y="4001983"/>
            <a:ext cx="1365663" cy="440377"/>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88873" y="1270660"/>
            <a:ext cx="2422565" cy="702622"/>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386945" y="2127662"/>
            <a:ext cx="655123" cy="16229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446322" y="2468088"/>
            <a:ext cx="655123" cy="162296"/>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434447" y="2808514"/>
            <a:ext cx="1522021" cy="19880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053574" y="3372592"/>
            <a:ext cx="1872213" cy="2068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017949" y="3681351"/>
            <a:ext cx="1622830" cy="26715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80988" y="4151459"/>
            <a:ext cx="1622830" cy="290901"/>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691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0" nodeType="clickEffect">
                                  <p:stCondLst>
                                    <p:cond delay="0"/>
                                  </p:stCondLst>
                                  <p:childTnLst>
                                    <p:anim calcmode="lin" valueType="num">
                                      <p:cBhvr>
                                        <p:cTn id="11" dur="500"/>
                                        <p:tgtEl>
                                          <p:spTgt spid="6"/>
                                        </p:tgtEl>
                                        <p:attrNameLst>
                                          <p:attrName>ppt_w</p:attrName>
                                        </p:attrNameLst>
                                      </p:cBhvr>
                                      <p:tavLst>
                                        <p:tav tm="0">
                                          <p:val>
                                            <p:strVal val="ppt_w"/>
                                          </p:val>
                                        </p:tav>
                                        <p:tav tm="100000">
                                          <p:val>
                                            <p:fltVal val="0"/>
                                          </p:val>
                                        </p:tav>
                                      </p:tavLst>
                                    </p:anim>
                                    <p:anim calcmode="lin" valueType="num">
                                      <p:cBhvr>
                                        <p:cTn id="12" dur="500"/>
                                        <p:tgtEl>
                                          <p:spTgt spid="6"/>
                                        </p:tgtEl>
                                        <p:attrNameLst>
                                          <p:attrName>ppt_h</p:attrName>
                                        </p:attrNameLst>
                                      </p:cBhvr>
                                      <p:tavLst>
                                        <p:tav tm="0">
                                          <p:val>
                                            <p:strVal val="ppt_h"/>
                                          </p:val>
                                        </p:tav>
                                        <p:tav tm="100000">
                                          <p:val>
                                            <p:fltVal val="0"/>
                                          </p:val>
                                        </p:tav>
                                      </p:tavLst>
                                    </p:anim>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xit" presetSubtype="32" fill="hold" grpId="0" nodeType="clickEffect">
                                  <p:stCondLst>
                                    <p:cond delay="0"/>
                                  </p:stCondLst>
                                  <p:childTnLst>
                                    <p:anim calcmode="lin" valueType="num">
                                      <p:cBhvr>
                                        <p:cTn id="18" dur="500"/>
                                        <p:tgtEl>
                                          <p:spTgt spid="7"/>
                                        </p:tgtEl>
                                        <p:attrNameLst>
                                          <p:attrName>ppt_w</p:attrName>
                                        </p:attrNameLst>
                                      </p:cBhvr>
                                      <p:tavLst>
                                        <p:tav tm="0">
                                          <p:val>
                                            <p:strVal val="ppt_w"/>
                                          </p:val>
                                        </p:tav>
                                        <p:tav tm="100000">
                                          <p:val>
                                            <p:fltVal val="0"/>
                                          </p:val>
                                        </p:tav>
                                      </p:tavLst>
                                    </p:anim>
                                    <p:anim calcmode="lin" valueType="num">
                                      <p:cBhvr>
                                        <p:cTn id="19" dur="500"/>
                                        <p:tgtEl>
                                          <p:spTgt spid="7"/>
                                        </p:tgtEl>
                                        <p:attrNameLst>
                                          <p:attrName>ppt_h</p:attrName>
                                        </p:attrNameLst>
                                      </p:cBhvr>
                                      <p:tavLst>
                                        <p:tav tm="0">
                                          <p:val>
                                            <p:strVal val="ppt_h"/>
                                          </p:val>
                                        </p:tav>
                                        <p:tav tm="100000">
                                          <p:val>
                                            <p:fltVal val="0"/>
                                          </p:val>
                                        </p:tav>
                                      </p:tavLst>
                                    </p:anim>
                                    <p:animEffect transition="out" filter="fade">
                                      <p:cBhvr>
                                        <p:cTn id="20" dur="500"/>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grpId="0" nodeType="clickEffect">
                                  <p:stCondLst>
                                    <p:cond delay="0"/>
                                  </p:stCondLst>
                                  <p:childTnLst>
                                    <p:anim calcmode="lin" valueType="num">
                                      <p:cBhvr>
                                        <p:cTn id="25" dur="500"/>
                                        <p:tgtEl>
                                          <p:spTgt spid="8"/>
                                        </p:tgtEl>
                                        <p:attrNameLst>
                                          <p:attrName>ppt_w</p:attrName>
                                        </p:attrNameLst>
                                      </p:cBhvr>
                                      <p:tavLst>
                                        <p:tav tm="0">
                                          <p:val>
                                            <p:strVal val="ppt_w"/>
                                          </p:val>
                                        </p:tav>
                                        <p:tav tm="100000">
                                          <p:val>
                                            <p:fltVal val="0"/>
                                          </p:val>
                                        </p:tav>
                                      </p:tavLst>
                                    </p:anim>
                                    <p:anim calcmode="lin" valueType="num">
                                      <p:cBhvr>
                                        <p:cTn id="26" dur="500"/>
                                        <p:tgtEl>
                                          <p:spTgt spid="8"/>
                                        </p:tgtEl>
                                        <p:attrNameLst>
                                          <p:attrName>ppt_h</p:attrName>
                                        </p:attrNameLst>
                                      </p:cBhvr>
                                      <p:tavLst>
                                        <p:tav tm="0">
                                          <p:val>
                                            <p:strVal val="ppt_h"/>
                                          </p:val>
                                        </p:tav>
                                        <p:tav tm="100000">
                                          <p:val>
                                            <p:fltVal val="0"/>
                                          </p:val>
                                        </p:tav>
                                      </p:tavLst>
                                    </p:anim>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grpId="0" nodeType="clickEffect">
                                  <p:stCondLst>
                                    <p:cond delay="0"/>
                                  </p:stCondLst>
                                  <p:childTnLst>
                                    <p:anim calcmode="lin" valueType="num">
                                      <p:cBhvr>
                                        <p:cTn id="32" dur="500"/>
                                        <p:tgtEl>
                                          <p:spTgt spid="9"/>
                                        </p:tgtEl>
                                        <p:attrNameLst>
                                          <p:attrName>ppt_w</p:attrName>
                                        </p:attrNameLst>
                                      </p:cBhvr>
                                      <p:tavLst>
                                        <p:tav tm="0">
                                          <p:val>
                                            <p:strVal val="ppt_w"/>
                                          </p:val>
                                        </p:tav>
                                        <p:tav tm="100000">
                                          <p:val>
                                            <p:fltVal val="0"/>
                                          </p:val>
                                        </p:tav>
                                      </p:tavLst>
                                    </p:anim>
                                    <p:anim calcmode="lin" valueType="num">
                                      <p:cBhvr>
                                        <p:cTn id="33" dur="500"/>
                                        <p:tgtEl>
                                          <p:spTgt spid="9"/>
                                        </p:tgtEl>
                                        <p:attrNameLst>
                                          <p:attrName>ppt_h</p:attrName>
                                        </p:attrNameLst>
                                      </p:cBhvr>
                                      <p:tavLst>
                                        <p:tav tm="0">
                                          <p:val>
                                            <p:strVal val="ppt_h"/>
                                          </p:val>
                                        </p:tav>
                                        <p:tav tm="100000">
                                          <p:val>
                                            <p:fltVal val="0"/>
                                          </p:val>
                                        </p:tav>
                                      </p:tavLst>
                                    </p:anim>
                                    <p:animEffect transition="out" filter="fade">
                                      <p:cBhvr>
                                        <p:cTn id="34" dur="500"/>
                                        <p:tgtEl>
                                          <p:spTgt spid="9"/>
                                        </p:tgtEl>
                                      </p:cBhvr>
                                    </p:animEffect>
                                    <p:set>
                                      <p:cBhvr>
                                        <p:cTn id="35" dur="1" fill="hold">
                                          <p:stCondLst>
                                            <p:cond delay="499"/>
                                          </p:stCondLst>
                                        </p:cTn>
                                        <p:tgtEl>
                                          <p:spTgt spid="9"/>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53" presetClass="exit" presetSubtype="32" fill="hold" grpId="0" nodeType="clickEffect">
                                  <p:stCondLst>
                                    <p:cond delay="0"/>
                                  </p:stCondLst>
                                  <p:childTnLst>
                                    <p:anim calcmode="lin" valueType="num">
                                      <p:cBhvr>
                                        <p:cTn id="39" dur="500"/>
                                        <p:tgtEl>
                                          <p:spTgt spid="10"/>
                                        </p:tgtEl>
                                        <p:attrNameLst>
                                          <p:attrName>ppt_w</p:attrName>
                                        </p:attrNameLst>
                                      </p:cBhvr>
                                      <p:tavLst>
                                        <p:tav tm="0">
                                          <p:val>
                                            <p:strVal val="ppt_w"/>
                                          </p:val>
                                        </p:tav>
                                        <p:tav tm="100000">
                                          <p:val>
                                            <p:fltVal val="0"/>
                                          </p:val>
                                        </p:tav>
                                      </p:tavLst>
                                    </p:anim>
                                    <p:anim calcmode="lin" valueType="num">
                                      <p:cBhvr>
                                        <p:cTn id="40" dur="500"/>
                                        <p:tgtEl>
                                          <p:spTgt spid="10"/>
                                        </p:tgtEl>
                                        <p:attrNameLst>
                                          <p:attrName>ppt_h</p:attrName>
                                        </p:attrNameLst>
                                      </p:cBhvr>
                                      <p:tavLst>
                                        <p:tav tm="0">
                                          <p:val>
                                            <p:strVal val="ppt_h"/>
                                          </p:val>
                                        </p:tav>
                                        <p:tav tm="100000">
                                          <p:val>
                                            <p:fltVal val="0"/>
                                          </p:val>
                                        </p:tav>
                                      </p:tavLst>
                                    </p:anim>
                                    <p:animEffect transition="out" filter="fade">
                                      <p:cBhvr>
                                        <p:cTn id="41" dur="500"/>
                                        <p:tgtEl>
                                          <p:spTgt spid="10"/>
                                        </p:tgtEl>
                                      </p:cBhvr>
                                    </p:animEffect>
                                    <p:set>
                                      <p:cBhvr>
                                        <p:cTn id="42" dur="1" fill="hold">
                                          <p:stCondLst>
                                            <p:cond delay="499"/>
                                          </p:stCondLst>
                                        </p:cTn>
                                        <p:tgtEl>
                                          <p:spTgt spid="10"/>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3" presetClass="exit" presetSubtype="32" fill="hold" grpId="0" nodeType="clickEffect">
                                  <p:stCondLst>
                                    <p:cond delay="0"/>
                                  </p:stCondLst>
                                  <p:childTnLst>
                                    <p:anim calcmode="lin" valueType="num">
                                      <p:cBhvr>
                                        <p:cTn id="46" dur="500"/>
                                        <p:tgtEl>
                                          <p:spTgt spid="11"/>
                                        </p:tgtEl>
                                        <p:attrNameLst>
                                          <p:attrName>ppt_w</p:attrName>
                                        </p:attrNameLst>
                                      </p:cBhvr>
                                      <p:tavLst>
                                        <p:tav tm="0">
                                          <p:val>
                                            <p:strVal val="ppt_w"/>
                                          </p:val>
                                        </p:tav>
                                        <p:tav tm="100000">
                                          <p:val>
                                            <p:fltVal val="0"/>
                                          </p:val>
                                        </p:tav>
                                      </p:tavLst>
                                    </p:anim>
                                    <p:anim calcmode="lin" valueType="num">
                                      <p:cBhvr>
                                        <p:cTn id="47" dur="500"/>
                                        <p:tgtEl>
                                          <p:spTgt spid="11"/>
                                        </p:tgtEl>
                                        <p:attrNameLst>
                                          <p:attrName>ppt_h</p:attrName>
                                        </p:attrNameLst>
                                      </p:cBhvr>
                                      <p:tavLst>
                                        <p:tav tm="0">
                                          <p:val>
                                            <p:strVal val="ppt_h"/>
                                          </p:val>
                                        </p:tav>
                                        <p:tav tm="100000">
                                          <p:val>
                                            <p:fltVal val="0"/>
                                          </p:val>
                                        </p:tav>
                                      </p:tavLst>
                                    </p:anim>
                                    <p:animEffect transition="out" filter="fade">
                                      <p:cBhvr>
                                        <p:cTn id="48" dur="500"/>
                                        <p:tgtEl>
                                          <p:spTgt spid="11"/>
                                        </p:tgtEl>
                                      </p:cBhvr>
                                    </p:animEffect>
                                    <p:set>
                                      <p:cBhvr>
                                        <p:cTn id="49" dur="1" fill="hold">
                                          <p:stCondLst>
                                            <p:cond delay="499"/>
                                          </p:stCondLst>
                                        </p:cTn>
                                        <p:tgtEl>
                                          <p:spTgt spid="1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53" presetClass="exit" presetSubtype="32" fill="hold" grpId="0" nodeType="clickEffect">
                                  <p:stCondLst>
                                    <p:cond delay="0"/>
                                  </p:stCondLst>
                                  <p:childTnLst>
                                    <p:anim calcmode="lin" valueType="num">
                                      <p:cBhvr>
                                        <p:cTn id="53" dur="500"/>
                                        <p:tgtEl>
                                          <p:spTgt spid="12"/>
                                        </p:tgtEl>
                                        <p:attrNameLst>
                                          <p:attrName>ppt_w</p:attrName>
                                        </p:attrNameLst>
                                      </p:cBhvr>
                                      <p:tavLst>
                                        <p:tav tm="0">
                                          <p:val>
                                            <p:strVal val="ppt_w"/>
                                          </p:val>
                                        </p:tav>
                                        <p:tav tm="100000">
                                          <p:val>
                                            <p:fltVal val="0"/>
                                          </p:val>
                                        </p:tav>
                                      </p:tavLst>
                                    </p:anim>
                                    <p:anim calcmode="lin" valueType="num">
                                      <p:cBhvr>
                                        <p:cTn id="54" dur="500"/>
                                        <p:tgtEl>
                                          <p:spTgt spid="12"/>
                                        </p:tgtEl>
                                        <p:attrNameLst>
                                          <p:attrName>ppt_h</p:attrName>
                                        </p:attrNameLst>
                                      </p:cBhvr>
                                      <p:tavLst>
                                        <p:tav tm="0">
                                          <p:val>
                                            <p:strVal val="ppt_h"/>
                                          </p:val>
                                        </p:tav>
                                        <p:tav tm="100000">
                                          <p:val>
                                            <p:fltVal val="0"/>
                                          </p:val>
                                        </p:tav>
                                      </p:tavLst>
                                    </p:anim>
                                    <p:animEffect transition="out" filter="fade">
                                      <p:cBhvr>
                                        <p:cTn id="55" dur="500"/>
                                        <p:tgtEl>
                                          <p:spTgt spid="12"/>
                                        </p:tgtEl>
                                      </p:cBhvr>
                                    </p:animEffect>
                                    <p:set>
                                      <p:cBhvr>
                                        <p:cTn id="56" dur="1" fill="hold">
                                          <p:stCondLst>
                                            <p:cond delay="499"/>
                                          </p:stCondLst>
                                        </p:cTn>
                                        <p:tgtEl>
                                          <p:spTgt spid="12"/>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53" presetClass="exit" presetSubtype="32" fill="hold" grpId="0" nodeType="clickEffect">
                                  <p:stCondLst>
                                    <p:cond delay="0"/>
                                  </p:stCondLst>
                                  <p:childTnLst>
                                    <p:anim calcmode="lin" valueType="num">
                                      <p:cBhvr>
                                        <p:cTn id="60" dur="500"/>
                                        <p:tgtEl>
                                          <p:spTgt spid="13"/>
                                        </p:tgtEl>
                                        <p:attrNameLst>
                                          <p:attrName>ppt_w</p:attrName>
                                        </p:attrNameLst>
                                      </p:cBhvr>
                                      <p:tavLst>
                                        <p:tav tm="0">
                                          <p:val>
                                            <p:strVal val="ppt_w"/>
                                          </p:val>
                                        </p:tav>
                                        <p:tav tm="100000">
                                          <p:val>
                                            <p:fltVal val="0"/>
                                          </p:val>
                                        </p:tav>
                                      </p:tavLst>
                                    </p:anim>
                                    <p:anim calcmode="lin" valueType="num">
                                      <p:cBhvr>
                                        <p:cTn id="61" dur="500"/>
                                        <p:tgtEl>
                                          <p:spTgt spid="13"/>
                                        </p:tgtEl>
                                        <p:attrNameLst>
                                          <p:attrName>ppt_h</p:attrName>
                                        </p:attrNameLst>
                                      </p:cBhvr>
                                      <p:tavLst>
                                        <p:tav tm="0">
                                          <p:val>
                                            <p:strVal val="ppt_h"/>
                                          </p:val>
                                        </p:tav>
                                        <p:tav tm="100000">
                                          <p:val>
                                            <p:fltVal val="0"/>
                                          </p:val>
                                        </p:tav>
                                      </p:tavLst>
                                    </p:anim>
                                    <p:animEffect transition="out" filter="fade">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53" presetClass="exit" presetSubtype="32" fill="hold" grpId="0" nodeType="clickEffect">
                                  <p:stCondLst>
                                    <p:cond delay="0"/>
                                  </p:stCondLst>
                                  <p:childTnLst>
                                    <p:anim calcmode="lin" valueType="num">
                                      <p:cBhvr>
                                        <p:cTn id="67" dur="500"/>
                                        <p:tgtEl>
                                          <p:spTgt spid="14"/>
                                        </p:tgtEl>
                                        <p:attrNameLst>
                                          <p:attrName>ppt_w</p:attrName>
                                        </p:attrNameLst>
                                      </p:cBhvr>
                                      <p:tavLst>
                                        <p:tav tm="0">
                                          <p:val>
                                            <p:strVal val="ppt_w"/>
                                          </p:val>
                                        </p:tav>
                                        <p:tav tm="100000">
                                          <p:val>
                                            <p:fltVal val="0"/>
                                          </p:val>
                                        </p:tav>
                                      </p:tavLst>
                                    </p:anim>
                                    <p:anim calcmode="lin" valueType="num">
                                      <p:cBhvr>
                                        <p:cTn id="68" dur="500"/>
                                        <p:tgtEl>
                                          <p:spTgt spid="14"/>
                                        </p:tgtEl>
                                        <p:attrNameLst>
                                          <p:attrName>ppt_h</p:attrName>
                                        </p:attrNameLst>
                                      </p:cBhvr>
                                      <p:tavLst>
                                        <p:tav tm="0">
                                          <p:val>
                                            <p:strVal val="ppt_h"/>
                                          </p:val>
                                        </p:tav>
                                        <p:tav tm="100000">
                                          <p:val>
                                            <p:fltVal val="0"/>
                                          </p:val>
                                        </p:tav>
                                      </p:tavLst>
                                    </p:anim>
                                    <p:animEffect transition="out" filter="fade">
                                      <p:cBhvr>
                                        <p:cTn id="69" dur="500"/>
                                        <p:tgtEl>
                                          <p:spTgt spid="14"/>
                                        </p:tgtEl>
                                      </p:cBhvr>
                                    </p:animEffect>
                                    <p:set>
                                      <p:cBhvr>
                                        <p:cTn id="70" dur="1" fill="hold">
                                          <p:stCondLst>
                                            <p:cond delay="499"/>
                                          </p:stCondLst>
                                        </p:cTn>
                                        <p:tgtEl>
                                          <p:spTgt spid="1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53" presetClass="exit" presetSubtype="32" fill="hold" grpId="0" nodeType="clickEffect">
                                  <p:stCondLst>
                                    <p:cond delay="0"/>
                                  </p:stCondLst>
                                  <p:childTnLst>
                                    <p:anim calcmode="lin" valueType="num">
                                      <p:cBhvr>
                                        <p:cTn id="74" dur="500"/>
                                        <p:tgtEl>
                                          <p:spTgt spid="15"/>
                                        </p:tgtEl>
                                        <p:attrNameLst>
                                          <p:attrName>ppt_w</p:attrName>
                                        </p:attrNameLst>
                                      </p:cBhvr>
                                      <p:tavLst>
                                        <p:tav tm="0">
                                          <p:val>
                                            <p:strVal val="ppt_w"/>
                                          </p:val>
                                        </p:tav>
                                        <p:tav tm="100000">
                                          <p:val>
                                            <p:fltVal val="0"/>
                                          </p:val>
                                        </p:tav>
                                      </p:tavLst>
                                    </p:anim>
                                    <p:anim calcmode="lin" valueType="num">
                                      <p:cBhvr>
                                        <p:cTn id="75" dur="500"/>
                                        <p:tgtEl>
                                          <p:spTgt spid="15"/>
                                        </p:tgtEl>
                                        <p:attrNameLst>
                                          <p:attrName>ppt_h</p:attrName>
                                        </p:attrNameLst>
                                      </p:cBhvr>
                                      <p:tavLst>
                                        <p:tav tm="0">
                                          <p:val>
                                            <p:strVal val="ppt_h"/>
                                          </p:val>
                                        </p:tav>
                                        <p:tav tm="100000">
                                          <p:val>
                                            <p:fltVal val="0"/>
                                          </p:val>
                                        </p:tav>
                                      </p:tavLst>
                                    </p:anim>
                                    <p:animEffect transition="out" filter="fade">
                                      <p:cBhvr>
                                        <p:cTn id="76" dur="500"/>
                                        <p:tgtEl>
                                          <p:spTgt spid="15"/>
                                        </p:tgtEl>
                                      </p:cBhvr>
                                    </p:animEffect>
                                    <p:set>
                                      <p:cBhvr>
                                        <p:cTn id="7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hlinkClick r:id="rId2" action="ppaction://hlinkpres?slideindex=1&amp;slidetitle="/>
          </p:cNvPr>
          <p:cNvSpPr/>
          <p:nvPr/>
        </p:nvSpPr>
        <p:spPr>
          <a:xfrm>
            <a:off x="2441405" y="0"/>
            <a:ext cx="3290260" cy="523220"/>
          </a:xfrm>
          <a:prstGeom prst="rect">
            <a:avLst/>
          </a:prstGeom>
        </p:spPr>
        <p:txBody>
          <a:bodyPr wrap="none">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Luyện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tập</a:t>
            </a:r>
            <a:r>
              <a:rPr lang="en-US" sz="2800" b="1" dirty="0" smtClean="0">
                <a:solidFill>
                  <a:srgbClr val="FF0000"/>
                </a:solidFill>
                <a:latin typeface="Times New Roman" panose="02020603050405020304" pitchFamily="18" charset="0"/>
                <a:cs typeface="Times New Roman" panose="02020603050405020304" pitchFamily="18" charset="0"/>
              </a:rPr>
              <a:t>(</a:t>
            </a:r>
            <a:r>
              <a:rPr lang="en-US" sz="2800" b="1" dirty="0" err="1" smtClean="0">
                <a:solidFill>
                  <a:srgbClr val="FF0000"/>
                </a:solidFill>
                <a:latin typeface="Times New Roman" panose="02020603050405020304" pitchFamily="18" charset="0"/>
                <a:cs typeface="Times New Roman" panose="02020603050405020304" pitchFamily="18" charset="0"/>
              </a:rPr>
              <a:t>Trò</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chơi</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32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43929" y="216126"/>
            <a:ext cx="1784463" cy="523220"/>
          </a:xfrm>
          <a:prstGeom prst="rect">
            <a:avLst/>
          </a:prstGeom>
        </p:spPr>
        <p:txBody>
          <a:bodyPr wrap="none">
            <a:spAutoFit/>
          </a:bodyPr>
          <a:lstStyle/>
          <a:p>
            <a:r>
              <a:rPr lang="en-US" sz="2800" b="1" dirty="0" err="1" smtClean="0">
                <a:solidFill>
                  <a:srgbClr val="FF0000"/>
                </a:solidFill>
                <a:latin typeface="Times New Roman" panose="02020603050405020304" pitchFamily="18" charset="0"/>
                <a:cs typeface="Times New Roman" panose="02020603050405020304" pitchFamily="18" charset="0"/>
              </a:rPr>
              <a:t>Vận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dụng</a:t>
            </a:r>
            <a:r>
              <a:rPr lang="en-US" sz="2800" b="1" dirty="0" smtClean="0">
                <a:solidFill>
                  <a:srgbClr val="FF0000"/>
                </a:solidFill>
                <a:latin typeface="Times New Roman" panose="02020603050405020304" pitchFamily="18" charset="0"/>
                <a:cs typeface="Times New Roman" panose="02020603050405020304" pitchFamily="18" charset="0"/>
              </a:rPr>
              <a:t>.</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78922" y="2264688"/>
            <a:ext cx="8314476" cy="830997"/>
          </a:xfrm>
          <a:prstGeom prst="rect">
            <a:avLst/>
          </a:prstGeom>
        </p:spPr>
        <p:txBody>
          <a:bodyPr wrap="square">
            <a:spAutoFit/>
          </a:bodyPr>
          <a:lstStyle/>
          <a:p>
            <a:r>
              <a:rPr lang="vi-VN" sz="2400" b="1" i="1" dirty="0" smtClean="0">
                <a:solidFill>
                  <a:srgbClr val="000066"/>
                </a:solidFill>
                <a:latin typeface="+mj-lt"/>
              </a:rPr>
              <a:t>Để đo nhiệt độ của nước sôi, người ta phải dùng nhiệt kế thủy ngân </a:t>
            </a:r>
            <a:r>
              <a:rPr lang="en-US" sz="2400" b="1" i="1" dirty="0" smtClean="0">
                <a:solidFill>
                  <a:srgbClr val="000066"/>
                </a:solidFill>
                <a:latin typeface="+mj-lt"/>
              </a:rPr>
              <a:t>hay </a:t>
            </a:r>
            <a:r>
              <a:rPr lang="vi-VN" sz="2400" b="1" i="1" dirty="0" smtClean="0">
                <a:solidFill>
                  <a:srgbClr val="000066"/>
                </a:solidFill>
                <a:latin typeface="+mj-lt"/>
              </a:rPr>
              <a:t>dùng nhiệt kế rượu</a:t>
            </a:r>
            <a:endParaRPr lang="en-US" sz="2400" b="1" i="1" dirty="0">
              <a:solidFill>
                <a:srgbClr val="000066"/>
              </a:solidFill>
              <a:latin typeface="+mj-lt"/>
            </a:endParaRPr>
          </a:p>
        </p:txBody>
      </p:sp>
      <p:pic>
        <p:nvPicPr>
          <p:cNvPr id="6" name="Picture 5"/>
          <p:cNvPicPr>
            <a:picLocks noChangeAspect="1"/>
          </p:cNvPicPr>
          <p:nvPr/>
        </p:nvPicPr>
        <p:blipFill>
          <a:blip r:embed="rId2"/>
          <a:stretch>
            <a:fillRect/>
          </a:stretch>
        </p:blipFill>
        <p:spPr>
          <a:xfrm>
            <a:off x="0" y="598846"/>
            <a:ext cx="8524337" cy="1665842"/>
          </a:xfrm>
          <a:prstGeom prst="rect">
            <a:avLst/>
          </a:prstGeom>
        </p:spPr>
      </p:pic>
      <p:pic>
        <p:nvPicPr>
          <p:cNvPr id="7" name="Picture 6"/>
          <p:cNvPicPr>
            <a:picLocks noChangeAspect="1"/>
          </p:cNvPicPr>
          <p:nvPr/>
        </p:nvPicPr>
        <p:blipFill>
          <a:blip r:embed="rId3"/>
          <a:stretch>
            <a:fillRect/>
          </a:stretch>
        </p:blipFill>
        <p:spPr>
          <a:xfrm>
            <a:off x="78922" y="3285177"/>
            <a:ext cx="4772025" cy="3609975"/>
          </a:xfrm>
          <a:prstGeom prst="rect">
            <a:avLst/>
          </a:prstGeom>
        </p:spPr>
      </p:pic>
      <p:sp>
        <p:nvSpPr>
          <p:cNvPr id="8" name="Rectangle 7"/>
          <p:cNvSpPr/>
          <p:nvPr/>
        </p:nvSpPr>
        <p:spPr>
          <a:xfrm>
            <a:off x="4572000" y="2740168"/>
            <a:ext cx="4572000" cy="4154984"/>
          </a:xfrm>
          <a:prstGeom prst="rect">
            <a:avLst/>
          </a:prstGeom>
        </p:spPr>
        <p:txBody>
          <a:bodyPr>
            <a:spAutoFit/>
          </a:bodyPr>
          <a:lstStyle/>
          <a:p>
            <a:r>
              <a:rPr lang="vi-VN" sz="2400" b="1" dirty="0" smtClean="0">
                <a:solidFill>
                  <a:srgbClr val="C00000"/>
                </a:solidFill>
                <a:latin typeface="Times New Roman" panose="02020603050405020304" pitchFamily="18" charset="0"/>
                <a:cs typeface="Times New Roman" panose="02020603050405020304" pitchFamily="18" charset="0"/>
              </a:rPr>
              <a:t>Để đo nhiệt độ của nước sôi, người ta phải dùng nhiệt kế thủy ngân mà không dùng nhiệt kế rượu. Bởi vì rượu sôi ở 78oC, nhiệt độ này nhỏ hơn nhiệt độ sôi của nước, khi nước chưa sôi thì rượu đã bốc hơi hết, không thể đo được. Ngược lại, thủy ngân có nhiệt độ sôi là 357oC nên có thể đo được khi nhiệt độ của nước tăng tới 100oC.</a:t>
            </a:r>
            <a:endParaRPr lang="en-US" sz="24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890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99</TotalTime>
  <Words>771</Words>
  <Application>Microsoft Office PowerPoint</Application>
  <PresentationFormat>On-screen Show (4:3)</PresentationFormat>
  <Paragraphs>63</Paragraphs>
  <Slides>12</Slides>
  <Notes>1</Notes>
  <HiddenSlides>1</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10</cp:revision>
  <dcterms:created xsi:type="dcterms:W3CDTF">2022-09-30T12:46:05Z</dcterms:created>
  <dcterms:modified xsi:type="dcterms:W3CDTF">2022-09-30T14:25:21Z</dcterms:modified>
</cp:coreProperties>
</file>