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2" r:id="rId4"/>
    <p:sldId id="274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5" r:id="rId17"/>
    <p:sldId id="276" r:id="rId18"/>
    <p:sldId id="27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Kiểu Trung bình 4 - Màu chủ đề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Kiểu Trung bình 4 - Màu chủ đề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Kiểu Trung bình 4 - Màu chủ đề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31" d="100"/>
          <a:sy n="31" d="100"/>
        </p:scale>
        <p:origin x="-101" y="-12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5C24E-F508-403E-8BA2-A1DF784E527C}" type="datetimeFigureOut">
              <a:rPr lang="vi-VN" smtClean="0"/>
              <a:t>27/02/2021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DE439-6DAB-4F7E-B2C3-991677E392F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823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79DFAA83-EA18-4B05-B228-4BAB0A8D134D}" type="slidenum">
              <a:rPr lang="en-US" altLang="en-US">
                <a:latin typeface=".VnArial Narrow" pitchFamily="34" charset="0"/>
              </a:rPr>
              <a:pPr/>
              <a:t>17</a:t>
            </a:fld>
            <a:endParaRPr lang="en-US" altLang="en-US">
              <a:latin typeface=".VnArial Narrow" pitchFamily="34" charset="0"/>
            </a:endParaRPr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09384F41-3041-401A-9549-6EA75D456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xmlns="" id="{3D0BDCA3-CA4D-4342-AA3D-D63F82DB45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34B6C605-3FFA-4D2D-8684-66E958C07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FC2D-7CBD-4927-9834-68D58D704F36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A726ADCC-C19B-4725-8A6E-381D82A09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7A75D5E0-D906-4EC0-AE48-8EFDC83B6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7AAE-5BF3-4996-B15B-75A607454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225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F98FE3CA-F563-4241-A2BC-E58CD4C12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xmlns="" id="{C8E5BD20-A950-4C3A-BF9B-3640F64092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D3D58FA5-FCC3-4E65-A61B-A01372D3A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FC2D-7CBD-4927-9834-68D58D704F36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6EB496E8-446C-4602-BF85-FB8DEAD01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33BE9C63-FD2C-4C77-98A4-95DAB2EAD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7AAE-5BF3-4996-B15B-75A607454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810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xmlns="" id="{B7F6F7CB-24AD-4465-A028-584C1A8762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xmlns="" id="{89B46871-B30F-4FA6-89EB-024A31E10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DA8376D9-D275-4D8E-AED3-4EF169481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FC2D-7CBD-4927-9834-68D58D704F36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7CD7F6D9-2354-478C-A3F1-F17086364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872D074C-37B0-4116-9813-F6BA4AFFB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7AAE-5BF3-4996-B15B-75A607454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63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56701"/>
      </p:ext>
    </p:extLst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C6C9453D-110E-44CE-87A5-DE0404346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BE843A4B-9264-40A8-ABF7-EC889A687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2E94C46C-B6AD-4B43-88D9-0F04C760F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FC2D-7CBD-4927-9834-68D58D704F36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0D4B04E0-2204-41EC-BB8F-9DF1D3E6E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A04A1C68-5C52-4F9F-844B-3D8929726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7AAE-5BF3-4996-B15B-75A607454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73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E65783FD-0AD3-4709-B461-FB4CA2520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B667FCAA-AAE0-4D53-9426-18EA19372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F530037C-3027-41E7-9F15-118219585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FC2D-7CBD-4927-9834-68D58D704F36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0AE09068-4F95-47BF-9C7A-B8B53E654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ECCCF437-04C1-475B-B04B-0BC72ED79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7AAE-5BF3-4996-B15B-75A607454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208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2F93308D-7B49-411C-8C10-FDEEF5B56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CEC1F0A9-2961-44BF-9C49-63F7EC8F93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xmlns="" id="{3AD74FB0-66A2-47DC-9129-0339D608CC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028EC269-7110-4588-BD20-508DA3316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FC2D-7CBD-4927-9834-68D58D704F36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BE7F1AF9-7073-4778-8246-B9D5392A5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6FE92ED6-8776-4CA6-B284-C117BB602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7AAE-5BF3-4996-B15B-75A607454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3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B32884EF-F08C-4CDB-8940-4719CF6C4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298682FA-7D68-4B1D-8489-F25347B74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xmlns="" id="{601C339E-8FCE-43E1-85D2-CB34E63B12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xmlns="" id="{DC9A2AD5-15B9-4A1D-BA9C-4643C76F35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xmlns="" id="{C16E308C-FD23-4C1F-AE19-F6FAC41E96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xmlns="" id="{D67E396D-0E18-44AC-ABE2-3D653F7E2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FC2D-7CBD-4927-9834-68D58D704F36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xmlns="" id="{C8F75FB0-4ECB-4BB2-8CE0-028D2547F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xmlns="" id="{C0FDC5C2-87C4-4FBD-92C7-8AC90F8ED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7AAE-5BF3-4996-B15B-75A607454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365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9564F726-18E6-46FF-89E5-72223AFA0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xmlns="" id="{9E56A75F-E3DC-4D17-8D30-675733798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FC2D-7CBD-4927-9834-68D58D704F36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xmlns="" id="{5E916CAE-A56D-41B6-BB9A-3BD8E9CBD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xmlns="" id="{E1084AF7-C396-4FB2-B2BE-1BAEC7CF6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7AAE-5BF3-4996-B15B-75A607454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27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xmlns="" id="{81F36DB1-FF8C-49C4-9C87-1AAE76D6B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FC2D-7CBD-4927-9834-68D58D704F36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xmlns="" id="{999C9D07-8DCC-4397-BEB9-119BAE8F3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xmlns="" id="{46299E4C-3474-47AD-93F0-1194D0C25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7AAE-5BF3-4996-B15B-75A607454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847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DD3DDE10-1A59-4837-8DAD-531E6C38E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60406501-A741-4EEA-A35F-A6B8929AA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xmlns="" id="{66B63E0F-9F3E-4470-88D7-FD45726A6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794137A4-7EF4-42B2-954E-672D5D8B7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FC2D-7CBD-4927-9834-68D58D704F36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569A1BBA-ACDA-49A2-AA6C-2A673A280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73CC038D-5CB2-4AA4-8E49-DE7A36F57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7AAE-5BF3-4996-B15B-75A607454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58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8CB7F622-37F6-4519-91E1-3A8C5D6EA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xmlns="" id="{CC81FE1B-2555-4F95-B923-A1A076DF06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xmlns="" id="{CF34EC92-9F03-4A1A-B29A-1E4F904D5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0EF1C533-92D4-463F-822E-97C81EB29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FC2D-7CBD-4927-9834-68D58D704F36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96B5886F-BC07-4572-B9D5-EE0AA51D8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534346BC-B380-4B51-991E-B203D00AD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37AAE-5BF3-4996-B15B-75A607454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5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xmlns="" id="{ED125E6F-6D02-4EDC-8991-62436E8CA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FD0CE783-7AA1-4258-A4F7-68D4EE499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4D1E2C7B-680D-41E4-98CA-BDFC63742D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8FC2D-7CBD-4927-9834-68D58D704F36}" type="datetimeFigureOut">
              <a:rPr lang="en-US" smtClean="0"/>
              <a:t>2/27/2021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4887B718-4246-4763-B547-6FB4EFE17F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71A33BA2-4C99-4E06-B933-95C3C00EF5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37AAE-5BF3-4996-B15B-75A607454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40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audio" Target="../media/audio1.wav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4.jpeg"/><Relationship Id="rId4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A86EB712-2724-41BC-9BC4-CA09DBABF072}"/>
              </a:ext>
            </a:extLst>
          </p:cNvPr>
          <p:cNvSpPr txBox="1"/>
          <p:nvPr/>
        </p:nvSpPr>
        <p:spPr>
          <a:xfrm>
            <a:off x="2163337" y="468351"/>
            <a:ext cx="87871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 IV – BIỂU THỨC ĐẠI SỐ</a:t>
            </a: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34345863-D4F5-4476-90C6-E46BD0CDF067}"/>
              </a:ext>
            </a:extLst>
          </p:cNvPr>
          <p:cNvSpPr txBox="1"/>
          <p:nvPr/>
        </p:nvSpPr>
        <p:spPr>
          <a:xfrm>
            <a:off x="0" y="1231099"/>
            <a:ext cx="12021015" cy="5174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KIẾN THỨC CHÍNH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93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5E05D471-E1F8-4A36-9D4E-D910F4513C94}"/>
              </a:ext>
            </a:extLst>
          </p:cNvPr>
          <p:cNvSpPr txBox="1"/>
          <p:nvPr/>
        </p:nvSpPr>
        <p:spPr>
          <a:xfrm>
            <a:off x="587297" y="1137425"/>
            <a:ext cx="110174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Bảng 5">
                <a:extLst>
                  <a:ext uri="{FF2B5EF4-FFF2-40B4-BE49-F238E27FC236}">
                    <a16:creationId xmlns:a16="http://schemas.microsoft.com/office/drawing/2014/main" xmlns="" id="{FEB8A28B-7045-4396-8B7F-CB2B326C12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92823226"/>
                  </p:ext>
                </p:extLst>
              </p:nvPr>
            </p:nvGraphicFramePr>
            <p:xfrm>
              <a:off x="252760" y="3150826"/>
              <a:ext cx="11820293" cy="1384996"/>
            </p:xfrm>
            <a:graphic>
              <a:graphicData uri="http://schemas.openxmlformats.org/drawingml/2006/table">
                <a:tbl>
                  <a:tblPr firstRow="1" bandRow="1">
                    <a:tableStyleId>{16D9F66E-5EB9-4882-86FB-DCBF35E3C3E4}</a:tableStyleId>
                  </a:tblPr>
                  <a:tblGrid>
                    <a:gridCol w="2520176">
                      <a:extLst>
                        <a:ext uri="{9D8B030D-6E8A-4147-A177-3AD203B41FA5}">
                          <a16:colId xmlns:a16="http://schemas.microsoft.com/office/drawing/2014/main" xmlns="" val="2609763440"/>
                        </a:ext>
                      </a:extLst>
                    </a:gridCol>
                    <a:gridCol w="3033131">
                      <a:extLst>
                        <a:ext uri="{9D8B030D-6E8A-4147-A177-3AD203B41FA5}">
                          <a16:colId xmlns:a16="http://schemas.microsoft.com/office/drawing/2014/main" xmlns="" val="842225103"/>
                        </a:ext>
                      </a:extLst>
                    </a:gridCol>
                    <a:gridCol w="2319237">
                      <a:extLst>
                        <a:ext uri="{9D8B030D-6E8A-4147-A177-3AD203B41FA5}">
                          <a16:colId xmlns:a16="http://schemas.microsoft.com/office/drawing/2014/main" xmlns="" val="2616489984"/>
                        </a:ext>
                      </a:extLst>
                    </a:gridCol>
                    <a:gridCol w="3947749">
                      <a:extLst>
                        <a:ext uri="{9D8B030D-6E8A-4147-A177-3AD203B41FA5}">
                          <a16:colId xmlns:a16="http://schemas.microsoft.com/office/drawing/2014/main" xmlns="" val="45659265"/>
                        </a:ext>
                      </a:extLst>
                    </a:gridCol>
                  </a:tblGrid>
                  <a:tr h="69249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 + y = y + x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xy</a:t>
                          </a:r>
                          <a:r>
                            <a:rPr lang="en-US" sz="2800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</a:t>
                          </a:r>
                          <a:r>
                            <a:rPr lang="en-US" sz="2800" b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yx</a:t>
                          </a:r>
                          <a:endParaRPr lang="en-US" sz="28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𝒙𝒙𝒙</m:t>
                                </m:r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US" sz="2800" b="1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b="1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en-US" sz="2800" b="1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𝟑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8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(x + y) + z = x + (y + z)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1186152670"/>
                      </a:ext>
                    </a:extLst>
                  </a:tr>
                  <a:tr h="69249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US" sz="2800" b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xy</a:t>
                          </a:r>
                          <a:r>
                            <a:rPr lang="en-US" sz="2800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)z = x(</a:t>
                          </a:r>
                          <a:r>
                            <a:rPr lang="en-US" sz="2800" b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yz</a:t>
                          </a:r>
                          <a:r>
                            <a:rPr lang="en-US" sz="2800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x(y + z) = </a:t>
                          </a:r>
                          <a:r>
                            <a:rPr lang="en-US" sz="2800" b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xy</a:t>
                          </a:r>
                          <a:r>
                            <a:rPr lang="en-US" sz="2800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+ </a:t>
                          </a:r>
                          <a:r>
                            <a:rPr lang="en-US" sz="2800" b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xz</a:t>
                          </a:r>
                          <a:endParaRPr lang="en-US" sz="28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d>
                                  <m:dPr>
                                    <m:ctrlPr>
                                      <a:rPr lang="en-US" sz="2800" b="1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1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𝒙</m:t>
                                    </m:r>
                                    <m:r>
                                      <a:rPr lang="en-US" sz="2800" b="1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2800" b="1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𝒚</m:t>
                                    </m:r>
                                    <m:r>
                                      <a:rPr lang="en-US" sz="2800" b="1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800" b="1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𝒛</m:t>
                                    </m:r>
                                  </m:e>
                                </m:d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=−</m:t>
                                </m:r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𝒚</m:t>
                                </m:r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sz="2800" b="1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𝒛</m:t>
                                </m:r>
                              </m:oMath>
                            </m:oMathPara>
                          </a14:m>
                          <a:endParaRPr lang="en-US" sz="28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28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xmlns="" val="263763178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Bảng 5">
                <a:extLst>
                  <a:ext uri="{FF2B5EF4-FFF2-40B4-BE49-F238E27FC236}">
                    <a16:creationId xmlns:a16="http://schemas.microsoft.com/office/drawing/2014/main" id="{FEB8A28B-7045-4396-8B7F-CB2B326C12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92823226"/>
                  </p:ext>
                </p:extLst>
              </p:nvPr>
            </p:nvGraphicFramePr>
            <p:xfrm>
              <a:off x="252760" y="3150826"/>
              <a:ext cx="11820293" cy="1384996"/>
            </p:xfrm>
            <a:graphic>
              <a:graphicData uri="http://schemas.openxmlformats.org/drawingml/2006/table">
                <a:tbl>
                  <a:tblPr firstRow="1" bandRow="1">
                    <a:tableStyleId>{16D9F66E-5EB9-4882-86FB-DCBF35E3C3E4}</a:tableStyleId>
                  </a:tblPr>
                  <a:tblGrid>
                    <a:gridCol w="2520176">
                      <a:extLst>
                        <a:ext uri="{9D8B030D-6E8A-4147-A177-3AD203B41FA5}">
                          <a16:colId xmlns:a16="http://schemas.microsoft.com/office/drawing/2014/main" val="2609763440"/>
                        </a:ext>
                      </a:extLst>
                    </a:gridCol>
                    <a:gridCol w="3033131">
                      <a:extLst>
                        <a:ext uri="{9D8B030D-6E8A-4147-A177-3AD203B41FA5}">
                          <a16:colId xmlns:a16="http://schemas.microsoft.com/office/drawing/2014/main" val="842225103"/>
                        </a:ext>
                      </a:extLst>
                    </a:gridCol>
                    <a:gridCol w="2319237">
                      <a:extLst>
                        <a:ext uri="{9D8B030D-6E8A-4147-A177-3AD203B41FA5}">
                          <a16:colId xmlns:a16="http://schemas.microsoft.com/office/drawing/2014/main" val="2616489984"/>
                        </a:ext>
                      </a:extLst>
                    </a:gridCol>
                    <a:gridCol w="3947749">
                      <a:extLst>
                        <a:ext uri="{9D8B030D-6E8A-4147-A177-3AD203B41FA5}">
                          <a16:colId xmlns:a16="http://schemas.microsoft.com/office/drawing/2014/main" val="45659265"/>
                        </a:ext>
                      </a:extLst>
                    </a:gridCol>
                  </a:tblGrid>
                  <a:tr h="69249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 + y = y + x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xy</a:t>
                          </a:r>
                          <a:r>
                            <a:rPr lang="en-US" sz="2800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= </a:t>
                          </a:r>
                          <a:r>
                            <a:rPr lang="en-US" sz="2800" b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yx</a:t>
                          </a:r>
                          <a:endParaRPr lang="en-US" sz="28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39370" t="-870" r="-170604" b="-1104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(x + y) + z = x + (y + z)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186152670"/>
                      </a:ext>
                    </a:extLst>
                  </a:tr>
                  <a:tr h="69249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US" sz="2800" b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xy</a:t>
                          </a:r>
                          <a:r>
                            <a:rPr lang="en-US" sz="2800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)z = x(</a:t>
                          </a:r>
                          <a:r>
                            <a:rPr lang="en-US" sz="2800" b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yz</a:t>
                          </a:r>
                          <a:r>
                            <a:rPr lang="en-US" sz="2800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x(y + z) = </a:t>
                          </a:r>
                          <a:r>
                            <a:rPr lang="en-US" sz="2800" b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xy</a:t>
                          </a:r>
                          <a:r>
                            <a:rPr lang="en-US" sz="2800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+ </a:t>
                          </a:r>
                          <a:r>
                            <a:rPr lang="en-US" sz="2800" b="1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xz</a:t>
                          </a:r>
                          <a:endParaRPr lang="en-US" sz="28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88630" t="-101754" r="-194" b="-1140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sz="28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37631782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228600" y="4453900"/>
            <a:ext cx="8458200" cy="1204452"/>
            <a:chOff x="150813" y="5257800"/>
            <a:chExt cx="8458200" cy="1204452"/>
          </a:xfrm>
        </p:grpSpPr>
        <p:sp>
          <p:nvSpPr>
            <p:cNvPr id="7" name="Rectangle 14"/>
            <p:cNvSpPr>
              <a:spLocks noChangeArrowheads="1"/>
            </p:cNvSpPr>
            <p:nvPr/>
          </p:nvSpPr>
          <p:spPr bwMode="auto">
            <a:xfrm>
              <a:off x="150813" y="5257800"/>
              <a:ext cx="84582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*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đại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chứa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biến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ở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chẳng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hạn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: </a:t>
              </a:r>
            </a:p>
          </p:txBody>
        </p:sp>
        <p:graphicFrame>
          <p:nvGraphicFramePr>
            <p:cNvPr id="8" name="Object 15"/>
            <p:cNvGraphicFramePr>
              <a:graphicFrameLocks noChangeAspect="1"/>
            </p:cNvGraphicFramePr>
            <p:nvPr/>
          </p:nvGraphicFramePr>
          <p:xfrm>
            <a:off x="684213" y="5776452"/>
            <a:ext cx="838200" cy="685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2" name="Equation" r:id="rId4" imgW="330057" imgH="393529" progId="Equation.DSMT4">
                    <p:embed/>
                  </p:oleObj>
                </mc:Choice>
                <mc:Fallback>
                  <p:oleObj name="Equation" r:id="rId4" imgW="330057" imgH="39352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4213" y="5776452"/>
                          <a:ext cx="838200" cy="685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16"/>
            <p:cNvGraphicFramePr>
              <a:graphicFrameLocks noChangeAspect="1"/>
            </p:cNvGraphicFramePr>
            <p:nvPr/>
          </p:nvGraphicFramePr>
          <p:xfrm>
            <a:off x="1827213" y="5700252"/>
            <a:ext cx="995363" cy="762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3" name="Equation" r:id="rId6" imgW="482391" imgH="418918" progId="Equation.DSMT4">
                    <p:embed/>
                  </p:oleObj>
                </mc:Choice>
                <mc:Fallback>
                  <p:oleObj name="Equation" r:id="rId6" imgW="482391" imgH="418918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7213" y="5700252"/>
                          <a:ext cx="995363" cy="762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Rectangle 20"/>
          <p:cNvSpPr>
            <a:spLocks noChangeArrowheads="1"/>
          </p:cNvSpPr>
          <p:nvPr/>
        </p:nvSpPr>
        <p:spPr bwMode="auto">
          <a:xfrm>
            <a:off x="304800" y="6034590"/>
            <a:ext cx="883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t, x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034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êu đề 1">
            <a:extLst>
              <a:ext uri="{FF2B5EF4-FFF2-40B4-BE49-F238E27FC236}">
                <a16:creationId xmlns:a16="http://schemas.microsoft.com/office/drawing/2014/main" xmlns="" id="{E67B31F9-4967-4A23-9AFA-F4E4749BEA4C}"/>
              </a:ext>
            </a:extLst>
          </p:cNvPr>
          <p:cNvSpPr txBox="1">
            <a:spLocks/>
          </p:cNvSpPr>
          <p:nvPr/>
        </p:nvSpPr>
        <p:spPr>
          <a:xfrm>
            <a:off x="161692" y="222162"/>
            <a:ext cx="10515600" cy="504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5888FC25-5943-416A-8513-876DA0601FBA}"/>
              </a:ext>
            </a:extLst>
          </p:cNvPr>
          <p:cNvSpPr txBox="1"/>
          <p:nvPr/>
        </p:nvSpPr>
        <p:spPr>
          <a:xfrm>
            <a:off x="161692" y="518827"/>
            <a:ext cx="10937488" cy="3892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Cho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5x + 35y.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0,5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= 0,5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5x + 35y,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5 . 0,5 + 35 . 2 = 2,5 +70 = 72,5 </a:t>
            </a:r>
          </a:p>
        </p:txBody>
      </p:sp>
      <p:sp>
        <p:nvSpPr>
          <p:cNvPr id="10" name="Bong bóng Lời nói: Hình bầu dục 9">
            <a:extLst>
              <a:ext uri="{FF2B5EF4-FFF2-40B4-BE49-F238E27FC236}">
                <a16:creationId xmlns:a16="http://schemas.microsoft.com/office/drawing/2014/main" xmlns="" id="{EF7FE209-FFF2-4928-9790-492265D6B612}"/>
              </a:ext>
            </a:extLst>
          </p:cNvPr>
          <p:cNvSpPr/>
          <p:nvPr/>
        </p:nvSpPr>
        <p:spPr>
          <a:xfrm>
            <a:off x="330935" y="4673565"/>
            <a:ext cx="4816100" cy="1700395"/>
          </a:xfrm>
          <a:prstGeom prst="wedgeEllipseCallout">
            <a:avLst>
              <a:gd name="adj1" fmla="val 65021"/>
              <a:gd name="adj2" fmla="val -66745"/>
            </a:avLst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72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5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5x + 35y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0,5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 2</a:t>
            </a:r>
          </a:p>
        </p:txBody>
      </p:sp>
      <p:sp>
        <p:nvSpPr>
          <p:cNvPr id="11" name="Bong bóng Lời nói: Hình bầu dục 10">
            <a:extLst>
              <a:ext uri="{FF2B5EF4-FFF2-40B4-BE49-F238E27FC236}">
                <a16:creationId xmlns:a16="http://schemas.microsoft.com/office/drawing/2014/main" xmlns="" id="{750F7AB2-6587-44F2-93CE-30B4E77E705E}"/>
              </a:ext>
            </a:extLst>
          </p:cNvPr>
          <p:cNvSpPr/>
          <p:nvPr/>
        </p:nvSpPr>
        <p:spPr>
          <a:xfrm>
            <a:off x="6326457" y="4719491"/>
            <a:ext cx="4772723" cy="1700395"/>
          </a:xfrm>
          <a:prstGeom prst="wedgeEllipseCallout">
            <a:avLst>
              <a:gd name="adj1" fmla="val -57392"/>
              <a:gd name="adj2" fmla="val -67014"/>
            </a:avLst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0,5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 2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5x + 35y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72,5</a:t>
            </a:r>
          </a:p>
        </p:txBody>
      </p:sp>
    </p:spTree>
    <p:extLst>
      <p:ext uri="{BB962C8B-B14F-4D97-AF65-F5344CB8AC3E}">
        <p14:creationId xmlns:p14="http://schemas.microsoft.com/office/powerpoint/2010/main" val="95723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êu đề 1">
            <a:extLst>
              <a:ext uri="{FF2B5EF4-FFF2-40B4-BE49-F238E27FC236}">
                <a16:creationId xmlns:a16="http://schemas.microsoft.com/office/drawing/2014/main" xmlns="" id="{E67B31F9-4967-4A23-9AFA-F4E4749BEA4C}"/>
              </a:ext>
            </a:extLst>
          </p:cNvPr>
          <p:cNvSpPr txBox="1">
            <a:spLocks/>
          </p:cNvSpPr>
          <p:nvPr/>
        </p:nvSpPr>
        <p:spPr>
          <a:xfrm>
            <a:off x="161692" y="14157"/>
            <a:ext cx="10515600" cy="504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xmlns="" id="{5888FC25-5943-416A-8513-876DA0601FBA}"/>
                  </a:ext>
                </a:extLst>
              </p:cNvPr>
              <p:cNvSpPr txBox="1"/>
              <p:nvPr/>
            </p:nvSpPr>
            <p:spPr>
              <a:xfrm>
                <a:off x="161692" y="518827"/>
                <a:ext cx="12030308" cy="48027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:r>
                  <a:rPr lang="en-US" sz="2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</a:t>
                </a:r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</a:t>
                </a:r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2: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trị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−5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ạ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à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ạ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ctr"/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endPara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Thay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=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vào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sSup>
                      <m:sSupPr>
                        <m:ctrlPr>
                          <a:rPr lang="en-US" sz="2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−5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+1 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ta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sSup>
                      <m:sSupPr>
                        <m:ctrlPr>
                          <a:rPr lang="en-US" sz="2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.(−1)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−5.</m:t>
                    </m:r>
                    <m:d>
                      <m:dPr>
                        <m:ctrlPr>
                          <a:rPr lang="en-US" sz="2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+1=3.1+5+1=9</m:t>
                    </m:r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trị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sSup>
                      <m:sSupPr>
                        <m:ctrlPr>
                          <a:rPr lang="en-US" sz="2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−5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ạ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 </m:t>
                    </m:r>
                  </m:oMath>
                </a14:m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9.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Thay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vào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sSup>
                      <m:sSupPr>
                        <m:ctrlPr>
                          <a:rPr lang="en-US" sz="2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−5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+1 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ta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sSup>
                      <m:sSupPr>
                        <m:ctrlPr>
                          <a:rPr lang="en-US" sz="2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d>
                          <m:dPr>
                            <m:ctrlPr>
                              <a:rPr lang="en-US" sz="2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b="0" i="1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−5. 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+1=3.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−5. 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+1=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+1=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trị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sSup>
                      <m:sSupPr>
                        <m:ctrlPr>
                          <a:rPr lang="en-US" sz="28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−5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ạ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là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id="{5888FC25-5943-416A-8513-876DA0601F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692" y="518827"/>
                <a:ext cx="12030308" cy="4802725"/>
              </a:xfrm>
              <a:prstGeom prst="rect">
                <a:avLst/>
              </a:prstGeom>
              <a:blipFill>
                <a:blip r:embed="rId2"/>
                <a:stretch>
                  <a:fillRect l="-1064" t="-1269" b="-6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Hình chữ nhật 1">
            <a:extLst>
              <a:ext uri="{FF2B5EF4-FFF2-40B4-BE49-F238E27FC236}">
                <a16:creationId xmlns:a16="http://schemas.microsoft.com/office/drawing/2014/main" xmlns="" id="{92D7B0E9-8A88-4559-9CC2-0D25170678BB}"/>
              </a:ext>
            </a:extLst>
          </p:cNvPr>
          <p:cNvSpPr/>
          <p:nvPr/>
        </p:nvSpPr>
        <p:spPr>
          <a:xfrm>
            <a:off x="1471961" y="5307981"/>
            <a:ext cx="8431251" cy="133814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8526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êu đề 1">
            <a:extLst>
              <a:ext uri="{FF2B5EF4-FFF2-40B4-BE49-F238E27FC236}">
                <a16:creationId xmlns:a16="http://schemas.microsoft.com/office/drawing/2014/main" xmlns="" id="{9B991D68-EEE2-4E69-BF44-52A6C077406C}"/>
              </a:ext>
            </a:extLst>
          </p:cNvPr>
          <p:cNvSpPr txBox="1">
            <a:spLocks/>
          </p:cNvSpPr>
          <p:nvPr/>
        </p:nvSpPr>
        <p:spPr>
          <a:xfrm>
            <a:off x="161692" y="360761"/>
            <a:ext cx="10515600" cy="504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8E800706-C12A-4B3C-9CEA-3DF75AB34CBC}"/>
              </a:ext>
            </a:extLst>
          </p:cNvPr>
          <p:cNvSpPr txBox="1"/>
          <p:nvPr/>
        </p:nvSpPr>
        <p:spPr>
          <a:xfrm>
            <a:off x="161692" y="1766952"/>
            <a:ext cx="115470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1DE4FFBE-0391-440C-9739-52218E3B68D0}"/>
              </a:ext>
            </a:extLst>
          </p:cNvPr>
          <p:cNvSpPr txBox="1"/>
          <p:nvPr/>
        </p:nvSpPr>
        <p:spPr>
          <a:xfrm>
            <a:off x="1696379" y="3629722"/>
            <a:ext cx="879924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78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êu đề 1">
            <a:extLst>
              <a:ext uri="{FF2B5EF4-FFF2-40B4-BE49-F238E27FC236}">
                <a16:creationId xmlns:a16="http://schemas.microsoft.com/office/drawing/2014/main" xmlns="" id="{4DF88A1A-D92C-4251-AA2B-85910F27249E}"/>
              </a:ext>
            </a:extLst>
          </p:cNvPr>
          <p:cNvSpPr txBox="1">
            <a:spLocks/>
          </p:cNvSpPr>
          <p:nvPr/>
        </p:nvSpPr>
        <p:spPr>
          <a:xfrm>
            <a:off x="161692" y="360761"/>
            <a:ext cx="10515600" cy="504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êu đề 1">
            <a:extLst>
              <a:ext uri="{FF2B5EF4-FFF2-40B4-BE49-F238E27FC236}">
                <a16:creationId xmlns:a16="http://schemas.microsoft.com/office/drawing/2014/main" xmlns="" id="{8ADC40A7-040B-4642-8E07-D1FD0A0153BC}"/>
              </a:ext>
            </a:extLst>
          </p:cNvPr>
          <p:cNvSpPr txBox="1">
            <a:spLocks/>
          </p:cNvSpPr>
          <p:nvPr/>
        </p:nvSpPr>
        <p:spPr>
          <a:xfrm>
            <a:off x="161692" y="1066153"/>
            <a:ext cx="2163054" cy="504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xmlns="" id="{937D76B7-DDBD-4B30-91EA-A28AD82083E8}"/>
                  </a:ext>
                </a:extLst>
              </p:cNvPr>
              <p:cNvSpPr txBox="1"/>
              <p:nvPr/>
            </p:nvSpPr>
            <p:spPr>
              <a:xfrm>
                <a:off x="290073" y="1570823"/>
                <a:ext cx="10258837" cy="47016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?1.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trị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−9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=1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à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endPara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Thay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=1 </m:t>
                    </m:r>
                  </m:oMath>
                </a14:m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−9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</a:rPr>
                      <m:t>ta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 đượ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sz="2800" b="0" dirty="0">
                  <a:latin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3.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−9.1=3.1−9.1=3−9=−6</m:t>
                      </m:r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trị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−9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−6</m:t>
                    </m:r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Thay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−9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</a:rPr>
                      <m:t>ta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 đượ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sz="2800" b="0" dirty="0">
                  <a:latin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3.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8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−9.</m:t>
                      </m:r>
                      <m:d>
                        <m:dPr>
                          <m:ctrlPr>
                            <a:rPr lang="en-US" sz="28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=3.</m:t>
                      </m:r>
                      <m:d>
                        <m:dPr>
                          <m:ctrlPr>
                            <a:rPr lang="en-US" sz="28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−9.</m:t>
                      </m:r>
                      <m:d>
                        <m:dPr>
                          <m:ctrlPr>
                            <a:rPr lang="en-US" sz="28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trị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−9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là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937D76B7-DDBD-4B30-91EA-A28AD82083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073" y="1570823"/>
                <a:ext cx="10258837" cy="4701672"/>
              </a:xfrm>
              <a:prstGeom prst="rect">
                <a:avLst/>
              </a:prstGeom>
              <a:blipFill>
                <a:blip r:embed="rId2"/>
                <a:stretch>
                  <a:fillRect l="-1249" b="-6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178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êu đề 1">
            <a:extLst>
              <a:ext uri="{FF2B5EF4-FFF2-40B4-BE49-F238E27FC236}">
                <a16:creationId xmlns:a16="http://schemas.microsoft.com/office/drawing/2014/main" xmlns="" id="{F7CC177B-B04A-4175-B106-E27F5D098CE8}"/>
              </a:ext>
            </a:extLst>
          </p:cNvPr>
          <p:cNvSpPr txBox="1">
            <a:spLocks/>
          </p:cNvSpPr>
          <p:nvPr/>
        </p:nvSpPr>
        <p:spPr>
          <a:xfrm>
            <a:off x="161692" y="360761"/>
            <a:ext cx="10515600" cy="504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êu đề 1">
            <a:extLst>
              <a:ext uri="{FF2B5EF4-FFF2-40B4-BE49-F238E27FC236}">
                <a16:creationId xmlns:a16="http://schemas.microsoft.com/office/drawing/2014/main" xmlns="" id="{D6D29293-940E-4A4B-B3D7-1B78F67B8961}"/>
              </a:ext>
            </a:extLst>
          </p:cNvPr>
          <p:cNvSpPr txBox="1">
            <a:spLocks/>
          </p:cNvSpPr>
          <p:nvPr/>
        </p:nvSpPr>
        <p:spPr>
          <a:xfrm>
            <a:off x="161692" y="1066153"/>
            <a:ext cx="2163054" cy="504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C05FB2E7-2B91-4CCF-996B-0B703B3E36B5}"/>
              </a:ext>
            </a:extLst>
          </p:cNvPr>
          <p:cNvSpPr txBox="1"/>
          <p:nvPr/>
        </p:nvSpPr>
        <p:spPr>
          <a:xfrm>
            <a:off x="278969" y="1859797"/>
            <a:ext cx="6121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?2.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8" name="Hình ảnh 7" descr="Ảnh có chứa văn bản&#10;&#10;Mô tả được tạo tự động">
            <a:extLst>
              <a:ext uri="{FF2B5EF4-FFF2-40B4-BE49-F238E27FC236}">
                <a16:creationId xmlns:a16="http://schemas.microsoft.com/office/drawing/2014/main" xmlns="" id="{4ED70E20-D4FF-4E0F-A56F-3F9E03C0A7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619" y="2565189"/>
            <a:ext cx="9778673" cy="3479150"/>
          </a:xfrm>
          <a:prstGeom prst="rect">
            <a:avLst/>
          </a:prstGeom>
        </p:spPr>
      </p:pic>
      <p:sp>
        <p:nvSpPr>
          <p:cNvPr id="9" name="Hình Bầu dục 8">
            <a:extLst>
              <a:ext uri="{FF2B5EF4-FFF2-40B4-BE49-F238E27FC236}">
                <a16:creationId xmlns:a16="http://schemas.microsoft.com/office/drawing/2014/main" xmlns="" id="{ACA50A2D-0671-437D-8DA2-E21F824DFF32}"/>
              </a:ext>
            </a:extLst>
          </p:cNvPr>
          <p:cNvSpPr/>
          <p:nvPr/>
        </p:nvSpPr>
        <p:spPr>
          <a:xfrm>
            <a:off x="9484963" y="5114440"/>
            <a:ext cx="867905" cy="66642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6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2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1391675"/>
              </p:ext>
            </p:extLst>
          </p:nvPr>
        </p:nvGraphicFramePr>
        <p:xfrm>
          <a:off x="1524000" y="5638800"/>
          <a:ext cx="9448799" cy="91440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673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22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4775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2761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8688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1863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1863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2074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134533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1256434" y="5959475"/>
            <a:ext cx="1847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3200" b="1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691717" y="5165725"/>
            <a:ext cx="6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4800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016000" y="304800"/>
            <a:ext cx="10464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6/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3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4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= 5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1016000" y="2209801"/>
            <a:ext cx="172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x</a:t>
            </a:r>
            <a:r>
              <a:rPr lang="en-US" sz="24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1016000" y="2667001"/>
            <a:ext cx="193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1016000" y="3200401"/>
            <a:ext cx="254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(xy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+z)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1016000" y="3687764"/>
            <a:ext cx="203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x</a:t>
            </a:r>
            <a:r>
              <a:rPr lang="en-US" sz="24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y</a:t>
            </a:r>
            <a:r>
              <a:rPr lang="en-US" sz="24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6604000" y="3230563"/>
            <a:ext cx="5181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 thức biểu thị </a:t>
            </a:r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chu vi  </a:t>
            </a:r>
            <a:r>
              <a:rPr 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 </a:t>
            </a:r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HCN </a:t>
            </a:r>
            <a:r>
              <a:rPr 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 các cạnh là y,z</a:t>
            </a:r>
            <a:endParaRPr 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 rot="10800000" flipV="1">
            <a:off x="1013885" y="4644481"/>
            <a:ext cx="670771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huyền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x,y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6807200" y="2286001"/>
            <a:ext cx="2133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Ê.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2z</a:t>
            </a:r>
            <a:r>
              <a:rPr lang="en-US" sz="24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 rot="10800000" flipV="1">
            <a:off x="6807200" y="2770338"/>
            <a:ext cx="2133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H. 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y</a:t>
            </a:r>
            <a:r>
              <a:rPr lang="en-US" sz="24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22"/>
          <p:cNvSpPr txBox="1">
            <a:spLocks noChangeArrowheads="1"/>
          </p:cNvSpPr>
          <p:nvPr/>
        </p:nvSpPr>
        <p:spPr bwMode="auto">
          <a:xfrm rot="10800000" flipV="1">
            <a:off x="1016000" y="4157813"/>
            <a:ext cx="19325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- 1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25"/>
          <p:cNvSpPr txBox="1">
            <a:spLocks noChangeArrowheads="1"/>
          </p:cNvSpPr>
          <p:nvPr/>
        </p:nvSpPr>
        <p:spPr bwMode="auto">
          <a:xfrm>
            <a:off x="1828800" y="2239971"/>
            <a:ext cx="2133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= 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6" name="Text Box 26"/>
          <p:cNvSpPr txBox="1">
            <a:spLocks noChangeArrowheads="1"/>
          </p:cNvSpPr>
          <p:nvPr/>
        </p:nvSpPr>
        <p:spPr bwMode="auto">
          <a:xfrm rot="10800000" flipV="1">
            <a:off x="2019301" y="2705108"/>
            <a:ext cx="2044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baseline="3000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en-US" sz="2400" b="1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2438400" y="3706091"/>
            <a:ext cx="4775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= 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4</a:t>
            </a:r>
            <a:r>
              <a:rPr lang="en-US" sz="24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- 16</a:t>
            </a:r>
            <a:r>
              <a:rPr lang="en-US" sz="24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-7</a:t>
            </a:r>
          </a:p>
        </p:txBody>
      </p:sp>
      <p:sp>
        <p:nvSpPr>
          <p:cNvPr id="18" name="Text Box 29"/>
          <p:cNvSpPr txBox="1">
            <a:spLocks noChangeArrowheads="1"/>
          </p:cNvSpPr>
          <p:nvPr/>
        </p:nvSpPr>
        <p:spPr bwMode="auto">
          <a:xfrm rot="10800000" flipV="1">
            <a:off x="2844800" y="4191001"/>
            <a:ext cx="294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- 1</a:t>
            </a:r>
            <a:r>
              <a:rPr lang="en-US" sz="24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</a:p>
        </p:txBody>
      </p:sp>
      <p:sp>
        <p:nvSpPr>
          <p:cNvPr id="19" name="Text Box 30"/>
          <p:cNvSpPr txBox="1">
            <a:spLocks noChangeArrowheads="1"/>
          </p:cNvSpPr>
          <p:nvPr/>
        </p:nvSpPr>
        <p:spPr bwMode="auto">
          <a:xfrm>
            <a:off x="8534400" y="2286001"/>
            <a:ext cx="284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2.5</a:t>
            </a:r>
            <a:r>
              <a:rPr lang="en-US" sz="2400" b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+ 1 </a:t>
            </a:r>
            <a:r>
              <a:rPr lang="en-US" sz="2400" b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</a:t>
            </a:r>
            <a:endParaRPr lang="en-US" sz="2400" b="1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31"/>
          <p:cNvSpPr txBox="1">
            <a:spLocks noChangeArrowheads="1"/>
          </p:cNvSpPr>
          <p:nvPr/>
        </p:nvSpPr>
        <p:spPr bwMode="auto">
          <a:xfrm>
            <a:off x="8534400" y="2787651"/>
            <a:ext cx="264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baseline="30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baseline="30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en-US" sz="2400" b="1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32"/>
          <p:cNvSpPr txBox="1">
            <a:spLocks noChangeArrowheads="1"/>
          </p:cNvSpPr>
          <p:nvPr/>
        </p:nvSpPr>
        <p:spPr bwMode="auto">
          <a:xfrm>
            <a:off x="6807200" y="3992564"/>
            <a:ext cx="518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y+z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).2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4+5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).2 =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9.2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22" name="Text Box 33"/>
          <p:cNvSpPr txBox="1">
            <a:spLocks noChangeArrowheads="1"/>
          </p:cNvSpPr>
          <p:nvPr/>
        </p:nvSpPr>
        <p:spPr bwMode="auto">
          <a:xfrm rot="10800000" flipV="1">
            <a:off x="11262922" y="4814456"/>
            <a:ext cx="8149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</a:t>
            </a:r>
            <a:endParaRPr lang="en-US" sz="2400" b="1" dirty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34"/>
          <p:cNvSpPr txBox="1">
            <a:spLocks noChangeArrowheads="1"/>
          </p:cNvSpPr>
          <p:nvPr/>
        </p:nvSpPr>
        <p:spPr bwMode="auto">
          <a:xfrm>
            <a:off x="1299634" y="5873751"/>
            <a:ext cx="63076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 b="1">
              <a:latin typeface="VNI-Times" pitchFamily="2" charset="0"/>
            </a:endParaRPr>
          </a:p>
        </p:txBody>
      </p:sp>
      <p:sp>
        <p:nvSpPr>
          <p:cNvPr id="24" name="Rectangle 40"/>
          <p:cNvSpPr>
            <a:spLocks noChangeArrowheads="1"/>
          </p:cNvSpPr>
          <p:nvPr/>
        </p:nvSpPr>
        <p:spPr bwMode="auto">
          <a:xfrm rot="10827379" flipV="1">
            <a:off x="6400800" y="6019801"/>
            <a:ext cx="61171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 b="1">
              <a:latin typeface="VNI-Times" pitchFamily="2" charset="0"/>
            </a:endParaRPr>
          </a:p>
        </p:txBody>
      </p:sp>
      <p:sp>
        <p:nvSpPr>
          <p:cNvPr id="25" name="Text Box 83"/>
          <p:cNvSpPr txBox="1">
            <a:spLocks noChangeArrowheads="1"/>
          </p:cNvSpPr>
          <p:nvPr/>
        </p:nvSpPr>
        <p:spPr bwMode="auto">
          <a:xfrm>
            <a:off x="3657600" y="6338888"/>
            <a:ext cx="1847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4800"/>
          </a:p>
        </p:txBody>
      </p:sp>
      <p:sp>
        <p:nvSpPr>
          <p:cNvPr id="26" name="Text Box 92"/>
          <p:cNvSpPr txBox="1">
            <a:spLocks noChangeArrowheads="1"/>
          </p:cNvSpPr>
          <p:nvPr/>
        </p:nvSpPr>
        <p:spPr bwMode="auto">
          <a:xfrm>
            <a:off x="10850034" y="2833688"/>
            <a:ext cx="1847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4800"/>
          </a:p>
        </p:txBody>
      </p:sp>
      <p:sp>
        <p:nvSpPr>
          <p:cNvPr id="27" name="Text Box 156"/>
          <p:cNvSpPr txBox="1">
            <a:spLocks noChangeArrowheads="1"/>
          </p:cNvSpPr>
          <p:nvPr/>
        </p:nvSpPr>
        <p:spPr bwMode="auto">
          <a:xfrm>
            <a:off x="1727200" y="6096001"/>
            <a:ext cx="50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28" name="Text Box 157"/>
          <p:cNvSpPr txBox="1">
            <a:spLocks noChangeArrowheads="1"/>
          </p:cNvSpPr>
          <p:nvPr/>
        </p:nvSpPr>
        <p:spPr bwMode="auto">
          <a:xfrm>
            <a:off x="2641600" y="6096001"/>
            <a:ext cx="3898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</a:t>
            </a:r>
            <a:endParaRPr lang="en-US" sz="24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Box 158"/>
          <p:cNvSpPr txBox="1">
            <a:spLocks noChangeArrowheads="1"/>
          </p:cNvSpPr>
          <p:nvPr/>
        </p:nvSpPr>
        <p:spPr bwMode="auto">
          <a:xfrm>
            <a:off x="3556000" y="6096001"/>
            <a:ext cx="4074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30" name="Text Box 159"/>
          <p:cNvSpPr txBox="1">
            <a:spLocks noChangeArrowheads="1"/>
          </p:cNvSpPr>
          <p:nvPr/>
        </p:nvSpPr>
        <p:spPr bwMode="auto">
          <a:xfrm>
            <a:off x="4572000" y="6096001"/>
            <a:ext cx="4074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endParaRPr lang="en-US" sz="24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160"/>
          <p:cNvSpPr txBox="1">
            <a:spLocks noChangeArrowheads="1"/>
          </p:cNvSpPr>
          <p:nvPr/>
        </p:nvSpPr>
        <p:spPr bwMode="auto">
          <a:xfrm>
            <a:off x="5486400" y="6096001"/>
            <a:ext cx="4074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2" name="Text Box 161"/>
          <p:cNvSpPr txBox="1">
            <a:spLocks noChangeArrowheads="1"/>
          </p:cNvSpPr>
          <p:nvPr/>
        </p:nvSpPr>
        <p:spPr bwMode="auto">
          <a:xfrm>
            <a:off x="6299200" y="6096001"/>
            <a:ext cx="3898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33" name="Text Box 162"/>
          <p:cNvSpPr txBox="1">
            <a:spLocks noChangeArrowheads="1"/>
          </p:cNvSpPr>
          <p:nvPr/>
        </p:nvSpPr>
        <p:spPr bwMode="auto">
          <a:xfrm>
            <a:off x="7213600" y="6096001"/>
            <a:ext cx="4235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34" name="Text Box 163"/>
          <p:cNvSpPr txBox="1">
            <a:spLocks noChangeArrowheads="1"/>
          </p:cNvSpPr>
          <p:nvPr/>
        </p:nvSpPr>
        <p:spPr bwMode="auto">
          <a:xfrm>
            <a:off x="9042400" y="6096001"/>
            <a:ext cx="3898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</a:t>
            </a:r>
            <a:endParaRPr lang="en-US" sz="24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164"/>
          <p:cNvSpPr txBox="1">
            <a:spLocks noChangeArrowheads="1"/>
          </p:cNvSpPr>
          <p:nvPr/>
        </p:nvSpPr>
        <p:spPr bwMode="auto">
          <a:xfrm>
            <a:off x="8331200" y="6096001"/>
            <a:ext cx="3048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36" name="Text Box 165"/>
          <p:cNvSpPr txBox="1">
            <a:spLocks noChangeArrowheads="1"/>
          </p:cNvSpPr>
          <p:nvPr/>
        </p:nvSpPr>
        <p:spPr bwMode="auto">
          <a:xfrm>
            <a:off x="10058400" y="6096001"/>
            <a:ext cx="4748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37" name="Text Box 168"/>
          <p:cNvSpPr txBox="1">
            <a:spLocks noChangeArrowheads="1"/>
          </p:cNvSpPr>
          <p:nvPr/>
        </p:nvSpPr>
        <p:spPr bwMode="auto">
          <a:xfrm>
            <a:off x="3048000" y="3216716"/>
            <a:ext cx="396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=</a:t>
            </a:r>
            <a:r>
              <a:rPr 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(3.4+5) = </a:t>
            </a:r>
            <a:r>
              <a:rPr lang="en-US" sz="24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8,5</a:t>
            </a:r>
          </a:p>
        </p:txBody>
      </p:sp>
      <p:graphicFrame>
        <p:nvGraphicFramePr>
          <p:cNvPr id="40" name="Object 1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243919"/>
              </p:ext>
            </p:extLst>
          </p:nvPr>
        </p:nvGraphicFramePr>
        <p:xfrm>
          <a:off x="1352217" y="3124200"/>
          <a:ext cx="42968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4" imgW="152280" imgH="393480" progId="Equation.3">
                  <p:embed/>
                </p:oleObj>
              </mc:Choice>
              <mc:Fallback>
                <p:oleObj name="Equation" r:id="rId4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217" y="3124200"/>
                        <a:ext cx="42968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1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580534"/>
              </p:ext>
            </p:extLst>
          </p:nvPr>
        </p:nvGraphicFramePr>
        <p:xfrm>
          <a:off x="3555080" y="3061855"/>
          <a:ext cx="3937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6" imgW="152280" imgH="393480" progId="Equation.3">
                  <p:embed/>
                </p:oleObj>
              </mc:Choice>
              <mc:Fallback>
                <p:oleObj name="Equation" r:id="rId6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5080" y="3061855"/>
                        <a:ext cx="3937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2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3813904"/>
              </p:ext>
            </p:extLst>
          </p:nvPr>
        </p:nvGraphicFramePr>
        <p:xfrm>
          <a:off x="7673426" y="4724400"/>
          <a:ext cx="37592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7" imgW="1701720" imgH="279360" progId="Equation.3">
                  <p:embed/>
                </p:oleObj>
              </mc:Choice>
              <mc:Fallback>
                <p:oleObj name="Equation" r:id="rId7" imgW="170172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3426" y="4724400"/>
                        <a:ext cx="375920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 Box 219"/>
          <p:cNvSpPr txBox="1">
            <a:spLocks noChangeArrowheads="1"/>
          </p:cNvSpPr>
          <p:nvPr/>
        </p:nvSpPr>
        <p:spPr bwMode="auto">
          <a:xfrm>
            <a:off x="11176000" y="5562601"/>
            <a:ext cx="50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/>
          </a:p>
        </p:txBody>
      </p:sp>
      <p:sp>
        <p:nvSpPr>
          <p:cNvPr id="56" name="Text Box 221"/>
          <p:cNvSpPr txBox="1">
            <a:spLocks noChangeArrowheads="1"/>
          </p:cNvSpPr>
          <p:nvPr/>
        </p:nvSpPr>
        <p:spPr bwMode="auto">
          <a:xfrm>
            <a:off x="11277600" y="5410201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87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5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levanthi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" y="2667000"/>
            <a:ext cx="3860800" cy="3581400"/>
          </a:xfrm>
          <a:prstGeom prst="rect">
            <a:avLst/>
          </a:prstGeom>
          <a:noFill/>
          <a:ln w="57150" cmpd="thickThin">
            <a:solidFill>
              <a:srgbClr val="0066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711200" y="685800"/>
            <a:ext cx="619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u="sng">
                <a:solidFill>
                  <a:srgbClr val="FF0000"/>
                </a:solidFill>
                <a:latin typeface="Times New Roman" pitchFamily="18" charset="0"/>
              </a:rPr>
              <a:t>Vài nét về giáo sư Lê Văn Thiêm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711200" y="1122363"/>
            <a:ext cx="105664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altLang="en-US" sz="2000">
                <a:solidFill>
                  <a:srgbClr val="0000CC"/>
                </a:solidFill>
                <a:latin typeface="Times New Roman" pitchFamily="18" charset="0"/>
              </a:rPr>
              <a:t>- Ô</a:t>
            </a:r>
            <a:r>
              <a:rPr lang="vi-VN" altLang="en-US" sz="2000">
                <a:solidFill>
                  <a:srgbClr val="0000CC"/>
                </a:solidFill>
                <a:latin typeface="Times New Roman" pitchFamily="18" charset="0"/>
              </a:rPr>
              <a:t>ng sinh ngày</a:t>
            </a:r>
            <a:r>
              <a:rPr lang="vi-VN" altLang="en-US" sz="2000">
                <a:latin typeface="Times New Roman" pitchFamily="18" charset="0"/>
              </a:rPr>
              <a:t> </a:t>
            </a:r>
            <a:r>
              <a:rPr lang="en-US" altLang="en-US" sz="2000">
                <a:solidFill>
                  <a:srgbClr val="FF3300"/>
                </a:solidFill>
                <a:latin typeface="Times New Roman" pitchFamily="18" charset="0"/>
              </a:rPr>
              <a:t>29 tháng 3</a:t>
            </a:r>
            <a:r>
              <a:rPr lang="vi-VN" altLang="en-US" sz="2000">
                <a:latin typeface="Times New Roman" pitchFamily="18" charset="0"/>
              </a:rPr>
              <a:t> </a:t>
            </a:r>
            <a:r>
              <a:rPr lang="vi-VN" altLang="en-US" sz="2000">
                <a:solidFill>
                  <a:srgbClr val="0000CC"/>
                </a:solidFill>
                <a:latin typeface="Times New Roman" pitchFamily="18" charset="0"/>
              </a:rPr>
              <a:t>năm </a:t>
            </a:r>
            <a:r>
              <a:rPr lang="vi-VN" altLang="en-US" sz="2000">
                <a:solidFill>
                  <a:srgbClr val="FF3300"/>
                </a:solidFill>
                <a:latin typeface="Times New Roman" pitchFamily="18" charset="0"/>
              </a:rPr>
              <a:t>1918 </a:t>
            </a:r>
            <a:r>
              <a:rPr lang="vi-VN" altLang="en-US" sz="2000">
                <a:solidFill>
                  <a:srgbClr val="0000CC"/>
                </a:solidFill>
                <a:latin typeface="Times New Roman" pitchFamily="18" charset="0"/>
              </a:rPr>
              <a:t>tại xã Trung Lễ, huyện</a:t>
            </a:r>
            <a:r>
              <a:rPr lang="vi-VN" altLang="en-US" sz="2000">
                <a:latin typeface="Times New Roman" pitchFamily="18" charset="0"/>
              </a:rPr>
              <a:t> </a:t>
            </a:r>
            <a:r>
              <a:rPr lang="en-US" altLang="en-US" sz="2000">
                <a:solidFill>
                  <a:srgbClr val="FF3300"/>
                </a:solidFill>
                <a:latin typeface="Times New Roman" pitchFamily="18" charset="0"/>
              </a:rPr>
              <a:t>Đức Thọ</a:t>
            </a:r>
            <a:r>
              <a:rPr lang="vi-VN" altLang="en-US" sz="2000">
                <a:solidFill>
                  <a:srgbClr val="0000CC"/>
                </a:solidFill>
                <a:latin typeface="Times New Roman" pitchFamily="18" charset="0"/>
              </a:rPr>
              <a:t>, tỉnh</a:t>
            </a:r>
            <a:r>
              <a:rPr lang="vi-VN" altLang="en-US" sz="2000">
                <a:latin typeface="Times New Roman" pitchFamily="18" charset="0"/>
              </a:rPr>
              <a:t> </a:t>
            </a:r>
            <a:r>
              <a:rPr lang="en-US" altLang="en-US" sz="2000">
                <a:solidFill>
                  <a:srgbClr val="FF3300"/>
                </a:solidFill>
                <a:latin typeface="Times New Roman" pitchFamily="18" charset="0"/>
              </a:rPr>
              <a:t>Hà Tĩnh</a:t>
            </a:r>
            <a:r>
              <a:rPr lang="vi-VN" altLang="en-US" sz="2000">
                <a:solidFill>
                  <a:srgbClr val="0000CC"/>
                </a:solidFill>
                <a:latin typeface="Times New Roman" pitchFamily="18" charset="0"/>
              </a:rPr>
              <a:t>, trong một gia đình có truyền thống khoa bảng. Năm</a:t>
            </a:r>
            <a:r>
              <a:rPr lang="en-US" altLang="en-US" sz="2000">
                <a:solidFill>
                  <a:srgbClr val="FF3300"/>
                </a:solidFill>
                <a:latin typeface="Times New Roman" pitchFamily="18" charset="0"/>
              </a:rPr>
              <a:t> 1939</a:t>
            </a:r>
            <a:r>
              <a:rPr lang="vi-VN" altLang="en-US" sz="2000">
                <a:solidFill>
                  <a:srgbClr val="0000CC"/>
                </a:solidFill>
                <a:latin typeface="Times New Roman" pitchFamily="18" charset="0"/>
              </a:rPr>
              <a:t>, ô</a:t>
            </a:r>
            <a:r>
              <a:rPr lang="en-US" altLang="en-US" sz="2000">
                <a:solidFill>
                  <a:srgbClr val="0000CC"/>
                </a:solidFill>
                <a:latin typeface="Times New Roman" pitchFamily="18" charset="0"/>
              </a:rPr>
              <a:t>ng </a:t>
            </a:r>
            <a:r>
              <a:rPr lang="vi-VN" altLang="en-US" sz="2000">
                <a:solidFill>
                  <a:srgbClr val="0000CC"/>
                </a:solidFill>
                <a:latin typeface="Times New Roman" pitchFamily="18" charset="0"/>
              </a:rPr>
              <a:t>được cấp học bổng sang</a:t>
            </a:r>
            <a:r>
              <a:rPr lang="vi-VN" altLang="en-US" sz="2000">
                <a:latin typeface="Times New Roman" pitchFamily="18" charset="0"/>
              </a:rPr>
              <a:t> </a:t>
            </a:r>
            <a:r>
              <a:rPr lang="en-US" altLang="en-US" sz="2000">
                <a:solidFill>
                  <a:srgbClr val="FF3300"/>
                </a:solidFill>
                <a:latin typeface="Times New Roman" pitchFamily="18" charset="0"/>
              </a:rPr>
              <a:t>Pháp</a:t>
            </a:r>
            <a:r>
              <a:rPr lang="vi-VN" altLang="en-US" sz="2000">
                <a:latin typeface="Times New Roman" pitchFamily="18" charset="0"/>
              </a:rPr>
              <a:t> </a:t>
            </a:r>
            <a:r>
              <a:rPr lang="vi-VN" altLang="en-US" sz="2000">
                <a:solidFill>
                  <a:srgbClr val="0000CC"/>
                </a:solidFill>
                <a:latin typeface="Times New Roman" pitchFamily="18" charset="0"/>
              </a:rPr>
              <a:t>du học tại trường</a:t>
            </a:r>
            <a:r>
              <a:rPr lang="vi-VN" altLang="en-US" sz="2000">
                <a:latin typeface="Times New Roman" pitchFamily="18" charset="0"/>
              </a:rPr>
              <a:t> </a:t>
            </a:r>
            <a:r>
              <a:rPr lang="en-US" altLang="en-US" sz="2000">
                <a:solidFill>
                  <a:srgbClr val="FF3300"/>
                </a:solidFill>
                <a:latin typeface="Times New Roman" pitchFamily="18" charset="0"/>
              </a:rPr>
              <a:t>Đại học sư phạm Paris</a:t>
            </a:r>
            <a:r>
              <a:rPr lang="vi-VN" altLang="en-US" sz="2000">
                <a:solidFill>
                  <a:srgbClr val="0000CC"/>
                </a:solidFill>
                <a:latin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en-US" altLang="en-US" sz="200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4997451" y="2160589"/>
            <a:ext cx="6604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altLang="en-US" sz="2000">
                <a:solidFill>
                  <a:srgbClr val="0000CC"/>
                </a:solidFill>
                <a:latin typeface="Times New Roman" pitchFamily="18" charset="0"/>
              </a:rPr>
              <a:t>- Ông là người Việt Nam đầu tiên bảo vệ thành công </a:t>
            </a:r>
            <a:r>
              <a:rPr lang="en-US" altLang="en-US" sz="2000">
                <a:solidFill>
                  <a:srgbClr val="FF3300"/>
                </a:solidFill>
                <a:latin typeface="Times New Roman" pitchFamily="18" charset="0"/>
              </a:rPr>
              <a:t>luận án tiến sĩ Toán học ở Đức</a:t>
            </a:r>
            <a:r>
              <a:rPr lang="en-US" altLang="en-US" sz="2000">
                <a:solidFill>
                  <a:srgbClr val="0000CC"/>
                </a:solidFill>
                <a:latin typeface="Times New Roman" pitchFamily="18" charset="0"/>
              </a:rPr>
              <a:t> năm 1944, </a:t>
            </a:r>
            <a:r>
              <a:rPr lang="en-US" altLang="en-US" sz="2000">
                <a:solidFill>
                  <a:srgbClr val="FF3300"/>
                </a:solidFill>
                <a:latin typeface="Times New Roman" pitchFamily="18" charset="0"/>
              </a:rPr>
              <a:t>luận án Tiến sĩ Quốc gia ở Pháp</a:t>
            </a:r>
            <a:r>
              <a:rPr lang="en-US" altLang="en-US" sz="2000">
                <a:solidFill>
                  <a:srgbClr val="0000CC"/>
                </a:solidFill>
                <a:latin typeface="Times New Roman" pitchFamily="18" charset="0"/>
              </a:rPr>
              <a:t> năm 1948.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4775200" y="3435351"/>
            <a:ext cx="7010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US" altLang="en-US" sz="2000">
                <a:solidFill>
                  <a:srgbClr val="0000CC"/>
                </a:solidFill>
                <a:latin typeface="Times New Roman" pitchFamily="18" charset="0"/>
              </a:rPr>
              <a:t>- </a:t>
            </a:r>
            <a:r>
              <a:rPr lang="vi-VN" altLang="en-US" sz="2000">
                <a:solidFill>
                  <a:srgbClr val="0000CC"/>
                </a:solidFill>
                <a:latin typeface="Times New Roman" pitchFamily="18" charset="0"/>
              </a:rPr>
              <a:t>Ông đã được</a:t>
            </a:r>
            <a:r>
              <a:rPr lang="vi-VN" altLang="en-US" sz="2000">
                <a:latin typeface="Times New Roman" pitchFamily="18" charset="0"/>
              </a:rPr>
              <a:t> </a:t>
            </a:r>
            <a:r>
              <a:rPr lang="en-US" altLang="en-US" sz="2000">
                <a:solidFill>
                  <a:srgbClr val="FF3300"/>
                </a:solidFill>
                <a:latin typeface="Times New Roman" pitchFamily="18" charset="0"/>
              </a:rPr>
              <a:t>Nhà nước Việt nam</a:t>
            </a:r>
            <a:r>
              <a:rPr lang="en-US" altLang="en-US" sz="2000">
                <a:latin typeface="Times New Roman" pitchFamily="18" charset="0"/>
              </a:rPr>
              <a:t> </a:t>
            </a:r>
            <a:r>
              <a:rPr lang="vi-VN" altLang="en-US" sz="2000">
                <a:solidFill>
                  <a:srgbClr val="0000CC"/>
                </a:solidFill>
                <a:latin typeface="Times New Roman" pitchFamily="18" charset="0"/>
              </a:rPr>
              <a:t>trao tặng</a:t>
            </a:r>
            <a:r>
              <a:rPr lang="vi-VN" altLang="en-US" sz="2000">
                <a:latin typeface="Times New Roman" pitchFamily="18" charset="0"/>
              </a:rPr>
              <a:t> </a:t>
            </a:r>
            <a:r>
              <a:rPr lang="en-US" altLang="en-US" sz="2000">
                <a:solidFill>
                  <a:srgbClr val="FF3300"/>
                </a:solidFill>
                <a:latin typeface="Times New Roman" pitchFamily="18" charset="0"/>
              </a:rPr>
              <a:t>Giải thưởng Hồ Chí Minh</a:t>
            </a:r>
            <a:r>
              <a:rPr lang="en-US" altLang="en-US" sz="2000">
                <a:latin typeface="Times New Roman" pitchFamily="18" charset="0"/>
              </a:rPr>
              <a:t> </a:t>
            </a:r>
            <a:r>
              <a:rPr lang="vi-VN" altLang="en-US" sz="2000">
                <a:latin typeface="Times New Roman" pitchFamily="18" charset="0"/>
              </a:rPr>
              <a:t> </a:t>
            </a:r>
            <a:r>
              <a:rPr lang="vi-VN" altLang="en-US" sz="2000">
                <a:solidFill>
                  <a:srgbClr val="0000CC"/>
                </a:solidFill>
                <a:latin typeface="Times New Roman" pitchFamily="18" charset="0"/>
              </a:rPr>
              <a:t>đợt 1 năm</a:t>
            </a:r>
            <a:r>
              <a:rPr lang="vi-VN" altLang="en-US" sz="2000">
                <a:latin typeface="Times New Roman" pitchFamily="18" charset="0"/>
              </a:rPr>
              <a:t> </a:t>
            </a:r>
            <a:r>
              <a:rPr lang="en-US" altLang="en-US" sz="2000">
                <a:solidFill>
                  <a:srgbClr val="FF3300"/>
                </a:solidFill>
                <a:latin typeface="Times New Roman" pitchFamily="18" charset="0"/>
              </a:rPr>
              <a:t>1996</a:t>
            </a:r>
            <a:r>
              <a:rPr lang="vi-VN" altLang="en-US" sz="2000">
                <a:latin typeface="Times New Roman" pitchFamily="18" charset="0"/>
              </a:rPr>
              <a:t>. </a:t>
            </a:r>
            <a:r>
              <a:rPr lang="vi-VN" altLang="en-US" sz="2000">
                <a:solidFill>
                  <a:srgbClr val="0000FF"/>
                </a:solidFill>
                <a:latin typeface="Times New Roman" pitchFamily="18" charset="0"/>
              </a:rPr>
              <a:t>Ông mất ngày 3 tháng 7 năm </a:t>
            </a:r>
            <a:r>
              <a:rPr lang="en-US" altLang="en-US" sz="2000">
                <a:solidFill>
                  <a:srgbClr val="0000FF"/>
                </a:solidFill>
                <a:latin typeface="Times New Roman" pitchFamily="18" charset="0"/>
              </a:rPr>
              <a:t>1991</a:t>
            </a:r>
            <a:r>
              <a:rPr lang="vi-VN" altLang="en-US" sz="2000">
                <a:solidFill>
                  <a:srgbClr val="0000FF"/>
                </a:solidFill>
                <a:latin typeface="Times New Roman" pitchFamily="18" charset="0"/>
              </a:rPr>
              <a:t> tại </a:t>
            </a:r>
            <a:r>
              <a:rPr lang="en-US" altLang="en-US" sz="2000">
                <a:solidFill>
                  <a:srgbClr val="FF3300"/>
                </a:solidFill>
                <a:latin typeface="Times New Roman" pitchFamily="18" charset="0"/>
              </a:rPr>
              <a:t>Thành phố Hồ Chí Minh</a:t>
            </a:r>
            <a:r>
              <a:rPr lang="vi-VN" altLang="en-US" sz="2000">
                <a:latin typeface="Times New Roman" pitchFamily="18" charset="0"/>
              </a:rPr>
              <a:t>.</a:t>
            </a: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32775" name="Rectangle 6"/>
          <p:cNvSpPr>
            <a:spLocks noChangeArrowheads="1"/>
          </p:cNvSpPr>
          <p:nvPr/>
        </p:nvSpPr>
        <p:spPr bwMode="auto">
          <a:xfrm>
            <a:off x="609601" y="5805488"/>
            <a:ext cx="407881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2800" b="1">
                <a:solidFill>
                  <a:srgbClr val="FFFF00"/>
                </a:solidFill>
              </a:rPr>
              <a:t>GS. Lê Văn Thiêm 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4728633" y="4759326"/>
            <a:ext cx="7010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altLang="en-US" sz="2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“</a:t>
            </a:r>
            <a:r>
              <a:rPr lang="vi-VN" altLang="en-US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 thưởng Lê Văn Thiêm</a:t>
            </a:r>
            <a:r>
              <a:rPr lang="en-US" altLang="en-US" sz="2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vi-VN" altLang="en-US" sz="2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của Hội Toán học Việt Nam dành cho những người nghiên cứu, giảng dạy toán và học sinh giỏi toán xuất sắc ở Việt Nam được trao hàng năm. </a:t>
            </a:r>
            <a:endParaRPr lang="en-US" altLang="en-US" sz="2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0792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8813800" y="2582863"/>
          <a:ext cx="152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3800" y="2582863"/>
                        <a:ext cx="152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4819" name="Picture 3" descr="Vị trí của phố Lê Văn Thiêm trên bản đồ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764338"/>
          </a:xfrm>
          <a:prstGeom prst="rect">
            <a:avLst/>
          </a:prstGeom>
          <a:noFill/>
          <a:ln w="76200" cmpd="tri">
            <a:solidFill>
              <a:srgbClr val="0066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20" name="Oval 4"/>
          <p:cNvSpPr>
            <a:spLocks noChangeArrowheads="1"/>
          </p:cNvSpPr>
          <p:nvPr/>
        </p:nvSpPr>
        <p:spPr bwMode="auto">
          <a:xfrm rot="2713751">
            <a:off x="4157399" y="2842949"/>
            <a:ext cx="2376487" cy="1056217"/>
          </a:xfrm>
          <a:prstGeom prst="ellips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646331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vi-VN" i="1" dirty="0">
                <a:solidFill>
                  <a:schemeClr val="tx2">
                    <a:lumMod val="50000"/>
                    <a:lumOff val="50000"/>
                  </a:schemeClr>
                </a:solidFill>
                <a:latin typeface="Arial" charset="0"/>
              </a:rPr>
              <a:t>Đầu năm 2007, UBND thành phố Hà Nội</a:t>
            </a:r>
            <a:r>
              <a:rPr lang="en-US" i="1" dirty="0">
                <a:solidFill>
                  <a:schemeClr val="tx2">
                    <a:lumMod val="50000"/>
                    <a:lumOff val="50000"/>
                  </a:schemeClr>
                </a:solidFill>
                <a:latin typeface="Arial" charset="0"/>
              </a:rPr>
              <a:t> </a:t>
            </a:r>
            <a:r>
              <a:rPr lang="vi-VN" i="1" dirty="0">
                <a:solidFill>
                  <a:schemeClr val="tx2">
                    <a:lumMod val="50000"/>
                    <a:lumOff val="50000"/>
                  </a:schemeClr>
                </a:solidFill>
                <a:latin typeface="Arial" charset="0"/>
              </a:rPr>
              <a:t>đã có quyết định đặt tên đường Lê Văn Thiêm nối từ đường Lê Văn Lương đến đường Nguyễn Huy Tưởng. </a:t>
            </a:r>
            <a:r>
              <a:rPr lang="en-US" i="1" dirty="0">
                <a:solidFill>
                  <a:schemeClr val="tx2">
                    <a:lumMod val="50000"/>
                    <a:lumOff val="50000"/>
                  </a:schemeClr>
                </a:solidFill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7729846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240"/>
                            </p:stCondLst>
                            <p:childTnLst>
                              <p:par>
                                <p:cTn id="14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240"/>
                            </p:stCondLst>
                            <p:childTnLst>
                              <p:par>
                                <p:cTn id="17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nimBg="1"/>
      <p:bldP spid="60420" grpId="1" animBg="1"/>
      <p:bldP spid="60420" grpId="2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111AE84B-A5D5-4185-94EC-86C5008C42C5}"/>
              </a:ext>
            </a:extLst>
          </p:cNvPr>
          <p:cNvSpPr txBox="1"/>
          <p:nvPr/>
        </p:nvSpPr>
        <p:spPr>
          <a:xfrm>
            <a:off x="0" y="2326742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50, 51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 NIỆM BIỂU THỨC ĐẠI SỐ. GIÁ TRỊ CỦA MỘT BIỂU THỨC ĐẠI SỐ</a:t>
            </a:r>
          </a:p>
        </p:txBody>
      </p:sp>
    </p:spTree>
    <p:extLst>
      <p:ext uri="{BB962C8B-B14F-4D97-AF65-F5344CB8AC3E}">
        <p14:creationId xmlns:p14="http://schemas.microsoft.com/office/powerpoint/2010/main" val="76974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3124201"/>
            <a:ext cx="11988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5(cm)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8(cm).</a:t>
            </a:r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1" y="3739544"/>
            <a:ext cx="5941484" cy="25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-12700" y="685800"/>
            <a:ext cx="121920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1.Nhắc </a:t>
            </a:r>
            <a:r>
              <a:rPr lang="en-US" sz="32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5934" y="6211445"/>
            <a:ext cx="93793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002060"/>
                </a:solidFill>
              </a:rPr>
              <a:t>Biểu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thức</a:t>
            </a:r>
            <a:r>
              <a:rPr lang="en-US" sz="2800" dirty="0">
                <a:solidFill>
                  <a:srgbClr val="002060"/>
                </a:solidFill>
              </a:rPr>
              <a:t>  </a:t>
            </a:r>
            <a:r>
              <a:rPr lang="en-US" sz="2800" dirty="0" err="1">
                <a:solidFill>
                  <a:srgbClr val="002060"/>
                </a:solidFill>
              </a:rPr>
              <a:t>số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biểu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thị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chu</a:t>
            </a:r>
            <a:r>
              <a:rPr lang="en-US" sz="2800" dirty="0">
                <a:solidFill>
                  <a:srgbClr val="002060"/>
                </a:solidFill>
              </a:rPr>
              <a:t> vi </a:t>
            </a:r>
            <a:r>
              <a:rPr lang="en-US" sz="2800" dirty="0" err="1">
                <a:solidFill>
                  <a:srgbClr val="002060"/>
                </a:solidFill>
              </a:rPr>
              <a:t>của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hình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chữ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nhật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là</a:t>
            </a:r>
            <a:r>
              <a:rPr lang="en-US" sz="2800" dirty="0">
                <a:solidFill>
                  <a:srgbClr val="002060"/>
                </a:solidFill>
              </a:rPr>
              <a:t>: </a:t>
            </a:r>
            <a:r>
              <a:rPr lang="en-US" sz="2800" dirty="0">
                <a:solidFill>
                  <a:srgbClr val="FF0000"/>
                </a:solidFill>
              </a:rPr>
              <a:t>2.(5 + 8</a:t>
            </a:r>
            <a:r>
              <a:rPr lang="en-US" sz="2800" dirty="0" smtClean="0">
                <a:solidFill>
                  <a:srgbClr val="FF0000"/>
                </a:solidFill>
              </a:rPr>
              <a:t>) (cm)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Hộp Văn bản 5">
            <a:extLst>
              <a:ext uri="{FF2B5EF4-FFF2-40B4-BE49-F238E27FC236}">
                <a16:creationId xmlns:a16="http://schemas.microsoft.com/office/drawing/2014/main" xmlns="" id="{6109785E-D3D6-4FCE-87A1-247FABC0FF83}"/>
              </a:ext>
            </a:extLst>
          </p:cNvPr>
          <p:cNvSpPr txBox="1"/>
          <p:nvPr/>
        </p:nvSpPr>
        <p:spPr>
          <a:xfrm>
            <a:off x="2785792" y="6258580"/>
            <a:ext cx="641721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 vi HCN = 2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hỗ dành sẵn cho Nội dung 2">
                <a:extLst>
                  <a:ext uri="{FF2B5EF4-FFF2-40B4-BE49-F238E27FC236}">
                    <a16:creationId xmlns:a16="http://schemas.microsoft.com/office/drawing/2014/main" xmlns="" id="{AE7784C3-A87E-466B-81DC-D508D09FA53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1600" y="1295400"/>
                <a:ext cx="11166088" cy="1898882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74320" indent="-274320" algn="l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SzPct val="9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46888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46888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210312" algn="l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SzPct val="6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210312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SzPct val="6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210312" algn="l" rtl="0" eaLnBrk="1" latinLnBrk="0" hangingPunct="1">
                  <a:spcBef>
                    <a:spcPct val="20000"/>
                  </a:spcBef>
                  <a:buClr>
                    <a:schemeClr val="accent5"/>
                  </a:buClr>
                  <a:buSzPct val="80000"/>
                  <a:buFont typeface="Wingdings 2"/>
                  <a:buChar char="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182880" algn="l" rtl="0" eaLnBrk="1" latinLnBrk="0" hangingPunct="1">
                  <a:spcBef>
                    <a:spcPct val="20000"/>
                  </a:spcBef>
                  <a:buClr>
                    <a:schemeClr val="accent6"/>
                  </a:buClr>
                  <a:buSzPct val="80000"/>
                  <a:buFont typeface="Wingdings 2"/>
                  <a:buChar char=""/>
                  <a:defRPr kumimoji="0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182880" algn="l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Char char="•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182880" algn="l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Tx/>
                  <a:buChar char="•"/>
                  <a:defRPr kumimoji="0" sz="14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nối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nhau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bởi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dấu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toán</a:t>
                </a:r>
                <a:r>
                  <a:rPr lang="en-US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cộng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trừ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nhân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chia,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nâng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lên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lũy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thừa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tạo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thành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Font typeface="Wingdings 2"/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+ 5 – 2;   12 . 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 : 3;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en-US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</a:p>
              <a:p>
                <a:pPr marL="0" indent="0">
                  <a:buFont typeface="Wingdings 2"/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lưu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ý: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còn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0" indent="0">
                  <a:buFont typeface="Wingdings 2"/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Wingdings 2"/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Chỗ dành sẵn cho Nội dung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AE7784C3-A87E-466B-81DC-D508D09FA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0" y="1295400"/>
                <a:ext cx="11166088" cy="1898882"/>
              </a:xfrm>
              <a:prstGeom prst="rect">
                <a:avLst/>
              </a:prstGeom>
              <a:blipFill rotWithShape="1">
                <a:blip r:embed="rId3"/>
                <a:stretch>
                  <a:fillRect l="-983" t="-2894" b="-514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388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7" grpId="0"/>
      <p:bldP spid="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4526144" y="2133600"/>
            <a:ext cx="685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3 cm</a:t>
            </a:r>
          </a:p>
        </p:txBody>
      </p:sp>
      <p:grpSp>
        <p:nvGrpSpPr>
          <p:cNvPr id="18" name="Group 13"/>
          <p:cNvGrpSpPr>
            <a:grpSpLocks/>
          </p:cNvGrpSpPr>
          <p:nvPr/>
        </p:nvGrpSpPr>
        <p:grpSpPr bwMode="auto">
          <a:xfrm>
            <a:off x="3984416" y="2586111"/>
            <a:ext cx="2514600" cy="1600200"/>
            <a:chOff x="3648" y="2592"/>
            <a:chExt cx="1680" cy="1104"/>
          </a:xfrm>
          <a:solidFill>
            <a:srgbClr val="FFFF00"/>
          </a:solidFill>
        </p:grpSpPr>
        <p:sp>
          <p:nvSpPr>
            <p:cNvPr id="20" name="Rectangle 14"/>
            <p:cNvSpPr>
              <a:spLocks noChangeArrowheads="1"/>
            </p:cNvSpPr>
            <p:nvPr/>
          </p:nvSpPr>
          <p:spPr bwMode="auto">
            <a:xfrm>
              <a:off x="3648" y="2592"/>
              <a:ext cx="1680" cy="1104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>
              <a:off x="4704" y="2592"/>
              <a:ext cx="0" cy="110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5745344" y="2133600"/>
            <a:ext cx="685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2 cm</a:t>
            </a:r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>
            <a:off x="3967344" y="2514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4" name="Line 18"/>
          <p:cNvSpPr>
            <a:spLocks noChangeShapeType="1"/>
          </p:cNvSpPr>
          <p:nvPr/>
        </p:nvSpPr>
        <p:spPr bwMode="auto">
          <a:xfrm>
            <a:off x="5543732" y="2514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822882" y="2590800"/>
            <a:ext cx="0" cy="160020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293869" y="838200"/>
            <a:ext cx="11577147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    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US" sz="3200" b="1" dirty="0">
                <a:latin typeface="Times New Roman" pitchFamily="18" charset="0"/>
              </a:rPr>
              <a:t>.</a:t>
            </a:r>
            <a:r>
              <a:rPr lang="en-US" sz="3200" dirty="0">
                <a:latin typeface="Times New Roman" pitchFamily="18" charset="0"/>
              </a:rPr>
              <a:t>Viết </a:t>
            </a:r>
            <a:r>
              <a:rPr lang="en-US" sz="3200" dirty="0" err="1">
                <a:latin typeface="Times New Roman" pitchFamily="18" charset="0"/>
              </a:rPr>
              <a:t>biểu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thức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biểu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thị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diện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tích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chữ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nhật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chiều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rộng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</a:rPr>
              <a:t> 3 (cm) </a:t>
            </a:r>
            <a:r>
              <a:rPr lang="en-US" sz="3200" dirty="0" err="1">
                <a:latin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chiều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dài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hơn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chiều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rộng</a:t>
            </a:r>
            <a:r>
              <a:rPr lang="en-US" sz="3200" dirty="0">
                <a:latin typeface="Times New Roman" pitchFamily="18" charset="0"/>
              </a:rPr>
              <a:t> 2 (cm).</a:t>
            </a:r>
          </a:p>
        </p:txBody>
      </p:sp>
      <p:sp>
        <p:nvSpPr>
          <p:cNvPr id="27" name="Text Box 12"/>
          <p:cNvSpPr txBox="1">
            <a:spLocks noChangeArrowheads="1"/>
          </p:cNvSpPr>
          <p:nvPr/>
        </p:nvSpPr>
        <p:spPr bwMode="auto">
          <a:xfrm>
            <a:off x="3114857" y="3206750"/>
            <a:ext cx="685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Times New Roman" pitchFamily="18" charset="0"/>
              </a:rPr>
              <a:t>3 cm</a:t>
            </a:r>
          </a:p>
        </p:txBody>
      </p:sp>
      <p:pic>
        <p:nvPicPr>
          <p:cNvPr id="28" name="Picture 3" descr="C:\Users\Administrator\Downloads\interro-1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344" y="152400"/>
            <a:ext cx="838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/>
          <p:cNvSpPr txBox="1"/>
          <p:nvPr/>
        </p:nvSpPr>
        <p:spPr>
          <a:xfrm>
            <a:off x="312954" y="5065693"/>
            <a:ext cx="10239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70C0"/>
                </a:solidFill>
              </a:rPr>
              <a:t>Biểu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thức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số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biểu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thị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diện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tích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hình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chữ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nhật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là</a:t>
            </a:r>
            <a:r>
              <a:rPr lang="en-US" sz="2800" dirty="0" smtClean="0">
                <a:solidFill>
                  <a:srgbClr val="0070C0"/>
                </a:solidFill>
              </a:rPr>
              <a:t>:  </a:t>
            </a:r>
            <a:r>
              <a:rPr lang="en-US" sz="2800" dirty="0" smtClean="0">
                <a:solidFill>
                  <a:srgbClr val="FF0000"/>
                </a:solidFill>
              </a:rPr>
              <a:t>3</a:t>
            </a:r>
            <a:r>
              <a:rPr lang="en-US" sz="2800" dirty="0">
                <a:solidFill>
                  <a:srgbClr val="FF0000"/>
                </a:solidFill>
              </a:rPr>
              <a:t>.(3 + 2) </a:t>
            </a: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8651156" y="5027985"/>
            <a:ext cx="121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(cm</a:t>
            </a:r>
            <a:r>
              <a:rPr kumimoji="0" lang="en-US" sz="2800" b="0" i="0" u="none" strike="noStrike" cap="none" normalizeH="0" baseline="30000" dirty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)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"/>
          <p:cNvSpPr txBox="1">
            <a:spLocks noChangeArrowheads="1"/>
          </p:cNvSpPr>
          <p:nvPr/>
        </p:nvSpPr>
        <p:spPr bwMode="auto">
          <a:xfrm>
            <a:off x="1020944" y="304800"/>
            <a:ext cx="73152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1.Nhắc </a:t>
            </a:r>
            <a:r>
              <a:rPr lang="en-US" sz="32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Hộp Văn bản 5">
            <a:extLst>
              <a:ext uri="{FF2B5EF4-FFF2-40B4-BE49-F238E27FC236}">
                <a16:creationId xmlns:a16="http://schemas.microsoft.com/office/drawing/2014/main" xmlns="" id="{6109785E-D3D6-4FCE-87A1-247FABC0FF83}"/>
              </a:ext>
            </a:extLst>
          </p:cNvPr>
          <p:cNvSpPr txBox="1"/>
          <p:nvPr/>
        </p:nvSpPr>
        <p:spPr>
          <a:xfrm>
            <a:off x="1416425" y="4419600"/>
            <a:ext cx="67673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HCN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hiều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261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3" grpId="0" animBg="1"/>
      <p:bldP spid="24" grpId="0" animBg="1"/>
      <p:bldP spid="26" grpId="0"/>
      <p:bldP spid="27" grpId="0"/>
      <p:bldP spid="29" grpId="0"/>
      <p:bldP spid="30" grpId="0"/>
      <p:bldP spid="32" grpId="0"/>
      <p:bldP spid="3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êu đề 1">
            <a:extLst>
              <a:ext uri="{FF2B5EF4-FFF2-40B4-BE49-F238E27FC236}">
                <a16:creationId xmlns:a16="http://schemas.microsoft.com/office/drawing/2014/main" xmlns="" id="{00D5C29B-3569-4F5F-B7E0-456BE101A459}"/>
              </a:ext>
            </a:extLst>
          </p:cNvPr>
          <p:cNvSpPr txBox="1">
            <a:spLocks/>
          </p:cNvSpPr>
          <p:nvPr/>
        </p:nvSpPr>
        <p:spPr>
          <a:xfrm>
            <a:off x="236034" y="154064"/>
            <a:ext cx="10515600" cy="504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xmlns="" id="{E41534EC-1399-4433-93DD-0BD9BBB27961}"/>
              </a:ext>
            </a:extLst>
          </p:cNvPr>
          <p:cNvSpPr txBox="1"/>
          <p:nvPr/>
        </p:nvSpPr>
        <p:spPr>
          <a:xfrm>
            <a:off x="236034" y="648580"/>
            <a:ext cx="23443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Hộp Văn bản 16">
            <a:extLst>
              <a:ext uri="{FF2B5EF4-FFF2-40B4-BE49-F238E27FC236}">
                <a16:creationId xmlns:a16="http://schemas.microsoft.com/office/drawing/2014/main" xmlns="" id="{03A85C91-7515-4901-9549-EF6AB1F213A3}"/>
              </a:ext>
            </a:extLst>
          </p:cNvPr>
          <p:cNvSpPr txBox="1"/>
          <p:nvPr/>
        </p:nvSpPr>
        <p:spPr>
          <a:xfrm>
            <a:off x="2233613" y="638426"/>
            <a:ext cx="95875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5(cm)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a(cm)</a:t>
            </a:r>
            <a:endParaRPr lang="en-US" sz="2800" dirty="0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xmlns="" id="{66B82FCE-420D-4A7B-BCA1-39D6E87A7A47}"/>
              </a:ext>
            </a:extLst>
          </p:cNvPr>
          <p:cNvSpPr txBox="1"/>
          <p:nvPr/>
        </p:nvSpPr>
        <p:spPr>
          <a:xfrm>
            <a:off x="395926" y="1503540"/>
            <a:ext cx="1099165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5(cm)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a(cm)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dirty="0"/>
          </a:p>
        </p:txBody>
      </p:sp>
      <p:sp>
        <p:nvSpPr>
          <p:cNvPr id="19" name="Hộp Văn bản 18">
            <a:extLst>
              <a:ext uri="{FF2B5EF4-FFF2-40B4-BE49-F238E27FC236}">
                <a16:creationId xmlns:a16="http://schemas.microsoft.com/office/drawing/2014/main" xmlns="" id="{75C5DFE7-8AD2-48E9-9DDB-7A017736134F}"/>
              </a:ext>
            </a:extLst>
          </p:cNvPr>
          <p:cNvSpPr txBox="1"/>
          <p:nvPr/>
        </p:nvSpPr>
        <p:spPr>
          <a:xfrm>
            <a:off x="2243040" y="1930466"/>
            <a:ext cx="33564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(5 + a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  (cm)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Hộp Văn bản 21">
            <a:extLst>
              <a:ext uri="{FF2B5EF4-FFF2-40B4-BE49-F238E27FC236}">
                <a16:creationId xmlns:a16="http://schemas.microsoft.com/office/drawing/2014/main" xmlns="" id="{8EBE274D-66E6-4C20-91DF-8E6FB4F8AA73}"/>
              </a:ext>
            </a:extLst>
          </p:cNvPr>
          <p:cNvSpPr txBox="1"/>
          <p:nvPr/>
        </p:nvSpPr>
        <p:spPr>
          <a:xfrm>
            <a:off x="152359" y="2344540"/>
            <a:ext cx="11959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chia,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505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  <p:bldP spid="17" grpId="0"/>
      <p:bldP spid="18" grpId="0"/>
      <p:bldP spid="19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êu đề 1">
            <a:extLst>
              <a:ext uri="{FF2B5EF4-FFF2-40B4-BE49-F238E27FC236}">
                <a16:creationId xmlns:a16="http://schemas.microsoft.com/office/drawing/2014/main" xmlns="" id="{C3D6086D-B7E7-429B-B677-1121EAA5B2EF}"/>
              </a:ext>
            </a:extLst>
          </p:cNvPr>
          <p:cNvSpPr txBox="1">
            <a:spLocks/>
          </p:cNvSpPr>
          <p:nvPr/>
        </p:nvSpPr>
        <p:spPr>
          <a:xfrm>
            <a:off x="236034" y="154064"/>
            <a:ext cx="10515600" cy="504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F0611D21-3B5E-48B8-83FF-940BE63340A9}"/>
              </a:ext>
            </a:extLst>
          </p:cNvPr>
          <p:cNvSpPr txBox="1"/>
          <p:nvPr/>
        </p:nvSpPr>
        <p:spPr>
          <a:xfrm>
            <a:off x="236034" y="658734"/>
            <a:ext cx="111828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?2.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(cm)</a:t>
            </a: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F9FA43C7-65FC-46CE-B335-50950B9689FC}"/>
              </a:ext>
            </a:extLst>
          </p:cNvPr>
          <p:cNvSpPr txBox="1"/>
          <p:nvPr/>
        </p:nvSpPr>
        <p:spPr>
          <a:xfrm>
            <a:off x="2299473" y="1637250"/>
            <a:ext cx="705593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HCN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.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Hình chữ nhật 6">
            <a:extLst>
              <a:ext uri="{FF2B5EF4-FFF2-40B4-BE49-F238E27FC236}">
                <a16:creationId xmlns:a16="http://schemas.microsoft.com/office/drawing/2014/main" xmlns="" id="{62480E96-722C-42FE-A68F-17BFB50CBE40}"/>
              </a:ext>
            </a:extLst>
          </p:cNvPr>
          <p:cNvSpPr/>
          <p:nvPr/>
        </p:nvSpPr>
        <p:spPr>
          <a:xfrm>
            <a:off x="1427356" y="3153686"/>
            <a:ext cx="2408664" cy="1248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xmlns="" id="{7EF9FBA1-7ACE-4EE9-941A-BA6F889BACBF}"/>
              </a:ext>
            </a:extLst>
          </p:cNvPr>
          <p:cNvSpPr txBox="1"/>
          <p:nvPr/>
        </p:nvSpPr>
        <p:spPr>
          <a:xfrm>
            <a:off x="236034" y="3429000"/>
            <a:ext cx="1191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x(cm)</a:t>
            </a: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A08BE1AD-0BEC-4F81-8B56-2FC65673C016}"/>
              </a:ext>
            </a:extLst>
          </p:cNvPr>
          <p:cNvSpPr txBox="1"/>
          <p:nvPr/>
        </p:nvSpPr>
        <p:spPr>
          <a:xfrm>
            <a:off x="1879910" y="2465055"/>
            <a:ext cx="1956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+ 2(cm)</a:t>
            </a:r>
          </a:p>
        </p:txBody>
      </p:sp>
      <p:sp>
        <p:nvSpPr>
          <p:cNvPr id="10" name="Hình chữ nhật 9">
            <a:extLst>
              <a:ext uri="{FF2B5EF4-FFF2-40B4-BE49-F238E27FC236}">
                <a16:creationId xmlns:a16="http://schemas.microsoft.com/office/drawing/2014/main" xmlns="" id="{5671F155-A17C-4E9F-9688-6D3A3DBA3D71}"/>
              </a:ext>
            </a:extLst>
          </p:cNvPr>
          <p:cNvSpPr/>
          <p:nvPr/>
        </p:nvSpPr>
        <p:spPr>
          <a:xfrm>
            <a:off x="1427356" y="5437385"/>
            <a:ext cx="2408664" cy="1248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Đường kết nối Mũi tên Thẳng 11">
            <a:extLst>
              <a:ext uri="{FF2B5EF4-FFF2-40B4-BE49-F238E27FC236}">
                <a16:creationId xmlns:a16="http://schemas.microsoft.com/office/drawing/2014/main" xmlns="" id="{7A0BFE71-AA0B-4471-982E-07DCB536B35F}"/>
              </a:ext>
            </a:extLst>
          </p:cNvPr>
          <p:cNvCxnSpPr/>
          <p:nvPr/>
        </p:nvCxnSpPr>
        <p:spPr>
          <a:xfrm>
            <a:off x="4282068" y="3778154"/>
            <a:ext cx="121176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kết nối Mũi tên Thẳng 12">
            <a:extLst>
              <a:ext uri="{FF2B5EF4-FFF2-40B4-BE49-F238E27FC236}">
                <a16:creationId xmlns:a16="http://schemas.microsoft.com/office/drawing/2014/main" xmlns="" id="{34F958BA-0679-4E35-8EF1-7826F9E760B1}"/>
              </a:ext>
            </a:extLst>
          </p:cNvPr>
          <p:cNvCxnSpPr/>
          <p:nvPr/>
        </p:nvCxnSpPr>
        <p:spPr>
          <a:xfrm>
            <a:off x="4282068" y="6044875"/>
            <a:ext cx="121176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xmlns="" id="{260A7238-CE99-4ADB-9C36-C8EA29B9E85B}"/>
              </a:ext>
            </a:extLst>
          </p:cNvPr>
          <p:cNvSpPr txBox="1"/>
          <p:nvPr/>
        </p:nvSpPr>
        <p:spPr>
          <a:xfrm>
            <a:off x="5827441" y="3204351"/>
            <a:ext cx="575786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2(cm)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x(x + 2) </a:t>
            </a:r>
          </a:p>
        </p:txBody>
      </p: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xmlns="" id="{16B76276-1949-43D6-80F8-C87F4E7FA106}"/>
              </a:ext>
            </a:extLst>
          </p:cNvPr>
          <p:cNvSpPr txBox="1"/>
          <p:nvPr/>
        </p:nvSpPr>
        <p:spPr>
          <a:xfrm>
            <a:off x="5827441" y="5301327"/>
            <a:ext cx="575786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2(cm)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y(y – 2) </a:t>
            </a: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xmlns="" id="{93B430FD-A033-49C5-9BE9-E9F9A09D95D6}"/>
              </a:ext>
            </a:extLst>
          </p:cNvPr>
          <p:cNvSpPr txBox="1"/>
          <p:nvPr/>
        </p:nvSpPr>
        <p:spPr>
          <a:xfrm>
            <a:off x="236034" y="5851202"/>
            <a:ext cx="11913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– 2 (cm)</a:t>
            </a:r>
          </a:p>
        </p:txBody>
      </p:sp>
      <p:sp>
        <p:nvSpPr>
          <p:cNvPr id="17" name="Hộp Văn bản 16">
            <a:extLst>
              <a:ext uri="{FF2B5EF4-FFF2-40B4-BE49-F238E27FC236}">
                <a16:creationId xmlns:a16="http://schemas.microsoft.com/office/drawing/2014/main" xmlns="" id="{3A57490C-90DF-4D47-B64D-3725B31BB1E7}"/>
              </a:ext>
            </a:extLst>
          </p:cNvPr>
          <p:cNvSpPr txBox="1"/>
          <p:nvPr/>
        </p:nvSpPr>
        <p:spPr>
          <a:xfrm>
            <a:off x="1879910" y="4887257"/>
            <a:ext cx="1956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y(cm)</a:t>
            </a:r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xmlns="" id="{5E3D71A8-807C-4945-9213-AD4E91D4318C}"/>
              </a:ext>
            </a:extLst>
          </p:cNvPr>
          <p:cNvSpPr txBox="1"/>
          <p:nvPr/>
        </p:nvSpPr>
        <p:spPr>
          <a:xfrm>
            <a:off x="236034" y="2047787"/>
            <a:ext cx="1556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</a:p>
        </p:txBody>
      </p:sp>
      <p:sp>
        <p:nvSpPr>
          <p:cNvPr id="19" name="Hộp Văn bản 18">
            <a:extLst>
              <a:ext uri="{FF2B5EF4-FFF2-40B4-BE49-F238E27FC236}">
                <a16:creationId xmlns:a16="http://schemas.microsoft.com/office/drawing/2014/main" xmlns="" id="{4A726FEC-21E3-4B9D-AF63-2751D139B628}"/>
              </a:ext>
            </a:extLst>
          </p:cNvPr>
          <p:cNvSpPr txBox="1"/>
          <p:nvPr/>
        </p:nvSpPr>
        <p:spPr>
          <a:xfrm>
            <a:off x="248116" y="4548603"/>
            <a:ext cx="1556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</a:p>
        </p:txBody>
      </p:sp>
    </p:spTree>
    <p:extLst>
      <p:ext uri="{BB962C8B-B14F-4D97-AF65-F5344CB8AC3E}">
        <p14:creationId xmlns:p14="http://schemas.microsoft.com/office/powerpoint/2010/main" val="135163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 animBg="1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ình Bầu dục 7">
            <a:extLst>
              <a:ext uri="{FF2B5EF4-FFF2-40B4-BE49-F238E27FC236}">
                <a16:creationId xmlns:a16="http://schemas.microsoft.com/office/drawing/2014/main" xmlns="" id="{351E796C-D664-4522-836E-E137C668DD93}"/>
              </a:ext>
            </a:extLst>
          </p:cNvPr>
          <p:cNvSpPr/>
          <p:nvPr/>
        </p:nvSpPr>
        <p:spPr>
          <a:xfrm>
            <a:off x="1918010" y="871274"/>
            <a:ext cx="1137424" cy="689898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Hình Bầu dục 9">
            <a:extLst>
              <a:ext uri="{FF2B5EF4-FFF2-40B4-BE49-F238E27FC236}">
                <a16:creationId xmlns:a16="http://schemas.microsoft.com/office/drawing/2014/main" xmlns="" id="{CCDEEEF8-69A7-4EA0-8FB0-51352F9A0408}"/>
              </a:ext>
            </a:extLst>
          </p:cNvPr>
          <p:cNvSpPr/>
          <p:nvPr/>
        </p:nvSpPr>
        <p:spPr>
          <a:xfrm>
            <a:off x="3599986" y="936702"/>
            <a:ext cx="1395760" cy="689898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Hình Bầu dục 10">
            <a:extLst>
              <a:ext uri="{FF2B5EF4-FFF2-40B4-BE49-F238E27FC236}">
                <a16:creationId xmlns:a16="http://schemas.microsoft.com/office/drawing/2014/main" xmlns="" id="{B6945424-466B-4AED-A2F5-C64D8A948C27}"/>
              </a:ext>
            </a:extLst>
          </p:cNvPr>
          <p:cNvSpPr/>
          <p:nvPr/>
        </p:nvSpPr>
        <p:spPr>
          <a:xfrm>
            <a:off x="6592229" y="936702"/>
            <a:ext cx="1767469" cy="689898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Hình Bầu dục 11">
            <a:extLst>
              <a:ext uri="{FF2B5EF4-FFF2-40B4-BE49-F238E27FC236}">
                <a16:creationId xmlns:a16="http://schemas.microsoft.com/office/drawing/2014/main" xmlns="" id="{ADE9BB8C-BD33-4648-A86F-C62004DB16A1}"/>
              </a:ext>
            </a:extLst>
          </p:cNvPr>
          <p:cNvSpPr/>
          <p:nvPr/>
        </p:nvSpPr>
        <p:spPr>
          <a:xfrm>
            <a:off x="8627327" y="977601"/>
            <a:ext cx="717395" cy="689898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ình Bầu dục 16">
            <a:extLst>
              <a:ext uri="{FF2B5EF4-FFF2-40B4-BE49-F238E27FC236}">
                <a16:creationId xmlns:a16="http://schemas.microsoft.com/office/drawing/2014/main" xmlns="" id="{3BFAB8A4-0E33-4135-8DEA-34C1B8731FC5}"/>
              </a:ext>
            </a:extLst>
          </p:cNvPr>
          <p:cNvSpPr/>
          <p:nvPr/>
        </p:nvSpPr>
        <p:spPr>
          <a:xfrm>
            <a:off x="5378605" y="936702"/>
            <a:ext cx="717395" cy="689898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êu đề 1">
            <a:extLst>
              <a:ext uri="{FF2B5EF4-FFF2-40B4-BE49-F238E27FC236}">
                <a16:creationId xmlns:a16="http://schemas.microsoft.com/office/drawing/2014/main" xmlns="" id="{5FDD2641-882B-47BF-ABE1-21E9FE0094A4}"/>
              </a:ext>
            </a:extLst>
          </p:cNvPr>
          <p:cNvSpPr txBox="1">
            <a:spLocks/>
          </p:cNvSpPr>
          <p:nvPr/>
        </p:nvSpPr>
        <p:spPr>
          <a:xfrm>
            <a:off x="236034" y="154064"/>
            <a:ext cx="10515600" cy="504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xmlns="" id="{F53FE211-522D-4D01-A288-F5582FE8D992}"/>
                  </a:ext>
                </a:extLst>
              </p:cNvPr>
              <p:cNvSpPr txBox="1"/>
              <p:nvPr/>
            </p:nvSpPr>
            <p:spPr>
              <a:xfrm>
                <a:off x="236034" y="936702"/>
                <a:ext cx="11762678" cy="54757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:r>
                  <a:rPr lang="en-US" sz="2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</a:t>
                </a:r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</a:t>
                </a:r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  </a:t>
                </a:r>
                <a:r>
                  <a:rPr lang="en-US" sz="2800" b="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;    2(5 + a)   ;     -x   ;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   x   ;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−0,5</m:t>
                        </m:r>
                      </m:den>
                    </m:f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đại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 </a:t>
                </a:r>
                <a:r>
                  <a:rPr lang="en-US" sz="2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lưu</a:t>
                </a:r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ý </a:t>
                </a:r>
                <a:r>
                  <a:rPr lang="en-US" sz="2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đại</a:t>
                </a:r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457200" indent="-457200">
                  <a:buFontTx/>
                  <a:buChar char="-"/>
                </a:pP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Không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dấu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nhân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giữa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chữ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hoặc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giữa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chữ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457200" indent="-457200">
                  <a:buFontTx/>
                  <a:buChar char="-"/>
                </a:pP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tích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không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cần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thừa</a:t>
                </a:r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(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  <a:p>
                <a:pPr marL="457200" indent="-457200">
                  <a:buFontTx/>
                  <a:buChar char="-"/>
                </a:pP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tích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chứa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thừa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(-1)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thể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thay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“–”.</a:t>
                </a:r>
              </a:p>
              <a:p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>
                  <a:buFontTx/>
                  <a:buChar char="-"/>
                </a:pP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Dùng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dấu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ngoặc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 ); [ ]; { }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để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chỉ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tự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hiện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id="{F53FE211-522D-4D01-A288-F5582FE8D9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034" y="936702"/>
                <a:ext cx="11762678" cy="5475794"/>
              </a:xfrm>
              <a:prstGeom prst="rect">
                <a:avLst/>
              </a:prstGeom>
              <a:blipFill>
                <a:blip r:embed="rId2"/>
                <a:stretch>
                  <a:fillRect l="-1089" b="-2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Mũi tên: Phải 5">
            <a:extLst>
              <a:ext uri="{FF2B5EF4-FFF2-40B4-BE49-F238E27FC236}">
                <a16:creationId xmlns:a16="http://schemas.microsoft.com/office/drawing/2014/main" xmlns="" id="{40C7660F-EEA9-4B3F-9A5E-47B377BA2E64}"/>
              </a:ext>
            </a:extLst>
          </p:cNvPr>
          <p:cNvSpPr/>
          <p:nvPr/>
        </p:nvSpPr>
        <p:spPr>
          <a:xfrm>
            <a:off x="6096000" y="2787805"/>
            <a:ext cx="840059" cy="223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Hình chữ nhật 6">
                <a:extLst>
                  <a:ext uri="{FF2B5EF4-FFF2-40B4-BE49-F238E27FC236}">
                    <a16:creationId xmlns:a16="http://schemas.microsoft.com/office/drawing/2014/main" xmlns="" id="{6E5D0853-F0E3-4394-A306-B6CF68490D76}"/>
                  </a:ext>
                </a:extLst>
              </p:cNvPr>
              <p:cNvSpPr/>
              <p:nvPr/>
            </p:nvSpPr>
            <p:spPr>
              <a:xfrm>
                <a:off x="7382107" y="2509837"/>
                <a:ext cx="4573859" cy="95187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thể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5.</m:t>
                        </m:r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gọn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thành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Hình chữ nhật 6">
                <a:extLst>
                  <a:ext uri="{FF2B5EF4-FFF2-40B4-BE49-F238E27FC236}">
                    <a16:creationId xmlns:a16="http://schemas.microsoft.com/office/drawing/2014/main" id="{6E5D0853-F0E3-4394-A306-B6CF68490D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107" y="2509837"/>
                <a:ext cx="4573859" cy="951878"/>
              </a:xfrm>
              <a:prstGeom prst="rect">
                <a:avLst/>
              </a:prstGeom>
              <a:blipFill>
                <a:blip r:embed="rId3"/>
                <a:stretch>
                  <a:fillRect l="-2660" t="-5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Mũi tên: Phải 12">
            <a:extLst>
              <a:ext uri="{FF2B5EF4-FFF2-40B4-BE49-F238E27FC236}">
                <a16:creationId xmlns:a16="http://schemas.microsoft.com/office/drawing/2014/main" xmlns="" id="{CBEAC1C1-0CC0-476C-AAF0-600F9C00A1ED}"/>
              </a:ext>
            </a:extLst>
          </p:cNvPr>
          <p:cNvSpPr/>
          <p:nvPr/>
        </p:nvSpPr>
        <p:spPr>
          <a:xfrm>
            <a:off x="6049536" y="3783206"/>
            <a:ext cx="840059" cy="223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Hình chữ nhật 13">
                <a:extLst>
                  <a:ext uri="{FF2B5EF4-FFF2-40B4-BE49-F238E27FC236}">
                    <a16:creationId xmlns:a16="http://schemas.microsoft.com/office/drawing/2014/main" xmlns="" id="{674F02FF-9B95-48FC-A9F5-1A93D9CEC922}"/>
                  </a:ext>
                </a:extLst>
              </p:cNvPr>
              <p:cNvSpPr/>
              <p:nvPr/>
            </p:nvSpPr>
            <p:spPr>
              <a:xfrm>
                <a:off x="7382106" y="3669275"/>
                <a:ext cx="4573859" cy="67391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thể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gọn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thành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</mc:Choice>
        <mc:Fallback xmlns="">
          <p:sp>
            <p:nvSpPr>
              <p:cNvPr id="14" name="Hình chữ nhật 13">
                <a:extLst>
                  <a:ext uri="{FF2B5EF4-FFF2-40B4-BE49-F238E27FC236}">
                    <a16:creationId xmlns:a16="http://schemas.microsoft.com/office/drawing/2014/main" id="{674F02FF-9B95-48FC-A9F5-1A93D9CEC9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106" y="3669275"/>
                <a:ext cx="4573859" cy="673910"/>
              </a:xfrm>
              <a:prstGeom prst="rect">
                <a:avLst/>
              </a:prstGeom>
              <a:blipFill>
                <a:blip r:embed="rId4"/>
                <a:stretch>
                  <a:fillRect l="-2660" b="-13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Mũi tên: Phải 14">
            <a:extLst>
              <a:ext uri="{FF2B5EF4-FFF2-40B4-BE49-F238E27FC236}">
                <a16:creationId xmlns:a16="http://schemas.microsoft.com/office/drawing/2014/main" xmlns="" id="{5C9C3394-8A09-4BE3-9D98-A0C557486E79}"/>
              </a:ext>
            </a:extLst>
          </p:cNvPr>
          <p:cNvSpPr/>
          <p:nvPr/>
        </p:nvSpPr>
        <p:spPr>
          <a:xfrm>
            <a:off x="6049536" y="4627934"/>
            <a:ext cx="840059" cy="223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Hình chữ nhật 15">
                <a:extLst>
                  <a:ext uri="{FF2B5EF4-FFF2-40B4-BE49-F238E27FC236}">
                    <a16:creationId xmlns:a16="http://schemas.microsoft.com/office/drawing/2014/main" xmlns="" id="{6750FCAB-FB64-4681-A5CE-CDB870CB2198}"/>
                  </a:ext>
                </a:extLst>
              </p:cNvPr>
              <p:cNvSpPr/>
              <p:nvPr/>
            </p:nvSpPr>
            <p:spPr>
              <a:xfrm>
                <a:off x="7382106" y="4514003"/>
                <a:ext cx="4809894" cy="67391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thể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−1.</m:t>
                    </m:r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gọn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thành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x </a:t>
                </a:r>
              </a:p>
            </p:txBody>
          </p:sp>
        </mc:Choice>
        <mc:Fallback xmlns="">
          <p:sp>
            <p:nvSpPr>
              <p:cNvPr id="16" name="Hình chữ nhật 15">
                <a:extLst>
                  <a:ext uri="{FF2B5EF4-FFF2-40B4-BE49-F238E27FC236}">
                    <a16:creationId xmlns:a16="http://schemas.microsoft.com/office/drawing/2014/main" id="{6750FCAB-FB64-4681-A5CE-CDB870CB21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106" y="4514003"/>
                <a:ext cx="4809894" cy="673910"/>
              </a:xfrm>
              <a:prstGeom prst="rect">
                <a:avLst/>
              </a:prstGeom>
              <a:blipFill>
                <a:blip r:embed="rId5"/>
                <a:stretch>
                  <a:fillRect l="-2528" r="-885" b="-12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Mũi tên: Phải 17">
            <a:extLst>
              <a:ext uri="{FF2B5EF4-FFF2-40B4-BE49-F238E27FC236}">
                <a16:creationId xmlns:a16="http://schemas.microsoft.com/office/drawing/2014/main" xmlns="" id="{B17335F1-F189-4954-A3B6-8971C5A19420}"/>
              </a:ext>
            </a:extLst>
          </p:cNvPr>
          <p:cNvSpPr/>
          <p:nvPr/>
        </p:nvSpPr>
        <p:spPr>
          <a:xfrm>
            <a:off x="6049536" y="5745658"/>
            <a:ext cx="840059" cy="223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Hình chữ nhật 18">
            <a:extLst>
              <a:ext uri="{FF2B5EF4-FFF2-40B4-BE49-F238E27FC236}">
                <a16:creationId xmlns:a16="http://schemas.microsoft.com/office/drawing/2014/main" xmlns="" id="{28DE1BD9-B059-4CE7-BCA9-EE4AFA2D5B80}"/>
              </a:ext>
            </a:extLst>
          </p:cNvPr>
          <p:cNvSpPr/>
          <p:nvPr/>
        </p:nvSpPr>
        <p:spPr>
          <a:xfrm>
            <a:off x="7382106" y="5504390"/>
            <a:ext cx="4809894" cy="13536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589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6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6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7" grpId="0" animBg="1"/>
      <p:bldP spid="17" grpId="1" animBg="1"/>
      <p:bldP spid="6" grpId="0" animBg="1"/>
      <p:bldP spid="7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A287ACFE-C0F7-4974-9117-33D08163FC01}"/>
              </a:ext>
            </a:extLst>
          </p:cNvPr>
          <p:cNvSpPr txBox="1"/>
          <p:nvPr/>
        </p:nvSpPr>
        <p:spPr>
          <a:xfrm>
            <a:off x="200722" y="89210"/>
            <a:ext cx="112404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?3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AutoNum type="alphaLcParenR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x(h)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30km/h;</a:t>
            </a:r>
          </a:p>
          <a:p>
            <a:pPr marL="342900" indent="-342900">
              <a:buAutoNum type="alphaLcParenR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x(h)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5km/h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y(h)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35km/h.</a:t>
            </a: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1AA5B801-EBE8-4A7B-8CDB-8FCADAE7CA6D}"/>
              </a:ext>
            </a:extLst>
          </p:cNvPr>
          <p:cNvSpPr txBox="1"/>
          <p:nvPr/>
        </p:nvSpPr>
        <p:spPr>
          <a:xfrm>
            <a:off x="5464098" y="2482602"/>
            <a:ext cx="1471962" cy="523220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v . t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AB946A94-BF3C-4C13-B94F-9D94A4A335A6}"/>
              </a:ext>
            </a:extLst>
          </p:cNvPr>
          <p:cNvSpPr txBox="1"/>
          <p:nvPr/>
        </p:nvSpPr>
        <p:spPr>
          <a:xfrm>
            <a:off x="200721" y="3152445"/>
            <a:ext cx="11240429" cy="3246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x(h)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30km/h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30x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5x</a:t>
            </a:r>
          </a:p>
          <a:p>
            <a:pPr>
              <a:lnSpc>
                <a:spcPct val="150000"/>
              </a:lnSpc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35y</a:t>
            </a:r>
          </a:p>
          <a:p>
            <a:pPr>
              <a:lnSpc>
                <a:spcPct val="150000"/>
              </a:lnSpc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5x + 35y</a:t>
            </a:r>
          </a:p>
        </p:txBody>
      </p:sp>
    </p:spTree>
    <p:extLst>
      <p:ext uri="{BB962C8B-B14F-4D97-AF65-F5344CB8AC3E}">
        <p14:creationId xmlns:p14="http://schemas.microsoft.com/office/powerpoint/2010/main" val="3388567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C37E3F48-0BC2-430C-847E-2D7DC21CCB31}"/>
              </a:ext>
            </a:extLst>
          </p:cNvPr>
          <p:cNvSpPr txBox="1"/>
          <p:nvPr/>
        </p:nvSpPr>
        <p:spPr>
          <a:xfrm>
            <a:off x="178420" y="44611"/>
            <a:ext cx="120135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5(cm)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a(cm)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2(5 + a)               (1)</a:t>
            </a:r>
          </a:p>
          <a:p>
            <a:pPr marL="457200" indent="-457200"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2(cm)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x(x + 2)                     (2)</a:t>
            </a:r>
          </a:p>
          <a:p>
            <a:pPr marL="457200" indent="-457200"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5x                (3)</a:t>
            </a:r>
          </a:p>
          <a:p>
            <a:pPr marL="457200" indent="-457200"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35y           (4)</a:t>
            </a:r>
          </a:p>
          <a:p>
            <a:pPr marL="457200" indent="-457200"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5x + 35y      (5)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75C7076C-1525-4EE8-9065-7D3128A14A93}"/>
              </a:ext>
            </a:extLst>
          </p:cNvPr>
          <p:cNvSpPr txBox="1"/>
          <p:nvPr/>
        </p:nvSpPr>
        <p:spPr>
          <a:xfrm>
            <a:off x="170985" y="3462661"/>
            <a:ext cx="118500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2(cm)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2(5 + 2)</a:t>
            </a:r>
          </a:p>
          <a:p>
            <a:pPr marL="285750" indent="-285750">
              <a:buFontTx/>
              <a:buChar char="-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7,5(cm)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2(5 + 7,5)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0963FC63-9EFF-4CE0-9618-02C7F9571AC4}"/>
              </a:ext>
            </a:extLst>
          </p:cNvPr>
          <p:cNvSpPr txBox="1"/>
          <p:nvPr/>
        </p:nvSpPr>
        <p:spPr>
          <a:xfrm>
            <a:off x="178420" y="6054027"/>
            <a:ext cx="11842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160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2367</Words>
  <Application>Microsoft Office PowerPoint</Application>
  <PresentationFormat>Custom</PresentationFormat>
  <Paragraphs>173</Paragraphs>
  <Slides>18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Chủ đề Office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Ly Nguyen Phuong</dc:creator>
  <cp:lastModifiedBy>Nguyen Hoa</cp:lastModifiedBy>
  <cp:revision>38</cp:revision>
  <dcterms:created xsi:type="dcterms:W3CDTF">2021-02-16T05:42:42Z</dcterms:created>
  <dcterms:modified xsi:type="dcterms:W3CDTF">2021-02-27T09:43:43Z</dcterms:modified>
</cp:coreProperties>
</file>