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17" r:id="rId3"/>
    <p:sldId id="316" r:id="rId4"/>
    <p:sldId id="318" r:id="rId5"/>
    <p:sldId id="319" r:id="rId6"/>
    <p:sldId id="320" r:id="rId7"/>
    <p:sldId id="321" r:id="rId8"/>
    <p:sldId id="322" r:id="rId9"/>
    <p:sldId id="323" r:id="rId10"/>
    <p:sldId id="325" r:id="rId11"/>
    <p:sldId id="326" r:id="rId12"/>
    <p:sldId id="327" r:id="rId13"/>
    <p:sldId id="328" r:id="rId14"/>
    <p:sldId id="329" r:id="rId15"/>
    <p:sldId id="330" r:id="rId16"/>
    <p:sldId id="303" r:id="rId17"/>
    <p:sldId id="331" r:id="rId18"/>
    <p:sldId id="332" r:id="rId19"/>
    <p:sldId id="333" r:id="rId20"/>
    <p:sldId id="334" r:id="rId21"/>
    <p:sldId id="263" r:id="rId22"/>
    <p:sldId id="307" r:id="rId23"/>
    <p:sldId id="335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C4A"/>
    <a:srgbClr val="A1FBFC"/>
    <a:srgbClr val="FFFFFF"/>
    <a:srgbClr val="C0E5F5"/>
    <a:srgbClr val="E0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945F-47AF-45B1-9E4B-024D2F910012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27B8-ED4D-4872-88FF-52E323EDA43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58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8461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36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F79435F-0902-4B10-9CC6-56AB7BC33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B21082F1-BD85-4A1B-9114-E4BDFE01B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2C0FDB3-CDEF-4B4F-AA2F-D3C70D82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4CDCBC1-B14D-4214-BAD9-829C68D13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0983595-1C98-4F77-BAF4-03ECE5E6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710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C8EB256-8D03-49C3-BD83-83413142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D8C5198-DEF0-4409-B1CE-9FB241CF1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4268E81-A8F0-4D49-B13A-21B3CE44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0B98DEB-CC34-4AC8-A21F-3F7722E6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87E1A80-C674-46D5-889D-FA5AE5B3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56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75DAB0C-C058-4825-8C6F-BB3A31E3F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910CDCC4-C24B-4277-92C0-E0D0127F9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CC31FCF-AC89-4336-B2F3-FF49080F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1CDC368-6743-4B13-A256-A348694B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A377762-6FF5-49CD-A7CC-2234FF00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02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490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aemelia_icons.png"/>
          <p:cNvPicPr preferRelativeResize="0"/>
          <p:nvPr/>
        </p:nvPicPr>
        <p:blipFill rotWithShape="1">
          <a:blip r:embed="rId2">
            <a:alphaModFix amt="20000"/>
          </a:blip>
          <a:srcRect t="30860" b="30860"/>
          <a:stretch/>
        </p:blipFill>
        <p:spPr>
          <a:xfrm>
            <a:off x="0" y="-3"/>
            <a:ext cx="12192000" cy="26251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960233" y="4143133"/>
            <a:ext cx="7723600" cy="15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960233" y="5209136"/>
            <a:ext cx="7723600" cy="1046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3002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79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793600" y="0"/>
            <a:ext cx="9398400" cy="6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832833" y="367119"/>
            <a:ext cx="7416000" cy="590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97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5215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35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831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389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10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B62B7D4-43C7-4800-93A1-6EBDA4BC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1D43288-1E0D-4A93-9119-D6A37B2C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F54CDE-4BD9-468A-821D-856387D0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D0B1092-6B20-4AC7-968D-E8D05543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C381FB6-3D04-4CD9-A808-92A4C058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50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1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6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587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321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581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944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249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79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793600" y="0"/>
            <a:ext cx="9398400" cy="6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832833" y="367119"/>
            <a:ext cx="7416000" cy="590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583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76B222B-E2F0-48E9-98EE-AAC1BC665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095B819-4134-436A-9BF5-5696B2243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3BFF7A9-F92F-4C17-8B14-A2DA30E9E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394DDD7-29CC-4920-B0E0-9FD22489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24A526B-5F99-4ECA-8B4D-A0E0F378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86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8BFB309-BFC5-45D7-955A-4FA6EEAB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FBACA5B-5A76-4974-BE93-AFE216EBD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6892CE8-B9A4-4D6F-ADC1-20AFA7F87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0EBC670-7077-4B48-B3CE-59F6F84A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406405E-36F5-4977-9EF7-F6A12A92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8098B1A-85A3-46D2-8C39-A867414F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692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FE9FD91-0BE8-48DB-90B0-6AD04D9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90774D5-DF89-4DAC-AC32-531355314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4C7DF9B-6463-42BA-A14C-62C8DBF0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9210916D-0B3A-473A-AF47-84E79D410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AB74B108-E2E5-4643-A522-15C7EBFDC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3E9E14E-AF0F-479C-881F-E7477FDD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C44AB8F4-B26D-43CA-A378-57AEA041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28267432-59EB-47FE-A690-5FEFFA98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35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0D8506D-46CA-47DE-A358-DDE57932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1C20DA5-8F84-46C4-8DB1-0A0F6DB3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CD40130-EDC3-43C8-ACDB-2751CB35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F6017B4-9B5C-404F-BF27-56189BBF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60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D19CD75-5A68-4D35-9C3C-AFD17B96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726032DA-A4D6-4BAA-AA88-EE165BDF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FA17A8D-B48B-4B44-A722-ED404DFF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7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7F8441F-EE2A-4625-B4EE-2032101C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37B97F7-80EF-4368-8588-65200004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476B748-930D-4014-B0E0-4C3AF6A17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C432CE8-23AF-4C4E-BDC0-3DA617F2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5AFEBE8-4616-4670-BF7E-62266DB6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9B5FBD6-CDBE-41EF-928C-208423AB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524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FE8C58A-8B25-4E0D-836E-0A23927E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20CAB46D-4E0E-4F74-84DC-E69D4B6D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ED190F4-F224-4DE4-A37B-F50DF34A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66039B8-C5EB-4D8C-8E6B-EAB1F1B91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2398F47-F6C4-4180-A1BF-0B717255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890F666-54EE-489B-B145-4E9F5199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223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936055CF-F11E-470F-A7EC-5AED6F74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4520307-6191-4D48-8632-3BD1E4693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F301F7E-30B1-4B64-8681-00554DBD8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17F6-402D-4CBB-A294-E8E8477FCE1D}" type="datetimeFigureOut">
              <a:rPr lang="vi-VN" smtClean="0"/>
              <a:t>23/09/2021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2887DA6-6C2D-4597-86AE-B9E30207C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CAB724D-D9E6-4F6E-A397-782349940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FC30-FB22-42B9-A0B4-DBDAA53057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0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7194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15" Type="http://schemas.openxmlformats.org/officeDocument/2006/relationships/image" Target="../media/image4.svg"/><Relationship Id="rId4" Type="http://schemas.openxmlformats.org/officeDocument/2006/relationships/image" Target="../media/image21.sv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openxmlformats.org/officeDocument/2006/relationships/image" Target="../media/image101.svg"/><Relationship Id="rId21" Type="http://schemas.openxmlformats.org/officeDocument/2006/relationships/image" Target="../media/image113.svg"/><Relationship Id="rId34" Type="http://schemas.openxmlformats.org/officeDocument/2006/relationships/image" Target="../media/image30.png"/><Relationship Id="rId7" Type="http://schemas.openxmlformats.org/officeDocument/2006/relationships/image" Target="../media/image25.sv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24" Type="http://schemas.openxmlformats.org/officeDocument/2006/relationships/image" Target="../media/image26.png"/><Relationship Id="rId32" Type="http://schemas.openxmlformats.org/officeDocument/2006/relationships/image" Target="../media/image29.png"/><Relationship Id="rId5" Type="http://schemas.openxmlformats.org/officeDocument/2006/relationships/image" Target="../media/image103.svg"/><Relationship Id="rId23" Type="http://schemas.openxmlformats.org/officeDocument/2006/relationships/image" Target="../media/image115.svg"/><Relationship Id="rId28" Type="http://schemas.openxmlformats.org/officeDocument/2006/relationships/image" Target="../media/image28.png"/><Relationship Id="rId36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19.png"/><Relationship Id="rId9" Type="http://schemas.openxmlformats.org/officeDocument/2006/relationships/image" Target="../media/image105.svg"/><Relationship Id="rId22" Type="http://schemas.openxmlformats.org/officeDocument/2006/relationships/image" Target="../media/image25.png"/><Relationship Id="rId27" Type="http://schemas.openxmlformats.org/officeDocument/2006/relationships/image" Target="../media/image119.svg"/><Relationship Id="rId35" Type="http://schemas.openxmlformats.org/officeDocument/2006/relationships/image" Target="../media/image1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7600" y="785807"/>
            <a:ext cx="10160000" cy="5593232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14686" y="510712"/>
            <a:ext cx="3562629" cy="900373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2663426" y="1411086"/>
            <a:ext cx="697193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spc="83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 MỪNG CÁC EM ĐẾN VỚI TIẾT HỌC HÔM NAY!</a:t>
            </a:r>
          </a:p>
        </p:txBody>
      </p:sp>
      <p:pic>
        <p:nvPicPr>
          <p:cNvPr id="15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970443"/>
            <a:ext cx="7320384" cy="31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"/>
          <p:cNvGrpSpPr/>
          <p:nvPr/>
        </p:nvGrpSpPr>
        <p:grpSpPr>
          <a:xfrm>
            <a:off x="4229100" y="3122518"/>
            <a:ext cx="3733800" cy="712971"/>
            <a:chOff x="0" y="0"/>
            <a:chExt cx="15434913" cy="2503857"/>
          </a:xfrm>
        </p:grpSpPr>
        <p:sp>
          <p:nvSpPr>
            <p:cNvPr id="17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TextBox 6"/>
          <p:cNvSpPr txBox="1"/>
          <p:nvPr/>
        </p:nvSpPr>
        <p:spPr>
          <a:xfrm>
            <a:off x="4341107" y="3283674"/>
            <a:ext cx="3979720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2"/>
              </a:lnSpc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96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627"/>
            <a:ext cx="2758966" cy="1143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300" b="1" dirty="0">
                <a:latin typeface="+mn-lt"/>
              </a:rPr>
              <a:t>II. So sánh</a:t>
            </a:r>
            <a:endParaRPr lang="vi-VN" sz="4300" b="1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386" y="209464"/>
            <a:ext cx="9080938" cy="5904400"/>
          </a:xfrm>
        </p:spPr>
        <p:txBody>
          <a:bodyPr/>
          <a:lstStyle/>
          <a:p>
            <a:pPr marL="50799" indent="0">
              <a:lnSpc>
                <a:spcPct val="150000"/>
              </a:lnSpc>
              <a:buNone/>
            </a:pPr>
            <a:r>
              <a:rPr lang="vi-VN" sz="2700" b="1" dirty="0"/>
              <a:t>Quan sát ví dụ:</a:t>
            </a:r>
            <a:endParaRPr lang="vi-VN" sz="2700" b="1" dirty="0"/>
          </a:p>
          <a:p>
            <a:pPr marL="50799" indent="0" algn="ctr">
              <a:lnSpc>
                <a:spcPct val="150000"/>
              </a:lnSpc>
              <a:buNone/>
            </a:pPr>
            <a:r>
              <a:rPr lang="vi-VN" sz="2700" b="1" i="1" dirty="0">
                <a:solidFill>
                  <a:srgbClr val="00B050"/>
                </a:solidFill>
              </a:rPr>
              <a:t>Trẻ em như búp trên cành</a:t>
            </a:r>
          </a:p>
          <a:p>
            <a:pPr marL="50799" indent="0" algn="ctr">
              <a:lnSpc>
                <a:spcPct val="150000"/>
              </a:lnSpc>
              <a:buNone/>
            </a:pPr>
            <a:r>
              <a:rPr lang="vi-VN" sz="2700" b="1" i="1" dirty="0">
                <a:solidFill>
                  <a:srgbClr val="00B050"/>
                </a:solidFill>
              </a:rPr>
              <a:t>Biết ăn ngủ biết học hành là ngoan</a:t>
            </a:r>
          </a:p>
          <a:p>
            <a:pPr algn="just">
              <a:lnSpc>
                <a:spcPct val="150000"/>
              </a:lnSpc>
            </a:pPr>
            <a:r>
              <a:rPr lang="vi-VN" sz="2700" b="1" dirty="0">
                <a:solidFill>
                  <a:srgbClr val="FF0000"/>
                </a:solidFill>
              </a:rPr>
              <a:t>Những </a:t>
            </a:r>
            <a:r>
              <a:rPr lang="vi-VN" sz="2700" b="1" dirty="0">
                <a:solidFill>
                  <a:srgbClr val="FF0000"/>
                </a:solidFill>
              </a:rPr>
              <a:t>tập hợp từ nào chứa hình ảnh so sánh? Những sự vật, sự việc nào đ­ược so sánh với nhau?</a:t>
            </a:r>
          </a:p>
          <a:p>
            <a:pPr algn="just">
              <a:lnSpc>
                <a:spcPct val="150000"/>
              </a:lnSpc>
            </a:pPr>
            <a:r>
              <a:rPr lang="vi-VN" sz="2700" b="1" dirty="0">
                <a:solidFill>
                  <a:srgbClr val="FF0000"/>
                </a:solidFill>
              </a:rPr>
              <a:t>Dựa </a:t>
            </a:r>
            <a:r>
              <a:rPr lang="vi-VN" sz="2700" b="1" dirty="0">
                <a:solidFill>
                  <a:srgbClr val="FF0000"/>
                </a:solidFill>
              </a:rPr>
              <a:t>vào cơ sở nào để có thể so sánh nh­ư vậy? So sánh nh­ư thế nhằm mục đích gì? (Hãy so sánh với câu không dùng phép so sánh</a:t>
            </a:r>
            <a:r>
              <a:rPr lang="vi-VN" sz="2700" b="1" dirty="0">
                <a:solidFill>
                  <a:srgbClr val="FF0000"/>
                </a:solidFill>
              </a:rPr>
              <a:t>).</a:t>
            </a:r>
            <a:endParaRPr lang="vi-VN" sz="2700" b="1" dirty="0">
              <a:solidFill>
                <a:srgbClr val="FF0000"/>
              </a:solidFill>
            </a:endParaRPr>
          </a:p>
        </p:txBody>
      </p:sp>
      <p:pic>
        <p:nvPicPr>
          <p:cNvPr id="4" name="图片 4109" descr="封面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5" y="4020207"/>
            <a:ext cx="2448382" cy="262274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842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2745" y="367119"/>
            <a:ext cx="8812924" cy="5904400"/>
          </a:xfrm>
        </p:spPr>
        <p:txBody>
          <a:bodyPr/>
          <a:lstStyle/>
          <a:p>
            <a:pPr marL="50799" indent="0">
              <a:lnSpc>
                <a:spcPct val="150000"/>
              </a:lnSpc>
              <a:buNone/>
            </a:pPr>
            <a:r>
              <a:rPr lang="vi-VN" sz="2700" b="1" dirty="0"/>
              <a:t>Quan sát ví dụ:</a:t>
            </a:r>
          </a:p>
          <a:p>
            <a:pPr marL="50799" indent="0" algn="ctr">
              <a:lnSpc>
                <a:spcPct val="150000"/>
              </a:lnSpc>
              <a:buNone/>
            </a:pPr>
            <a:r>
              <a:rPr lang="vi-VN" sz="2700" b="1" i="1" dirty="0">
                <a:solidFill>
                  <a:srgbClr val="FF0000"/>
                </a:solidFill>
              </a:rPr>
              <a:t>Trẻ em như búp trên cành</a:t>
            </a:r>
          </a:p>
          <a:p>
            <a:pPr marL="50799" indent="0" algn="ctr">
              <a:lnSpc>
                <a:spcPct val="150000"/>
              </a:lnSpc>
              <a:buNone/>
            </a:pPr>
            <a:r>
              <a:rPr lang="vi-VN" sz="2700" b="1" i="1" dirty="0">
                <a:solidFill>
                  <a:srgbClr val="FF0000"/>
                </a:solidFill>
              </a:rPr>
              <a:t>Biết ăn ngủ biết học hành là </a:t>
            </a:r>
            <a:r>
              <a:rPr lang="vi-VN" sz="2700" b="1" i="1" dirty="0">
                <a:solidFill>
                  <a:srgbClr val="FF0000"/>
                </a:solidFill>
              </a:rPr>
              <a:t>ngoan</a:t>
            </a:r>
            <a:endParaRPr lang="vi-VN" sz="2700" b="1" dirty="0">
              <a:solidFill>
                <a:srgbClr val="FF0000"/>
              </a:solidFill>
            </a:endParaRPr>
          </a:p>
          <a:p>
            <a:r>
              <a:rPr lang="vi-VN" sz="2700" b="1" dirty="0"/>
              <a:t>Tập </a:t>
            </a:r>
            <a:r>
              <a:rPr lang="vi-VN" sz="2700" b="1" dirty="0"/>
              <a:t>hợp từ chứa hình ảnh so sánh</a:t>
            </a:r>
            <a:r>
              <a:rPr lang="vi-VN" sz="2700" b="1" dirty="0"/>
              <a:t>: </a:t>
            </a:r>
            <a:r>
              <a:rPr lang="vi-VN" sz="2700" b="1" i="1" dirty="0"/>
              <a:t>Trẻ </a:t>
            </a:r>
            <a:r>
              <a:rPr lang="vi-VN" sz="2700" b="1" i="1" dirty="0"/>
              <a:t>em nh­ư búp trên cành</a:t>
            </a:r>
            <a:r>
              <a:rPr lang="vi-VN" sz="2700" b="1" i="1" dirty="0"/>
              <a:t>.</a:t>
            </a:r>
            <a:endParaRPr lang="vi-VN" sz="2700" b="1" i="1" dirty="0"/>
          </a:p>
          <a:p>
            <a:r>
              <a:rPr lang="vi-VN" sz="2700" b="1" dirty="0"/>
              <a:t>Các </a:t>
            </a:r>
            <a:r>
              <a:rPr lang="vi-VN" sz="2700" b="1" dirty="0"/>
              <a:t>sự vật, sự việc đ­ược so sánh</a:t>
            </a:r>
            <a:r>
              <a:rPr lang="vi-VN" sz="2700" b="1" dirty="0"/>
              <a:t>: </a:t>
            </a:r>
            <a:r>
              <a:rPr lang="vi-VN" sz="2700" b="1" i="1" dirty="0"/>
              <a:t>Trẻ </a:t>
            </a:r>
            <a:r>
              <a:rPr lang="vi-VN" sz="2700" b="1" i="1" dirty="0"/>
              <a:t>em </a:t>
            </a:r>
            <a:r>
              <a:rPr lang="vi-VN" sz="2700" b="1" i="1" dirty="0"/>
              <a:t>được so sánh </a:t>
            </a:r>
            <a:r>
              <a:rPr lang="vi-VN" sz="2700" b="1" i="1" dirty="0"/>
              <a:t>với búp trên cành</a:t>
            </a:r>
            <a:r>
              <a:rPr lang="vi-VN" sz="2700" b="1" i="1" dirty="0"/>
              <a:t>.</a:t>
            </a:r>
            <a:endParaRPr lang="vi-VN" sz="2700" b="1" i="1" dirty="0"/>
          </a:p>
          <a:p>
            <a:endParaRPr lang="vi-VN" sz="27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8627"/>
            <a:ext cx="2695903" cy="1143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300" b="1" dirty="0">
                <a:latin typeface="+mn-lt"/>
              </a:rPr>
              <a:t>II. So sánh</a:t>
            </a:r>
            <a:endParaRPr lang="vi-VN" sz="4300" b="1" dirty="0">
              <a:latin typeface="+mn-lt"/>
            </a:endParaRPr>
          </a:p>
        </p:txBody>
      </p:sp>
      <p:pic>
        <p:nvPicPr>
          <p:cNvPr id="4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298" y="3941378"/>
            <a:ext cx="3621447" cy="291662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901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152" y="367119"/>
            <a:ext cx="9002110" cy="5904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</a:rPr>
              <a:t>Cơ sở để so </a:t>
            </a:r>
            <a:r>
              <a:rPr lang="vi-VN" sz="2800" b="1" dirty="0">
                <a:solidFill>
                  <a:srgbClr val="FF0000"/>
                </a:solidFill>
              </a:rPr>
              <a:t>sánh</a:t>
            </a:r>
            <a:r>
              <a:rPr lang="vi-VN" sz="2800" b="1" dirty="0"/>
              <a:t>: Dựa </a:t>
            </a:r>
            <a:r>
              <a:rPr lang="vi-VN" sz="2800" b="1" dirty="0"/>
              <a:t>vào sự t­ương đồng, giống nhau về hình thức, tính chất, vị trí, giữa các sự vật, sự việc khác.</a:t>
            </a:r>
          </a:p>
          <a:p>
            <a:pPr lvl="1" algn="just">
              <a:lnSpc>
                <a:spcPct val="150000"/>
              </a:lnSpc>
            </a:pPr>
            <a:r>
              <a:rPr lang="vi-VN" sz="2800" b="1" dirty="0">
                <a:solidFill>
                  <a:srgbClr val="00B050"/>
                </a:solidFill>
              </a:rPr>
              <a:t>Trẻ </a:t>
            </a:r>
            <a:r>
              <a:rPr lang="vi-VN" sz="2800" b="1" dirty="0">
                <a:solidFill>
                  <a:srgbClr val="00B050"/>
                </a:solidFill>
              </a:rPr>
              <a:t>em </a:t>
            </a:r>
            <a:r>
              <a:rPr lang="vi-VN" sz="2800" b="1" dirty="0"/>
              <a:t>là </a:t>
            </a:r>
            <a:r>
              <a:rPr lang="vi-VN" sz="2800" b="1" dirty="0">
                <a:solidFill>
                  <a:srgbClr val="00B050"/>
                </a:solidFill>
              </a:rPr>
              <a:t>mầm non </a:t>
            </a:r>
            <a:r>
              <a:rPr lang="vi-VN" sz="2800" b="1" dirty="0"/>
              <a:t>của đất n­ước tương đồng với </a:t>
            </a:r>
            <a:r>
              <a:rPr lang="vi-VN" sz="2800" b="1" dirty="0">
                <a:solidFill>
                  <a:srgbClr val="00B050"/>
                </a:solidFill>
              </a:rPr>
              <a:t>búp trên cành</a:t>
            </a:r>
            <a:r>
              <a:rPr lang="vi-VN" sz="2800" b="1" dirty="0"/>
              <a:t>, mầm non của cây cối. Đây là </a:t>
            </a:r>
            <a:r>
              <a:rPr lang="vi-VN" sz="2800" b="1" u="sng" dirty="0"/>
              <a:t>sự tư­ơng đồng </a:t>
            </a:r>
            <a:r>
              <a:rPr lang="vi-VN" sz="2800" b="1" dirty="0"/>
              <a:t>cả hình thức và tính chất, đó là </a:t>
            </a:r>
            <a:r>
              <a:rPr lang="vi-VN" sz="2800" b="1" dirty="0">
                <a:solidFill>
                  <a:srgbClr val="00B050"/>
                </a:solidFill>
              </a:rPr>
              <a:t>sự tư­ơi non</a:t>
            </a:r>
            <a:r>
              <a:rPr lang="vi-VN" sz="2800" b="1" dirty="0"/>
              <a:t>, </a:t>
            </a:r>
            <a:r>
              <a:rPr lang="vi-VN" sz="2800" b="1" dirty="0">
                <a:solidFill>
                  <a:srgbClr val="00B050"/>
                </a:solidFill>
              </a:rPr>
              <a:t>đầy sức sống</a:t>
            </a:r>
            <a:r>
              <a:rPr lang="vi-VN" sz="2800" b="1" dirty="0"/>
              <a:t>, chan chứa hi vọng</a:t>
            </a:r>
            <a:r>
              <a:rPr lang="vi-VN" sz="2800" b="1" dirty="0"/>
              <a:t>.</a:t>
            </a:r>
            <a:endParaRPr lang="vi-VN" sz="28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8627"/>
            <a:ext cx="2711669" cy="1143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300" b="1" dirty="0">
                <a:latin typeface="+mn-lt"/>
              </a:rPr>
              <a:t>II. So sánh</a:t>
            </a:r>
            <a:endParaRPr lang="vi-VN" sz="4300" b="1" dirty="0">
              <a:latin typeface="+mn-lt"/>
            </a:endParaRPr>
          </a:p>
        </p:txBody>
      </p:sp>
      <p:pic>
        <p:nvPicPr>
          <p:cNvPr id="4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7" y="3767957"/>
            <a:ext cx="3621447" cy="291662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048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3917" y="367119"/>
            <a:ext cx="9017876" cy="5904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vi-VN" sz="2700" b="1" dirty="0"/>
              <a:t>Mục đích: Tạo ra hình ảnh mới mẻ cho sự vật, sự việc gợi cảm giác cụ thể, khả năng diễn đạt phong phú, sinh động của tiếng Việt</a:t>
            </a:r>
            <a:r>
              <a:rPr lang="vi-VN" sz="27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700" b="1" dirty="0"/>
              <a:t>Mô hình so sánh:</a:t>
            </a:r>
          </a:p>
          <a:p>
            <a:pPr marL="50799" indent="0" algn="just">
              <a:lnSpc>
                <a:spcPct val="150000"/>
              </a:lnSpc>
              <a:buNone/>
            </a:pPr>
            <a:endParaRPr lang="vi-VN" sz="27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8627"/>
            <a:ext cx="2774731" cy="1143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300" b="1" dirty="0">
                <a:latin typeface="+mn-lt"/>
              </a:rPr>
              <a:t>II. So sánh</a:t>
            </a:r>
            <a:endParaRPr lang="vi-VN" sz="4300" b="1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93898"/>
              </p:ext>
            </p:extLst>
          </p:nvPr>
        </p:nvGraphicFramePr>
        <p:xfrm>
          <a:off x="3499945" y="3626692"/>
          <a:ext cx="8024648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2005405"/>
                <a:gridCol w="2005405"/>
                <a:gridCol w="2006919"/>
                <a:gridCol w="2006919"/>
              </a:tblGrid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solidFill>
                            <a:srgbClr val="FF0000"/>
                          </a:solidFill>
                          <a:effectLst/>
                        </a:rPr>
                        <a:t>Vế A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solidFill>
                            <a:srgbClr val="FF0000"/>
                          </a:solidFill>
                          <a:effectLst/>
                        </a:rPr>
                        <a:t>Phương diện </a:t>
                      </a:r>
                      <a:r>
                        <a:rPr lang="vi-VN" sz="2700" dirty="0" smtClean="0">
                          <a:solidFill>
                            <a:srgbClr val="FF0000"/>
                          </a:solidFill>
                          <a:effectLst/>
                        </a:rPr>
                        <a:t>SS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solidFill>
                            <a:srgbClr val="FF0000"/>
                          </a:solidFill>
                          <a:effectLst/>
                        </a:rPr>
                        <a:t>Từ </a:t>
                      </a:r>
                      <a:r>
                        <a:rPr lang="vi-VN" sz="2700" dirty="0" smtClean="0">
                          <a:solidFill>
                            <a:srgbClr val="FF0000"/>
                          </a:solidFill>
                          <a:effectLst/>
                        </a:rPr>
                        <a:t>SS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solidFill>
                            <a:srgbClr val="FF0000"/>
                          </a:solidFill>
                          <a:effectLst/>
                        </a:rPr>
                        <a:t>Vế B</a:t>
                      </a:r>
                      <a:endParaRPr lang="vi-VN" sz="27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219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Trẻ em</a:t>
                      </a:r>
                      <a:endParaRPr lang="vi-VN" sz="2700" dirty="0"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vi-VN" sz="2700" dirty="0"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700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như</a:t>
                      </a:r>
                      <a:endParaRPr lang="vi-VN" sz="2700" dirty="0"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b</a:t>
                      </a:r>
                      <a:r>
                        <a:rPr lang="vi-VN" sz="2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úp </a:t>
                      </a:r>
                      <a:r>
                        <a:rPr lang="vi-VN" sz="2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trên </a:t>
                      </a:r>
                      <a:r>
                        <a:rPr lang="vi-VN" sz="2700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</a:rPr>
                        <a:t>cành</a:t>
                      </a:r>
                      <a:endParaRPr lang="vi-VN" sz="2700" dirty="0"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7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10303"/>
            <a:ext cx="3484418" cy="280626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783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5807" y="367119"/>
            <a:ext cx="8749862" cy="5904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vi-VN" sz="3700" b="1" dirty="0">
                <a:solidFill>
                  <a:srgbClr val="FF0000"/>
                </a:solidFill>
              </a:rPr>
              <a:t>So </a:t>
            </a:r>
            <a:r>
              <a:rPr lang="vi-VN" sz="3700" b="1" dirty="0">
                <a:solidFill>
                  <a:srgbClr val="FF0000"/>
                </a:solidFill>
              </a:rPr>
              <a:t>sánh </a:t>
            </a:r>
            <a:r>
              <a:rPr lang="vi-VN" sz="3700" b="1" dirty="0"/>
              <a:t>là đối chiếu sự vật, sự việc này với sự vật, sự việc khác để tìm ra nét tương đồng và khác biệt giữa chúng.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10360" y="68627"/>
            <a:ext cx="2837793" cy="1143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4300" b="1" dirty="0">
                <a:latin typeface="+mn-lt"/>
              </a:rPr>
              <a:t>II. So sánh</a:t>
            </a:r>
            <a:endParaRPr lang="vi-VN" sz="4300" b="1" dirty="0">
              <a:latin typeface="+mn-lt"/>
            </a:endParaRPr>
          </a:p>
        </p:txBody>
      </p:sp>
      <p:pic>
        <p:nvPicPr>
          <p:cNvPr id="4" name="图片 44037" descr="1-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" y="2874639"/>
            <a:ext cx="3760468" cy="398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1758" descr="封面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950" y="4005995"/>
            <a:ext cx="2971002" cy="24105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921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268" descr="24">
            <a:extLst>
              <a:ext uri="{FF2B5EF4-FFF2-40B4-BE49-F238E27FC236}">
                <a16:creationId xmlns:a16="http://schemas.microsoft.com/office/drawing/2014/main" xmlns="" id="{BDBB4105-FE69-487D-B4E9-31C1CF22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64" y="135543"/>
            <a:ext cx="8040415" cy="65175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êu đề 1">
            <a:extLst>
              <a:ext uri="{FF2B5EF4-FFF2-40B4-BE49-F238E27FC236}">
                <a16:creationId xmlns:a16="http://schemas.microsoft.com/office/drawing/2014/main" xmlns="" id="{9486888E-16C9-4ADD-B971-96BC05D9DFBC}"/>
              </a:ext>
            </a:extLst>
          </p:cNvPr>
          <p:cNvSpPr txBox="1">
            <a:spLocks/>
          </p:cNvSpPr>
          <p:nvPr/>
        </p:nvSpPr>
        <p:spPr>
          <a:xfrm>
            <a:off x="3803078" y="3584442"/>
            <a:ext cx="50377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LUYỆN TẬP</a:t>
            </a:r>
            <a:endParaRPr lang="vi-VN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72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356659"/>
            <a:ext cx="2283200" cy="1143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latin typeface="+mn-lt"/>
              </a:rPr>
              <a:t>BT </a:t>
            </a:r>
            <a:r>
              <a:rPr lang="vi-VN" sz="4300" b="1" dirty="0">
                <a:latin typeface="+mn-lt"/>
              </a:rPr>
              <a:t>1 </a:t>
            </a:r>
            <a:r>
              <a:rPr lang="vi-VN" sz="4300" b="1" dirty="0">
                <a:latin typeface="+mn-lt"/>
              </a:rPr>
              <a:t>SGK/20</a:t>
            </a:r>
            <a:endParaRPr lang="vi-VN" sz="43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33696"/>
              </p:ext>
            </p:extLst>
          </p:nvPr>
        </p:nvGraphicFramePr>
        <p:xfrm>
          <a:off x="3311690" y="548681"/>
          <a:ext cx="8160907" cy="5376595"/>
        </p:xfrm>
        <a:graphic>
          <a:graphicData uri="http://schemas.openxmlformats.org/drawingml/2006/table">
            <a:tbl>
              <a:tblPr firstRow="1" firstCol="1" bandRow="1"/>
              <a:tblGrid>
                <a:gridCol w="1713993"/>
                <a:gridCol w="3223457"/>
                <a:gridCol w="3223457"/>
              </a:tblGrid>
              <a:tr h="83706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3700" dirty="0">
                          <a:solidFill>
                            <a:srgbClr val="FF0000"/>
                          </a:solidFill>
                          <a:effectLst/>
                        </a:rPr>
                        <a:t>Từ đơn</a:t>
                      </a:r>
                      <a:endParaRPr lang="vi-VN" sz="37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3700" dirty="0">
                          <a:solidFill>
                            <a:srgbClr val="FF0000"/>
                          </a:solidFill>
                          <a:effectLst/>
                        </a:rPr>
                        <a:t>Từ phức</a:t>
                      </a:r>
                      <a:endParaRPr lang="vi-VN" sz="37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37067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3700" dirty="0">
                          <a:solidFill>
                            <a:srgbClr val="FF0000"/>
                          </a:solidFill>
                          <a:effectLst/>
                        </a:rPr>
                        <a:t>Từ ghép</a:t>
                      </a:r>
                      <a:endParaRPr lang="vi-VN" sz="37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3700" dirty="0">
                          <a:solidFill>
                            <a:srgbClr val="FF0000"/>
                          </a:solidFill>
                          <a:effectLst/>
                        </a:rPr>
                        <a:t>Từ láy</a:t>
                      </a:r>
                      <a:endParaRPr lang="vi-VN" sz="37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2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vi-VN" sz="3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ôi</a:t>
                      </a:r>
                      <a:r>
                        <a:rPr lang="vi-VN" sz="3700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nghe, người</a:t>
                      </a:r>
                      <a:endParaRPr lang="vi-VN" sz="3700" dirty="0"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vi-VN" sz="3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óng </a:t>
                      </a:r>
                      <a:r>
                        <a:rPr lang="vi-VN" sz="3700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mỡ, ưa nhìn, </a:t>
                      </a:r>
                      <a:endParaRPr lang="vi-VN" sz="3700" dirty="0"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vi-VN" sz="3700" dirty="0" smtClean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ủn </a:t>
                      </a:r>
                      <a:r>
                        <a:rPr lang="vi-VN" sz="3700" dirty="0"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hoẳn, phành phạch, giòn giã, rung rinh</a:t>
                      </a:r>
                      <a:endParaRPr lang="vi-VN" sz="3700" dirty="0"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4" name="图片 44037" descr="1-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" y="3815255"/>
            <a:ext cx="2955236" cy="304274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00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8510" y="367119"/>
            <a:ext cx="8797159" cy="5904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vi-VN" sz="3700" b="1" dirty="0"/>
              <a:t>T</a:t>
            </a:r>
            <a:r>
              <a:rPr lang="vi-VN" sz="3700" b="1" dirty="0"/>
              <a:t>hảo </a:t>
            </a:r>
            <a:r>
              <a:rPr lang="vi-VN" sz="3700" b="1" dirty="0"/>
              <a:t>luận theo cặp: </a:t>
            </a:r>
            <a:r>
              <a:rPr lang="vi-VN" sz="3700" dirty="0"/>
              <a:t>tìm các từ láy mô phỏng âm thanh trong VB </a:t>
            </a:r>
            <a:r>
              <a:rPr lang="vi-VN" sz="3700" i="1" dirty="0"/>
              <a:t>Bài học đường đời đầu tiên</a:t>
            </a:r>
            <a:r>
              <a:rPr lang="vi-VN" sz="3700" dirty="0"/>
              <a:t>, ví dụ như </a:t>
            </a:r>
            <a:r>
              <a:rPr lang="vi-VN" sz="3700" i="1" dirty="0"/>
              <a:t>véo von, hừ </a:t>
            </a:r>
            <a:r>
              <a:rPr lang="vi-VN" sz="3700" i="1" dirty="0"/>
              <a:t>hừ</a:t>
            </a:r>
            <a:r>
              <a:rPr lang="vi-VN" sz="37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700" dirty="0"/>
              <a:t>Một số từ láy mô phỏng âm thanh: </a:t>
            </a:r>
            <a:r>
              <a:rPr lang="vi-VN" sz="3700" i="1" dirty="0">
                <a:solidFill>
                  <a:srgbClr val="FF0000"/>
                </a:solidFill>
              </a:rPr>
              <a:t>phanh phách, phành phạch, ngoàm ngoạp, văng vẳng</a:t>
            </a:r>
            <a:r>
              <a:rPr lang="vi-VN" sz="3700" i="1" dirty="0">
                <a:solidFill>
                  <a:srgbClr val="FF0000"/>
                </a:solidFill>
              </a:rPr>
              <a:t>...</a:t>
            </a:r>
            <a:endParaRPr lang="vi-VN" sz="3700" i="1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356659"/>
            <a:ext cx="2283200" cy="1143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latin typeface="+mn-lt"/>
              </a:rPr>
              <a:t>BT </a:t>
            </a:r>
            <a:r>
              <a:rPr lang="vi-VN" sz="4300" b="1" dirty="0">
                <a:latin typeface="+mn-lt"/>
              </a:rPr>
              <a:t>2</a:t>
            </a:r>
            <a:r>
              <a:rPr lang="vi-VN" sz="4300" b="1" dirty="0">
                <a:latin typeface="+mn-lt"/>
              </a:rPr>
              <a:t> SGK/20</a:t>
            </a:r>
            <a:endParaRPr lang="vi-VN" sz="4300" b="1" dirty="0">
              <a:latin typeface="+mn-lt"/>
            </a:endParaRPr>
          </a:p>
        </p:txBody>
      </p:sp>
      <p:pic>
        <p:nvPicPr>
          <p:cNvPr id="4" name="图片 44037" descr="1-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" y="3815255"/>
            <a:ext cx="2955236" cy="304274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067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648" y="367119"/>
            <a:ext cx="8943786" cy="5904400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vi-VN" sz="3700" i="1" dirty="0">
                <a:solidFill>
                  <a:srgbClr val="FF0000"/>
                </a:solidFill>
              </a:rPr>
              <a:t>Phanh phách</a:t>
            </a:r>
            <a:r>
              <a:rPr lang="vi-VN" sz="3700" dirty="0"/>
              <a:t>: âm thanh phát ra do một vật sắc tác động liên tiếp vào một vật khác.</a:t>
            </a:r>
          </a:p>
          <a:p>
            <a:pPr lvl="0" algn="just">
              <a:lnSpc>
                <a:spcPct val="150000"/>
              </a:lnSpc>
            </a:pPr>
            <a:r>
              <a:rPr lang="vi-VN" sz="3700" i="1" dirty="0">
                <a:solidFill>
                  <a:srgbClr val="FF0000"/>
                </a:solidFill>
              </a:rPr>
              <a:t>Ngoàm ngoạp</a:t>
            </a:r>
            <a:r>
              <a:rPr lang="vi-VN" sz="3700" dirty="0"/>
              <a:t>: nhiều, liên tục, </a:t>
            </a:r>
            <a:r>
              <a:rPr lang="vi-VN" sz="3700" dirty="0"/>
              <a:t>nhanh.</a:t>
            </a:r>
            <a:endParaRPr lang="vi-VN" sz="3700" dirty="0"/>
          </a:p>
          <a:p>
            <a:pPr lvl="0" algn="just">
              <a:lnSpc>
                <a:spcPct val="150000"/>
              </a:lnSpc>
            </a:pPr>
            <a:r>
              <a:rPr lang="vi-VN" sz="3700" i="1" dirty="0">
                <a:solidFill>
                  <a:srgbClr val="FF0000"/>
                </a:solidFill>
              </a:rPr>
              <a:t>Dún dẩy</a:t>
            </a:r>
            <a:r>
              <a:rPr lang="vi-VN" sz="3700" dirty="0"/>
              <a:t>: điệu đi nhịp nhàng, ra vẻ kiểu cách</a:t>
            </a:r>
            <a:r>
              <a:rPr lang="vi-VN" sz="3700" dirty="0"/>
              <a:t>.</a:t>
            </a:r>
            <a:endParaRPr lang="vi-VN" sz="37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356659"/>
            <a:ext cx="2283200" cy="1143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latin typeface="+mn-lt"/>
              </a:rPr>
              <a:t>BT </a:t>
            </a:r>
            <a:r>
              <a:rPr lang="vi-VN" sz="4300" b="1" dirty="0">
                <a:latin typeface="+mn-lt"/>
              </a:rPr>
              <a:t>3</a:t>
            </a:r>
            <a:r>
              <a:rPr lang="vi-VN" sz="4300" b="1" dirty="0">
                <a:latin typeface="+mn-lt"/>
              </a:rPr>
              <a:t> SGK/20</a:t>
            </a:r>
            <a:endParaRPr lang="vi-VN" sz="4300" b="1" dirty="0">
              <a:latin typeface="+mn-lt"/>
            </a:endParaRPr>
          </a:p>
        </p:txBody>
      </p:sp>
      <p:pic>
        <p:nvPicPr>
          <p:cNvPr id="4" name="图片 44037" descr="1-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" y="3815255"/>
            <a:ext cx="2955236" cy="304274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49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5627" y="157655"/>
            <a:ext cx="9230401" cy="615166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vi-VN" sz="2700" i="1" dirty="0">
                <a:solidFill>
                  <a:srgbClr val="FF0000"/>
                </a:solidFill>
              </a:rPr>
              <a:t>Nghèo</a:t>
            </a:r>
            <a:r>
              <a:rPr lang="vi-VN" sz="2700" dirty="0">
                <a:solidFill>
                  <a:srgbClr val="FF0000"/>
                </a:solidFill>
              </a:rPr>
              <a:t>:</a:t>
            </a:r>
            <a:r>
              <a:rPr lang="vi-VN" sz="2700" dirty="0"/>
              <a:t> ở vào tình trạng không có hoặc có rất ít những gì thuộc về yêu cầu tối thiểu của đời sống vật chất (như: </a:t>
            </a:r>
            <a:r>
              <a:rPr lang="vi-VN" sz="2700" i="1" dirty="0"/>
              <a:t>Nhà nó rất nghèo, Dất nước còn nghèo).</a:t>
            </a:r>
            <a:endParaRPr lang="vi-VN" sz="2700" dirty="0"/>
          </a:p>
          <a:p>
            <a:pPr algn="just">
              <a:lnSpc>
                <a:spcPct val="150000"/>
              </a:lnSpc>
            </a:pPr>
            <a:r>
              <a:rPr lang="vi-VN" sz="2700" i="1" dirty="0">
                <a:solidFill>
                  <a:srgbClr val="FF0000"/>
                </a:solidFill>
              </a:rPr>
              <a:t>Nghèo </a:t>
            </a:r>
            <a:r>
              <a:rPr lang="vi-VN" sz="2700" i="1" dirty="0">
                <a:solidFill>
                  <a:srgbClr val="FF0000"/>
                </a:solidFill>
              </a:rPr>
              <a:t>sức:</a:t>
            </a:r>
            <a:r>
              <a:rPr lang="vi-VN" sz="2700" dirty="0">
                <a:solidFill>
                  <a:srgbClr val="FF0000"/>
                </a:solidFill>
              </a:rPr>
              <a:t> </a:t>
            </a:r>
            <a:r>
              <a:rPr lang="vi-VN" sz="2700" dirty="0"/>
              <a:t>khả năng hoạt động, làm việc hạn chế, sức khoẻ kém hơn những người bình thường.</a:t>
            </a:r>
          </a:p>
          <a:p>
            <a:pPr algn="just">
              <a:lnSpc>
                <a:spcPct val="150000"/>
              </a:lnSpc>
            </a:pPr>
            <a:r>
              <a:rPr lang="vi-VN" sz="2700" i="1" dirty="0">
                <a:solidFill>
                  <a:srgbClr val="FF0000"/>
                </a:solidFill>
              </a:rPr>
              <a:t>Mưa </a:t>
            </a:r>
            <a:r>
              <a:rPr lang="vi-VN" sz="2700" i="1" dirty="0">
                <a:solidFill>
                  <a:srgbClr val="FF0000"/>
                </a:solidFill>
              </a:rPr>
              <a:t>dầm sùi sụt</a:t>
            </a:r>
            <a:r>
              <a:rPr lang="vi-VN" sz="2700" dirty="0">
                <a:solidFill>
                  <a:srgbClr val="FF0000"/>
                </a:solidFill>
              </a:rPr>
              <a:t>: </a:t>
            </a:r>
            <a:r>
              <a:rPr lang="vi-VN" sz="2700" dirty="0"/>
              <a:t>mưa nhỏ, rả rích, kéo dài không dứt.</a:t>
            </a:r>
          </a:p>
          <a:p>
            <a:pPr algn="just">
              <a:lnSpc>
                <a:spcPct val="150000"/>
              </a:lnSpc>
            </a:pPr>
            <a:r>
              <a:rPr lang="vi-VN" sz="2700" i="1" dirty="0">
                <a:solidFill>
                  <a:srgbClr val="FF0000"/>
                </a:solidFill>
              </a:rPr>
              <a:t>Điệu </a:t>
            </a:r>
            <a:r>
              <a:rPr lang="vi-VN" sz="2700" i="1" dirty="0">
                <a:solidFill>
                  <a:srgbClr val="FF0000"/>
                </a:solidFill>
              </a:rPr>
              <a:t>hát mưa dầm sùi sụt</a:t>
            </a:r>
            <a:r>
              <a:rPr lang="vi-VN" sz="2700" dirty="0"/>
              <a:t>: điệu hát nhỏ, kéo dài, buồn, ngậm ngùi, thê lương.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356659"/>
            <a:ext cx="2283200" cy="1143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latin typeface="+mn-lt"/>
              </a:rPr>
              <a:t>BT </a:t>
            </a:r>
            <a:r>
              <a:rPr lang="vi-VN" sz="4300" b="1" dirty="0">
                <a:latin typeface="+mn-lt"/>
              </a:rPr>
              <a:t>4</a:t>
            </a:r>
            <a:r>
              <a:rPr lang="vi-VN" sz="4300" b="1" dirty="0">
                <a:latin typeface="+mn-lt"/>
              </a:rPr>
              <a:t> SGK/20</a:t>
            </a:r>
            <a:endParaRPr lang="vi-VN" sz="4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1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3786"/>
          <a:stretch>
            <a:fillRect/>
          </a:stretch>
        </p:blipFill>
        <p:spPr>
          <a:xfrm>
            <a:off x="10695" y="-159547"/>
            <a:ext cx="12192000" cy="685359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" y="0"/>
            <a:ext cx="984100" cy="6858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1604213" y="853398"/>
            <a:ext cx="9339507" cy="3540802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962486" y="1431091"/>
            <a:ext cx="8788401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err="1" smtClean="0">
                <a:solidFill>
                  <a:srgbClr val="272626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5000" b="1" dirty="0" smtClean="0">
                <a:solidFill>
                  <a:srgbClr val="272626"/>
                </a:solidFill>
                <a:latin typeface="Arial" pitchFamily="34" charset="0"/>
                <a:cs typeface="Arial" pitchFamily="34" charset="0"/>
              </a:rPr>
              <a:t> 4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solidFill>
                  <a:srgbClr val="272626"/>
                </a:solidFill>
                <a:latin typeface="Arial" pitchFamily="34" charset="0"/>
                <a:cs typeface="Arial" pitchFamily="34" charset="0"/>
              </a:rPr>
              <a:t>THỰC HÀNH TIẾNG VIỆT</a:t>
            </a:r>
            <a:endParaRPr lang="en-US" sz="5000" b="1" dirty="0">
              <a:solidFill>
                <a:srgbClr val="27262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9718076" y="3570684"/>
            <a:ext cx="2584977" cy="2744667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61825" y="4831378"/>
            <a:ext cx="1750659" cy="1884269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312115">
            <a:off x="2033197" y="744122"/>
            <a:ext cx="2464195" cy="125897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4661896" y="5468271"/>
            <a:ext cx="3733800" cy="712970"/>
            <a:chOff x="0" y="0"/>
            <a:chExt cx="15434913" cy="2503857"/>
          </a:xfrm>
        </p:grpSpPr>
        <p:sp>
          <p:nvSpPr>
            <p:cNvPr id="19" name="Freeform 3"/>
            <p:cNvSpPr/>
            <p:nvPr/>
          </p:nvSpPr>
          <p:spPr>
            <a:xfrm>
              <a:off x="31750" y="31750"/>
              <a:ext cx="15371412" cy="2440357"/>
            </a:xfrm>
            <a:custGeom>
              <a:avLst/>
              <a:gdLst/>
              <a:ahLst/>
              <a:cxnLst/>
              <a:rect l="l" t="t" r="r" b="b"/>
              <a:pathLst>
                <a:path w="15371412" h="2440357">
                  <a:moveTo>
                    <a:pt x="15278703" y="2440357"/>
                  </a:moveTo>
                  <a:lnTo>
                    <a:pt x="92710" y="2440357"/>
                  </a:lnTo>
                  <a:cubicBezTo>
                    <a:pt x="41910" y="2440357"/>
                    <a:pt x="0" y="2398447"/>
                    <a:pt x="0" y="234764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277433" y="0"/>
                  </a:lnTo>
                  <a:cubicBezTo>
                    <a:pt x="15328233" y="0"/>
                    <a:pt x="15370142" y="41910"/>
                    <a:pt x="15370142" y="92710"/>
                  </a:cubicBezTo>
                  <a:lnTo>
                    <a:pt x="15370142" y="2346377"/>
                  </a:lnTo>
                  <a:cubicBezTo>
                    <a:pt x="15371412" y="2398447"/>
                    <a:pt x="15329503" y="2440357"/>
                    <a:pt x="15278703" y="24403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4"/>
            <p:cNvSpPr/>
            <p:nvPr/>
          </p:nvSpPr>
          <p:spPr>
            <a:xfrm>
              <a:off x="0" y="0"/>
              <a:ext cx="15434912" cy="2503857"/>
            </a:xfrm>
            <a:custGeom>
              <a:avLst/>
              <a:gdLst/>
              <a:ahLst/>
              <a:cxnLst/>
              <a:rect l="l" t="t" r="r" b="b"/>
              <a:pathLst>
                <a:path w="15434912" h="2503857">
                  <a:moveTo>
                    <a:pt x="15310453" y="59690"/>
                  </a:moveTo>
                  <a:cubicBezTo>
                    <a:pt x="15346012" y="59690"/>
                    <a:pt x="15375223" y="88900"/>
                    <a:pt x="15375223" y="124460"/>
                  </a:cubicBezTo>
                  <a:lnTo>
                    <a:pt x="15375223" y="2379397"/>
                  </a:lnTo>
                  <a:cubicBezTo>
                    <a:pt x="15375223" y="2414957"/>
                    <a:pt x="15346012" y="2444167"/>
                    <a:pt x="15310453" y="2444167"/>
                  </a:cubicBezTo>
                  <a:lnTo>
                    <a:pt x="124460" y="2444167"/>
                  </a:lnTo>
                  <a:cubicBezTo>
                    <a:pt x="88900" y="2444167"/>
                    <a:pt x="59690" y="2414957"/>
                    <a:pt x="59690" y="237939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310453" y="59690"/>
                  </a:lnTo>
                  <a:moveTo>
                    <a:pt x="1531045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79397"/>
                  </a:lnTo>
                  <a:cubicBezTo>
                    <a:pt x="0" y="2447977"/>
                    <a:pt x="55880" y="2503857"/>
                    <a:pt x="124460" y="2503857"/>
                  </a:cubicBezTo>
                  <a:lnTo>
                    <a:pt x="15310453" y="2503857"/>
                  </a:lnTo>
                  <a:cubicBezTo>
                    <a:pt x="15379033" y="2503857"/>
                    <a:pt x="15434912" y="2447977"/>
                    <a:pt x="15434912" y="2379397"/>
                  </a:cubicBezTo>
                  <a:lnTo>
                    <a:pt x="15434912" y="124460"/>
                  </a:lnTo>
                  <a:cubicBezTo>
                    <a:pt x="15434912" y="55880"/>
                    <a:pt x="15379033" y="0"/>
                    <a:pt x="1531045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1" name="TextBox 6"/>
          <p:cNvSpPr txBox="1"/>
          <p:nvPr/>
        </p:nvSpPr>
        <p:spPr>
          <a:xfrm>
            <a:off x="4826000" y="5641887"/>
            <a:ext cx="397972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7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052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 rotWithShape="1">
          <a:blip r:embed="rId3"/>
          <a:srcRect b="18139"/>
          <a:stretch/>
        </p:blipFill>
        <p:spPr>
          <a:xfrm>
            <a:off x="-1388533" y="1"/>
            <a:ext cx="145795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文本框 9221"/>
          <p:cNvSpPr txBox="1"/>
          <p:nvPr/>
        </p:nvSpPr>
        <p:spPr>
          <a:xfrm>
            <a:off x="4135022" y="1119717"/>
            <a:ext cx="3921955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/>
              <a:t>VẬN </a:t>
            </a:r>
            <a:r>
              <a:rPr lang="nl-NL" sz="2800" b="1" dirty="0" smtClean="0"/>
              <a:t>DỤNG</a:t>
            </a:r>
          </a:p>
          <a:p>
            <a:pPr algn="ctr"/>
            <a:r>
              <a:rPr lang="nl-NL" sz="2800" b="1" dirty="0" smtClean="0"/>
              <a:t>Viết </a:t>
            </a:r>
            <a:r>
              <a:rPr lang="nl-NL" sz="2800" b="1" dirty="0"/>
              <a:t>đoạn văn (5 – 7 câu) nêu suy nghĩ của em về nhân vật Dế Mèn trong văn bản </a:t>
            </a:r>
            <a:r>
              <a:rPr lang="nl-NL" sz="2800" b="1" dirty="0" smtClean="0"/>
              <a:t>“</a:t>
            </a:r>
            <a:r>
              <a:rPr lang="nl-NL" sz="2800" b="1" i="1" dirty="0" smtClean="0"/>
              <a:t>Bài </a:t>
            </a:r>
            <a:r>
              <a:rPr lang="nl-NL" sz="2800" b="1" i="1" dirty="0"/>
              <a:t>học đường đời đầu </a:t>
            </a:r>
            <a:r>
              <a:rPr lang="nl-NL" sz="2800" b="1" i="1" dirty="0" smtClean="0"/>
              <a:t>tiên”</a:t>
            </a:r>
            <a:r>
              <a:rPr lang="nl-NL" sz="2800" b="1" dirty="0" smtClean="0"/>
              <a:t>. </a:t>
            </a:r>
            <a:r>
              <a:rPr lang="nl-NL" sz="2800" b="1" dirty="0"/>
              <a:t>Chỉ ra </a:t>
            </a:r>
            <a:r>
              <a:rPr lang="nl-NL" sz="2800" b="1" dirty="0">
                <a:solidFill>
                  <a:srgbClr val="C00000"/>
                </a:solidFill>
              </a:rPr>
              <a:t>từ đơn, từ ghép, từ láy </a:t>
            </a:r>
            <a:r>
              <a:rPr lang="nl-NL" sz="2800" b="1" dirty="0"/>
              <a:t>có sử dụng trong đoạn văn</a:t>
            </a:r>
            <a:r>
              <a:rPr lang="nl-NL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3035" y="-435938"/>
            <a:ext cx="13447059" cy="75882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59084CC-C31C-41B6-A996-9D070E971613}"/>
              </a:ext>
            </a:extLst>
          </p:cNvPr>
          <p:cNvSpPr txBox="1"/>
          <p:nvPr/>
        </p:nvSpPr>
        <p:spPr>
          <a:xfrm>
            <a:off x="3247696" y="1358447"/>
            <a:ext cx="6053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vi-VN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869835" y="2147245"/>
            <a:ext cx="8448939" cy="2952200"/>
          </a:xfrm>
          <a:prstGeom prst="rect">
            <a:avLst/>
          </a:prstGeom>
        </p:spPr>
        <p:txBody>
          <a:bodyPr lIns="121917" tIns="60958" rIns="121917" bIns="60958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3700" dirty="0">
                <a:latin typeface="+mn-lt"/>
              </a:rPr>
              <a:t>Hoàn thành BT 5, 6 SGK.</a:t>
            </a:r>
          </a:p>
          <a:p>
            <a:pPr marL="457189" indent="-457189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3700" dirty="0">
                <a:latin typeface="+mn-lt"/>
              </a:rPr>
              <a:t>Chuẩn bị bài học </a:t>
            </a:r>
            <a:r>
              <a:rPr lang="vi-VN" sz="3700" i="1" dirty="0">
                <a:latin typeface="+mn-lt"/>
              </a:rPr>
              <a:t>Nếu cậu muốn có một người bạn</a:t>
            </a:r>
            <a:r>
              <a:rPr lang="vi-VN" sz="3700" dirty="0">
                <a:latin typeface="+mn-lt"/>
              </a:rPr>
              <a:t>.</a:t>
            </a:r>
            <a:endParaRPr lang="vi-VN" sz="3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831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56560">
            <a:off x="3102873" y="274581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04847">
            <a:off x="345314" y="2535415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461588">
            <a:off x="1907003" y="154558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46022">
            <a:off x="363129" y="317821"/>
            <a:ext cx="868995" cy="8010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920968">
            <a:off x="461025" y="1792358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129358">
            <a:off x="1344371" y="1078293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453495">
            <a:off x="299342" y="445520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601344">
            <a:off x="916087" y="3244787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438273">
            <a:off x="2064121" y="1113218"/>
            <a:ext cx="266655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-3659741">
            <a:off x="2253605" y="5706661"/>
            <a:ext cx="609209" cy="622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 rot="1045001">
            <a:off x="1415039" y="4877750"/>
            <a:ext cx="574823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rot="-4492633">
            <a:off x="781783" y="5653426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138168" y="737477"/>
            <a:ext cx="8090845" cy="4679781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245136" y="2147306"/>
            <a:ext cx="7892949" cy="1708156"/>
          </a:xfrm>
          <a:prstGeom prst="rect">
            <a:avLst/>
          </a:prstGeom>
        </p:spPr>
        <p:txBody>
          <a:bodyPr wrap="square" lIns="45716" tIns="22858" rIns="45716" bIns="228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10915" y="2006600"/>
            <a:ext cx="38608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7600" y="785807"/>
            <a:ext cx="10160000" cy="5593232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14686" y="510712"/>
            <a:ext cx="3562629" cy="900373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2663426" y="1411086"/>
            <a:ext cx="6971933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spc="83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 DUNG BÀI HỌC</a:t>
            </a:r>
            <a:endParaRPr lang="en-US" sz="3200" b="1" spc="83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970443"/>
            <a:ext cx="7320384" cy="31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66;p14"/>
          <p:cNvSpPr txBox="1">
            <a:spLocks/>
          </p:cNvSpPr>
          <p:nvPr/>
        </p:nvSpPr>
        <p:spPr>
          <a:xfrm>
            <a:off x="1453583" y="2027618"/>
            <a:ext cx="9824017" cy="2071414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87" indent="-533387" algn="just">
              <a:lnSpc>
                <a:spcPct val="150000"/>
              </a:lnSpc>
              <a:buFont typeface="Arial" panose="020B0604020202020204" pitchFamily="34" charset="0"/>
              <a:buAutoNum type="romanUcPeriod"/>
            </a:pPr>
            <a:r>
              <a:rPr lang="vi-VN" sz="3200" b="1" dirty="0" smtClean="0"/>
              <a:t>Từ đơn và từ phức</a:t>
            </a:r>
          </a:p>
          <a:p>
            <a:pPr marL="380990" indent="-380990" algn="just">
              <a:lnSpc>
                <a:spcPct val="150000"/>
              </a:lnSpc>
              <a:buFont typeface="Arial" panose="020B0604020202020204" pitchFamily="34" charset="0"/>
              <a:buAutoNum type="romanUcPeriod"/>
            </a:pPr>
            <a:r>
              <a:rPr lang="en-US" sz="3200" b="1" dirty="0" smtClean="0"/>
              <a:t> </a:t>
            </a:r>
            <a:r>
              <a:rPr lang="vi-VN" sz="3200" b="1" dirty="0" smtClean="0"/>
              <a:t>So sánh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120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 idx="4294967295"/>
          </p:nvPr>
        </p:nvSpPr>
        <p:spPr>
          <a:xfrm>
            <a:off x="3588867" y="587133"/>
            <a:ext cx="7428400" cy="154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vi-VN" sz="4300" b="1" dirty="0">
                <a:solidFill>
                  <a:srgbClr val="C00000"/>
                </a:solidFill>
                <a:latin typeface="+mn-lt"/>
              </a:rPr>
              <a:t>KHỞI ĐỘNG</a:t>
            </a:r>
            <a:endParaRPr sz="43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4294967295"/>
          </p:nvPr>
        </p:nvSpPr>
        <p:spPr>
          <a:xfrm>
            <a:off x="3665005" y="2172859"/>
            <a:ext cx="7428400" cy="341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3700" b="1" dirty="0"/>
              <a:t>Phân loại theo cấu tạo, tiếng </a:t>
            </a:r>
            <a:r>
              <a:rPr lang="vi-VN" sz="3700" b="1" dirty="0"/>
              <a:t>Việt </a:t>
            </a:r>
            <a:r>
              <a:rPr lang="vi-VN" sz="3700" b="1" dirty="0"/>
              <a:t>có những từ loại nào?</a:t>
            </a:r>
            <a:endParaRPr sz="37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0381" cy="6858000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071162" y="4248054"/>
            <a:ext cx="1750659" cy="18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268" descr="24">
            <a:extLst>
              <a:ext uri="{FF2B5EF4-FFF2-40B4-BE49-F238E27FC236}">
                <a16:creationId xmlns:a16="http://schemas.microsoft.com/office/drawing/2014/main" xmlns="" id="{BDBB4105-FE69-487D-B4E9-31C1CF22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1" y="-56606"/>
            <a:ext cx="9664263" cy="65175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Google Shape;83;p16"/>
          <p:cNvSpPr txBox="1">
            <a:spLocks/>
          </p:cNvSpPr>
          <p:nvPr/>
        </p:nvSpPr>
        <p:spPr>
          <a:xfrm>
            <a:off x="2065283" y="3331775"/>
            <a:ext cx="8119241" cy="1546225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0" lvl="0" indent="0" algn="ctr" defTabSz="10859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5211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latin typeface="+mn-lt"/>
              </a:rPr>
              <a:t>I. TỪ ĐƠN VÀ TỪ PHỨC</a:t>
            </a:r>
            <a:endParaRPr lang="vi-V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5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9" y="1028734"/>
            <a:ext cx="2585544" cy="39364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vi-VN" sz="4300" b="1" u="sng" dirty="0">
                <a:latin typeface="+mn-lt"/>
              </a:rPr>
              <a:t>Trò chơi</a:t>
            </a:r>
            <a:r>
              <a:rPr lang="vi-VN" sz="4300" b="1" dirty="0">
                <a:latin typeface="+mn-lt"/>
              </a:rPr>
              <a:t/>
            </a:r>
            <a:br>
              <a:rPr lang="vi-VN" sz="4300" b="1" dirty="0">
                <a:latin typeface="+mn-lt"/>
              </a:rPr>
            </a:br>
            <a:r>
              <a:rPr lang="vi-VN" sz="4300" b="1" dirty="0">
                <a:latin typeface="+mn-lt"/>
              </a:rPr>
              <a:t>Ai nhanh hơn?</a:t>
            </a:r>
            <a:endParaRPr lang="vi-VN" sz="43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66165"/>
              </p:ext>
            </p:extLst>
          </p:nvPr>
        </p:nvGraphicFramePr>
        <p:xfrm>
          <a:off x="3407702" y="767021"/>
          <a:ext cx="7200798" cy="3840432"/>
        </p:xfrm>
        <a:graphic>
          <a:graphicData uri="http://schemas.openxmlformats.org/drawingml/2006/table">
            <a:tbl>
              <a:tblPr firstRow="1" firstCol="1" bandRow="1"/>
              <a:tblGrid>
                <a:gridCol w="1344149"/>
                <a:gridCol w="2592288"/>
                <a:gridCol w="3264361"/>
              </a:tblGrid>
              <a:tr h="640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Vuốt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kern="100" dirty="0">
                          <a:effectLst/>
                          <a:latin typeface="+mn-lt"/>
                        </a:rPr>
                        <a:t> </a:t>
                      </a:r>
                      <a:endParaRPr lang="vi-VN" sz="2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Nhọn hoắt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40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Cánh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Rung rinh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40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Người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Hủn hoẳn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40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Răng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Đen nhánh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40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kern="100">
                          <a:effectLst/>
                          <a:latin typeface="+mn-lt"/>
                        </a:rPr>
                        <a:t> </a:t>
                      </a:r>
                      <a:endParaRPr lang="vi-VN" sz="2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Bóng mỡ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640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kern="100">
                          <a:effectLst/>
                          <a:latin typeface="+mn-lt"/>
                        </a:rPr>
                        <a:t> </a:t>
                      </a:r>
                      <a:endParaRPr lang="vi-VN" sz="21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100" b="1" kern="1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Ngoàm ngoạp</a:t>
                      </a:r>
                      <a:endParaRPr lang="vi-VN" sz="2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765965" y="1763972"/>
            <a:ext cx="2578175" cy="6352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65965" y="3071284"/>
            <a:ext cx="25781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65965" y="2399209"/>
            <a:ext cx="2578175" cy="12481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65965" y="3071283"/>
            <a:ext cx="2578175" cy="12481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65965" y="1763972"/>
            <a:ext cx="2578175" cy="6352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65965" y="1151071"/>
            <a:ext cx="25781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23659" y="4773149"/>
            <a:ext cx="9025003" cy="2002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00" b="1" dirty="0"/>
              <a:t>Nối từ ở cột A với từ ở cột B để tạo thành những từ miêu tả ngoại hình dế mèn.</a:t>
            </a:r>
          </a:p>
          <a:p>
            <a:pPr algn="just">
              <a:lnSpc>
                <a:spcPct val="150000"/>
              </a:lnSpc>
            </a:pPr>
            <a:r>
              <a:rPr lang="vi-VN" sz="2100" b="1" i="1" dirty="0"/>
              <a:t>+ Em có nhận xét gì về các từ ở cột A và cột B?</a:t>
            </a:r>
            <a:endParaRPr lang="vi-VN" sz="2100" b="1" dirty="0"/>
          </a:p>
          <a:p>
            <a:pPr algn="just">
              <a:lnSpc>
                <a:spcPct val="150000"/>
              </a:lnSpc>
            </a:pPr>
            <a:r>
              <a:rPr lang="vi-VN" sz="2100" b="1" i="1" dirty="0"/>
              <a:t>+ Em nhận thấy từ ghép và từ láy có gì giống và khác nhau? </a:t>
            </a:r>
            <a:endParaRPr lang="vi-VN" sz="2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887755" y="356659"/>
            <a:ext cx="864096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2100" b="1" dirty="0"/>
              <a:t>A</a:t>
            </a:r>
            <a:endParaRPr lang="vi-VN" sz="2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784299" y="356659"/>
            <a:ext cx="864096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2100" b="1" dirty="0"/>
              <a:t>B</a:t>
            </a:r>
            <a:endParaRPr lang="vi-VN" sz="2100" b="1" dirty="0"/>
          </a:p>
        </p:txBody>
      </p:sp>
    </p:spTree>
    <p:extLst>
      <p:ext uri="{BB962C8B-B14F-4D97-AF65-F5344CB8AC3E}">
        <p14:creationId xmlns:p14="http://schemas.microsoft.com/office/powerpoint/2010/main" val="36995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0" y="1179300"/>
            <a:ext cx="2758966" cy="3629182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rtl="0">
              <a:lnSpc>
                <a:spcPct val="150000"/>
              </a:lnSpc>
            </a:pPr>
            <a:r>
              <a:rPr lang="vi-VN" sz="4300" b="1" dirty="0">
                <a:latin typeface="+mn-lt"/>
              </a:rPr>
              <a:t>I. TỪ ĐƠN VÀ</a:t>
            </a:r>
            <a:br>
              <a:rPr lang="vi-VN" sz="4300" b="1" dirty="0">
                <a:latin typeface="+mn-lt"/>
              </a:rPr>
            </a:br>
            <a:r>
              <a:rPr lang="vi-VN" sz="4300" b="1" dirty="0">
                <a:latin typeface="+mn-lt"/>
              </a:rPr>
              <a:t>TỪ PHỨC</a:t>
            </a:r>
            <a:endParaRPr sz="4300" b="1" dirty="0">
              <a:latin typeface="+mn-lt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993696" y="0"/>
            <a:ext cx="9198304" cy="590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2700" b="1" dirty="0"/>
              <a:t>Từ </a:t>
            </a:r>
            <a:r>
              <a:rPr lang="vi-VN" sz="2700" b="1" dirty="0"/>
              <a:t>đơn do một tiếng tạo </a:t>
            </a:r>
            <a:r>
              <a:rPr lang="vi-VN" sz="2700" b="1" dirty="0"/>
              <a:t>thành.</a:t>
            </a:r>
          </a:p>
          <a:p>
            <a:pPr algn="just">
              <a:lnSpc>
                <a:spcPct val="150000"/>
              </a:lnSpc>
            </a:pPr>
            <a:r>
              <a:rPr lang="vi-VN" sz="2700" b="1" dirty="0"/>
              <a:t>Từ </a:t>
            </a:r>
            <a:r>
              <a:rPr lang="vi-VN" sz="2700" b="1" dirty="0"/>
              <a:t>phức do hai hay nhiều tiếng tạo </a:t>
            </a:r>
            <a:r>
              <a:rPr lang="vi-VN" sz="2700" b="1" dirty="0"/>
              <a:t>thành:</a:t>
            </a:r>
            <a:endParaRPr lang="vi-VN" sz="2700" b="1" dirty="0"/>
          </a:p>
          <a:p>
            <a:pPr lvl="1" algn="just">
              <a:lnSpc>
                <a:spcPct val="150000"/>
              </a:lnSpc>
            </a:pPr>
            <a:r>
              <a:rPr lang="vi-VN" sz="2700" b="1" dirty="0"/>
              <a:t>Từ </a:t>
            </a:r>
            <a:r>
              <a:rPr lang="vi-VN" sz="2700" b="1" dirty="0"/>
              <a:t>ghép là những từ phức được tạo ra bằng cách ghép các tiếng có nghĩa với nhau.</a:t>
            </a:r>
          </a:p>
          <a:p>
            <a:pPr lvl="1" algn="just">
              <a:lnSpc>
                <a:spcPct val="150000"/>
              </a:lnSpc>
            </a:pPr>
            <a:r>
              <a:rPr lang="vi-VN" sz="2700" b="1" dirty="0"/>
              <a:t>Từ </a:t>
            </a:r>
            <a:r>
              <a:rPr lang="vi-VN" sz="2700" b="1" dirty="0"/>
              <a:t>láy là những từ phức được tạo ra nhờ phép láy </a:t>
            </a:r>
            <a:r>
              <a:rPr lang="vi-VN" sz="2700" b="1" dirty="0"/>
              <a:t>âm.</a:t>
            </a:r>
            <a:endParaRPr lang="vi-VN" sz="2700" b="1" dirty="0"/>
          </a:p>
        </p:txBody>
      </p:sp>
      <p:pic>
        <p:nvPicPr>
          <p:cNvPr id="4" name="Picture 2" descr="https://free.vector6.com/wp-content/uploads/2021/03/0000000705-giao-duc-hoc-tap-hoc-sinh-kien-thuc-hoc-nhom-tai-hinh-png-1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72" y="3714932"/>
            <a:ext cx="7320384" cy="31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6;p18"/>
          <p:cNvSpPr txBox="1">
            <a:spLocks/>
          </p:cNvSpPr>
          <p:nvPr/>
        </p:nvSpPr>
        <p:spPr>
          <a:xfrm>
            <a:off x="271834" y="548680"/>
            <a:ext cx="2329476" cy="933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4300" b="1" dirty="0">
                <a:latin typeface="+mn-lt"/>
              </a:rPr>
              <a:t>Bài tập</a:t>
            </a:r>
            <a:endParaRPr lang="vi-VN" sz="4300" b="1" dirty="0">
              <a:latin typeface="+mn-lt"/>
            </a:endParaRPr>
          </a:p>
        </p:txBody>
      </p:sp>
      <p:sp>
        <p:nvSpPr>
          <p:cNvPr id="4" name="Google Shape;97;p18"/>
          <p:cNvSpPr txBox="1">
            <a:spLocks/>
          </p:cNvSpPr>
          <p:nvPr/>
        </p:nvSpPr>
        <p:spPr>
          <a:xfrm>
            <a:off x="3121572" y="367119"/>
            <a:ext cx="8127261" cy="590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700" b="1" dirty="0"/>
              <a:t>Hãy chỉ ra các từ đơn, từ ghép, từ láy trong câu thơ sau:</a:t>
            </a:r>
          </a:p>
          <a:p>
            <a:pPr algn="ctr">
              <a:lnSpc>
                <a:spcPct val="150000"/>
              </a:lnSpc>
            </a:pPr>
            <a:r>
              <a:rPr lang="vi-VN" sz="2700" b="1" i="1" dirty="0">
                <a:solidFill>
                  <a:srgbClr val="C00000"/>
                </a:solidFill>
              </a:rPr>
              <a:t>Việt Nam đất nước ta ơi!</a:t>
            </a:r>
          </a:p>
          <a:p>
            <a:pPr algn="ctr">
              <a:lnSpc>
                <a:spcPct val="150000"/>
              </a:lnSpc>
            </a:pPr>
            <a:r>
              <a:rPr lang="vi-VN" sz="2700" b="1" i="1" dirty="0">
                <a:solidFill>
                  <a:srgbClr val="C00000"/>
                </a:solidFill>
              </a:rPr>
              <a:t>Mênh mông biển lúa đâu trời đẹp </a:t>
            </a:r>
            <a:r>
              <a:rPr lang="vi-VN" sz="2700" b="1" i="1" dirty="0">
                <a:solidFill>
                  <a:srgbClr val="C00000"/>
                </a:solidFill>
              </a:rPr>
              <a:t>hơn</a:t>
            </a:r>
          </a:p>
          <a:p>
            <a:pPr>
              <a:lnSpc>
                <a:spcPct val="150000"/>
              </a:lnSpc>
            </a:pPr>
            <a:r>
              <a:rPr lang="vi-VN" sz="2700" b="1" dirty="0"/>
              <a:t>- Từ đơn: </a:t>
            </a:r>
            <a:r>
              <a:rPr lang="vi-VN" sz="2700" b="1" i="1" dirty="0">
                <a:solidFill>
                  <a:srgbClr val="002060"/>
                </a:solidFill>
              </a:rPr>
              <a:t>ta, ơi</a:t>
            </a:r>
            <a:r>
              <a:rPr lang="vi-VN" sz="2700" b="1" i="1" dirty="0">
                <a:solidFill>
                  <a:srgbClr val="002060"/>
                </a:solidFill>
              </a:rPr>
              <a:t>, </a:t>
            </a:r>
            <a:r>
              <a:rPr lang="vi-VN" sz="2700" b="1" i="1" dirty="0">
                <a:solidFill>
                  <a:srgbClr val="002060"/>
                </a:solidFill>
              </a:rPr>
              <a:t>đâu, trời, đẹp, </a:t>
            </a:r>
            <a:r>
              <a:rPr lang="vi-VN" sz="2700" b="1" i="1" dirty="0">
                <a:solidFill>
                  <a:srgbClr val="002060"/>
                </a:solidFill>
              </a:rPr>
              <a:t>hơn</a:t>
            </a:r>
            <a:r>
              <a:rPr lang="vi-VN" sz="2700" b="1" dirty="0">
                <a:solidFill>
                  <a:srgbClr val="002060"/>
                </a:solidFill>
              </a:rPr>
              <a:t>.</a:t>
            </a:r>
            <a:endParaRPr lang="vi-VN" sz="27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700" b="1" dirty="0"/>
              <a:t>- Từ ghép: </a:t>
            </a:r>
            <a:r>
              <a:rPr lang="vi-VN" sz="2700" b="1" i="1" dirty="0">
                <a:solidFill>
                  <a:srgbClr val="002060"/>
                </a:solidFill>
              </a:rPr>
              <a:t>Việt Nam, đất nước, biển </a:t>
            </a:r>
            <a:r>
              <a:rPr lang="vi-VN" sz="2700" b="1" i="1" dirty="0">
                <a:solidFill>
                  <a:srgbClr val="002060"/>
                </a:solidFill>
              </a:rPr>
              <a:t>lúa</a:t>
            </a:r>
            <a:r>
              <a:rPr lang="vi-VN" sz="2700" b="1" dirty="0">
                <a:solidFill>
                  <a:srgbClr val="002060"/>
                </a:solidFill>
              </a:rPr>
              <a:t>.</a:t>
            </a:r>
            <a:endParaRPr lang="vi-VN" sz="27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700" b="1" dirty="0"/>
              <a:t>- Từ láy: </a:t>
            </a:r>
            <a:r>
              <a:rPr lang="vi-VN" sz="2700" b="1" i="1" dirty="0">
                <a:solidFill>
                  <a:srgbClr val="002060"/>
                </a:solidFill>
              </a:rPr>
              <a:t>mênh </a:t>
            </a:r>
            <a:r>
              <a:rPr lang="vi-VN" sz="2700" b="1" i="1" dirty="0">
                <a:solidFill>
                  <a:srgbClr val="002060"/>
                </a:solidFill>
              </a:rPr>
              <a:t>mông</a:t>
            </a:r>
            <a:r>
              <a:rPr lang="vi-VN" sz="2700" b="1" dirty="0">
                <a:solidFill>
                  <a:srgbClr val="002060"/>
                </a:solidFill>
              </a:rPr>
              <a:t>.</a:t>
            </a:r>
            <a:endParaRPr lang="vi-VN" sz="2700" b="1" dirty="0">
              <a:solidFill>
                <a:srgbClr val="002060"/>
              </a:solidFill>
            </a:endParaRPr>
          </a:p>
        </p:txBody>
      </p:sp>
      <p:pic>
        <p:nvPicPr>
          <p:cNvPr id="5" name="图片 4109" descr="封面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4" y="4020207"/>
            <a:ext cx="2448382" cy="262274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4086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268" descr="24">
            <a:extLst>
              <a:ext uri="{FF2B5EF4-FFF2-40B4-BE49-F238E27FC236}">
                <a16:creationId xmlns:a16="http://schemas.microsoft.com/office/drawing/2014/main" xmlns="" id="{BDBB4105-FE69-487D-B4E9-31C1CF22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1" y="-56606"/>
            <a:ext cx="9664263" cy="65175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Google Shape;83;p16"/>
          <p:cNvSpPr txBox="1">
            <a:spLocks/>
          </p:cNvSpPr>
          <p:nvPr/>
        </p:nvSpPr>
        <p:spPr>
          <a:xfrm>
            <a:off x="2065283" y="3202147"/>
            <a:ext cx="8119241" cy="1546225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0" lvl="0" indent="0" algn="ctr" defTabSz="108591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5211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latin typeface="+mn-lt"/>
              </a:rPr>
              <a:t>I</a:t>
            </a:r>
            <a:r>
              <a:rPr lang="en-US" b="1" dirty="0" smtClean="0">
                <a:latin typeface="+mn-lt"/>
              </a:rPr>
              <a:t>I. SO SÁNH</a:t>
            </a:r>
            <a:endParaRPr lang="vi-V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13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906</Words>
  <PresentationFormat>Custom</PresentationFormat>
  <Paragraphs>100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Chủ đề Office</vt:lpstr>
      <vt:lpstr>默认设计模板</vt:lpstr>
      <vt:lpstr>PowerPoint Presentation</vt:lpstr>
      <vt:lpstr>PowerPoint Presentation</vt:lpstr>
      <vt:lpstr>PowerPoint Presentation</vt:lpstr>
      <vt:lpstr>KHỞI ĐỘNG</vt:lpstr>
      <vt:lpstr>PowerPoint Presentation</vt:lpstr>
      <vt:lpstr>Trò chơi Ai nhanh hơn?</vt:lpstr>
      <vt:lpstr>I. TỪ ĐƠN VÀ TỪ PHỨC</vt:lpstr>
      <vt:lpstr>PowerPoint Presentation</vt:lpstr>
      <vt:lpstr>PowerPoint Presentation</vt:lpstr>
      <vt:lpstr>II. So sánh</vt:lpstr>
      <vt:lpstr>II. So sánh</vt:lpstr>
      <vt:lpstr>II. So sánh</vt:lpstr>
      <vt:lpstr>II. So sánh</vt:lpstr>
      <vt:lpstr>II. So sánh</vt:lpstr>
      <vt:lpstr>PowerPoint Presentation</vt:lpstr>
      <vt:lpstr>BT 1 SGK/20</vt:lpstr>
      <vt:lpstr>BT 2 SGK/20</vt:lpstr>
      <vt:lpstr>BT 3 SGK/20</vt:lpstr>
      <vt:lpstr>BT 4 SGK/20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2021-06-14T13:07:26Z</dcterms:created>
  <dcterms:modified xsi:type="dcterms:W3CDTF">2021-09-23T08:33:18Z</dcterms:modified>
</cp:coreProperties>
</file>