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870" r:id="rId2"/>
    <p:sldId id="859" r:id="rId3"/>
    <p:sldId id="871" r:id="rId4"/>
    <p:sldId id="872" r:id="rId5"/>
    <p:sldId id="873" r:id="rId6"/>
    <p:sldId id="874" r:id="rId7"/>
    <p:sldId id="875" r:id="rId8"/>
    <p:sldId id="876" r:id="rId9"/>
    <p:sldId id="723"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image" Target="../media/image12.png"/><Relationship Id="rId5" Type="http://schemas.openxmlformats.org/officeDocument/2006/relationships/oleObject" Target="../embeddings/oleObject3.bin"/><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image" Target="../media/image17.png"/><Relationship Id="rId5" Type="http://schemas.openxmlformats.org/officeDocument/2006/relationships/oleObject" Target="../embeddings/oleObject5.bin"/><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9.wmf"/><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image" Target="../media/image21.png"/><Relationship Id="rId5" Type="http://schemas.openxmlformats.org/officeDocument/2006/relationships/oleObject" Target="../embeddings/oleObject7.bin"/><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image" Target="../media/image7.png"/><Relationship Id="rId12" Type="http://schemas.openxmlformats.org/officeDocument/2006/relationships/image" Target="../media/image28.png"/><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image" Target="../media/image27.png"/><Relationship Id="rId5" Type="http://schemas.openxmlformats.org/officeDocument/2006/relationships/oleObject" Target="../embeddings/oleObject10.bin"/><Relationship Id="rId15" Type="http://schemas.openxmlformats.org/officeDocument/2006/relationships/oleObject" Target="../embeddings/oleObject13.bin"/><Relationship Id="rId10" Type="http://schemas.openxmlformats.org/officeDocument/2006/relationships/image" Target="../media/image26.png"/><Relationship Id="rId4" Type="http://schemas.openxmlformats.org/officeDocument/2006/relationships/image" Target="../media/image6.png"/><Relationship Id="rId9" Type="http://schemas.openxmlformats.org/officeDocument/2006/relationships/image" Target="../media/image23.wmf"/><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7.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7.wmf"/><Relationship Id="rId4" Type="http://schemas.openxmlformats.org/officeDocument/2006/relationships/image" Target="../media/image32.png"/><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1874" y="3609975"/>
            <a:ext cx="5161550" cy="26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612" y="1752600"/>
            <a:ext cx="685078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Vẽ đồ thị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07917928"/>
              </p:ext>
            </p:extLst>
          </p:nvPr>
        </p:nvGraphicFramePr>
        <p:xfrm>
          <a:off x="3427412" y="938501"/>
          <a:ext cx="1452563" cy="595312"/>
        </p:xfrm>
        <a:graphic>
          <a:graphicData uri="http://schemas.openxmlformats.org/presentationml/2006/ole">
            <mc:AlternateContent xmlns:mc="http://schemas.openxmlformats.org/markup-compatibility/2006">
              <mc:Choice xmlns:v="urn:schemas-microsoft-com:vml" Requires="v">
                <p:oleObj spid="_x0000_s70288" name="Equation" r:id="rId5" imgW="558720" imgH="228600" progId="Equation.DSMT4">
                  <p:embed/>
                </p:oleObj>
              </mc:Choice>
              <mc:Fallback>
                <p:oleObj name="Equation" r:id="rId5" imgW="558720" imgH="228600" progId="Equation.DSMT4">
                  <p:embed/>
                  <p:pic>
                    <p:nvPicPr>
                      <p:cNvPr id="0" name="Object 34"/>
                      <p:cNvPicPr>
                        <a:picLocks noChangeAspect="1" noChangeArrowheads="1"/>
                      </p:cNvPicPr>
                      <p:nvPr/>
                    </p:nvPicPr>
                    <p:blipFill>
                      <a:blip r:embed="rId6"/>
                      <a:srcRect/>
                      <a:stretch>
                        <a:fillRect/>
                      </a:stretch>
                    </p:blipFill>
                    <p:spPr bwMode="auto">
                      <a:xfrm>
                        <a:off x="3427412" y="938501"/>
                        <a:ext cx="14525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2815222619"/>
              </p:ext>
            </p:extLst>
          </p:nvPr>
        </p:nvGraphicFramePr>
        <p:xfrm>
          <a:off x="8625753" y="675642"/>
          <a:ext cx="1858818" cy="1115579"/>
        </p:xfrm>
        <a:graphic>
          <a:graphicData uri="http://schemas.openxmlformats.org/presentationml/2006/ole">
            <mc:AlternateContent xmlns:mc="http://schemas.openxmlformats.org/markup-compatibility/2006">
              <mc:Choice xmlns:v="urn:schemas-microsoft-com:vml" Requires="v">
                <p:oleObj spid="_x0000_s70289" name="Equation" r:id="rId8" imgW="787320" imgH="469800" progId="Equation.DSMT4">
                  <p:embed/>
                </p:oleObj>
              </mc:Choice>
              <mc:Fallback>
                <p:oleObj name="Equation" r:id="rId8" imgW="787320" imgH="469800" progId="Equation.DSMT4">
                  <p:embed/>
                  <p:pic>
                    <p:nvPicPr>
                      <p:cNvPr id="0" name=""/>
                      <p:cNvPicPr>
                        <a:picLocks noChangeAspect="1" noChangeArrowheads="1"/>
                      </p:cNvPicPr>
                      <p:nvPr/>
                    </p:nvPicPr>
                    <p:blipFill>
                      <a:blip r:embed="rId9"/>
                      <a:srcRect/>
                      <a:stretch>
                        <a:fillRect/>
                      </a:stretch>
                    </p:blipFill>
                    <p:spPr bwMode="auto">
                      <a:xfrm>
                        <a:off x="8625753" y="675642"/>
                        <a:ext cx="1858818" cy="11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55612" y="2362200"/>
            <a:ext cx="6779894" cy="769441"/>
          </a:xfrm>
          <a:prstGeom prst="rect">
            <a:avLst/>
          </a:prstGeom>
          <a:noFill/>
        </p:spPr>
        <p:txBody>
          <a:bodyPr wrap="square" rtlCol="0">
            <a:spAutoFit/>
          </a:bodyPr>
          <a:lstStyle/>
          <a:p>
            <a:pPr algn="just"/>
            <a:r>
              <a:rPr lang="en-US" sz="2200" b="1" smtClean="0">
                <a:latin typeface="Arial" pitchFamily="34" charset="0"/>
                <a:cs typeface="Arial" pitchFamily="34" charset="0"/>
              </a:rPr>
              <a:t>a) Lập bảng giá trị của hàm số tại một số điểm như sau :</a:t>
            </a:r>
            <a:endParaRPr lang="vi-VN" sz="2200" b="1" baseline="3000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2291271863"/>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cs typeface="Arial" pitchFamily="34" charset="0"/>
                                  </a:rPr>
                                  <m:t>𝑥</m:t>
                                </m:r>
                              </m:oMath>
                            </m:oMathPara>
                          </a14:m>
                          <a:endParaRPr lang="en-US" sz="18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cs typeface="Arial" pitchFamily="34" charset="0"/>
                                  </a:rPr>
                                  <m:t>𝒚</m:t>
                                </m:r>
                                <m:r>
                                  <a:rPr lang="en-US" sz="2000" b="1" i="1" smtClean="0">
                                    <a:solidFill>
                                      <a:schemeClr val="tx1"/>
                                    </a:solidFill>
                                    <a:latin typeface="Cambria Math"/>
                                    <a:cs typeface="Arial" pitchFamily="34" charset="0"/>
                                  </a:rPr>
                                  <m:t>=</m:t>
                                </m:r>
                                <m:sSup>
                                  <m:sSupPr>
                                    <m:ctrlPr>
                                      <a:rPr lang="en-US" sz="2000" b="1" i="1" smtClean="0">
                                        <a:solidFill>
                                          <a:schemeClr val="tx1"/>
                                        </a:solidFill>
                                        <a:latin typeface="Cambria Math"/>
                                        <a:cs typeface="Arial" pitchFamily="34" charset="0"/>
                                      </a:rPr>
                                    </m:ctrlPr>
                                  </m:sSupPr>
                                  <m:e>
                                    <m:r>
                                      <a:rPr lang="en-US" sz="2000" b="1" i="1" smtClean="0">
                                        <a:solidFill>
                                          <a:schemeClr val="tx1"/>
                                        </a:solidFill>
                                        <a:latin typeface="Cambria Math"/>
                                        <a:cs typeface="Arial" pitchFamily="34" charset="0"/>
                                      </a:rPr>
                                      <m:t>𝟑</m:t>
                                    </m:r>
                                  </m:e>
                                  <m:sup>
                                    <m:r>
                                      <a:rPr lang="en-US" sz="2000" b="1" i="1" smtClean="0">
                                        <a:solidFill>
                                          <a:schemeClr val="tx1"/>
                                        </a:solidFill>
                                        <a:latin typeface="Cambria Math"/>
                                        <a:cs typeface="Arial" pitchFamily="34" charset="0"/>
                                      </a:rPr>
                                      <m:t>𝒙</m:t>
                                    </m:r>
                                  </m:sup>
                                </m:sSup>
                              </m:oMath>
                            </m:oMathPara>
                          </a14:m>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𝟐𝟕</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𝟗</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𝟑</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𝟏</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𝟑</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𝟗</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𝟐𝟕</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2291271863"/>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r="-521637" b="-142045"/>
                          </a:stretch>
                        </a:blip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t="-70400" r="-52163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135433" t="-70400" r="-60236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235433" t="-70400" r="-50236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332813" t="-70400" r="-39843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436220" t="-70400" r="-301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36220" t="-70400" r="-201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631250" t="-70400" r="-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737008" t="-70400" r="-787"/>
                          </a:stretch>
                        </a:blipFill>
                      </a:tcPr>
                    </a:tc>
                  </a:tr>
                </a:tbl>
              </a:graphicData>
            </a:graphic>
          </p:graphicFrame>
        </mc:Fallback>
      </mc:AlternateContent>
      <p:sp>
        <p:nvSpPr>
          <p:cNvPr id="20" name="Rectangle 19"/>
          <p:cNvSpPr/>
          <p:nvPr/>
        </p:nvSpPr>
        <p:spPr>
          <a:xfrm>
            <a:off x="455614" y="3200400"/>
            <a:ext cx="6476998"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482601" y="4724400"/>
                <a:ext cx="6779894" cy="430887"/>
              </a:xfrm>
              <a:prstGeom prst="rect">
                <a:avLst/>
              </a:prstGeom>
              <a:noFill/>
            </p:spPr>
            <p:txBody>
              <a:bodyPr wrap="square" rtlCol="0">
                <a:spAutoFit/>
              </a:bodyPr>
              <a:lstStyle/>
              <a:p>
                <a:pPr marL="342900" indent="-342900" algn="just">
                  <a:buFont typeface="Arial" pitchFamily="34" charset="0"/>
                  <a:buChar char="•"/>
                </a:pPr>
                <a:r>
                  <a:rPr lang="vi-VN" sz="2200" b="1" smtClean="0">
                    <a:latin typeface="Arial" pitchFamily="34" charset="0"/>
                    <a:cs typeface="Arial" pitchFamily="34" charset="0"/>
                  </a:rPr>
                  <a:t>Từ đó, ta vẽ được đồ thị của hàm </a:t>
                </a:r>
                <a:r>
                  <a:rPr lang="vi-VN" sz="2200" b="1">
                    <a:latin typeface="Arial" pitchFamily="34" charset="0"/>
                    <a:cs typeface="Arial" pitchFamily="34" charset="0"/>
                  </a:rPr>
                  <a:t>số </a:t>
                </a:r>
                <a14:m>
                  <m:oMath xmlns:m="http://schemas.openxmlformats.org/officeDocument/2006/math">
                    <m:r>
                      <a:rPr lang="en-US" sz="2200" b="1" i="1" smtClean="0">
                        <a:latin typeface="Cambria Math"/>
                        <a:cs typeface="Arial" pitchFamily="34" charset="0"/>
                      </a:rPr>
                      <m:t>𝒚</m:t>
                    </m:r>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𝟑</m:t>
                        </m:r>
                      </m:e>
                      <m:sup>
                        <m:r>
                          <a:rPr lang="en-US" sz="2200" b="1" i="1" smtClean="0">
                            <a:latin typeface="Cambria Math"/>
                            <a:cs typeface="Arial" pitchFamily="34" charset="0"/>
                          </a:rPr>
                          <m:t>𝒙</m:t>
                        </m:r>
                      </m:sup>
                    </m:sSup>
                  </m:oMath>
                </a14:m>
                <a:endParaRPr lang="vi-VN"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2601" y="4724400"/>
                <a:ext cx="6779894" cy="430887"/>
              </a:xfrm>
              <a:prstGeom prst="rect">
                <a:avLst/>
              </a:prstGeom>
              <a:blipFill rotWithShape="1">
                <a:blip r:embed="rId11"/>
                <a:stretch>
                  <a:fillRect l="-989" t="-7042" b="-28169"/>
                </a:stretch>
              </a:blipFill>
            </p:spPr>
            <p:txBody>
              <a:bodyPr/>
              <a:lstStyle/>
              <a:p>
                <a:r>
                  <a:rPr lang="en-US">
                    <a:noFill/>
                  </a:rPr>
                  <a:t> </a:t>
                </a:r>
              </a:p>
            </p:txBody>
          </p:sp>
        </mc:Fallback>
      </mc:AlternateContent>
      <p:pic>
        <p:nvPicPr>
          <p:cNvPr id="70275" name="Picture 6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6157" y="1908734"/>
            <a:ext cx="4247055" cy="425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0275"/>
                                        </p:tgtEl>
                                        <p:attrNameLst>
                                          <p:attrName>style.visibility</p:attrName>
                                        </p:attrNameLst>
                                      </p:cBhvr>
                                      <p:to>
                                        <p:strVal val="visible"/>
                                      </p:to>
                                    </p:set>
                                    <p:animEffect transition="in" filter="wipe(left)">
                                      <p:cBhvr>
                                        <p:cTn id="27" dur="500"/>
                                        <p:tgtEl>
                                          <p:spTgt spid="7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Vẽ đồ thị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58092501"/>
              </p:ext>
            </p:extLst>
          </p:nvPr>
        </p:nvGraphicFramePr>
        <p:xfrm>
          <a:off x="3427412" y="938501"/>
          <a:ext cx="1452563" cy="595312"/>
        </p:xfrm>
        <a:graphic>
          <a:graphicData uri="http://schemas.openxmlformats.org/presentationml/2006/ole">
            <mc:AlternateContent xmlns:mc="http://schemas.openxmlformats.org/markup-compatibility/2006">
              <mc:Choice xmlns:v="urn:schemas-microsoft-com:vml" Requires="v">
                <p:oleObj spid="_x0000_s104464" name="Equation" r:id="rId5" imgW="558720" imgH="228600" progId="Equation.DSMT4">
                  <p:embed/>
                </p:oleObj>
              </mc:Choice>
              <mc:Fallback>
                <p:oleObj name="Equation" r:id="rId5" imgW="558720" imgH="228600" progId="Equation.DSMT4">
                  <p:embed/>
                  <p:pic>
                    <p:nvPicPr>
                      <p:cNvPr id="0" name=""/>
                      <p:cNvPicPr>
                        <a:picLocks noChangeAspect="1" noChangeArrowheads="1"/>
                      </p:cNvPicPr>
                      <p:nvPr/>
                    </p:nvPicPr>
                    <p:blipFill>
                      <a:blip r:embed="rId6"/>
                      <a:srcRect/>
                      <a:stretch>
                        <a:fillRect/>
                      </a:stretch>
                    </p:blipFill>
                    <p:spPr bwMode="auto">
                      <a:xfrm>
                        <a:off x="3427412" y="938501"/>
                        <a:ext cx="14525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3503019041"/>
              </p:ext>
            </p:extLst>
          </p:nvPr>
        </p:nvGraphicFramePr>
        <p:xfrm>
          <a:off x="8625753" y="675642"/>
          <a:ext cx="1858818" cy="1115579"/>
        </p:xfrm>
        <a:graphic>
          <a:graphicData uri="http://schemas.openxmlformats.org/presentationml/2006/ole">
            <mc:AlternateContent xmlns:mc="http://schemas.openxmlformats.org/markup-compatibility/2006">
              <mc:Choice xmlns:v="urn:schemas-microsoft-com:vml" Requires="v">
                <p:oleObj spid="_x0000_s104465" name="Equation" r:id="rId8" imgW="787320" imgH="469800" progId="Equation.DSMT4">
                  <p:embed/>
                </p:oleObj>
              </mc:Choice>
              <mc:Fallback>
                <p:oleObj name="Equation" r:id="rId8" imgW="787320" imgH="469800" progId="Equation.DSMT4">
                  <p:embed/>
                  <p:pic>
                    <p:nvPicPr>
                      <p:cNvPr id="0" name=""/>
                      <p:cNvPicPr>
                        <a:picLocks noChangeAspect="1" noChangeArrowheads="1"/>
                      </p:cNvPicPr>
                      <p:nvPr/>
                    </p:nvPicPr>
                    <p:blipFill>
                      <a:blip r:embed="rId9"/>
                      <a:srcRect/>
                      <a:stretch>
                        <a:fillRect/>
                      </a:stretch>
                    </p:blipFill>
                    <p:spPr bwMode="auto">
                      <a:xfrm>
                        <a:off x="8625753" y="675642"/>
                        <a:ext cx="1858818" cy="11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55612" y="2362200"/>
            <a:ext cx="6779894" cy="769441"/>
          </a:xfrm>
          <a:prstGeom prst="rect">
            <a:avLst/>
          </a:prstGeom>
          <a:noFill/>
        </p:spPr>
        <p:txBody>
          <a:bodyPr wrap="square" rtlCol="0">
            <a:spAutoFit/>
          </a:bodyPr>
          <a:lstStyle/>
          <a:p>
            <a:pPr algn="just"/>
            <a:r>
              <a:rPr lang="en-US" sz="2200" b="1" smtClean="0">
                <a:latin typeface="Arial" pitchFamily="34" charset="0"/>
                <a:cs typeface="Arial" pitchFamily="34" charset="0"/>
              </a:rPr>
              <a:t>b) Lập bảng giá trị của hàm số tại một số điểm như sau :</a:t>
            </a:r>
            <a:endParaRPr lang="vi-VN" sz="2200" b="1" baseline="3000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2745405475"/>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cs typeface="Arial" pitchFamily="34" charset="0"/>
                                  </a:rPr>
                                  <m:t>𝑥</m:t>
                                </m:r>
                              </m:oMath>
                            </m:oMathPara>
                          </a14:m>
                          <a:endParaRPr lang="en-US" sz="18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a:cs typeface="Arial" pitchFamily="34" charset="0"/>
                                  </a:rPr>
                                  <m:t>𝒚</m:t>
                                </m:r>
                                <m:r>
                                  <a:rPr lang="en-US" sz="1600" b="1" i="1" smtClean="0">
                                    <a:solidFill>
                                      <a:schemeClr val="tx1"/>
                                    </a:solidFill>
                                    <a:latin typeface="Cambria Math"/>
                                    <a:cs typeface="Arial" pitchFamily="34" charset="0"/>
                                  </a:rPr>
                                  <m:t>=</m:t>
                                </m:r>
                                <m:sSup>
                                  <m:sSupPr>
                                    <m:ctrlPr>
                                      <a:rPr lang="en-US" sz="1600" b="1" i="1" smtClean="0">
                                        <a:solidFill>
                                          <a:schemeClr val="tx1"/>
                                        </a:solidFill>
                                        <a:latin typeface="Cambria Math"/>
                                        <a:cs typeface="Arial" pitchFamily="34" charset="0"/>
                                      </a:rPr>
                                    </m:ctrlPr>
                                  </m:sSupPr>
                                  <m:e>
                                    <m:d>
                                      <m:dPr>
                                        <m:ctrlPr>
                                          <a:rPr lang="en-US" sz="1600" b="1" i="1" smtClean="0">
                                            <a:solidFill>
                                              <a:schemeClr val="tx1"/>
                                            </a:solidFill>
                                            <a:latin typeface="Cambria Math"/>
                                            <a:cs typeface="Arial" pitchFamily="34" charset="0"/>
                                          </a:rPr>
                                        </m:ctrlPr>
                                      </m:dPr>
                                      <m:e>
                                        <m:f>
                                          <m:fPr>
                                            <m:ctrlPr>
                                              <a:rPr lang="en-US" sz="1600" b="1" i="1" smtClean="0">
                                                <a:solidFill>
                                                  <a:schemeClr val="tx1"/>
                                                </a:solidFill>
                                                <a:latin typeface="Cambria Math"/>
                                                <a:cs typeface="Arial" pitchFamily="34" charset="0"/>
                                              </a:rPr>
                                            </m:ctrlPr>
                                          </m:fPr>
                                          <m:num>
                                            <m:r>
                                              <a:rPr lang="en-US" sz="1600" b="1" i="1" smtClean="0">
                                                <a:solidFill>
                                                  <a:schemeClr val="tx1"/>
                                                </a:solidFill>
                                                <a:latin typeface="Cambria Math"/>
                                                <a:cs typeface="Arial" pitchFamily="34" charset="0"/>
                                              </a:rPr>
                                              <m:t>𝟏</m:t>
                                            </m:r>
                                          </m:num>
                                          <m:den>
                                            <m:r>
                                              <a:rPr lang="en-US" sz="1600" b="1" i="1" smtClean="0">
                                                <a:solidFill>
                                                  <a:schemeClr val="tx1"/>
                                                </a:solidFill>
                                                <a:latin typeface="Cambria Math"/>
                                                <a:cs typeface="Arial" pitchFamily="34" charset="0"/>
                                              </a:rPr>
                                              <m:t>𝟑</m:t>
                                            </m:r>
                                          </m:den>
                                        </m:f>
                                      </m:e>
                                    </m:d>
                                  </m:e>
                                  <m:sup>
                                    <m:r>
                                      <a:rPr lang="en-US" sz="1600" b="1" i="1" smtClean="0">
                                        <a:solidFill>
                                          <a:schemeClr val="tx1"/>
                                        </a:solidFill>
                                        <a:latin typeface="Cambria Math"/>
                                        <a:cs typeface="Arial" pitchFamily="34" charset="0"/>
                                      </a:rPr>
                                      <m:t>𝒙</m:t>
                                    </m:r>
                                  </m:sup>
                                </m:sSup>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𝟐𝟕</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𝟗</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𝟑</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a:cs typeface="Arial" pitchFamily="34" charset="0"/>
                                  </a:rPr>
                                  <m:t>𝟏</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𝟑</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𝟗</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800" b="1" i="1" smtClean="0">
                                        <a:solidFill>
                                          <a:schemeClr val="tx1"/>
                                        </a:solidFill>
                                        <a:latin typeface="Cambria Math"/>
                                        <a:cs typeface="Arial" pitchFamily="34" charset="0"/>
                                      </a:rPr>
                                    </m:ctrlPr>
                                  </m:fPr>
                                  <m:num>
                                    <m:r>
                                      <a:rPr lang="en-US" sz="1800" b="1" i="1" smtClean="0">
                                        <a:solidFill>
                                          <a:schemeClr val="tx1"/>
                                        </a:solidFill>
                                        <a:latin typeface="Cambria Math"/>
                                        <a:cs typeface="Arial" pitchFamily="34" charset="0"/>
                                      </a:rPr>
                                      <m:t>𝟏</m:t>
                                    </m:r>
                                  </m:num>
                                  <m:den>
                                    <m:r>
                                      <a:rPr lang="en-US" sz="1800" b="1" i="1" smtClean="0">
                                        <a:solidFill>
                                          <a:schemeClr val="tx1"/>
                                        </a:solidFill>
                                        <a:latin typeface="Cambria Math"/>
                                        <a:cs typeface="Arial" pitchFamily="34" charset="0"/>
                                      </a:rPr>
                                      <m:t>𝟐𝟕</m:t>
                                    </m:r>
                                  </m:den>
                                </m:f>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2745405475"/>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r="-521637" b="-142045"/>
                          </a:stretch>
                        </a:blip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2</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3</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t="-70400" r="-52163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135433" t="-70400" r="-60236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235433" t="-70400" r="-50236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332813" t="-70400" r="-39843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436220" t="-70400" r="-301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36220" t="-70400" r="-201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631250" t="-70400" r="-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737008" t="-70400" r="-787"/>
                          </a:stretch>
                        </a:blipFill>
                      </a:tcPr>
                    </a:tc>
                  </a:tr>
                </a:tbl>
              </a:graphicData>
            </a:graphic>
          </p:graphicFrame>
        </mc:Fallback>
      </mc:AlternateContent>
      <p:sp>
        <p:nvSpPr>
          <p:cNvPr id="20" name="Rectangle 19"/>
          <p:cNvSpPr/>
          <p:nvPr/>
        </p:nvSpPr>
        <p:spPr>
          <a:xfrm>
            <a:off x="455614" y="3200400"/>
            <a:ext cx="6476998"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482601" y="4724400"/>
                <a:ext cx="6779894" cy="587533"/>
              </a:xfrm>
              <a:prstGeom prst="rect">
                <a:avLst/>
              </a:prstGeom>
              <a:noFill/>
            </p:spPr>
            <p:txBody>
              <a:bodyPr wrap="square" rtlCol="0">
                <a:spAutoFit/>
              </a:bodyPr>
              <a:lstStyle/>
              <a:p>
                <a:pPr marL="342900" indent="-342900" algn="just">
                  <a:buFont typeface="Arial" pitchFamily="34" charset="0"/>
                  <a:buChar char="•"/>
                </a:pPr>
                <a:r>
                  <a:rPr lang="vi-VN" sz="2200" b="1" smtClean="0">
                    <a:latin typeface="Arial" pitchFamily="34" charset="0"/>
                    <a:cs typeface="Arial" pitchFamily="34" charset="0"/>
                  </a:rPr>
                  <a:t>Từ đó, ta vẽ được đồ thị của hàm </a:t>
                </a:r>
                <a:r>
                  <a:rPr lang="vi-VN" sz="2200" b="1">
                    <a:latin typeface="Arial" pitchFamily="34" charset="0"/>
                    <a:cs typeface="Arial" pitchFamily="34" charset="0"/>
                  </a:rPr>
                  <a:t>số </a:t>
                </a:r>
                <a14:m>
                  <m:oMath xmlns:m="http://schemas.openxmlformats.org/officeDocument/2006/math">
                    <m:r>
                      <a:rPr lang="en-US" sz="2000" b="1" i="0" smtClean="0">
                        <a:latin typeface="Cambria Math"/>
                        <a:cs typeface="Arial" pitchFamily="34" charset="0"/>
                      </a:rPr>
                      <m:t>𝐲</m:t>
                    </m:r>
                    <m:r>
                      <a:rPr lang="en-US" sz="2000" b="1" i="1">
                        <a:latin typeface="Cambria Math"/>
                        <a:cs typeface="Arial" pitchFamily="34" charset="0"/>
                      </a:rPr>
                      <m:t>=</m:t>
                    </m:r>
                    <m:sSup>
                      <m:sSupPr>
                        <m:ctrlPr>
                          <a:rPr lang="en-US" sz="2000" b="1" i="1">
                            <a:latin typeface="Cambria Math"/>
                            <a:cs typeface="Arial" pitchFamily="34" charset="0"/>
                          </a:rPr>
                        </m:ctrlPr>
                      </m:sSupPr>
                      <m:e>
                        <m:d>
                          <m:dPr>
                            <m:ctrlPr>
                              <a:rPr lang="en-US" sz="2000" b="1" i="1">
                                <a:latin typeface="Cambria Math"/>
                                <a:cs typeface="Arial" pitchFamily="34" charset="0"/>
                              </a:rPr>
                            </m:ctrlPr>
                          </m:dPr>
                          <m:e>
                            <m:f>
                              <m:fPr>
                                <m:ctrlPr>
                                  <a:rPr lang="en-US" sz="2000" b="1" i="1">
                                    <a:latin typeface="Cambria Math"/>
                                    <a:cs typeface="Arial" pitchFamily="34" charset="0"/>
                                  </a:rPr>
                                </m:ctrlPr>
                              </m:fPr>
                              <m:num>
                                <m:r>
                                  <a:rPr lang="en-US" sz="2000" b="1" i="1">
                                    <a:latin typeface="Cambria Math"/>
                                    <a:cs typeface="Arial" pitchFamily="34" charset="0"/>
                                  </a:rPr>
                                  <m:t>𝟏</m:t>
                                </m:r>
                              </m:num>
                              <m:den>
                                <m:r>
                                  <a:rPr lang="en-US" sz="2000" b="1" i="1">
                                    <a:latin typeface="Cambria Math"/>
                                    <a:cs typeface="Arial" pitchFamily="34" charset="0"/>
                                  </a:rPr>
                                  <m:t>𝟑</m:t>
                                </m:r>
                              </m:den>
                            </m:f>
                          </m:e>
                        </m:d>
                      </m:e>
                      <m:sup>
                        <m:r>
                          <a:rPr lang="en-US" sz="2000" b="1" i="1">
                            <a:latin typeface="Cambria Math"/>
                            <a:cs typeface="Arial" pitchFamily="34" charset="0"/>
                          </a:rPr>
                          <m:t>𝒙</m:t>
                        </m:r>
                      </m:sup>
                    </m:sSup>
                  </m:oMath>
                </a14:m>
                <a:endParaRPr lang="vi-VN"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2601" y="4724400"/>
                <a:ext cx="6779894" cy="587533"/>
              </a:xfrm>
              <a:prstGeom prst="rect">
                <a:avLst/>
              </a:prstGeom>
              <a:blipFill rotWithShape="1">
                <a:blip r:embed="rId11"/>
                <a:stretch>
                  <a:fillRect l="-989" b="-8333"/>
                </a:stretch>
              </a:blipFill>
            </p:spPr>
            <p:txBody>
              <a:bodyPr/>
              <a:lstStyle/>
              <a:p>
                <a:r>
                  <a:rPr lang="en-US">
                    <a:noFill/>
                  </a:rPr>
                  <a:t> </a:t>
                </a:r>
              </a:p>
            </p:txBody>
          </p:sp>
        </mc:Fallback>
      </mc:AlternateContent>
      <p:pic>
        <p:nvPicPr>
          <p:cNvPr id="1044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7899" y="2286000"/>
            <a:ext cx="4557713" cy="362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27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04451"/>
                                        </p:tgtEl>
                                        <p:attrNameLst>
                                          <p:attrName>style.visibility</p:attrName>
                                        </p:attrNameLst>
                                      </p:cBhvr>
                                      <p:to>
                                        <p:strVal val="visible"/>
                                      </p:to>
                                    </p:set>
                                    <p:animEffect transition="in" filter="wipe(left)">
                                      <p:cBhvr>
                                        <p:cTn id="2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Vẽ đồ thị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54618930"/>
              </p:ext>
            </p:extLst>
          </p:nvPr>
        </p:nvGraphicFramePr>
        <p:xfrm>
          <a:off x="3197225" y="969963"/>
          <a:ext cx="1914525" cy="530225"/>
        </p:xfrm>
        <a:graphic>
          <a:graphicData uri="http://schemas.openxmlformats.org/presentationml/2006/ole">
            <mc:AlternateContent xmlns:mc="http://schemas.openxmlformats.org/markup-compatibility/2006">
              <mc:Choice xmlns:v="urn:schemas-microsoft-com:vml" Requires="v">
                <p:oleObj spid="_x0000_s105489" name="Equation" r:id="rId5" imgW="736560" imgH="203040" progId="Equation.DSMT4">
                  <p:embed/>
                </p:oleObj>
              </mc:Choice>
              <mc:Fallback>
                <p:oleObj name="Equation" r:id="rId5" imgW="736560" imgH="203040" progId="Equation.DSMT4">
                  <p:embed/>
                  <p:pic>
                    <p:nvPicPr>
                      <p:cNvPr id="0" name=""/>
                      <p:cNvPicPr>
                        <a:picLocks noChangeAspect="1" noChangeArrowheads="1"/>
                      </p:cNvPicPr>
                      <p:nvPr/>
                    </p:nvPicPr>
                    <p:blipFill>
                      <a:blip r:embed="rId6"/>
                      <a:srcRect/>
                      <a:stretch>
                        <a:fillRect/>
                      </a:stretch>
                    </p:blipFill>
                    <p:spPr bwMode="auto">
                      <a:xfrm>
                        <a:off x="3197225" y="969963"/>
                        <a:ext cx="1914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823493106"/>
              </p:ext>
            </p:extLst>
          </p:nvPr>
        </p:nvGraphicFramePr>
        <p:xfrm>
          <a:off x="8551863" y="827088"/>
          <a:ext cx="2008187" cy="812800"/>
        </p:xfrm>
        <a:graphic>
          <a:graphicData uri="http://schemas.openxmlformats.org/presentationml/2006/ole">
            <mc:AlternateContent xmlns:mc="http://schemas.openxmlformats.org/markup-compatibility/2006">
              <mc:Choice xmlns:v="urn:schemas-microsoft-com:vml" Requires="v">
                <p:oleObj spid="_x0000_s105490" name="Equation" r:id="rId8" imgW="850680" imgH="342720" progId="Equation.DSMT4">
                  <p:embed/>
                </p:oleObj>
              </mc:Choice>
              <mc:Fallback>
                <p:oleObj name="Equation" r:id="rId8" imgW="850680" imgH="342720" progId="Equation.DSMT4">
                  <p:embed/>
                  <p:pic>
                    <p:nvPicPr>
                      <p:cNvPr id="0" name=""/>
                      <p:cNvPicPr>
                        <a:picLocks noChangeAspect="1" noChangeArrowheads="1"/>
                      </p:cNvPicPr>
                      <p:nvPr/>
                    </p:nvPicPr>
                    <p:blipFill>
                      <a:blip r:embed="rId9"/>
                      <a:srcRect/>
                      <a:stretch>
                        <a:fillRect/>
                      </a:stretch>
                    </p:blipFill>
                    <p:spPr bwMode="auto">
                      <a:xfrm>
                        <a:off x="8551863" y="827088"/>
                        <a:ext cx="20081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55612" y="2362200"/>
            <a:ext cx="6779894" cy="769441"/>
          </a:xfrm>
          <a:prstGeom prst="rect">
            <a:avLst/>
          </a:prstGeom>
          <a:noFill/>
        </p:spPr>
        <p:txBody>
          <a:bodyPr wrap="square" rtlCol="0">
            <a:spAutoFit/>
          </a:bodyPr>
          <a:lstStyle/>
          <a:p>
            <a:pPr algn="just"/>
            <a:r>
              <a:rPr lang="en-US" sz="2200" b="1" smtClean="0">
                <a:latin typeface="Arial" pitchFamily="34" charset="0"/>
                <a:cs typeface="Arial" pitchFamily="34" charset="0"/>
              </a:rPr>
              <a:t>a) Lập bảng giá trị của hàm số tại một số điểm như sau :</a:t>
            </a:r>
            <a:endParaRPr lang="vi-VN" sz="2200" b="1" baseline="30000">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1173407007"/>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cs typeface="Arial" pitchFamily="34" charset="0"/>
                                  </a:rPr>
                                  <m:t>𝑥</m:t>
                                </m:r>
                              </m:oMath>
                            </m:oMathPara>
                          </a14:m>
                          <a:endParaRPr lang="en-US" sz="180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m:t>
                                    </m:r>
                                    <m:r>
                                      <a:rPr lang="en-US" sz="1800" b="1" i="1" smtClean="0">
                                        <a:solidFill>
                                          <a:schemeClr val="tx1"/>
                                        </a:solidFill>
                                        <a:latin typeface="Cambria Math"/>
                                        <a:cs typeface="Arial" pitchFamily="34" charset="0"/>
                                      </a:rPr>
                                      <m:t>𝟑</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m:t>
                                    </m:r>
                                    <m:r>
                                      <a:rPr lang="en-US" sz="1800" b="1" i="1" smtClean="0">
                                        <a:solidFill>
                                          <a:schemeClr val="tx1"/>
                                        </a:solidFill>
                                        <a:latin typeface="Cambria Math"/>
                                        <a:cs typeface="Arial" pitchFamily="34" charset="0"/>
                                      </a:rPr>
                                      <m:t>𝟐</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m:t>
                                    </m:r>
                                    <m:r>
                                      <a:rPr lang="en-US" sz="1800" b="1" i="1" smtClean="0">
                                        <a:solidFill>
                                          <a:schemeClr val="tx1"/>
                                        </a:solidFill>
                                        <a:latin typeface="Cambria Math"/>
                                        <a:cs typeface="Arial" pitchFamily="34" charset="0"/>
                                      </a:rPr>
                                      <m:t>𝟏</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𝟐</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latin typeface="Cambria Math"/>
                                        <a:cs typeface="Arial" pitchFamily="34" charset="0"/>
                                      </a:rPr>
                                    </m:ctrlPr>
                                  </m:sSupPr>
                                  <m:e>
                                    <m:r>
                                      <a:rPr lang="en-US" sz="1800" b="1" i="1" smtClean="0">
                                        <a:solidFill>
                                          <a:schemeClr val="tx1"/>
                                        </a:solidFill>
                                        <a:latin typeface="Cambria Math"/>
                                        <a:cs typeface="Arial" pitchFamily="34" charset="0"/>
                                      </a:rPr>
                                      <m:t>𝟏𝟎</m:t>
                                    </m:r>
                                  </m:e>
                                  <m:sup>
                                    <m:r>
                                      <a:rPr lang="en-US" sz="1800" b="1" i="1" smtClean="0">
                                        <a:solidFill>
                                          <a:schemeClr val="tx1"/>
                                        </a:solidFill>
                                        <a:latin typeface="Cambria Math"/>
                                        <a:cs typeface="Arial" pitchFamily="34" charset="0"/>
                                      </a:rPr>
                                      <m:t>𝟑</m:t>
                                    </m:r>
                                  </m:sup>
                                </m:sSup>
                              </m:oMath>
                            </m:oMathPara>
                          </a14:m>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62000">
                    <a:tc>
                      <a:txBody>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a:cs typeface="Arial" pitchFamily="34" charset="0"/>
                                  </a:rPr>
                                  <m:t>𝒚</m:t>
                                </m:r>
                                <m:r>
                                  <a:rPr lang="en-US" sz="1600" b="1" i="1" smtClean="0">
                                    <a:solidFill>
                                      <a:schemeClr val="tx1"/>
                                    </a:solidFill>
                                    <a:latin typeface="Cambria Math"/>
                                    <a:cs typeface="Arial" pitchFamily="34" charset="0"/>
                                  </a:rPr>
                                  <m:t>=</m:t>
                                </m:r>
                                <m:r>
                                  <a:rPr lang="en-US" sz="1600" b="1" i="1" smtClean="0">
                                    <a:solidFill>
                                      <a:schemeClr val="tx1"/>
                                    </a:solidFill>
                                    <a:latin typeface="Cambria Math"/>
                                    <a:cs typeface="Arial" pitchFamily="34" charset="0"/>
                                  </a:rPr>
                                  <m:t>𝒍𝒐𝒈𝒙</m:t>
                                </m:r>
                              </m:oMath>
                            </m:oMathPara>
                          </a14:m>
                          <a:endParaRPr lang="en-US" sz="18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-3</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-2</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-1</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0</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1</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2</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3</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1173407007"/>
                  </p:ext>
                </p:extLst>
              </p:nvPr>
            </p:nvGraphicFramePr>
            <p:xfrm>
              <a:off x="455612" y="3200400"/>
              <a:ext cx="6476997" cy="1295400"/>
            </p:xfrm>
            <a:graphic>
              <a:graphicData uri="http://schemas.openxmlformats.org/drawingml/2006/table">
                <a:tbl>
                  <a:tblPr firstRow="1" bandRow="1">
                    <a:tableStyleId>{5C22544A-7EE6-4342-B048-85BDC9FD1C3A}</a:tableStyleId>
                  </a:tblPr>
                  <a:tblGrid>
                    <a:gridCol w="1040216"/>
                    <a:gridCol w="776683"/>
                    <a:gridCol w="776683"/>
                    <a:gridCol w="776683"/>
                    <a:gridCol w="776683"/>
                    <a:gridCol w="776683"/>
                    <a:gridCol w="776683"/>
                    <a:gridCol w="776683"/>
                  </a:tblGrid>
                  <a:tr h="533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r="-521637" b="-14204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135433" r="-602362" b="-14204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235433" r="-502362" b="-14204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332813" r="-398438" b="-142045"/>
                          </a:stretch>
                        </a:blipFill>
                      </a:tcPr>
                    </a:tc>
                    <a:tc>
                      <a:txBody>
                        <a:bodyPr/>
                        <a:lstStyle/>
                        <a:p>
                          <a:pPr algn="ctr"/>
                          <a:r>
                            <a:rPr lang="en-US" sz="1800" smtClean="0">
                              <a:solidFill>
                                <a:schemeClr val="tx1"/>
                              </a:solidFill>
                              <a:latin typeface="Arial" pitchFamily="34" charset="0"/>
                              <a:cs typeface="Arial" pitchFamily="34" charset="0"/>
                            </a:rPr>
                            <a:t>1</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smtClean="0">
                              <a:solidFill>
                                <a:schemeClr val="tx1"/>
                              </a:solidFill>
                              <a:latin typeface="Arial" pitchFamily="34" charset="0"/>
                              <a:cs typeface="Arial" pitchFamily="34" charset="0"/>
                            </a:rPr>
                            <a:t>10</a:t>
                          </a:r>
                          <a:endParaRPr lang="en-US" sz="180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631250" r="-100000" b="-14204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737008" r="-787" b="-142045"/>
                          </a:stretch>
                        </a:blipFill>
                      </a:tcPr>
                    </a:tc>
                  </a:tr>
                  <a:tr h="762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0"/>
                          <a:stretch>
                            <a:fillRect l="-585" t="-70400" r="-521637"/>
                          </a:stretch>
                        </a:blipFill>
                      </a:tcPr>
                    </a:tc>
                    <a:tc>
                      <a:txBody>
                        <a:bodyPr/>
                        <a:lstStyle/>
                        <a:p>
                          <a:pPr algn="ctr"/>
                          <a:r>
                            <a:rPr lang="en-US" sz="2400" b="1" smtClean="0">
                              <a:solidFill>
                                <a:schemeClr val="tx1"/>
                              </a:solidFill>
                              <a:latin typeface="Arial" pitchFamily="34" charset="0"/>
                              <a:cs typeface="Arial" pitchFamily="34" charset="0"/>
                            </a:rPr>
                            <a:t>-3</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-2</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-1</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0</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1</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2</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smtClean="0">
                              <a:solidFill>
                                <a:schemeClr val="tx1"/>
                              </a:solidFill>
                              <a:latin typeface="Arial" pitchFamily="34" charset="0"/>
                              <a:cs typeface="Arial" pitchFamily="34" charset="0"/>
                            </a:rPr>
                            <a:t>3</a:t>
                          </a:r>
                          <a:endParaRPr lang="en-US" sz="2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20" name="Rectangle 19"/>
          <p:cNvSpPr/>
          <p:nvPr/>
        </p:nvSpPr>
        <p:spPr>
          <a:xfrm>
            <a:off x="455614" y="3200400"/>
            <a:ext cx="6476998"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482601" y="4724400"/>
                <a:ext cx="6779894" cy="430887"/>
              </a:xfrm>
              <a:prstGeom prst="rect">
                <a:avLst/>
              </a:prstGeom>
              <a:noFill/>
            </p:spPr>
            <p:txBody>
              <a:bodyPr wrap="square" rtlCol="0">
                <a:spAutoFit/>
              </a:bodyPr>
              <a:lstStyle/>
              <a:p>
                <a:pPr marL="342900" indent="-342900" algn="just">
                  <a:buFont typeface="Arial" pitchFamily="34" charset="0"/>
                  <a:buChar char="•"/>
                </a:pPr>
                <a:r>
                  <a:rPr lang="vi-VN" sz="2200" b="1" smtClean="0">
                    <a:latin typeface="Arial" pitchFamily="34" charset="0"/>
                    <a:cs typeface="Arial" pitchFamily="34" charset="0"/>
                  </a:rPr>
                  <a:t>Từ đó, ta vẽ được đồ thị của hàm </a:t>
                </a:r>
                <a:r>
                  <a:rPr lang="vi-VN" sz="2200" b="1">
                    <a:latin typeface="Arial" pitchFamily="34" charset="0"/>
                    <a:cs typeface="Arial" pitchFamily="34" charset="0"/>
                  </a:rPr>
                  <a:t>số </a:t>
                </a:r>
                <a14:m>
                  <m:oMath xmlns:m="http://schemas.openxmlformats.org/officeDocument/2006/math">
                    <m:r>
                      <a:rPr lang="en-US" sz="2200" b="1" i="1" smtClean="0">
                        <a:latin typeface="Cambria Math"/>
                        <a:cs typeface="Arial" pitchFamily="34" charset="0"/>
                      </a:rPr>
                      <m:t>𝒚</m:t>
                    </m:r>
                    <m:r>
                      <a:rPr lang="en-US" sz="2200" b="1" i="1" smtClean="0">
                        <a:latin typeface="Cambria Math"/>
                        <a:cs typeface="Arial" pitchFamily="34" charset="0"/>
                      </a:rPr>
                      <m:t>=</m:t>
                    </m:r>
                    <m:r>
                      <a:rPr lang="en-US" sz="2200" b="1" i="1" smtClean="0">
                        <a:latin typeface="Cambria Math"/>
                        <a:cs typeface="Arial" pitchFamily="34" charset="0"/>
                      </a:rPr>
                      <m:t>𝒍𝒐𝒈𝒙</m:t>
                    </m:r>
                  </m:oMath>
                </a14:m>
                <a:endParaRPr lang="vi-VN"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82601" y="4724400"/>
                <a:ext cx="6779894" cy="430887"/>
              </a:xfrm>
              <a:prstGeom prst="rect">
                <a:avLst/>
              </a:prstGeom>
              <a:blipFill rotWithShape="1">
                <a:blip r:embed="rId11"/>
                <a:stretch>
                  <a:fillRect l="-989" t="-7042" b="-28169"/>
                </a:stretch>
              </a:blipFill>
            </p:spPr>
            <p:txBody>
              <a:bodyPr/>
              <a:lstStyle/>
              <a:p>
                <a:r>
                  <a:rPr lang="en-US">
                    <a:noFill/>
                  </a:rPr>
                  <a:t> </a:t>
                </a:r>
              </a:p>
            </p:txBody>
          </p:sp>
        </mc:Fallback>
      </mc:AlternateContent>
      <p:pic>
        <p:nvPicPr>
          <p:cNvPr id="105478"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r="176"/>
          <a:stretch/>
        </p:blipFill>
        <p:spPr bwMode="auto">
          <a:xfrm>
            <a:off x="7388223" y="2279888"/>
            <a:ext cx="4497388"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2967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05478"/>
                                        </p:tgtEl>
                                        <p:attrNameLst>
                                          <p:attrName>style.visibility</p:attrName>
                                        </p:attrNameLst>
                                      </p:cBhvr>
                                      <p:to>
                                        <p:strVal val="visible"/>
                                      </p:to>
                                    </p:set>
                                    <p:animEffect transition="in" filter="wipe(left)">
                                      <p:cBhvr>
                                        <p:cTn id="27" dur="5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Vẽ đồ thị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58889490"/>
              </p:ext>
            </p:extLst>
          </p:nvPr>
        </p:nvGraphicFramePr>
        <p:xfrm>
          <a:off x="3197225" y="969963"/>
          <a:ext cx="1914525" cy="530225"/>
        </p:xfrm>
        <a:graphic>
          <a:graphicData uri="http://schemas.openxmlformats.org/presentationml/2006/ole">
            <mc:AlternateContent xmlns:mc="http://schemas.openxmlformats.org/markup-compatibility/2006">
              <mc:Choice xmlns:v="urn:schemas-microsoft-com:vml" Requires="v">
                <p:oleObj spid="_x0000_s106519" name="Equation" r:id="rId5" imgW="736560" imgH="203040" progId="Equation.DSMT4">
                  <p:embed/>
                </p:oleObj>
              </mc:Choice>
              <mc:Fallback>
                <p:oleObj name="Equation" r:id="rId5" imgW="736560" imgH="203040" progId="Equation.DSMT4">
                  <p:embed/>
                  <p:pic>
                    <p:nvPicPr>
                      <p:cNvPr id="0" name=""/>
                      <p:cNvPicPr>
                        <a:picLocks noChangeAspect="1" noChangeArrowheads="1"/>
                      </p:cNvPicPr>
                      <p:nvPr/>
                    </p:nvPicPr>
                    <p:blipFill>
                      <a:blip r:embed="rId6"/>
                      <a:srcRect/>
                      <a:stretch>
                        <a:fillRect/>
                      </a:stretch>
                    </p:blipFill>
                    <p:spPr bwMode="auto">
                      <a:xfrm>
                        <a:off x="3197225" y="969963"/>
                        <a:ext cx="1914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2674747472"/>
              </p:ext>
            </p:extLst>
          </p:nvPr>
        </p:nvGraphicFramePr>
        <p:xfrm>
          <a:off x="8551863" y="827088"/>
          <a:ext cx="2008187" cy="812800"/>
        </p:xfrm>
        <a:graphic>
          <a:graphicData uri="http://schemas.openxmlformats.org/presentationml/2006/ole">
            <mc:AlternateContent xmlns:mc="http://schemas.openxmlformats.org/markup-compatibility/2006">
              <mc:Choice xmlns:v="urn:schemas-microsoft-com:vml" Requires="v">
                <p:oleObj spid="_x0000_s106520" name="Equation" r:id="rId8" imgW="850680" imgH="342720" progId="Equation.DSMT4">
                  <p:embed/>
                </p:oleObj>
              </mc:Choice>
              <mc:Fallback>
                <p:oleObj name="Equation" r:id="rId8" imgW="850680" imgH="342720" progId="Equation.DSMT4">
                  <p:embed/>
                  <p:pic>
                    <p:nvPicPr>
                      <p:cNvPr id="0" name=""/>
                      <p:cNvPicPr>
                        <a:picLocks noChangeAspect="1" noChangeArrowheads="1"/>
                      </p:cNvPicPr>
                      <p:nvPr/>
                    </p:nvPicPr>
                    <p:blipFill>
                      <a:blip r:embed="rId9"/>
                      <a:srcRect/>
                      <a:stretch>
                        <a:fillRect/>
                      </a:stretch>
                    </p:blipFill>
                    <p:spPr bwMode="auto">
                      <a:xfrm>
                        <a:off x="8551863" y="827088"/>
                        <a:ext cx="20081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55612" y="2362200"/>
            <a:ext cx="6779894" cy="769441"/>
          </a:xfrm>
          <a:prstGeom prst="rect">
            <a:avLst/>
          </a:prstGeom>
          <a:noFill/>
        </p:spPr>
        <p:txBody>
          <a:bodyPr wrap="square" rtlCol="0">
            <a:spAutoFit/>
          </a:bodyPr>
          <a:lstStyle/>
          <a:p>
            <a:pPr algn="just"/>
            <a:r>
              <a:rPr lang="en-US" sz="2200" b="1" smtClean="0">
                <a:latin typeface="Arial" pitchFamily="34" charset="0"/>
                <a:cs typeface="Arial" pitchFamily="34" charset="0"/>
              </a:rPr>
              <a:t>b) Lập bảng giá trị của hàm số tại một số điểm như sau :</a:t>
            </a:r>
            <a:endParaRPr lang="vi-VN" sz="2200" b="1" baseline="30000">
              <a:latin typeface="Arial" pitchFamily="34" charset="0"/>
              <a:cs typeface="Arial" pitchFamily="34" charset="0"/>
            </a:endParaRPr>
          </a:p>
        </p:txBody>
      </p:sp>
      <p:pic>
        <p:nvPicPr>
          <p:cNvPr id="1065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379" y="3276600"/>
            <a:ext cx="651033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61299" y="2209800"/>
            <a:ext cx="3719513" cy="343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82601" y="5105400"/>
            <a:ext cx="6779894" cy="738909"/>
            <a:chOff x="482601" y="5105400"/>
            <a:chExt cx="6779894" cy="738909"/>
          </a:xfrm>
        </p:grpSpPr>
        <p:sp>
          <p:nvSpPr>
            <p:cNvPr id="22" name="TextBox 21"/>
            <p:cNvSpPr txBox="1"/>
            <p:nvPr/>
          </p:nvSpPr>
          <p:spPr>
            <a:xfrm>
              <a:off x="482601" y="5155287"/>
              <a:ext cx="6779894" cy="430887"/>
            </a:xfrm>
            <a:prstGeom prst="rect">
              <a:avLst/>
            </a:prstGeom>
            <a:noFill/>
          </p:spPr>
          <p:txBody>
            <a:bodyPr wrap="square" rtlCol="0">
              <a:spAutoFit/>
            </a:bodyPr>
            <a:lstStyle/>
            <a:p>
              <a:pPr marL="342900" indent="-342900" algn="just">
                <a:buFont typeface="Arial" pitchFamily="34" charset="0"/>
                <a:buChar char="•"/>
              </a:pPr>
              <a:r>
                <a:rPr lang="vi-VN" sz="2200" b="1" smtClean="0">
                  <a:latin typeface="Arial" pitchFamily="34" charset="0"/>
                  <a:cs typeface="Arial" pitchFamily="34" charset="0"/>
                </a:rPr>
                <a:t>Từ đó, ta vẽ được đồ thị của hàm số</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65807245"/>
                </p:ext>
              </p:extLst>
            </p:nvPr>
          </p:nvGraphicFramePr>
          <p:xfrm>
            <a:off x="5872710" y="5105400"/>
            <a:ext cx="1389785" cy="738909"/>
          </p:xfrm>
          <a:graphic>
            <a:graphicData uri="http://schemas.openxmlformats.org/presentationml/2006/ole">
              <mc:AlternateContent xmlns:mc="http://schemas.openxmlformats.org/markup-compatibility/2006">
                <mc:Choice xmlns:v="urn:schemas-microsoft-com:vml" Requires="v">
                  <p:oleObj spid="_x0000_s106521" name="Equation" r:id="rId12" imgW="647640" imgH="342720" progId="Equation.DSMT4">
                    <p:embed/>
                  </p:oleObj>
                </mc:Choice>
                <mc:Fallback>
                  <p:oleObj name="Equation" r:id="rId12" imgW="647640" imgH="342720" progId="Equation.DSMT4">
                    <p:embed/>
                    <p:pic>
                      <p:nvPicPr>
                        <p:cNvPr id="0" name="Object 35"/>
                        <p:cNvPicPr>
                          <a:picLocks noChangeAspect="1" noChangeArrowheads="1"/>
                        </p:cNvPicPr>
                        <p:nvPr/>
                      </p:nvPicPr>
                      <p:blipFill>
                        <a:blip r:embed="rId13"/>
                        <a:srcRect/>
                        <a:stretch>
                          <a:fillRect/>
                        </a:stretch>
                      </p:blipFill>
                      <p:spPr bwMode="auto">
                        <a:xfrm>
                          <a:off x="5872710" y="5105400"/>
                          <a:ext cx="1389785" cy="73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8563454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6501"/>
                                        </p:tgtEl>
                                        <p:attrNameLst>
                                          <p:attrName>style.visibility</p:attrName>
                                        </p:attrNameLst>
                                      </p:cBhvr>
                                      <p:to>
                                        <p:strVal val="visible"/>
                                      </p:to>
                                    </p:set>
                                    <p:animEffect transition="in" filter="wipe(left)">
                                      <p:cBhvr>
                                        <p:cTn id="15" dur="500"/>
                                        <p:tgtEl>
                                          <p:spTgt spid="10650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6502"/>
                                        </p:tgtEl>
                                        <p:attrNameLst>
                                          <p:attrName>style.visibility</p:attrName>
                                        </p:attrNameLst>
                                      </p:cBhvr>
                                      <p:to>
                                        <p:strVal val="visible"/>
                                      </p:to>
                                    </p:set>
                                    <p:animEffect transition="in" filter="wipe(left)">
                                      <p:cBhvr>
                                        <p:cTn id="24" dur="5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5716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708846"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tập xác định của các hàm số sau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6.17</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67275236"/>
              </p:ext>
            </p:extLst>
          </p:nvPr>
        </p:nvGraphicFramePr>
        <p:xfrm>
          <a:off x="2867025" y="904875"/>
          <a:ext cx="2574925" cy="661988"/>
        </p:xfrm>
        <a:graphic>
          <a:graphicData uri="http://schemas.openxmlformats.org/presentationml/2006/ole">
            <mc:AlternateContent xmlns:mc="http://schemas.openxmlformats.org/markup-compatibility/2006">
              <mc:Choice xmlns:v="urn:schemas-microsoft-com:vml" Requires="v">
                <p:oleObj spid="_x0000_s107538" name="Equation" r:id="rId5" imgW="990360" imgH="253800" progId="Equation.DSMT4">
                  <p:embed/>
                </p:oleObj>
              </mc:Choice>
              <mc:Fallback>
                <p:oleObj name="Equation" r:id="rId5" imgW="990360" imgH="253800" progId="Equation.DSMT4">
                  <p:embed/>
                  <p:pic>
                    <p:nvPicPr>
                      <p:cNvPr id="0" name=""/>
                      <p:cNvPicPr>
                        <a:picLocks noChangeAspect="1" noChangeArrowheads="1"/>
                      </p:cNvPicPr>
                      <p:nvPr/>
                    </p:nvPicPr>
                    <p:blipFill>
                      <a:blip r:embed="rId6"/>
                      <a:srcRect/>
                      <a:stretch>
                        <a:fillRect/>
                      </a:stretch>
                    </p:blipFill>
                    <p:spPr bwMode="auto">
                      <a:xfrm>
                        <a:off x="2867025" y="904875"/>
                        <a:ext cx="25749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275" y="19089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6" name="Object 35"/>
          <p:cNvGraphicFramePr>
            <a:graphicFrameLocks noChangeAspect="1"/>
          </p:cNvGraphicFramePr>
          <p:nvPr>
            <p:extLst>
              <p:ext uri="{D42A27DB-BD31-4B8C-83A1-F6EECF244321}">
                <p14:modId xmlns:p14="http://schemas.microsoft.com/office/powerpoint/2010/main" val="3867377778"/>
              </p:ext>
            </p:extLst>
          </p:nvPr>
        </p:nvGraphicFramePr>
        <p:xfrm>
          <a:off x="8297863" y="962025"/>
          <a:ext cx="2517775" cy="542925"/>
        </p:xfrm>
        <a:graphic>
          <a:graphicData uri="http://schemas.openxmlformats.org/presentationml/2006/ole">
            <mc:AlternateContent xmlns:mc="http://schemas.openxmlformats.org/markup-compatibility/2006">
              <mc:Choice xmlns:v="urn:schemas-microsoft-com:vml" Requires="v">
                <p:oleObj spid="_x0000_s107539" name="Equation" r:id="rId8" imgW="1066680" imgH="228600" progId="Equation.DSMT4">
                  <p:embed/>
                </p:oleObj>
              </mc:Choice>
              <mc:Fallback>
                <p:oleObj name="Equation" r:id="rId8" imgW="1066680" imgH="228600" progId="Equation.DSMT4">
                  <p:embed/>
                  <p:pic>
                    <p:nvPicPr>
                      <p:cNvPr id="0" name=""/>
                      <p:cNvPicPr>
                        <a:picLocks noChangeAspect="1" noChangeArrowheads="1"/>
                      </p:cNvPicPr>
                      <p:nvPr/>
                    </p:nvPicPr>
                    <p:blipFill>
                      <a:blip r:embed="rId9"/>
                      <a:srcRect/>
                      <a:stretch>
                        <a:fillRect/>
                      </a:stretch>
                    </p:blipFill>
                    <p:spPr bwMode="auto">
                      <a:xfrm>
                        <a:off x="8297863" y="962025"/>
                        <a:ext cx="25177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1895022" y="2352675"/>
                <a:ext cx="9627052" cy="461665"/>
              </a:xfrm>
              <a:prstGeom prst="rect">
                <a:avLst/>
              </a:prstGeom>
              <a:noFill/>
            </p:spPr>
            <p:txBody>
              <a:bodyPr wrap="square" rtlCol="0">
                <a:spAutoFit/>
              </a:bodyPr>
              <a:lstStyle/>
              <a:p>
                <a:pPr algn="just"/>
                <a:r>
                  <a:rPr lang="en-US" b="1" smtClean="0">
                    <a:latin typeface="Arial" pitchFamily="34" charset="0"/>
                    <a:cs typeface="Arial" pitchFamily="34" charset="0"/>
                  </a:rPr>
                  <a:t>a) </a:t>
                </a:r>
                <a14:m>
                  <m:oMath xmlns:m="http://schemas.openxmlformats.org/officeDocument/2006/math">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𝒍𝒐𝒈</m:t>
                    </m:r>
                    <m:d>
                      <m:dPr>
                        <m:begChr m:val="|"/>
                        <m:endChr m:val="|"/>
                        <m:ctrlPr>
                          <a:rPr lang="en-US" b="1" i="1" smtClean="0">
                            <a:latin typeface="Cambria Math"/>
                            <a:cs typeface="Arial" pitchFamily="34" charset="0"/>
                          </a:rPr>
                        </m:ctrlPr>
                      </m:dPr>
                      <m:e>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𝟑</m:t>
                        </m:r>
                      </m:e>
                    </m:d>
                  </m:oMath>
                </a14:m>
                <a:r>
                  <a:rPr lang="en-US" b="1" smtClean="0">
                    <a:latin typeface="Arial" pitchFamily="34" charset="0"/>
                    <a:cs typeface="Arial" pitchFamily="34" charset="0"/>
                  </a:rPr>
                  <a:t> có nghĩa khi </a:t>
                </a:r>
                <a14:m>
                  <m:oMath xmlns:m="http://schemas.openxmlformats.org/officeDocument/2006/math">
                    <m:d>
                      <m:dPr>
                        <m:begChr m:val="|"/>
                        <m:endChr m:val="|"/>
                        <m:ctrlPr>
                          <a:rPr lang="en-US" b="1" i="1" smtClean="0">
                            <a:latin typeface="Cambria Math"/>
                            <a:cs typeface="Arial" pitchFamily="34" charset="0"/>
                          </a:rPr>
                        </m:ctrlPr>
                      </m:dPr>
                      <m:e>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𝟑</m:t>
                        </m:r>
                      </m:e>
                    </m:d>
                    <m:r>
                      <a:rPr lang="en-US" b="1" i="1" smtClean="0">
                        <a:latin typeface="Cambria Math"/>
                        <a:cs typeface="Arial" pitchFamily="34" charset="0"/>
                      </a:rPr>
                      <m:t>&gt;</m:t>
                    </m:r>
                    <m:r>
                      <a:rPr lang="en-US" b="1" i="1" smtClean="0">
                        <a:latin typeface="Cambria Math"/>
                        <a:cs typeface="Arial" pitchFamily="34" charset="0"/>
                      </a:rPr>
                      <m:t>𝟎</m:t>
                    </m:r>
                  </m:oMath>
                </a14:m>
                <a:r>
                  <a:rPr lang="en-US" b="1" smtClean="0">
                    <a:latin typeface="Arial" pitchFamily="34" charset="0"/>
                    <a:cs typeface="Arial" pitchFamily="34" charset="0"/>
                  </a:rPr>
                  <a:t> (luôn đúng)</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895022" y="2352675"/>
                <a:ext cx="9627052" cy="461665"/>
              </a:xfrm>
              <a:prstGeom prst="rect">
                <a:avLst/>
              </a:prstGeom>
              <a:blipFill rotWithShape="1">
                <a:blip r:embed="rId10"/>
                <a:stretch>
                  <a:fillRect l="-1013"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58559" y="2971800"/>
                <a:ext cx="9627052" cy="461665"/>
              </a:xfrm>
              <a:prstGeom prst="rect">
                <a:avLst/>
              </a:prstGeom>
              <a:noFill/>
            </p:spPr>
            <p:txBody>
              <a:bodyPr wrap="square" rtlCol="0">
                <a:spAutoFit/>
              </a:bodyPr>
              <a:lstStyle/>
              <a:p>
                <a:pPr algn="just"/>
                <a:r>
                  <a:rPr lang="en-US" b="1" smtClean="0">
                    <a:latin typeface="Arial" pitchFamily="34" charset="0"/>
                    <a:cs typeface="Arial" pitchFamily="34" charset="0"/>
                  </a:rPr>
                  <a:t>Vậy t</a:t>
                </a:r>
                <a:r>
                  <a:rPr lang="vi-VN" b="1" smtClean="0">
                    <a:latin typeface="Arial" pitchFamily="34" charset="0"/>
                    <a:cs typeface="Arial" pitchFamily="34" charset="0"/>
                  </a:rPr>
                  <a:t>ập xác định</a:t>
                </a:r>
                <a:r>
                  <a:rPr lang="en-US" b="1" smtClean="0">
                    <a:latin typeface="Arial" pitchFamily="34" charset="0"/>
                    <a:cs typeface="Arial" pitchFamily="34" charset="0"/>
                  </a:rPr>
                  <a:t> của hàm số </a:t>
                </a:r>
                <a14:m>
                  <m:oMath xmlns:m="http://schemas.openxmlformats.org/officeDocument/2006/math">
                    <m:r>
                      <a:rPr lang="en-US" b="1" i="1">
                        <a:latin typeface="Cambria Math"/>
                        <a:cs typeface="Arial" pitchFamily="34" charset="0"/>
                      </a:rPr>
                      <m:t>𝒚</m:t>
                    </m:r>
                    <m:r>
                      <a:rPr lang="en-US" b="1" i="1">
                        <a:latin typeface="Cambria Math"/>
                        <a:cs typeface="Arial" pitchFamily="34" charset="0"/>
                      </a:rPr>
                      <m:t>=</m:t>
                    </m:r>
                    <m:r>
                      <a:rPr lang="en-US" b="1" i="1">
                        <a:latin typeface="Cambria Math"/>
                        <a:cs typeface="Arial" pitchFamily="34" charset="0"/>
                      </a:rPr>
                      <m:t>𝒍𝒐𝒈</m:t>
                    </m:r>
                    <m:d>
                      <m:dPr>
                        <m:begChr m:val="|"/>
                        <m:endChr m:val="|"/>
                        <m:ctrlPr>
                          <a:rPr lang="en-US" b="1" i="1">
                            <a:latin typeface="Cambria Math"/>
                            <a:cs typeface="Arial" pitchFamily="34" charset="0"/>
                          </a:rPr>
                        </m:ctrlPr>
                      </m:dPr>
                      <m:e>
                        <m:r>
                          <a:rPr lang="en-US" b="1" i="1">
                            <a:latin typeface="Cambria Math"/>
                            <a:cs typeface="Arial" pitchFamily="34" charset="0"/>
                          </a:rPr>
                          <m:t>𝒙</m:t>
                        </m:r>
                        <m:r>
                          <a:rPr lang="en-US" b="1" i="1">
                            <a:latin typeface="Cambria Math"/>
                            <a:cs typeface="Arial" pitchFamily="34" charset="0"/>
                          </a:rPr>
                          <m:t>+</m:t>
                        </m:r>
                        <m:r>
                          <a:rPr lang="en-US" b="1" i="1">
                            <a:latin typeface="Cambria Math"/>
                            <a:cs typeface="Arial" pitchFamily="34" charset="0"/>
                          </a:rPr>
                          <m:t>𝟑</m:t>
                        </m:r>
                      </m:e>
                    </m:d>
                  </m:oMath>
                </a14:m>
                <a:r>
                  <a:rPr lang="en-US" b="1" smtClean="0">
                    <a:latin typeface="Arial" pitchFamily="34" charset="0"/>
                    <a:cs typeface="Arial" pitchFamily="34" charset="0"/>
                  </a:rPr>
                  <a:t> là </a:t>
                </a:r>
                <a:r>
                  <a:rPr lang="en-US" b="1" smtClean="0">
                    <a:solidFill>
                      <a:schemeClr val="accent2">
                        <a:lumMod val="75000"/>
                      </a:schemeClr>
                    </a:solidFill>
                    <a:latin typeface="Arial" pitchFamily="34" charset="0"/>
                    <a:cs typeface="Arial" pitchFamily="34" charset="0"/>
                  </a:rPr>
                  <a:t>R</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58559" y="2971800"/>
                <a:ext cx="9627052" cy="461665"/>
              </a:xfrm>
              <a:prstGeom prst="rect">
                <a:avLst/>
              </a:prstGeom>
              <a:blipFill rotWithShape="1">
                <a:blip r:embed="rId11"/>
                <a:stretch>
                  <a:fillRect l="-949" t="-9333"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895022" y="3657600"/>
                <a:ext cx="6104390" cy="470000"/>
              </a:xfrm>
              <a:prstGeom prst="rect">
                <a:avLst/>
              </a:prstGeom>
              <a:noFill/>
            </p:spPr>
            <p:txBody>
              <a:bodyPr wrap="square" rtlCol="0">
                <a:spAutoFit/>
              </a:bodyPr>
              <a:lstStyle/>
              <a:p>
                <a:pPr algn="just"/>
                <a:r>
                  <a:rPr lang="en-US" b="1" smtClean="0">
                    <a:latin typeface="Arial" pitchFamily="34" charset="0"/>
                    <a:cs typeface="Arial" pitchFamily="34" charset="0"/>
                  </a:rPr>
                  <a:t>b) </a:t>
                </a:r>
                <a14:m>
                  <m:oMath xmlns:m="http://schemas.openxmlformats.org/officeDocument/2006/math">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𝒍𝒏</m:t>
                    </m:r>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𝟐</m:t>
                        </m:r>
                      </m:sup>
                    </m:sSup>
                    <m:r>
                      <a:rPr lang="en-US" b="1" i="1" smtClean="0">
                        <a:latin typeface="Cambria Math"/>
                        <a:cs typeface="Arial" pitchFamily="34" charset="0"/>
                      </a:rPr>
                      <m:t>)</m:t>
                    </m:r>
                  </m:oMath>
                </a14:m>
                <a:r>
                  <a:rPr lang="en-US" b="1" smtClean="0">
                    <a:latin typeface="Arial" pitchFamily="34" charset="0"/>
                    <a:cs typeface="Arial" pitchFamily="34" charset="0"/>
                  </a:rPr>
                  <a:t> có nghĩa khi </a:t>
                </a:r>
                <a14:m>
                  <m:oMath xmlns:m="http://schemas.openxmlformats.org/officeDocument/2006/math">
                    <m:r>
                      <a:rPr lang="en-US" b="1" i="1" smtClean="0">
                        <a:latin typeface="Cambria Math"/>
                        <a:cs typeface="Arial" pitchFamily="34" charset="0"/>
                      </a:rPr>
                      <m:t>𝟒</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𝟐</m:t>
                        </m:r>
                      </m:sup>
                    </m:sSup>
                    <m:r>
                      <a:rPr lang="en-US" b="1" i="1" smtClean="0">
                        <a:latin typeface="Cambria Math"/>
                        <a:cs typeface="Arial" pitchFamily="34" charset="0"/>
                      </a:rPr>
                      <m:t>&gt;</m:t>
                    </m:r>
                    <m:r>
                      <a:rPr lang="en-US" b="1" i="1" smtClean="0">
                        <a:latin typeface="Cambria Math"/>
                        <a:cs typeface="Arial" pitchFamily="34" charset="0"/>
                      </a:rPr>
                      <m:t>𝟎</m:t>
                    </m:r>
                  </m:oMath>
                </a14:m>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895022" y="3657600"/>
                <a:ext cx="6104390" cy="470000"/>
              </a:xfrm>
              <a:prstGeom prst="rect">
                <a:avLst/>
              </a:prstGeom>
              <a:blipFill rotWithShape="1">
                <a:blip r:embed="rId12"/>
                <a:stretch>
                  <a:fillRect l="-1598" t="-7792" b="-2987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133802557"/>
              </p:ext>
            </p:extLst>
          </p:nvPr>
        </p:nvGraphicFramePr>
        <p:xfrm>
          <a:off x="4127500" y="4156175"/>
          <a:ext cx="1438275" cy="482600"/>
        </p:xfrm>
        <a:graphic>
          <a:graphicData uri="http://schemas.openxmlformats.org/presentationml/2006/ole">
            <mc:AlternateContent xmlns:mc="http://schemas.openxmlformats.org/markup-compatibility/2006">
              <mc:Choice xmlns:v="urn:schemas-microsoft-com:vml" Requires="v">
                <p:oleObj spid="_x0000_s107540" name="Equation" r:id="rId13" imgW="609480" imgH="203040" progId="Equation.DSMT4">
                  <p:embed/>
                </p:oleObj>
              </mc:Choice>
              <mc:Fallback>
                <p:oleObj name="Equation" r:id="rId13" imgW="609480" imgH="203040" progId="Equation.DSMT4">
                  <p:embed/>
                  <p:pic>
                    <p:nvPicPr>
                      <p:cNvPr id="0" name="Object 35"/>
                      <p:cNvPicPr>
                        <a:picLocks noChangeAspect="1" noChangeArrowheads="1"/>
                      </p:cNvPicPr>
                      <p:nvPr/>
                    </p:nvPicPr>
                    <p:blipFill>
                      <a:blip r:embed="rId14"/>
                      <a:srcRect/>
                      <a:stretch>
                        <a:fillRect/>
                      </a:stretch>
                    </p:blipFill>
                    <p:spPr bwMode="auto">
                      <a:xfrm>
                        <a:off x="4127500" y="4156175"/>
                        <a:ext cx="14382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95375711"/>
              </p:ext>
            </p:extLst>
          </p:nvPr>
        </p:nvGraphicFramePr>
        <p:xfrm>
          <a:off x="4127500" y="4759325"/>
          <a:ext cx="2036763" cy="422275"/>
        </p:xfrm>
        <a:graphic>
          <a:graphicData uri="http://schemas.openxmlformats.org/presentationml/2006/ole">
            <mc:AlternateContent xmlns:mc="http://schemas.openxmlformats.org/markup-compatibility/2006">
              <mc:Choice xmlns:v="urn:schemas-microsoft-com:vml" Requires="v">
                <p:oleObj spid="_x0000_s107541" name="Equation" r:id="rId15" imgW="863280" imgH="177480" progId="Equation.DSMT4">
                  <p:embed/>
                </p:oleObj>
              </mc:Choice>
              <mc:Fallback>
                <p:oleObj name="Equation" r:id="rId15" imgW="863280" imgH="177480" progId="Equation.DSMT4">
                  <p:embed/>
                  <p:pic>
                    <p:nvPicPr>
                      <p:cNvPr id="0" name=""/>
                      <p:cNvPicPr>
                        <a:picLocks noChangeAspect="1" noChangeArrowheads="1"/>
                      </p:cNvPicPr>
                      <p:nvPr/>
                    </p:nvPicPr>
                    <p:blipFill>
                      <a:blip r:embed="rId16"/>
                      <a:srcRect/>
                      <a:stretch>
                        <a:fillRect/>
                      </a:stretch>
                    </p:blipFill>
                    <p:spPr bwMode="auto">
                      <a:xfrm>
                        <a:off x="4127500" y="4759325"/>
                        <a:ext cx="20367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2207223" y="5329535"/>
                <a:ext cx="9627052" cy="509178"/>
              </a:xfrm>
              <a:prstGeom prst="rect">
                <a:avLst/>
              </a:prstGeom>
              <a:noFill/>
            </p:spPr>
            <p:txBody>
              <a:bodyPr wrap="square" rtlCol="0">
                <a:spAutoFit/>
              </a:bodyPr>
              <a:lstStyle/>
              <a:p>
                <a:pPr algn="just"/>
                <a:r>
                  <a:rPr lang="en-US" b="1" smtClean="0">
                    <a:latin typeface="Arial" pitchFamily="34" charset="0"/>
                    <a:cs typeface="Arial" pitchFamily="34" charset="0"/>
                  </a:rPr>
                  <a:t>Vậy t</a:t>
                </a:r>
                <a:r>
                  <a:rPr lang="vi-VN" b="1" smtClean="0">
                    <a:latin typeface="Arial" pitchFamily="34" charset="0"/>
                    <a:cs typeface="Arial" pitchFamily="34" charset="0"/>
                  </a:rPr>
                  <a:t>ập xác định</a:t>
                </a:r>
                <a:r>
                  <a:rPr lang="en-US" b="1" smtClean="0">
                    <a:latin typeface="Arial" pitchFamily="34" charset="0"/>
                    <a:cs typeface="Arial" pitchFamily="34" charset="0"/>
                  </a:rPr>
                  <a:t> của hàm số </a:t>
                </a:r>
                <a14:m>
                  <m:oMath xmlns:m="http://schemas.openxmlformats.org/officeDocument/2006/math">
                    <m:r>
                      <a:rPr lang="en-US" b="1" i="1">
                        <a:latin typeface="Cambria Math"/>
                        <a:cs typeface="Arial" pitchFamily="34" charset="0"/>
                      </a:rPr>
                      <m:t>𝒚</m:t>
                    </m:r>
                    <m:r>
                      <a:rPr lang="en-US" b="1" i="1">
                        <a:latin typeface="Cambria Math"/>
                        <a:cs typeface="Arial" pitchFamily="34" charset="0"/>
                      </a:rPr>
                      <m:t>=</m:t>
                    </m:r>
                    <m:r>
                      <a:rPr lang="en-US" b="1" i="1">
                        <a:latin typeface="Cambria Math"/>
                        <a:cs typeface="Arial" pitchFamily="34" charset="0"/>
                      </a:rPr>
                      <m:t>𝒍𝒏</m:t>
                    </m:r>
                    <m:d>
                      <m:dPr>
                        <m:ctrlPr>
                          <a:rPr lang="en-US" b="1" i="1">
                            <a:latin typeface="Cambria Math"/>
                            <a:cs typeface="Arial" pitchFamily="34" charset="0"/>
                          </a:rPr>
                        </m:ctrlPr>
                      </m:dPr>
                      <m:e>
                        <m:r>
                          <a:rPr lang="en-US" b="1" i="1">
                            <a:latin typeface="Cambria Math"/>
                            <a:cs typeface="Arial" pitchFamily="34" charset="0"/>
                          </a:rPr>
                          <m:t>𝟒</m:t>
                        </m:r>
                        <m:r>
                          <a:rPr lang="en-US" b="1" i="1">
                            <a:latin typeface="Cambria Math"/>
                            <a:cs typeface="Arial" pitchFamily="34" charset="0"/>
                          </a:rPr>
                          <m:t>−</m:t>
                        </m:r>
                        <m:sSup>
                          <m:sSupPr>
                            <m:ctrlPr>
                              <a:rPr lang="en-US" b="1" i="1">
                                <a:latin typeface="Cambria Math"/>
                                <a:cs typeface="Arial" pitchFamily="34" charset="0"/>
                              </a:rPr>
                            </m:ctrlPr>
                          </m:sSupPr>
                          <m:e>
                            <m:r>
                              <a:rPr lang="en-US" b="1" i="1">
                                <a:latin typeface="Cambria Math"/>
                                <a:cs typeface="Arial" pitchFamily="34" charset="0"/>
                              </a:rPr>
                              <m:t>𝒙</m:t>
                            </m:r>
                          </m:e>
                          <m:sup>
                            <m:r>
                              <a:rPr lang="en-US" b="1" i="1">
                                <a:latin typeface="Cambria Math"/>
                                <a:cs typeface="Arial" pitchFamily="34" charset="0"/>
                              </a:rPr>
                              <m:t>𝟐</m:t>
                            </m:r>
                          </m:sup>
                        </m:sSup>
                      </m:e>
                    </m:d>
                  </m:oMath>
                </a14:m>
                <a:r>
                  <a:rPr lang="en-US" b="1" smtClean="0">
                    <a:latin typeface="Arial" pitchFamily="34" charset="0"/>
                    <a:cs typeface="Arial" pitchFamily="34" charset="0"/>
                  </a:rPr>
                  <a:t> là </a:t>
                </a:r>
                <a14:m>
                  <m:oMath xmlns:m="http://schemas.openxmlformats.org/officeDocument/2006/math">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𝟐</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𝟐</m:t>
                    </m:r>
                    <m:r>
                      <a:rPr lang="en-US" b="1" i="1" smtClean="0">
                        <a:solidFill>
                          <a:schemeClr val="accent2">
                            <a:lumMod val="75000"/>
                          </a:schemeClr>
                        </a:solidFill>
                        <a:latin typeface="Cambria Math"/>
                        <a:cs typeface="Arial" pitchFamily="34" charset="0"/>
                      </a:rPr>
                      <m:t>)</m:t>
                    </m:r>
                  </m:oMath>
                </a14:m>
                <a:endParaRPr lang="vi-VN" b="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07223" y="5329535"/>
                <a:ext cx="9627052" cy="509178"/>
              </a:xfrm>
              <a:prstGeom prst="rect">
                <a:avLst/>
              </a:prstGeom>
              <a:blipFill rotWithShape="1">
                <a:blip r:embed="rId17"/>
                <a:stretch>
                  <a:fillRect l="-950" t="-4762" b="-21429"/>
                </a:stretch>
              </a:blipFill>
            </p:spPr>
            <p:txBody>
              <a:bodyPr/>
              <a:lstStyle/>
              <a:p>
                <a:r>
                  <a:rPr lang="en-US">
                    <a:noFill/>
                  </a:rPr>
                  <a:t> </a:t>
                </a:r>
              </a:p>
            </p:txBody>
          </p:sp>
        </mc:Fallback>
      </mc:AlternateContent>
    </p:spTree>
    <p:extLst>
      <p:ext uri="{BB962C8B-B14F-4D97-AF65-F5344CB8AC3E}">
        <p14:creationId xmlns:p14="http://schemas.microsoft.com/office/powerpoint/2010/main" val="4262074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33350"/>
            <a:ext cx="9761681" cy="20288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58559" y="257175"/>
                <a:ext cx="9575716" cy="1860423"/>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Giả sử một chất phóng xạ bị phân rã theo cách sao cho khối lượng m(t) của chất còn lại (tính bằng kilôgam) sau t ngày được cho bởi </a:t>
                </a:r>
                <a:r>
                  <a:rPr lang="vi-VN" sz="2200" b="1">
                    <a:latin typeface="Arial" pitchFamily="34" charset="0"/>
                    <a:cs typeface="Arial" pitchFamily="34" charset="0"/>
                  </a:rPr>
                  <a:t>hàm </a:t>
                </a:r>
                <a:r>
                  <a:rPr lang="vi-VN" sz="2200" b="1" smtClean="0">
                    <a:latin typeface="Arial" pitchFamily="34" charset="0"/>
                    <a:cs typeface="Arial" pitchFamily="34" charset="0"/>
                  </a:rPr>
                  <a:t>số</a:t>
                </a:r>
                <a:r>
                  <a:rPr lang="en-US" sz="2200" b="1" smtClean="0">
                    <a:latin typeface="Arial" pitchFamily="34" charset="0"/>
                    <a:cs typeface="Arial" pitchFamily="34" charset="0"/>
                  </a:rPr>
                  <a:t> </a:t>
                </a:r>
                <a14:m>
                  <m:oMath xmlns:m="http://schemas.openxmlformats.org/officeDocument/2006/math">
                    <m:r>
                      <a:rPr lang="en-US" b="1" i="1" smtClean="0">
                        <a:solidFill>
                          <a:schemeClr val="accent2">
                            <a:lumMod val="75000"/>
                          </a:schemeClr>
                        </a:solidFill>
                        <a:latin typeface="Cambria Math"/>
                        <a:cs typeface="Arial" pitchFamily="34" charset="0"/>
                      </a:rPr>
                      <m:t>𝒎</m:t>
                    </m:r>
                    <m:d>
                      <m:dPr>
                        <m:ctrlPr>
                          <a:rPr lang="en-US" b="1" i="1" smtClean="0">
                            <a:solidFill>
                              <a:schemeClr val="accent2">
                                <a:lumMod val="75000"/>
                              </a:schemeClr>
                            </a:solidFill>
                            <a:latin typeface="Cambria Math"/>
                            <a:cs typeface="Arial" pitchFamily="34" charset="0"/>
                          </a:rPr>
                        </m:ctrlPr>
                      </m:dPr>
                      <m:e>
                        <m:r>
                          <a:rPr lang="en-US" b="1" i="1" smtClean="0">
                            <a:solidFill>
                              <a:schemeClr val="accent2">
                                <a:lumMod val="75000"/>
                              </a:schemeClr>
                            </a:solidFill>
                            <a:latin typeface="Cambria Math"/>
                            <a:cs typeface="Arial" pitchFamily="34" charset="0"/>
                          </a:rPr>
                          <m:t>𝒕</m:t>
                        </m:r>
                      </m:e>
                    </m:d>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𝟏𝟑</m:t>
                    </m:r>
                    <m:sSup>
                      <m:sSupPr>
                        <m:ctrlPr>
                          <a:rPr lang="en-US" b="1" i="1" smtClean="0">
                            <a:solidFill>
                              <a:schemeClr val="accent2">
                                <a:lumMod val="75000"/>
                              </a:schemeClr>
                            </a:solidFill>
                            <a:latin typeface="Cambria Math"/>
                            <a:cs typeface="Arial" pitchFamily="34" charset="0"/>
                          </a:rPr>
                        </m:ctrlPr>
                      </m:sSupPr>
                      <m:e>
                        <m:r>
                          <a:rPr lang="en-US" b="1" i="1" smtClean="0">
                            <a:solidFill>
                              <a:schemeClr val="accent2">
                                <a:lumMod val="75000"/>
                              </a:schemeClr>
                            </a:solidFill>
                            <a:latin typeface="Cambria Math"/>
                            <a:cs typeface="Arial" pitchFamily="34" charset="0"/>
                          </a:rPr>
                          <m:t>𝒆</m:t>
                        </m:r>
                      </m:e>
                      <m:sup>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𝟎</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𝟎𝟏𝟓</m:t>
                        </m:r>
                        <m:r>
                          <a:rPr lang="en-US" b="1" i="1" smtClean="0">
                            <a:solidFill>
                              <a:schemeClr val="accent2">
                                <a:lumMod val="75000"/>
                              </a:schemeClr>
                            </a:solidFill>
                            <a:latin typeface="Cambria Math"/>
                            <a:cs typeface="Arial" pitchFamily="34" charset="0"/>
                          </a:rPr>
                          <m:t>𝒕</m:t>
                        </m:r>
                      </m:sup>
                    </m:sSup>
                  </m:oMath>
                </a14:m>
                <a:r>
                  <a:rPr lang="en-US" b="1" smtClean="0">
                    <a:solidFill>
                      <a:schemeClr val="accent2">
                        <a:lumMod val="75000"/>
                      </a:schemeClr>
                    </a:solidFill>
                    <a:latin typeface="Arial" pitchFamily="34" charset="0"/>
                    <a:cs typeface="Arial" pitchFamily="34" charset="0"/>
                  </a:rPr>
                  <a:t> </a:t>
                </a:r>
              </a:p>
              <a:p>
                <a:pPr marL="457200" indent="-457200">
                  <a:buAutoNum type="alphaLcParenR"/>
                </a:pPr>
                <a:r>
                  <a:rPr lang="vi-VN" sz="2200" b="1" smtClean="0">
                    <a:latin typeface="Arial" pitchFamily="34" charset="0"/>
                    <a:cs typeface="Arial" pitchFamily="34" charset="0"/>
                  </a:rPr>
                  <a:t>Tìm </a:t>
                </a:r>
                <a:r>
                  <a:rPr lang="vi-VN" sz="2200" b="1">
                    <a:latin typeface="Arial" pitchFamily="34" charset="0"/>
                    <a:cs typeface="Arial" pitchFamily="34" charset="0"/>
                  </a:rPr>
                  <a:t>khối lượng của chất đó tại thời điểm t = 0</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Sau 45 ngày khối lượng chất đó còn lại là bao nhiêu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58559" y="257175"/>
                <a:ext cx="9575716" cy="1860423"/>
              </a:xfrm>
              <a:prstGeom prst="rect">
                <a:avLst/>
              </a:prstGeom>
              <a:blipFill rotWithShape="1">
                <a:blip r:embed="rId4"/>
                <a:stretch>
                  <a:fillRect l="-446" t="-656" b="-524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296" y="22514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436812" y="2758232"/>
            <a:ext cx="1603113"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vi-VN"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499257062"/>
              </p:ext>
            </p:extLst>
          </p:nvPr>
        </p:nvGraphicFramePr>
        <p:xfrm>
          <a:off x="4060984" y="2714625"/>
          <a:ext cx="3176428" cy="541338"/>
        </p:xfrm>
        <a:graphic>
          <a:graphicData uri="http://schemas.openxmlformats.org/presentationml/2006/ole">
            <mc:AlternateContent xmlns:mc="http://schemas.openxmlformats.org/markup-compatibility/2006">
              <mc:Choice xmlns:v="urn:schemas-microsoft-com:vml" Requires="v">
                <p:oleObj spid="_x0000_s108552" name="Equation" r:id="rId7" imgW="1346040" imgH="228600" progId="Equation.DSMT4">
                  <p:embed/>
                </p:oleObj>
              </mc:Choice>
              <mc:Fallback>
                <p:oleObj name="Equation" r:id="rId7" imgW="1346040" imgH="228600" progId="Equation.DSMT4">
                  <p:embed/>
                  <p:pic>
                    <p:nvPicPr>
                      <p:cNvPr id="0" name=""/>
                      <p:cNvPicPr>
                        <a:picLocks noChangeAspect="1" noChangeArrowheads="1"/>
                      </p:cNvPicPr>
                      <p:nvPr/>
                    </p:nvPicPr>
                    <p:blipFill>
                      <a:blip r:embed="rId8"/>
                      <a:srcRect/>
                      <a:stretch>
                        <a:fillRect/>
                      </a:stretch>
                    </p:blipFill>
                    <p:spPr bwMode="auto">
                      <a:xfrm>
                        <a:off x="4060984" y="2714625"/>
                        <a:ext cx="317642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2817812" y="3352800"/>
            <a:ext cx="8153400" cy="461665"/>
          </a:xfrm>
          <a:prstGeom prst="rect">
            <a:avLst/>
          </a:prstGeom>
          <a:noFill/>
        </p:spPr>
        <p:txBody>
          <a:bodyPr wrap="square" rtlCol="0">
            <a:spAutoFit/>
          </a:bodyPr>
          <a:lstStyle/>
          <a:p>
            <a:pPr algn="just"/>
            <a:r>
              <a:rPr lang="vi-VN" b="1">
                <a:latin typeface="Arial" pitchFamily="34" charset="0"/>
                <a:cs typeface="Arial" pitchFamily="34" charset="0"/>
              </a:rPr>
              <a:t>Vậy khối lượng của chất đó tại thời điểm t = 0 là 13 kg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5" name="TextBox 24"/>
          <p:cNvSpPr txBox="1"/>
          <p:nvPr/>
        </p:nvSpPr>
        <p:spPr>
          <a:xfrm>
            <a:off x="2444748" y="4038600"/>
            <a:ext cx="9059863" cy="461665"/>
          </a:xfrm>
          <a:prstGeom prst="rect">
            <a:avLst/>
          </a:prstGeom>
          <a:noFill/>
        </p:spPr>
        <p:txBody>
          <a:bodyPr wrap="square" rtlCol="0">
            <a:spAutoFit/>
          </a:bodyPr>
          <a:lstStyle/>
          <a:p>
            <a:pPr algn="just"/>
            <a:r>
              <a:rPr lang="vi-VN" b="1">
                <a:latin typeface="Arial" pitchFamily="34" charset="0"/>
                <a:cs typeface="Arial" pitchFamily="34" charset="0"/>
              </a:rPr>
              <a:t>b) Sau 45 ngày khối lượng chất đó còn lại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108326124"/>
              </p:ext>
            </p:extLst>
          </p:nvPr>
        </p:nvGraphicFramePr>
        <p:xfrm>
          <a:off x="3555999" y="4640262"/>
          <a:ext cx="5722937" cy="541338"/>
        </p:xfrm>
        <a:graphic>
          <a:graphicData uri="http://schemas.openxmlformats.org/presentationml/2006/ole">
            <mc:AlternateContent xmlns:mc="http://schemas.openxmlformats.org/markup-compatibility/2006">
              <mc:Choice xmlns:v="urn:schemas-microsoft-com:vml" Requires="v">
                <p:oleObj spid="_x0000_s108553" name="Equation" r:id="rId9" imgW="2425680" imgH="228600" progId="Equation.DSMT4">
                  <p:embed/>
                </p:oleObj>
              </mc:Choice>
              <mc:Fallback>
                <p:oleObj name="Equation" r:id="rId9" imgW="2425680" imgH="228600" progId="Equation.DSMT4">
                  <p:embed/>
                  <p:pic>
                    <p:nvPicPr>
                      <p:cNvPr id="0" name=""/>
                      <p:cNvPicPr>
                        <a:picLocks noChangeAspect="1" noChangeArrowheads="1"/>
                      </p:cNvPicPr>
                      <p:nvPr/>
                    </p:nvPicPr>
                    <p:blipFill>
                      <a:blip r:embed="rId10"/>
                      <a:srcRect/>
                      <a:stretch>
                        <a:fillRect/>
                      </a:stretch>
                    </p:blipFill>
                    <p:spPr bwMode="auto">
                      <a:xfrm>
                        <a:off x="3555999" y="4640262"/>
                        <a:ext cx="57229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4651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33350"/>
            <a:ext cx="9761681" cy="2278239"/>
          </a:xfrm>
          <a:prstGeom prst="roundRect">
            <a:avLst>
              <a:gd name="adj" fmla="val 5037"/>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29984" y="209550"/>
                <a:ext cx="9575716" cy="2176664"/>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Trong một nghiên cứu, một nhóm học sinh được cho xem cùng một danh sách các loài động vật và được kiểm tra lại xem họ còn nhớ bao nhiêu phần trăm danh sách đó sau mỗi tháng. Giả sử sau t tháng, khả năng nhớ trung bình của nhóm học sinh đó được tính theo </a:t>
                </a:r>
                <a:r>
                  <a:rPr lang="vi-VN" sz="2200" b="1">
                    <a:latin typeface="Arial" pitchFamily="34" charset="0"/>
                    <a:cs typeface="Arial" pitchFamily="34" charset="0"/>
                  </a:rPr>
                  <a:t>công </a:t>
                </a:r>
                <a:r>
                  <a:rPr lang="vi-VN" sz="2200" b="1" smtClean="0">
                    <a:latin typeface="Arial" pitchFamily="34" charset="0"/>
                    <a:cs typeface="Arial" pitchFamily="34" charset="0"/>
                  </a:rPr>
                  <a:t>thức</a:t>
                </a:r>
                <a:endParaRPr lang="en-US" sz="2200" b="1" smtClean="0">
                  <a:latin typeface="Arial" pitchFamily="34" charset="0"/>
                  <a:cs typeface="Arial" pitchFamily="34" charset="0"/>
                </a:endParaRPr>
              </a:p>
              <a:p>
                <a:pPr algn="ctr"/>
                <a14:m>
                  <m:oMath xmlns:m="http://schemas.openxmlformats.org/officeDocument/2006/math">
                    <m:r>
                      <a:rPr lang="en-US" b="1" i="1" smtClean="0">
                        <a:solidFill>
                          <a:schemeClr val="accent2">
                            <a:lumMod val="75000"/>
                          </a:schemeClr>
                        </a:solidFill>
                        <a:latin typeface="Cambria Math"/>
                        <a:cs typeface="Arial" pitchFamily="34" charset="0"/>
                      </a:rPr>
                      <m:t>𝑴</m:t>
                    </m:r>
                    <m:d>
                      <m:dPr>
                        <m:ctrlPr>
                          <a:rPr lang="en-US" b="1" i="1" smtClean="0">
                            <a:solidFill>
                              <a:schemeClr val="accent2">
                                <a:lumMod val="75000"/>
                              </a:schemeClr>
                            </a:solidFill>
                            <a:latin typeface="Cambria Math"/>
                            <a:cs typeface="Arial" pitchFamily="34" charset="0"/>
                          </a:rPr>
                        </m:ctrlPr>
                      </m:dPr>
                      <m:e>
                        <m:r>
                          <a:rPr lang="en-US" b="1" i="1" smtClean="0">
                            <a:solidFill>
                              <a:schemeClr val="accent2">
                                <a:lumMod val="75000"/>
                              </a:schemeClr>
                            </a:solidFill>
                            <a:latin typeface="Cambria Math"/>
                            <a:cs typeface="Arial" pitchFamily="34" charset="0"/>
                          </a:rPr>
                          <m:t>𝒕</m:t>
                        </m:r>
                      </m:e>
                    </m:d>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𝟕𝟓</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𝟐𝟎</m:t>
                    </m:r>
                    <m:r>
                      <a:rPr lang="en-US" b="1" i="1" smtClean="0">
                        <a:solidFill>
                          <a:schemeClr val="accent2">
                            <a:lumMod val="75000"/>
                          </a:schemeClr>
                        </a:solidFill>
                        <a:latin typeface="Cambria Math"/>
                        <a:cs typeface="Arial" pitchFamily="34" charset="0"/>
                      </a:rPr>
                      <m:t>𝒍𝒏</m:t>
                    </m:r>
                    <m:d>
                      <m:dPr>
                        <m:ctrlPr>
                          <a:rPr lang="en-US" b="1" i="1" smtClean="0">
                            <a:solidFill>
                              <a:schemeClr val="accent2">
                                <a:lumMod val="75000"/>
                              </a:schemeClr>
                            </a:solidFill>
                            <a:latin typeface="Cambria Math"/>
                            <a:cs typeface="Arial" pitchFamily="34" charset="0"/>
                          </a:rPr>
                        </m:ctrlPr>
                      </m:dPr>
                      <m:e>
                        <m:r>
                          <a:rPr lang="en-US" b="1" i="1" smtClean="0">
                            <a:solidFill>
                              <a:schemeClr val="accent2">
                                <a:lumMod val="75000"/>
                              </a:schemeClr>
                            </a:solidFill>
                            <a:latin typeface="Cambria Math"/>
                            <a:cs typeface="Arial" pitchFamily="34" charset="0"/>
                          </a:rPr>
                          <m:t>𝒕</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𝟏</m:t>
                        </m:r>
                      </m:e>
                    </m:d>
                    <m:r>
                      <a:rPr lang="en-US" b="1" i="1" smtClean="0">
                        <a:latin typeface="Cambria Math"/>
                        <a:cs typeface="Arial" pitchFamily="34" charset="0"/>
                      </a:rPr>
                      <m:t>, </m:t>
                    </m:r>
                    <m:r>
                      <a:rPr lang="en-US" b="1" i="1" smtClean="0">
                        <a:latin typeface="Cambria Math"/>
                        <a:cs typeface="Arial" pitchFamily="34" charset="0"/>
                      </a:rPr>
                      <m:t>𝟎</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𝒕</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𝟏𝟐</m:t>
                    </m:r>
                  </m:oMath>
                </a14:m>
                <a:r>
                  <a:rPr lang="en-US" sz="2200" b="1" smtClean="0">
                    <a:latin typeface="Arial" pitchFamily="34" charset="0"/>
                    <a:cs typeface="Arial" pitchFamily="34" charset="0"/>
                  </a:rPr>
                  <a:t>  (đơn vị : %)</a:t>
                </a:r>
              </a:p>
              <a:p>
                <a:r>
                  <a:rPr lang="vi-VN" sz="2200" b="1">
                    <a:latin typeface="Arial" pitchFamily="34" charset="0"/>
                    <a:cs typeface="Arial" pitchFamily="34" charset="0"/>
                  </a:rPr>
                  <a:t>Hãy tính khả năng nhớ trung bình của nhóm học sinh đó sau 6 tháng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29984" y="209550"/>
                <a:ext cx="9575716" cy="2176664"/>
              </a:xfrm>
              <a:prstGeom prst="rect">
                <a:avLst/>
              </a:prstGeom>
              <a:blipFill rotWithShape="1">
                <a:blip r:embed="rId4"/>
                <a:stretch>
                  <a:fillRect l="-509" t="-560" r="-955" b="-420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6.19</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092" y="2562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60612" y="3048000"/>
            <a:ext cx="8915400"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Khả năng nhớ trung bình của nhóm học sinh đó sau 6 tháng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578199905"/>
              </p:ext>
            </p:extLst>
          </p:nvPr>
        </p:nvGraphicFramePr>
        <p:xfrm>
          <a:off x="3579812" y="4038600"/>
          <a:ext cx="6024563" cy="481012"/>
        </p:xfrm>
        <a:graphic>
          <a:graphicData uri="http://schemas.openxmlformats.org/presentationml/2006/ole">
            <mc:AlternateContent xmlns:mc="http://schemas.openxmlformats.org/markup-compatibility/2006">
              <mc:Choice xmlns:v="urn:schemas-microsoft-com:vml" Requires="v">
                <p:oleObj spid="_x0000_s109572" name="Equation" r:id="rId7" imgW="2552400" imgH="203040" progId="Equation.DSMT4">
                  <p:embed/>
                </p:oleObj>
              </mc:Choice>
              <mc:Fallback>
                <p:oleObj name="Equation" r:id="rId7" imgW="2552400" imgH="203040" progId="Equation.DSMT4">
                  <p:embed/>
                  <p:pic>
                    <p:nvPicPr>
                      <p:cNvPr id="0" name=""/>
                      <p:cNvPicPr>
                        <a:picLocks noChangeAspect="1" noChangeArrowheads="1"/>
                      </p:cNvPicPr>
                      <p:nvPr/>
                    </p:nvPicPr>
                    <p:blipFill>
                      <a:blip r:embed="rId8"/>
                      <a:srcRect/>
                      <a:stretch>
                        <a:fillRect/>
                      </a:stretch>
                    </p:blipFill>
                    <p:spPr bwMode="auto">
                      <a:xfrm>
                        <a:off x="3579812" y="4038600"/>
                        <a:ext cx="6024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12277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36824</TotalTime>
  <Words>617</Words>
  <PresentationFormat>Custom</PresentationFormat>
  <Paragraphs>91</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2024-03-13T08:19:29Z</dcterms:modified>
</cp:coreProperties>
</file>