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300" r:id="rId2"/>
    <p:sldId id="304" r:id="rId3"/>
    <p:sldId id="302" r:id="rId4"/>
    <p:sldId id="292" r:id="rId5"/>
    <p:sldId id="301" r:id="rId6"/>
    <p:sldId id="332" r:id="rId7"/>
    <p:sldId id="333" r:id="rId8"/>
    <p:sldId id="347" r:id="rId9"/>
    <p:sldId id="349" r:id="rId10"/>
    <p:sldId id="343" r:id="rId11"/>
    <p:sldId id="348" r:id="rId12"/>
    <p:sldId id="334" r:id="rId13"/>
    <p:sldId id="335" r:id="rId14"/>
    <p:sldId id="340" r:id="rId15"/>
    <p:sldId id="341" r:id="rId16"/>
    <p:sldId id="344" r:id="rId17"/>
    <p:sldId id="336" r:id="rId18"/>
    <p:sldId id="337" r:id="rId19"/>
    <p:sldId id="345" r:id="rId20"/>
    <p:sldId id="346" r:id="rId21"/>
    <p:sldId id="315" r:id="rId22"/>
    <p:sldId id="342"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75" d="100"/>
          <a:sy n="75" d="100"/>
        </p:scale>
        <p:origin x="1162" y="-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4EA44A-927D-4D59-858E-589BCB488996}" type="slidenum">
              <a:rPr lang="en-US" smtClean="0"/>
              <a:t>20</a:t>
            </a:fld>
            <a:endParaRPr lang="en-US"/>
          </a:p>
        </p:txBody>
      </p:sp>
    </p:spTree>
    <p:extLst>
      <p:ext uri="{BB962C8B-B14F-4D97-AF65-F5344CB8AC3E}">
        <p14:creationId xmlns:p14="http://schemas.microsoft.com/office/powerpoint/2010/main" val="427474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21771" y="-5456"/>
            <a:ext cx="12213771" cy="6850051"/>
          </a:xfrm>
          <a:prstGeom prst="rect">
            <a:avLst/>
          </a:prstGeom>
        </p:spPr>
      </p:pic>
      <p:pic>
        <p:nvPicPr>
          <p:cNvPr id="8" name="Picture 7">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2416175"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b="1" dirty="0">
                <a:solidFill>
                  <a:schemeClr val="bg1"/>
                </a:solidFill>
              </a:rPr>
              <a:t>Unit 10: </a:t>
            </a:r>
            <a:r>
              <a:rPr lang="en-US" b="1" dirty="0">
                <a:solidFill>
                  <a:schemeClr val="bg1"/>
                </a:solidFill>
                <a:sym typeface="+mn-ea"/>
              </a:rPr>
              <a:t>Energy Sources</a:t>
            </a:r>
            <a:endParaRPr lang="en-US" sz="1800" b="1" dirty="0">
              <a:solidFill>
                <a:schemeClr val="bg1"/>
              </a:solidFill>
              <a:sym typeface="+mn-ea"/>
            </a:endParaRP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10"/>
          <p:cNvSpPr txBox="1"/>
          <p:nvPr userDrawn="1"/>
        </p:nvSpPr>
        <p:spPr>
          <a:xfrm>
            <a:off x="10501065" y="-70669"/>
            <a:ext cx="1801091" cy="36830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pPr algn="ctr"/>
            <a:r>
              <a:rPr lang="en-US" dirty="0"/>
              <a:t>Review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10: Energy Sources</a:t>
            </a:r>
            <a:endParaRPr lang="en-US" sz="3200" b="1" dirty="0">
              <a:solidFill>
                <a:srgbClr val="0070C0"/>
              </a:solidFill>
            </a:endParaRPr>
          </a:p>
          <a:p>
            <a:pPr algn="ctr"/>
            <a:r>
              <a:rPr lang="en-US" sz="3200" b="1" dirty="0">
                <a:solidFill>
                  <a:srgbClr val="00B050"/>
                </a:solidFill>
              </a:rPr>
              <a:t>Review</a:t>
            </a:r>
          </a:p>
          <a:p>
            <a:pPr algn="ctr"/>
            <a:r>
              <a:rPr lang="en-US" sz="3200" dirty="0">
                <a:solidFill>
                  <a:srgbClr val="FF0000"/>
                </a:solidFill>
              </a:rPr>
              <a:t>Pages</a:t>
            </a:r>
            <a:r>
              <a:rPr lang="en-US" sz="3200" dirty="0"/>
              <a:t> </a:t>
            </a:r>
            <a:r>
              <a:rPr lang="en-US" sz="3200" dirty="0">
                <a:solidFill>
                  <a:srgbClr val="FF0000"/>
                </a:solidFill>
              </a:rPr>
              <a:t>110 &amp; 111</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6383" y="251511"/>
            <a:ext cx="10394781" cy="954107"/>
          </a:xfrm>
          <a:prstGeom prst="rect">
            <a:avLst/>
          </a:prstGeom>
        </p:spPr>
        <p:txBody>
          <a:bodyPr wrap="square">
            <a:spAutoFit/>
          </a:bodyPr>
          <a:lstStyle/>
          <a:p>
            <a:r>
              <a:rPr lang="en-US" sz="2800" i="1" dirty="0">
                <a:solidFill>
                  <a:srgbClr val="0070C0"/>
                </a:solidFill>
                <a:latin typeface="+mj-lt"/>
              </a:rPr>
              <a:t>You will hear an energy expert talking about the energy sources of a town. Listen and fill in the blanks. You will hear the information twice.</a:t>
            </a:r>
          </a:p>
        </p:txBody>
      </p:sp>
      <p:pic>
        <p:nvPicPr>
          <p:cNvPr id="5" name="Picture 4"/>
          <p:cNvPicPr>
            <a:picLocks noChangeAspect="1"/>
          </p:cNvPicPr>
          <p:nvPr/>
        </p:nvPicPr>
        <p:blipFill>
          <a:blip r:embed="rId4"/>
          <a:stretch>
            <a:fillRect/>
          </a:stretch>
        </p:blipFill>
        <p:spPr>
          <a:xfrm>
            <a:off x="471051" y="1114031"/>
            <a:ext cx="11370484" cy="5403250"/>
          </a:xfrm>
          <a:prstGeom prst="rect">
            <a:avLst/>
          </a:prstGeom>
        </p:spPr>
      </p:pic>
      <p:sp>
        <p:nvSpPr>
          <p:cNvPr id="6" name="TextBox 5"/>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71</a:t>
            </a:r>
          </a:p>
        </p:txBody>
      </p:sp>
      <p:sp>
        <p:nvSpPr>
          <p:cNvPr id="8" name="TextBox 7"/>
          <p:cNvSpPr txBox="1"/>
          <p:nvPr/>
        </p:nvSpPr>
        <p:spPr>
          <a:xfrm>
            <a:off x="6338791" y="2774063"/>
            <a:ext cx="3047999" cy="646331"/>
          </a:xfrm>
          <a:prstGeom prst="rect">
            <a:avLst/>
          </a:prstGeom>
          <a:noFill/>
        </p:spPr>
        <p:txBody>
          <a:bodyPr wrap="square" rtlCol="0">
            <a:spAutoFit/>
          </a:bodyPr>
          <a:lstStyle/>
          <a:p>
            <a:pPr algn="ctr"/>
            <a:r>
              <a:rPr lang="en-US" sz="3600" dirty="0">
                <a:solidFill>
                  <a:srgbClr val="FF0000"/>
                </a:solidFill>
              </a:rPr>
              <a:t>31%</a:t>
            </a:r>
          </a:p>
        </p:txBody>
      </p:sp>
      <p:sp>
        <p:nvSpPr>
          <p:cNvPr id="9" name="TextBox 8"/>
          <p:cNvSpPr txBox="1"/>
          <p:nvPr/>
        </p:nvSpPr>
        <p:spPr>
          <a:xfrm>
            <a:off x="6338790" y="3535655"/>
            <a:ext cx="3047999" cy="646331"/>
          </a:xfrm>
          <a:prstGeom prst="rect">
            <a:avLst/>
          </a:prstGeom>
          <a:noFill/>
        </p:spPr>
        <p:txBody>
          <a:bodyPr wrap="square" rtlCol="0">
            <a:spAutoFit/>
          </a:bodyPr>
          <a:lstStyle/>
          <a:p>
            <a:pPr algn="ctr"/>
            <a:r>
              <a:rPr lang="en-US" sz="3600" dirty="0">
                <a:solidFill>
                  <a:srgbClr val="FF0000"/>
                </a:solidFill>
              </a:rPr>
              <a:t>creates jobs</a:t>
            </a:r>
          </a:p>
        </p:txBody>
      </p:sp>
      <p:sp>
        <p:nvSpPr>
          <p:cNvPr id="10" name="TextBox 9"/>
          <p:cNvSpPr txBox="1"/>
          <p:nvPr/>
        </p:nvSpPr>
        <p:spPr>
          <a:xfrm>
            <a:off x="6387281" y="4293290"/>
            <a:ext cx="3047999" cy="646331"/>
          </a:xfrm>
          <a:prstGeom prst="rect">
            <a:avLst/>
          </a:prstGeom>
          <a:noFill/>
        </p:spPr>
        <p:txBody>
          <a:bodyPr wrap="square" rtlCol="0">
            <a:spAutoFit/>
          </a:bodyPr>
          <a:lstStyle/>
          <a:p>
            <a:pPr algn="ctr"/>
            <a:r>
              <a:rPr lang="en-US" sz="3600" dirty="0">
                <a:solidFill>
                  <a:srgbClr val="FF0000"/>
                </a:solidFill>
              </a:rPr>
              <a:t>expensive</a:t>
            </a:r>
          </a:p>
        </p:txBody>
      </p:sp>
      <p:sp>
        <p:nvSpPr>
          <p:cNvPr id="11" name="TextBox 10"/>
          <p:cNvSpPr txBox="1"/>
          <p:nvPr/>
        </p:nvSpPr>
        <p:spPr>
          <a:xfrm>
            <a:off x="6387281" y="5054263"/>
            <a:ext cx="3047999" cy="646331"/>
          </a:xfrm>
          <a:prstGeom prst="rect">
            <a:avLst/>
          </a:prstGeom>
          <a:noFill/>
        </p:spPr>
        <p:txBody>
          <a:bodyPr wrap="square" rtlCol="0">
            <a:spAutoFit/>
          </a:bodyPr>
          <a:lstStyle/>
          <a:p>
            <a:pPr algn="ctr"/>
            <a:r>
              <a:rPr lang="en-US" sz="3600" dirty="0">
                <a:solidFill>
                  <a:srgbClr val="FF0000"/>
                </a:solidFill>
              </a:rPr>
              <a:t>hydropower</a:t>
            </a:r>
          </a:p>
        </p:txBody>
      </p:sp>
      <p:sp>
        <p:nvSpPr>
          <p:cNvPr id="12" name="TextBox 11"/>
          <p:cNvSpPr txBox="1"/>
          <p:nvPr/>
        </p:nvSpPr>
        <p:spPr>
          <a:xfrm>
            <a:off x="6096000" y="5827574"/>
            <a:ext cx="3047999" cy="646331"/>
          </a:xfrm>
          <a:prstGeom prst="rect">
            <a:avLst/>
          </a:prstGeom>
          <a:noFill/>
        </p:spPr>
        <p:txBody>
          <a:bodyPr wrap="square" rtlCol="0">
            <a:spAutoFit/>
          </a:bodyPr>
          <a:lstStyle/>
          <a:p>
            <a:pPr algn="ctr"/>
            <a:r>
              <a:rPr lang="en-US" sz="3600" dirty="0">
                <a:solidFill>
                  <a:srgbClr val="FF0000"/>
                </a:solidFill>
              </a:rPr>
              <a:t>cheaper</a:t>
            </a:r>
          </a:p>
        </p:txBody>
      </p:sp>
      <p:pic>
        <p:nvPicPr>
          <p:cNvPr id="2" name="TRACK 30">
            <a:hlinkClick r:id="" action="ppaction://media"/>
          </p:cNvPr>
          <p:cNvPicPr>
            <a:picLocks noChangeAspect="1"/>
          </p:cNvPicPr>
          <p:nvPr>
            <a:audioFile r:link="rId1"/>
            <p:extLst>
              <p:ext uri="{DAA4B4D4-6D71-4841-9C94-3DE7FCFB9230}">
                <p14:media xmlns:p14="http://schemas.microsoft.com/office/powerpoint/2010/main" r:embed="rId2">
                  <p14:trim st="28151"/>
                </p14:media>
              </p:ext>
            </p:extLst>
          </p:nvPr>
        </p:nvPicPr>
        <p:blipFill>
          <a:blip r:embed="rId5"/>
          <a:stretch>
            <a:fillRect/>
          </a:stretch>
        </p:blipFill>
        <p:spPr>
          <a:xfrm>
            <a:off x="9386790" y="1332598"/>
            <a:ext cx="487363" cy="487363"/>
          </a:xfrm>
          <a:prstGeom prst="rect">
            <a:avLst/>
          </a:prstGeom>
        </p:spPr>
      </p:pic>
      <p:sp>
        <p:nvSpPr>
          <p:cNvPr id="4" name="Text Box 3"/>
          <p:cNvSpPr txBox="1"/>
          <p:nvPr/>
        </p:nvSpPr>
        <p:spPr>
          <a:xfrm>
            <a:off x="9939020" y="1253490"/>
            <a:ext cx="2252980" cy="645160"/>
          </a:xfrm>
          <a:prstGeom prst="rect">
            <a:avLst/>
          </a:prstGeom>
          <a:noFill/>
        </p:spPr>
        <p:txBody>
          <a:bodyPr wrap="square" rtlCol="0" anchor="t">
            <a:spAutoFit/>
          </a:bodyPr>
          <a:lstStyle/>
          <a:p>
            <a:r>
              <a:rPr lang="en-US" i="1">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5840"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99" y="889844"/>
            <a:ext cx="11290301" cy="5262979"/>
          </a:xfrm>
          <a:prstGeom prst="rect">
            <a:avLst/>
          </a:prstGeom>
          <a:solidFill>
            <a:schemeClr val="bg1"/>
          </a:solidFill>
        </p:spPr>
        <p:txBody>
          <a:bodyPr wrap="square">
            <a:spAutoFit/>
          </a:bodyPr>
          <a:lstStyle/>
          <a:p>
            <a:r>
              <a:rPr lang="en-US" sz="2800" dirty="0">
                <a:latin typeface="+mj-lt"/>
              </a:rPr>
              <a:t>M: Blue River Canyon uses a lot of non-renewable energy. It gets most of its energy from natural gas.</a:t>
            </a:r>
          </a:p>
          <a:p>
            <a:r>
              <a:rPr lang="en-US" sz="2800" dirty="0">
                <a:latin typeface="+mj-lt"/>
              </a:rPr>
              <a:t>At the moment it gets thirty-one percent of its energy from natural gas. It's now a bigger non-renewable energy source than coal or oil.</a:t>
            </a:r>
          </a:p>
          <a:p>
            <a:r>
              <a:rPr lang="en-US" sz="2800" dirty="0">
                <a:latin typeface="+mj-lt"/>
              </a:rPr>
              <a:t>The best thing about natural gas is that it creates jobs. However, it is quite difficult to get natural gas from underground, and the biggest problem with gas is that it is expensive. Blue River Canyon spends a lot of money on it. I think Blue River Canyon could use more hydropower. We can use the river that runs through Blue River Canyon to make hydropower, and of course, the energy from hydropower is clean and renewable.</a:t>
            </a:r>
          </a:p>
          <a:p>
            <a:r>
              <a:rPr lang="en-US" sz="2800" dirty="0">
                <a:latin typeface="+mj-lt"/>
              </a:rPr>
              <a:t>However, the most important reason for using hydropower instead of gas is that it will be cheaper than natural gas.</a:t>
            </a:r>
          </a:p>
        </p:txBody>
      </p:sp>
      <p:sp>
        <p:nvSpPr>
          <p:cNvPr id="3" name="TextBox 2"/>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669" y="1505814"/>
            <a:ext cx="12026201" cy="4119129"/>
          </a:xfrm>
          <a:prstGeom prst="rect">
            <a:avLst/>
          </a:prstGeom>
        </p:spPr>
      </p:pic>
      <p:sp>
        <p:nvSpPr>
          <p:cNvPr id="3" name="Rounded Rectangle 2"/>
          <p:cNvSpPr/>
          <p:nvPr/>
        </p:nvSpPr>
        <p:spPr>
          <a:xfrm>
            <a:off x="1413156" y="542495"/>
            <a:ext cx="9596959" cy="6883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rgbClr val="0070C0"/>
                </a:solidFill>
              </a:rPr>
              <a:t>Underline the key words and guess the answer to each question.</a:t>
            </a:r>
          </a:p>
        </p:txBody>
      </p:sp>
      <p:cxnSp>
        <p:nvCxnSpPr>
          <p:cNvPr id="5" name="Straight Connector 4"/>
          <p:cNvCxnSpPr/>
          <p:nvPr/>
        </p:nvCxnSpPr>
        <p:spPr>
          <a:xfrm>
            <a:off x="7592290" y="3240578"/>
            <a:ext cx="1551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959927" y="3893127"/>
            <a:ext cx="1551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926184" y="3900054"/>
            <a:ext cx="1217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3199" y="4572000"/>
            <a:ext cx="25630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09306" y="5223164"/>
            <a:ext cx="1246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22761" y="5223164"/>
            <a:ext cx="1246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64431" y="5223164"/>
            <a:ext cx="372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734" y="1014411"/>
            <a:ext cx="11587924" cy="3903953"/>
          </a:xfrm>
          <a:prstGeom prst="rect">
            <a:avLst/>
          </a:prstGeom>
        </p:spPr>
      </p:pic>
      <p:sp>
        <p:nvSpPr>
          <p:cNvPr id="12" name="TextBox 11"/>
          <p:cNvSpPr txBox="1"/>
          <p:nvPr/>
        </p:nvSpPr>
        <p:spPr>
          <a:xfrm>
            <a:off x="10674875" y="2438515"/>
            <a:ext cx="408763" cy="553998"/>
          </a:xfrm>
          <a:prstGeom prst="rect">
            <a:avLst/>
          </a:prstGeom>
          <a:noFill/>
        </p:spPr>
        <p:txBody>
          <a:bodyPr wrap="square" rtlCol="0">
            <a:spAutoFit/>
          </a:bodyPr>
          <a:lstStyle/>
          <a:p>
            <a:r>
              <a:rPr lang="en-US" sz="3000" b="1" dirty="0">
                <a:solidFill>
                  <a:srgbClr val="FF0000"/>
                </a:solidFill>
                <a:sym typeface="Wingdings" panose="05000000000000000000" pitchFamily="2" charset="2"/>
              </a:rPr>
              <a:t></a:t>
            </a:r>
            <a:endParaRPr lang="en-US" sz="3000" b="1" dirty="0">
              <a:solidFill>
                <a:srgbClr val="FF0000"/>
              </a:solidFill>
            </a:endParaRPr>
          </a:p>
        </p:txBody>
      </p:sp>
      <p:sp>
        <p:nvSpPr>
          <p:cNvPr id="13" name="TextBox 12"/>
          <p:cNvSpPr txBox="1"/>
          <p:nvPr/>
        </p:nvSpPr>
        <p:spPr>
          <a:xfrm>
            <a:off x="10072257" y="2924822"/>
            <a:ext cx="408763" cy="553998"/>
          </a:xfrm>
          <a:prstGeom prst="rect">
            <a:avLst/>
          </a:prstGeom>
          <a:noFill/>
        </p:spPr>
        <p:txBody>
          <a:bodyPr wrap="square" rtlCol="0">
            <a:spAutoFit/>
          </a:bodyPr>
          <a:lstStyle/>
          <a:p>
            <a:r>
              <a:rPr lang="en-US" sz="3000" b="1" dirty="0">
                <a:solidFill>
                  <a:srgbClr val="FF0000"/>
                </a:solidFill>
                <a:sym typeface="Wingdings" panose="05000000000000000000" pitchFamily="2" charset="2"/>
              </a:rPr>
              <a:t></a:t>
            </a:r>
            <a:endParaRPr lang="en-US" sz="3000" b="1" dirty="0">
              <a:solidFill>
                <a:srgbClr val="FF0000"/>
              </a:solidFill>
            </a:endParaRPr>
          </a:p>
        </p:txBody>
      </p:sp>
      <p:sp>
        <p:nvSpPr>
          <p:cNvPr id="14" name="TextBox 13"/>
          <p:cNvSpPr txBox="1"/>
          <p:nvPr/>
        </p:nvSpPr>
        <p:spPr>
          <a:xfrm>
            <a:off x="11301766" y="3395128"/>
            <a:ext cx="408763" cy="553998"/>
          </a:xfrm>
          <a:prstGeom prst="rect">
            <a:avLst/>
          </a:prstGeom>
          <a:noFill/>
        </p:spPr>
        <p:txBody>
          <a:bodyPr wrap="square" rtlCol="0">
            <a:spAutoFit/>
          </a:bodyPr>
          <a:lstStyle/>
          <a:p>
            <a:r>
              <a:rPr lang="en-US" sz="3000" b="1" dirty="0">
                <a:solidFill>
                  <a:srgbClr val="FF0000"/>
                </a:solidFill>
                <a:sym typeface="Wingdings" panose="05000000000000000000" pitchFamily="2" charset="2"/>
              </a:rPr>
              <a:t></a:t>
            </a:r>
            <a:endParaRPr lang="en-US" sz="3000" b="1" dirty="0">
              <a:solidFill>
                <a:srgbClr val="FF0000"/>
              </a:solidFill>
            </a:endParaRPr>
          </a:p>
        </p:txBody>
      </p:sp>
      <p:sp>
        <p:nvSpPr>
          <p:cNvPr id="15" name="TextBox 14"/>
          <p:cNvSpPr txBox="1"/>
          <p:nvPr/>
        </p:nvSpPr>
        <p:spPr>
          <a:xfrm>
            <a:off x="10674874" y="3891914"/>
            <a:ext cx="408763" cy="553998"/>
          </a:xfrm>
          <a:prstGeom prst="rect">
            <a:avLst/>
          </a:prstGeom>
          <a:noFill/>
        </p:spPr>
        <p:txBody>
          <a:bodyPr wrap="square" rtlCol="0">
            <a:spAutoFit/>
          </a:bodyPr>
          <a:lstStyle/>
          <a:p>
            <a:r>
              <a:rPr lang="en-US" sz="3000" b="1" dirty="0">
                <a:solidFill>
                  <a:srgbClr val="FF0000"/>
                </a:solidFill>
                <a:sym typeface="Wingdings" panose="05000000000000000000" pitchFamily="2" charset="2"/>
              </a:rPr>
              <a:t></a:t>
            </a:r>
            <a:endParaRPr lang="en-US" sz="3000" b="1" dirty="0">
              <a:solidFill>
                <a:srgbClr val="FF0000"/>
              </a:solidFill>
            </a:endParaRPr>
          </a:p>
        </p:txBody>
      </p:sp>
      <p:sp>
        <p:nvSpPr>
          <p:cNvPr id="16" name="TextBox 15"/>
          <p:cNvSpPr txBox="1"/>
          <p:nvPr/>
        </p:nvSpPr>
        <p:spPr>
          <a:xfrm>
            <a:off x="10047982" y="4392076"/>
            <a:ext cx="408763" cy="553998"/>
          </a:xfrm>
          <a:prstGeom prst="rect">
            <a:avLst/>
          </a:prstGeom>
          <a:noFill/>
        </p:spPr>
        <p:txBody>
          <a:bodyPr wrap="square" rtlCol="0">
            <a:spAutoFit/>
          </a:bodyPr>
          <a:lstStyle/>
          <a:p>
            <a:r>
              <a:rPr lang="en-US" sz="3000" b="1" dirty="0">
                <a:solidFill>
                  <a:srgbClr val="FF0000"/>
                </a:solidFill>
                <a:sym typeface="Wingdings" panose="05000000000000000000" pitchFamily="2" charset="2"/>
              </a:rPr>
              <a:t></a:t>
            </a:r>
            <a:endParaRPr lang="en-US" sz="3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158" y="1139535"/>
            <a:ext cx="11609391" cy="5164283"/>
          </a:xfrm>
          <a:prstGeom prst="rect">
            <a:avLst/>
          </a:prstGeom>
        </p:spPr>
      </p:pic>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71</a:t>
            </a:r>
          </a:p>
        </p:txBody>
      </p:sp>
      <p:sp>
        <p:nvSpPr>
          <p:cNvPr id="4" name="Rounded Rectangle 3"/>
          <p:cNvSpPr/>
          <p:nvPr/>
        </p:nvSpPr>
        <p:spPr>
          <a:xfrm>
            <a:off x="2133671" y="377717"/>
            <a:ext cx="7966363" cy="761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rgbClr val="0070C0"/>
                </a:solidFill>
              </a:rPr>
              <a:t>Skim and scan the text to grasp the information.</a:t>
            </a:r>
          </a:p>
        </p:txBody>
      </p:sp>
      <p:cxnSp>
        <p:nvCxnSpPr>
          <p:cNvPr id="6" name="Straight Connector 5"/>
          <p:cNvCxnSpPr/>
          <p:nvPr/>
        </p:nvCxnSpPr>
        <p:spPr>
          <a:xfrm>
            <a:off x="762000" y="3851564"/>
            <a:ext cx="929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325091" y="4156364"/>
            <a:ext cx="6949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2000" y="4849091"/>
            <a:ext cx="4389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5500255"/>
            <a:ext cx="548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2158" y="3532907"/>
            <a:ext cx="352860" cy="523220"/>
          </a:xfrm>
          <a:prstGeom prst="rect">
            <a:avLst/>
          </a:prstGeom>
          <a:noFill/>
        </p:spPr>
        <p:txBody>
          <a:bodyPr wrap="square" rtlCol="0">
            <a:spAutoFit/>
          </a:bodyPr>
          <a:lstStyle/>
          <a:p>
            <a:pPr algn="ctr"/>
            <a:r>
              <a:rPr lang="en-US" sz="2800" b="1" dirty="0">
                <a:solidFill>
                  <a:srgbClr val="FF0000"/>
                </a:solidFill>
              </a:rPr>
              <a:t>1</a:t>
            </a:r>
          </a:p>
        </p:txBody>
      </p:sp>
      <p:sp>
        <p:nvSpPr>
          <p:cNvPr id="12" name="TextBox 11"/>
          <p:cNvSpPr txBox="1"/>
          <p:nvPr/>
        </p:nvSpPr>
        <p:spPr>
          <a:xfrm>
            <a:off x="3079386" y="3821852"/>
            <a:ext cx="352860" cy="523220"/>
          </a:xfrm>
          <a:prstGeom prst="rect">
            <a:avLst/>
          </a:prstGeom>
          <a:noFill/>
        </p:spPr>
        <p:txBody>
          <a:bodyPr wrap="square" rtlCol="0">
            <a:spAutoFit/>
          </a:bodyPr>
          <a:lstStyle/>
          <a:p>
            <a:pPr algn="ctr"/>
            <a:r>
              <a:rPr lang="en-US" sz="2800" b="1" dirty="0">
                <a:solidFill>
                  <a:srgbClr val="FF0000"/>
                </a:solidFill>
              </a:rPr>
              <a:t>2</a:t>
            </a:r>
          </a:p>
        </p:txBody>
      </p:sp>
      <p:sp>
        <p:nvSpPr>
          <p:cNvPr id="13" name="TextBox 12"/>
          <p:cNvSpPr txBox="1"/>
          <p:nvPr/>
        </p:nvSpPr>
        <p:spPr>
          <a:xfrm>
            <a:off x="312158" y="4418204"/>
            <a:ext cx="352860" cy="523220"/>
          </a:xfrm>
          <a:prstGeom prst="rect">
            <a:avLst/>
          </a:prstGeom>
          <a:noFill/>
        </p:spPr>
        <p:txBody>
          <a:bodyPr wrap="square" rtlCol="0">
            <a:spAutoFit/>
          </a:bodyPr>
          <a:lstStyle/>
          <a:p>
            <a:pPr algn="ctr"/>
            <a:r>
              <a:rPr lang="en-US" sz="2800" b="1" dirty="0">
                <a:solidFill>
                  <a:srgbClr val="FF0000"/>
                </a:solidFill>
              </a:rPr>
              <a:t>3</a:t>
            </a:r>
          </a:p>
        </p:txBody>
      </p:sp>
      <p:sp>
        <p:nvSpPr>
          <p:cNvPr id="14" name="TextBox 13"/>
          <p:cNvSpPr txBox="1"/>
          <p:nvPr/>
        </p:nvSpPr>
        <p:spPr>
          <a:xfrm>
            <a:off x="312158" y="5124181"/>
            <a:ext cx="352860" cy="523220"/>
          </a:xfrm>
          <a:prstGeom prst="rect">
            <a:avLst/>
          </a:prstGeom>
          <a:noFill/>
        </p:spPr>
        <p:txBody>
          <a:bodyPr wrap="square" rtlCol="0">
            <a:spAutoFit/>
          </a:bodyPr>
          <a:lstStyle/>
          <a:p>
            <a:pPr algn="ctr"/>
            <a:r>
              <a:rPr lang="en-US" sz="2800" b="1" dirty="0">
                <a:solidFill>
                  <a:srgbClr val="FF0000"/>
                </a:solidFill>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165" y="981074"/>
            <a:ext cx="11944487" cy="4449907"/>
          </a:xfrm>
          <a:prstGeom prst="rect">
            <a:avLst/>
          </a:prstGeom>
        </p:spPr>
      </p:pic>
      <p:sp>
        <p:nvSpPr>
          <p:cNvPr id="3" name="TextBox 2"/>
          <p:cNvSpPr txBox="1"/>
          <p:nvPr/>
        </p:nvSpPr>
        <p:spPr>
          <a:xfrm>
            <a:off x="10418618" y="2507670"/>
            <a:ext cx="360218" cy="523220"/>
          </a:xfrm>
          <a:prstGeom prst="rect">
            <a:avLst/>
          </a:prstGeom>
          <a:noFill/>
        </p:spPr>
        <p:txBody>
          <a:bodyPr wrap="square" rtlCol="0">
            <a:spAutoFit/>
          </a:bodyPr>
          <a:lstStyle/>
          <a:p>
            <a:r>
              <a:rPr lang="en-US" sz="2800" b="1" dirty="0">
                <a:solidFill>
                  <a:srgbClr val="FF0000"/>
                </a:solidFill>
                <a:sym typeface="Wingdings" panose="05000000000000000000" pitchFamily="2" charset="2"/>
              </a:rPr>
              <a:t></a:t>
            </a:r>
            <a:endParaRPr lang="en-US" sz="2800" b="1" dirty="0">
              <a:solidFill>
                <a:srgbClr val="FF0000"/>
              </a:solidFill>
            </a:endParaRPr>
          </a:p>
        </p:txBody>
      </p:sp>
      <p:sp>
        <p:nvSpPr>
          <p:cNvPr id="4" name="TextBox 3"/>
          <p:cNvSpPr txBox="1"/>
          <p:nvPr/>
        </p:nvSpPr>
        <p:spPr>
          <a:xfrm>
            <a:off x="11471563" y="3505197"/>
            <a:ext cx="360218" cy="523220"/>
          </a:xfrm>
          <a:prstGeom prst="rect">
            <a:avLst/>
          </a:prstGeom>
          <a:noFill/>
        </p:spPr>
        <p:txBody>
          <a:bodyPr wrap="square" rtlCol="0">
            <a:spAutoFit/>
          </a:bodyPr>
          <a:lstStyle/>
          <a:p>
            <a:r>
              <a:rPr lang="en-US" sz="2800" b="1" dirty="0">
                <a:solidFill>
                  <a:srgbClr val="FF0000"/>
                </a:solidFill>
                <a:sym typeface="Wingdings" panose="05000000000000000000" pitchFamily="2" charset="2"/>
              </a:rPr>
              <a:t></a:t>
            </a:r>
            <a:endParaRPr lang="en-US" sz="2800" b="1" dirty="0">
              <a:solidFill>
                <a:srgbClr val="FF0000"/>
              </a:solidFill>
            </a:endParaRPr>
          </a:p>
        </p:txBody>
      </p:sp>
      <p:sp>
        <p:nvSpPr>
          <p:cNvPr id="5" name="TextBox 4"/>
          <p:cNvSpPr txBox="1"/>
          <p:nvPr/>
        </p:nvSpPr>
        <p:spPr>
          <a:xfrm>
            <a:off x="10945090" y="4225633"/>
            <a:ext cx="360218" cy="523220"/>
          </a:xfrm>
          <a:prstGeom prst="rect">
            <a:avLst/>
          </a:prstGeom>
          <a:noFill/>
        </p:spPr>
        <p:txBody>
          <a:bodyPr wrap="square" rtlCol="0">
            <a:spAutoFit/>
          </a:bodyPr>
          <a:lstStyle/>
          <a:p>
            <a:r>
              <a:rPr lang="en-US" sz="2800" b="1" dirty="0">
                <a:solidFill>
                  <a:srgbClr val="FF0000"/>
                </a:solidFill>
                <a:sym typeface="Wingdings" panose="05000000000000000000" pitchFamily="2" charset="2"/>
              </a:rPr>
              <a:t></a:t>
            </a:r>
            <a:endParaRPr lang="en-US" sz="2800" b="1" dirty="0">
              <a:solidFill>
                <a:srgbClr val="FF0000"/>
              </a:solidFill>
            </a:endParaRPr>
          </a:p>
        </p:txBody>
      </p:sp>
      <p:sp>
        <p:nvSpPr>
          <p:cNvPr id="6" name="TextBox 5"/>
          <p:cNvSpPr txBox="1"/>
          <p:nvPr/>
        </p:nvSpPr>
        <p:spPr>
          <a:xfrm>
            <a:off x="10945090" y="4923099"/>
            <a:ext cx="360218" cy="523220"/>
          </a:xfrm>
          <a:prstGeom prst="rect">
            <a:avLst/>
          </a:prstGeom>
          <a:noFill/>
        </p:spPr>
        <p:txBody>
          <a:bodyPr wrap="square" rtlCol="0">
            <a:spAutoFit/>
          </a:bodyPr>
          <a:lstStyle/>
          <a:p>
            <a:r>
              <a:rPr lang="en-US" sz="2800" b="1" dirty="0">
                <a:solidFill>
                  <a:srgbClr val="FF0000"/>
                </a:solidFill>
                <a:sym typeface="Wingdings" panose="05000000000000000000" pitchFamily="2" charset="2"/>
              </a:rPr>
              <a:t></a:t>
            </a:r>
            <a:endParaRPr lang="en-US" sz="28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61109" y="2136339"/>
            <a:ext cx="11159836" cy="4031873"/>
          </a:xfrm>
          <a:prstGeom prst="rect">
            <a:avLst/>
          </a:prstGeom>
        </p:spPr>
        <p:txBody>
          <a:bodyPr wrap="square">
            <a:spAutoFit/>
          </a:bodyPr>
          <a:lstStyle/>
          <a:p>
            <a:r>
              <a:rPr lang="en-US" sz="3200" dirty="0">
                <a:solidFill>
                  <a:srgbClr val="242021"/>
                </a:solidFill>
                <a:latin typeface="+mj-lt"/>
              </a:rPr>
              <a:t>1. ______________ are expensive to buy, but they save a lot of money by taking energy from the sun.</a:t>
            </a:r>
            <a:br>
              <a:rPr lang="en-US" sz="3200" dirty="0">
                <a:solidFill>
                  <a:srgbClr val="242021"/>
                </a:solidFill>
                <a:latin typeface="+mj-lt"/>
              </a:rPr>
            </a:br>
            <a:r>
              <a:rPr lang="en-US" sz="3200" dirty="0">
                <a:solidFill>
                  <a:srgbClr val="242021"/>
                </a:solidFill>
                <a:latin typeface="+mj-lt"/>
              </a:rPr>
              <a:t>2. He works at a coal ______________. It produces the electricity for Springfield Town.</a:t>
            </a:r>
            <a:br>
              <a:rPr lang="en-US" sz="3200" dirty="0">
                <a:solidFill>
                  <a:srgbClr val="242021"/>
                </a:solidFill>
                <a:latin typeface="+mj-lt"/>
              </a:rPr>
            </a:br>
            <a:r>
              <a:rPr lang="en-US" sz="3200" dirty="0">
                <a:solidFill>
                  <a:srgbClr val="242021"/>
                </a:solidFill>
                <a:latin typeface="+mj-lt"/>
              </a:rPr>
              <a:t>3. The good thing about ______________ energy like solar power is that it never runs out.</a:t>
            </a:r>
            <a:br>
              <a:rPr lang="en-US" sz="3200" dirty="0">
                <a:solidFill>
                  <a:srgbClr val="242021"/>
                </a:solidFill>
                <a:latin typeface="+mj-lt"/>
              </a:rPr>
            </a:br>
            <a:r>
              <a:rPr lang="en-US" sz="3200" dirty="0">
                <a:solidFill>
                  <a:srgbClr val="242021"/>
                </a:solidFill>
                <a:latin typeface="+mj-lt"/>
              </a:rPr>
              <a:t>4. Non-renewable energy sources like coal causes a lot of ______________ which is bad for the environment.</a:t>
            </a:r>
            <a:r>
              <a:rPr lang="en-US" sz="3200" dirty="0">
                <a:latin typeface="+mj-lt"/>
              </a:rPr>
              <a:t> </a:t>
            </a:r>
          </a:p>
        </p:txBody>
      </p:sp>
      <p:sp>
        <p:nvSpPr>
          <p:cNvPr id="3" name="TextBox 2"/>
          <p:cNvSpPr txBox="1"/>
          <p:nvPr/>
        </p:nvSpPr>
        <p:spPr>
          <a:xfrm>
            <a:off x="4246367" y="3123444"/>
            <a:ext cx="2764334"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power plant</a:t>
            </a:r>
            <a:endParaRPr lang="en-US" sz="3200" dirty="0">
              <a:solidFill>
                <a:srgbClr val="FF0000"/>
              </a:solidFill>
            </a:endParaRPr>
          </a:p>
        </p:txBody>
      </p:sp>
      <p:sp>
        <p:nvSpPr>
          <p:cNvPr id="5" name="TextBox 4"/>
          <p:cNvSpPr txBox="1"/>
          <p:nvPr/>
        </p:nvSpPr>
        <p:spPr>
          <a:xfrm>
            <a:off x="4753881" y="4079431"/>
            <a:ext cx="2584540"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renewable</a:t>
            </a:r>
            <a:endParaRPr lang="en-US" sz="3200" dirty="0">
              <a:solidFill>
                <a:srgbClr val="FF0000"/>
              </a:solidFill>
            </a:endParaRPr>
          </a:p>
        </p:txBody>
      </p:sp>
      <p:sp>
        <p:nvSpPr>
          <p:cNvPr id="6" name="TextBox 5"/>
          <p:cNvSpPr txBox="1"/>
          <p:nvPr/>
        </p:nvSpPr>
        <p:spPr>
          <a:xfrm>
            <a:off x="1172048" y="5560978"/>
            <a:ext cx="2083770"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pollution</a:t>
            </a:r>
            <a:endParaRPr lang="en-US" sz="3200" dirty="0">
              <a:solidFill>
                <a:srgbClr val="FF0000"/>
              </a:solidFill>
            </a:endParaRPr>
          </a:p>
        </p:txBody>
      </p:sp>
      <p:cxnSp>
        <p:nvCxnSpPr>
          <p:cNvPr id="13" name="Straight Connector 12"/>
          <p:cNvCxnSpPr/>
          <p:nvPr/>
        </p:nvCxnSpPr>
        <p:spPr>
          <a:xfrm>
            <a:off x="2450564" y="3105121"/>
            <a:ext cx="43833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10767" y="3615039"/>
            <a:ext cx="38906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12767" y="5052255"/>
            <a:ext cx="23822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880468" y="5560978"/>
            <a:ext cx="1149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4" y="375507"/>
            <a:ext cx="11401425" cy="1838325"/>
          </a:xfrm>
          <a:prstGeom prst="rect">
            <a:avLst/>
          </a:prstGeom>
        </p:spPr>
      </p:pic>
      <p:sp>
        <p:nvSpPr>
          <p:cNvPr id="11" name="Rounded Rectangle 10"/>
          <p:cNvSpPr/>
          <p:nvPr/>
        </p:nvSpPr>
        <p:spPr>
          <a:xfrm>
            <a:off x="9211377" y="372772"/>
            <a:ext cx="2786658" cy="761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rgbClr val="0070C0"/>
                </a:solidFill>
              </a:rPr>
              <a:t>Underline the key words</a:t>
            </a:r>
          </a:p>
        </p:txBody>
      </p:sp>
      <p:sp>
        <p:nvSpPr>
          <p:cNvPr id="20" name="TextBox 19"/>
          <p:cNvSpPr txBox="1"/>
          <p:nvPr/>
        </p:nvSpPr>
        <p:spPr>
          <a:xfrm>
            <a:off x="1214047" y="2136339"/>
            <a:ext cx="2473034"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Solar panels</a:t>
            </a:r>
            <a:endParaRPr lang="en-US" sz="3200" dirty="0">
              <a:solidFill>
                <a:srgbClr val="FF0000"/>
              </a:solidFill>
            </a:endParaRPr>
          </a:p>
        </p:txBody>
      </p:sp>
      <p:cxnSp>
        <p:nvCxnSpPr>
          <p:cNvPr id="23" name="Straight Connector 22"/>
          <p:cNvCxnSpPr/>
          <p:nvPr/>
        </p:nvCxnSpPr>
        <p:spPr>
          <a:xfrm>
            <a:off x="5066978" y="6037119"/>
            <a:ext cx="3991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7781" y="2301109"/>
            <a:ext cx="10879201" cy="3539430"/>
          </a:xfrm>
          <a:prstGeom prst="rect">
            <a:avLst/>
          </a:prstGeom>
        </p:spPr>
        <p:txBody>
          <a:bodyPr wrap="square">
            <a:spAutoFit/>
          </a:bodyPr>
          <a:lstStyle/>
          <a:p>
            <a:r>
              <a:rPr lang="en-US" sz="3200" dirty="0">
                <a:solidFill>
                  <a:srgbClr val="242021"/>
                </a:solidFill>
                <a:latin typeface="+mj-lt"/>
              </a:rPr>
              <a:t>5. My cooker uses ______________. We have to replace the bottles twice a year.</a:t>
            </a:r>
            <a:br>
              <a:rPr lang="en-US" sz="3200" dirty="0">
                <a:solidFill>
                  <a:srgbClr val="242021"/>
                </a:solidFill>
                <a:latin typeface="+mj-lt"/>
              </a:rPr>
            </a:br>
            <a:r>
              <a:rPr lang="en-US" sz="3200" dirty="0">
                <a:solidFill>
                  <a:srgbClr val="242021"/>
                </a:solidFill>
                <a:latin typeface="+mj-lt"/>
              </a:rPr>
              <a:t>6. ______________ sources like coal and oil cannot last forever.</a:t>
            </a:r>
            <a:br>
              <a:rPr lang="en-US" sz="3200" dirty="0">
                <a:solidFill>
                  <a:srgbClr val="242021"/>
                </a:solidFill>
                <a:latin typeface="+mj-lt"/>
              </a:rPr>
            </a:br>
            <a:r>
              <a:rPr lang="en-US" sz="3200" dirty="0">
                <a:solidFill>
                  <a:srgbClr val="242021"/>
                </a:solidFill>
                <a:latin typeface="+mj-lt"/>
              </a:rPr>
              <a:t>7. ______________ is a very powerful energy source, but it can be very dangerous.</a:t>
            </a:r>
            <a:br>
              <a:rPr lang="en-US" sz="3200" dirty="0">
                <a:solidFill>
                  <a:srgbClr val="242021"/>
                </a:solidFill>
                <a:latin typeface="+mj-lt"/>
              </a:rPr>
            </a:br>
            <a:r>
              <a:rPr lang="en-US" sz="3200" dirty="0">
                <a:solidFill>
                  <a:srgbClr val="242021"/>
                </a:solidFill>
                <a:latin typeface="+mj-lt"/>
              </a:rPr>
              <a:t>8. He repairs the ______________ when they break down and stop turning.</a:t>
            </a:r>
            <a:r>
              <a:rPr lang="en-US" sz="3200" dirty="0">
                <a:latin typeface="+mj-lt"/>
              </a:rPr>
              <a:t> </a:t>
            </a:r>
          </a:p>
        </p:txBody>
      </p:sp>
      <p:sp>
        <p:nvSpPr>
          <p:cNvPr id="7" name="TextBox 6"/>
          <p:cNvSpPr txBox="1"/>
          <p:nvPr/>
        </p:nvSpPr>
        <p:spPr>
          <a:xfrm>
            <a:off x="3865418" y="2291614"/>
            <a:ext cx="3022062"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natural gas</a:t>
            </a:r>
            <a:endParaRPr lang="en-US" sz="3200" dirty="0">
              <a:solidFill>
                <a:srgbClr val="FF0000"/>
              </a:solidFill>
            </a:endParaRPr>
          </a:p>
        </p:txBody>
      </p:sp>
      <p:sp>
        <p:nvSpPr>
          <p:cNvPr id="8" name="TextBox 7"/>
          <p:cNvSpPr txBox="1"/>
          <p:nvPr/>
        </p:nvSpPr>
        <p:spPr>
          <a:xfrm>
            <a:off x="924010" y="3289598"/>
            <a:ext cx="3235037"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Non-renewable</a:t>
            </a:r>
            <a:endParaRPr lang="en-US" sz="3200" dirty="0">
              <a:solidFill>
                <a:srgbClr val="FF0000"/>
              </a:solidFill>
            </a:endParaRPr>
          </a:p>
        </p:txBody>
      </p:sp>
      <p:sp>
        <p:nvSpPr>
          <p:cNvPr id="9" name="TextBox 8"/>
          <p:cNvSpPr txBox="1"/>
          <p:nvPr/>
        </p:nvSpPr>
        <p:spPr>
          <a:xfrm>
            <a:off x="829216" y="3774442"/>
            <a:ext cx="3424624"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Nuclear power</a:t>
            </a:r>
            <a:endParaRPr lang="en-US" sz="3200" dirty="0">
              <a:solidFill>
                <a:srgbClr val="FF0000"/>
              </a:solidFill>
            </a:endParaRPr>
          </a:p>
        </p:txBody>
      </p:sp>
      <p:sp>
        <p:nvSpPr>
          <p:cNvPr id="10" name="TextBox 9"/>
          <p:cNvSpPr txBox="1"/>
          <p:nvPr/>
        </p:nvSpPr>
        <p:spPr>
          <a:xfrm>
            <a:off x="3393655" y="4736805"/>
            <a:ext cx="3157066" cy="584775"/>
          </a:xfrm>
          <a:prstGeom prst="rect">
            <a:avLst/>
          </a:prstGeom>
          <a:noFill/>
        </p:spPr>
        <p:txBody>
          <a:bodyPr wrap="square" rtlCol="0">
            <a:spAutoFit/>
          </a:bodyPr>
          <a:lstStyle/>
          <a:p>
            <a:pPr algn="ctr"/>
            <a:r>
              <a:rPr lang="en-US" sz="3200" dirty="0">
                <a:solidFill>
                  <a:srgbClr val="FF0000"/>
                </a:solidFill>
                <a:sym typeface="Symbol" panose="05050102010706020507" pitchFamily="18" charset="2"/>
              </a:rPr>
              <a:t>wind turbines</a:t>
            </a:r>
            <a:endParaRPr lang="en-US" sz="3200" dirty="0">
              <a:solidFill>
                <a:srgbClr val="FF0000"/>
              </a:solidFill>
            </a:endParaRPr>
          </a:p>
        </p:txBody>
      </p:sp>
      <p:cxnSp>
        <p:nvCxnSpPr>
          <p:cNvPr id="13" name="Straight Connector 12"/>
          <p:cNvCxnSpPr/>
          <p:nvPr/>
        </p:nvCxnSpPr>
        <p:spPr>
          <a:xfrm>
            <a:off x="8826825" y="2799387"/>
            <a:ext cx="18379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13597" y="2779564"/>
            <a:ext cx="17749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3709" y="5214133"/>
            <a:ext cx="18464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08423" y="5707775"/>
            <a:ext cx="11540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4" y="375507"/>
            <a:ext cx="11401425" cy="1838325"/>
          </a:xfrm>
          <a:prstGeom prst="rect">
            <a:avLst/>
          </a:prstGeom>
        </p:spPr>
      </p:pic>
      <p:sp>
        <p:nvSpPr>
          <p:cNvPr id="11" name="Rounded Rectangle 10"/>
          <p:cNvSpPr/>
          <p:nvPr/>
        </p:nvSpPr>
        <p:spPr>
          <a:xfrm>
            <a:off x="9192126" y="372772"/>
            <a:ext cx="2805909" cy="761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rgbClr val="0070C0"/>
                </a:solidFill>
              </a:rPr>
              <a:t>Underline the key words</a:t>
            </a:r>
          </a:p>
        </p:txBody>
      </p:sp>
      <p:cxnSp>
        <p:nvCxnSpPr>
          <p:cNvPr id="22" name="Straight Connector 21"/>
          <p:cNvCxnSpPr/>
          <p:nvPr/>
        </p:nvCxnSpPr>
        <p:spPr>
          <a:xfrm>
            <a:off x="8061617" y="3786454"/>
            <a:ext cx="29822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39568" y="4284633"/>
            <a:ext cx="38258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1703" y="4745411"/>
            <a:ext cx="26162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98355" y="3259795"/>
            <a:ext cx="10978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418" y="2126683"/>
            <a:ext cx="10764982" cy="4308872"/>
          </a:xfrm>
          <a:prstGeom prst="rect">
            <a:avLst/>
          </a:prstGeom>
        </p:spPr>
        <p:txBody>
          <a:bodyPr wrap="square">
            <a:spAutoFit/>
          </a:bodyPr>
          <a:lstStyle/>
          <a:p>
            <a:r>
              <a:rPr lang="en-US" sz="3400" dirty="0">
                <a:solidFill>
                  <a:srgbClr val="242021"/>
                </a:solidFill>
              </a:rPr>
              <a:t>1. Coal isn't very clean. It keeps us warm in the winter.</a:t>
            </a:r>
            <a:br>
              <a:rPr lang="en-US" sz="3400" dirty="0">
                <a:solidFill>
                  <a:srgbClr val="242021"/>
                </a:solidFill>
              </a:rPr>
            </a:br>
            <a:r>
              <a:rPr lang="en-US" sz="3400" dirty="0">
                <a:solidFill>
                  <a:srgbClr val="242021"/>
                </a:solidFill>
              </a:rPr>
              <a:t>    </a:t>
            </a:r>
            <a:r>
              <a:rPr lang="en-US" sz="3400" dirty="0">
                <a:solidFill>
                  <a:srgbClr val="FF0000"/>
                </a:solidFill>
              </a:rPr>
              <a:t> </a:t>
            </a:r>
            <a:br>
              <a:rPr lang="en-US" sz="3400" dirty="0">
                <a:solidFill>
                  <a:srgbClr val="242021"/>
                </a:solidFill>
              </a:rPr>
            </a:br>
            <a:r>
              <a:rPr lang="en-US" sz="3400" dirty="0">
                <a:solidFill>
                  <a:srgbClr val="242021"/>
                </a:solidFill>
              </a:rPr>
              <a:t>2. Natural gas is cheap. It is excellent for cooking.</a:t>
            </a:r>
            <a:br>
              <a:rPr lang="en-US" sz="3400" dirty="0">
                <a:solidFill>
                  <a:srgbClr val="242021"/>
                </a:solidFill>
              </a:rPr>
            </a:br>
            <a:br>
              <a:rPr lang="en-US" sz="3400" dirty="0">
                <a:solidFill>
                  <a:srgbClr val="242021"/>
                </a:solidFill>
              </a:rPr>
            </a:br>
            <a:r>
              <a:rPr lang="en-US" sz="3400" dirty="0">
                <a:solidFill>
                  <a:srgbClr val="242021"/>
                </a:solidFill>
              </a:rPr>
              <a:t>3. The power plant is big. It provides enough power for the whole town.</a:t>
            </a:r>
            <a:br>
              <a:rPr lang="en-US" sz="3400" dirty="0">
                <a:solidFill>
                  <a:srgbClr val="242021"/>
                </a:solidFill>
              </a:rPr>
            </a:br>
            <a:br>
              <a:rPr lang="en-US" sz="3400" dirty="0">
                <a:solidFill>
                  <a:srgbClr val="242021"/>
                </a:solidFill>
              </a:rPr>
            </a:br>
            <a:endParaRPr lang="en-US" sz="3400" dirty="0"/>
          </a:p>
        </p:txBody>
      </p:sp>
      <p:sp>
        <p:nvSpPr>
          <p:cNvPr id="4" name="TextBox 3"/>
          <p:cNvSpPr txBox="1"/>
          <p:nvPr/>
        </p:nvSpPr>
        <p:spPr>
          <a:xfrm>
            <a:off x="1246908" y="3693643"/>
            <a:ext cx="9919856" cy="615553"/>
          </a:xfrm>
          <a:prstGeom prst="rect">
            <a:avLst/>
          </a:prstGeom>
          <a:noFill/>
        </p:spPr>
        <p:txBody>
          <a:bodyPr wrap="square" rtlCol="0">
            <a:spAutoFit/>
          </a:bodyPr>
          <a:lstStyle/>
          <a:p>
            <a:r>
              <a:rPr lang="en-US" sz="3400" dirty="0">
                <a:solidFill>
                  <a:srgbClr val="FF0000"/>
                </a:solidFill>
              </a:rPr>
              <a:t>Natural gas is cheap and it is excellent for cooking. </a:t>
            </a:r>
          </a:p>
        </p:txBody>
      </p:sp>
      <p:sp>
        <p:nvSpPr>
          <p:cNvPr id="5" name="TextBox 4"/>
          <p:cNvSpPr txBox="1"/>
          <p:nvPr/>
        </p:nvSpPr>
        <p:spPr>
          <a:xfrm>
            <a:off x="1246908" y="5181393"/>
            <a:ext cx="10543309" cy="1138773"/>
          </a:xfrm>
          <a:prstGeom prst="rect">
            <a:avLst/>
          </a:prstGeom>
          <a:noFill/>
        </p:spPr>
        <p:txBody>
          <a:bodyPr wrap="square" rtlCol="0">
            <a:spAutoFit/>
          </a:bodyPr>
          <a:lstStyle/>
          <a:p>
            <a:r>
              <a:rPr lang="en-US" sz="3400" dirty="0">
                <a:solidFill>
                  <a:srgbClr val="FF0000"/>
                </a:solidFill>
              </a:rPr>
              <a:t>The power plant is big and it provides enough power for the whole town.</a:t>
            </a:r>
          </a:p>
        </p:txBody>
      </p:sp>
      <p:sp>
        <p:nvSpPr>
          <p:cNvPr id="10" name="Rounded Rectangular Callout 9"/>
          <p:cNvSpPr/>
          <p:nvPr/>
        </p:nvSpPr>
        <p:spPr>
          <a:xfrm>
            <a:off x="7703127" y="645643"/>
            <a:ext cx="4488873" cy="1233055"/>
          </a:xfrm>
          <a:prstGeom prst="wedgeRoundRectCallout">
            <a:avLst>
              <a:gd name="adj1" fmla="val -60957"/>
              <a:gd name="adj2" fmla="val 17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70C0"/>
                </a:solidFill>
              </a:rPr>
              <a:t>We use </a:t>
            </a:r>
            <a:r>
              <a:rPr lang="en-US" sz="2800" b="1" dirty="0">
                <a:solidFill>
                  <a:srgbClr val="FF0000"/>
                </a:solidFill>
              </a:rPr>
              <a:t>and</a:t>
            </a:r>
            <a:r>
              <a:rPr lang="en-US" sz="2800" b="1" dirty="0">
                <a:solidFill>
                  <a:srgbClr val="0070C0"/>
                </a:solidFill>
              </a:rPr>
              <a:t> </a:t>
            </a:r>
            <a:r>
              <a:rPr lang="en-US" sz="2800" dirty="0">
                <a:solidFill>
                  <a:srgbClr val="0070C0"/>
                </a:solidFill>
              </a:rPr>
              <a:t>to add similar ideas, &amp; </a:t>
            </a:r>
            <a:r>
              <a:rPr lang="en-US" sz="2800" b="1" dirty="0">
                <a:solidFill>
                  <a:srgbClr val="FF0000"/>
                </a:solidFill>
              </a:rPr>
              <a:t>but</a:t>
            </a:r>
            <a:r>
              <a:rPr lang="en-US" sz="2800" dirty="0">
                <a:solidFill>
                  <a:srgbClr val="0070C0"/>
                </a:solidFill>
              </a:rPr>
              <a:t> to add different information.</a:t>
            </a:r>
          </a:p>
        </p:txBody>
      </p:sp>
      <p:pic>
        <p:nvPicPr>
          <p:cNvPr id="3" name="Picture 2"/>
          <p:cNvPicPr>
            <a:picLocks noChangeAspect="1"/>
          </p:cNvPicPr>
          <p:nvPr/>
        </p:nvPicPr>
        <p:blipFill>
          <a:blip r:embed="rId2"/>
          <a:stretch>
            <a:fillRect/>
          </a:stretch>
        </p:blipFill>
        <p:spPr>
          <a:xfrm>
            <a:off x="280555" y="625836"/>
            <a:ext cx="7086600" cy="628650"/>
          </a:xfrm>
          <a:prstGeom prst="rect">
            <a:avLst/>
          </a:prstGeom>
        </p:spPr>
      </p:pic>
      <p:sp>
        <p:nvSpPr>
          <p:cNvPr id="6" name="TextBox 5"/>
          <p:cNvSpPr txBox="1"/>
          <p:nvPr/>
        </p:nvSpPr>
        <p:spPr>
          <a:xfrm>
            <a:off x="1250614" y="2603778"/>
            <a:ext cx="10589786" cy="615553"/>
          </a:xfrm>
          <a:prstGeom prst="rect">
            <a:avLst/>
          </a:prstGeom>
          <a:noFill/>
        </p:spPr>
        <p:txBody>
          <a:bodyPr wrap="square">
            <a:spAutoFit/>
          </a:bodyPr>
          <a:lstStyle/>
          <a:p>
            <a:r>
              <a:rPr lang="en-US" sz="3400" dirty="0">
                <a:solidFill>
                  <a:srgbClr val="FF0000"/>
                </a:solidFill>
              </a:rPr>
              <a:t>Coal isn't very clean, but it keeps us warm in the winter.</a:t>
            </a:r>
            <a:endParaRPr lang="en-US" sz="3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853" y="714964"/>
            <a:ext cx="10557163" cy="4801314"/>
          </a:xfrm>
          <a:prstGeom prst="rect">
            <a:avLst/>
          </a:prstGeom>
        </p:spPr>
        <p:txBody>
          <a:bodyPr wrap="square">
            <a:spAutoFit/>
          </a:bodyPr>
          <a:lstStyle/>
          <a:p>
            <a:r>
              <a:rPr lang="en-US" sz="3400" dirty="0">
                <a:solidFill>
                  <a:srgbClr val="242021"/>
                </a:solidFill>
              </a:rPr>
              <a:t>4. The solar panels are expensive to buy. They save money on electricity bills later.</a:t>
            </a:r>
            <a:br>
              <a:rPr lang="en-US" sz="3400" dirty="0">
                <a:solidFill>
                  <a:srgbClr val="242021"/>
                </a:solidFill>
              </a:rPr>
            </a:br>
            <a:endParaRPr lang="en-US" sz="3400" dirty="0">
              <a:solidFill>
                <a:srgbClr val="242021"/>
              </a:solidFill>
            </a:endParaRPr>
          </a:p>
          <a:p>
            <a:br>
              <a:rPr lang="en-US" sz="3400" dirty="0">
                <a:solidFill>
                  <a:srgbClr val="242021"/>
                </a:solidFill>
              </a:rPr>
            </a:br>
            <a:r>
              <a:rPr lang="en-US" sz="3400" dirty="0">
                <a:solidFill>
                  <a:srgbClr val="242021"/>
                </a:solidFill>
              </a:rPr>
              <a:t>5. My father loves a coal fire. I hate it.</a:t>
            </a:r>
            <a:br>
              <a:rPr lang="en-US" sz="3400" dirty="0">
                <a:solidFill>
                  <a:srgbClr val="242021"/>
                </a:solidFill>
              </a:rPr>
            </a:br>
            <a:br>
              <a:rPr lang="en-US" sz="3400" dirty="0">
                <a:solidFill>
                  <a:srgbClr val="242021"/>
                </a:solidFill>
              </a:rPr>
            </a:br>
            <a:r>
              <a:rPr lang="en-US" sz="3400" dirty="0">
                <a:solidFill>
                  <a:srgbClr val="242021"/>
                </a:solidFill>
              </a:rPr>
              <a:t>6. I don't think we should use nuclear power. My brother thinks using it is a good idea.</a:t>
            </a:r>
            <a:r>
              <a:rPr lang="en-US" sz="3400" dirty="0"/>
              <a:t> </a:t>
            </a:r>
            <a:br>
              <a:rPr lang="en-US" sz="3400" dirty="0"/>
            </a:br>
            <a:endParaRPr lang="en-US" sz="3400" dirty="0"/>
          </a:p>
        </p:txBody>
      </p:sp>
      <p:sp>
        <p:nvSpPr>
          <p:cNvPr id="6" name="TextBox 5"/>
          <p:cNvSpPr txBox="1"/>
          <p:nvPr/>
        </p:nvSpPr>
        <p:spPr>
          <a:xfrm>
            <a:off x="775851" y="1720281"/>
            <a:ext cx="10654149" cy="1661993"/>
          </a:xfrm>
          <a:prstGeom prst="rect">
            <a:avLst/>
          </a:prstGeom>
          <a:noFill/>
        </p:spPr>
        <p:txBody>
          <a:bodyPr wrap="square" rtlCol="0">
            <a:spAutoFit/>
          </a:bodyPr>
          <a:lstStyle/>
          <a:p>
            <a:r>
              <a:rPr lang="en-US" sz="3400" dirty="0">
                <a:solidFill>
                  <a:srgbClr val="FF0000"/>
                </a:solidFill>
              </a:rPr>
              <a:t>The solar panels are expensive to buy, but they save money on electricity bills later.</a:t>
            </a:r>
            <a:br>
              <a:rPr lang="en-US" sz="3400" dirty="0">
                <a:solidFill>
                  <a:srgbClr val="FF0000"/>
                </a:solidFill>
              </a:rPr>
            </a:br>
            <a:endParaRPr lang="en-US" sz="3400" dirty="0">
              <a:solidFill>
                <a:srgbClr val="FF0000"/>
              </a:solidFill>
            </a:endParaRPr>
          </a:p>
        </p:txBody>
      </p:sp>
      <p:sp>
        <p:nvSpPr>
          <p:cNvPr id="7" name="TextBox 6"/>
          <p:cNvSpPr txBox="1"/>
          <p:nvPr/>
        </p:nvSpPr>
        <p:spPr>
          <a:xfrm>
            <a:off x="775851" y="3330891"/>
            <a:ext cx="8465128" cy="615553"/>
          </a:xfrm>
          <a:prstGeom prst="rect">
            <a:avLst/>
          </a:prstGeom>
          <a:noFill/>
        </p:spPr>
        <p:txBody>
          <a:bodyPr wrap="square" rtlCol="0">
            <a:spAutoFit/>
          </a:bodyPr>
          <a:lstStyle/>
          <a:p>
            <a:r>
              <a:rPr lang="en-US" sz="3400" dirty="0">
                <a:solidFill>
                  <a:srgbClr val="FF0000"/>
                </a:solidFill>
              </a:rPr>
              <a:t>My father loves a coal fire, but I hate it. </a:t>
            </a:r>
          </a:p>
        </p:txBody>
      </p:sp>
      <p:sp>
        <p:nvSpPr>
          <p:cNvPr id="8" name="TextBox 7"/>
          <p:cNvSpPr txBox="1"/>
          <p:nvPr/>
        </p:nvSpPr>
        <p:spPr>
          <a:xfrm>
            <a:off x="775852" y="4946891"/>
            <a:ext cx="10654148" cy="1138773"/>
          </a:xfrm>
          <a:prstGeom prst="rect">
            <a:avLst/>
          </a:prstGeom>
          <a:noFill/>
        </p:spPr>
        <p:txBody>
          <a:bodyPr wrap="square" rtlCol="0">
            <a:spAutoFit/>
          </a:bodyPr>
          <a:lstStyle/>
          <a:p>
            <a:r>
              <a:rPr lang="en-US" sz="3400" dirty="0">
                <a:solidFill>
                  <a:srgbClr val="FF0000"/>
                </a:solidFill>
              </a:rPr>
              <a:t>I don't think we should use nuclear power, but my brother thinks using it is a good idea.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688" y="56746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341084" y="1433257"/>
            <a:ext cx="1920785" cy="570039"/>
          </a:xfrm>
          <a:prstGeom prst="rect">
            <a:avLst/>
          </a:prstGeom>
        </p:spPr>
      </p:pic>
      <p:sp>
        <p:nvSpPr>
          <p:cNvPr id="11" name="Round Diagonal Corner Rectangle 10"/>
          <p:cNvSpPr/>
          <p:nvPr/>
        </p:nvSpPr>
        <p:spPr>
          <a:xfrm>
            <a:off x="419664" y="5145343"/>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6" y="2069715"/>
            <a:ext cx="2890020" cy="589500"/>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7" y="2659215"/>
            <a:ext cx="2891243" cy="589500"/>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71" y="3221253"/>
            <a:ext cx="2890020" cy="589500"/>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88" y="3864388"/>
            <a:ext cx="2627071" cy="535865"/>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61" y="4426426"/>
            <a:ext cx="2890020" cy="589500"/>
          </a:xfrm>
          <a:prstGeom prst="rect">
            <a:avLst/>
          </a:prstGeom>
        </p:spPr>
      </p:pic>
      <p:pic>
        <p:nvPicPr>
          <p:cNvPr id="2" name="Picture 1"/>
          <p:cNvPicPr>
            <a:picLocks noChangeAspect="1"/>
          </p:cNvPicPr>
          <p:nvPr/>
        </p:nvPicPr>
        <p:blipFill>
          <a:blip r:embed="rId8"/>
          <a:stretch>
            <a:fillRect/>
          </a:stretch>
        </p:blipFill>
        <p:spPr>
          <a:xfrm>
            <a:off x="3467509" y="424829"/>
            <a:ext cx="4201181" cy="5876365"/>
          </a:xfrm>
          <a:prstGeom prst="rect">
            <a:avLst/>
          </a:prstGeom>
        </p:spPr>
      </p:pic>
      <p:pic>
        <p:nvPicPr>
          <p:cNvPr id="5" name="Picture 4"/>
          <p:cNvPicPr>
            <a:picLocks noChangeAspect="1"/>
          </p:cNvPicPr>
          <p:nvPr/>
        </p:nvPicPr>
        <p:blipFill>
          <a:blip r:embed="rId9"/>
          <a:stretch>
            <a:fillRect/>
          </a:stretch>
        </p:blipFill>
        <p:spPr>
          <a:xfrm>
            <a:off x="7700142" y="434256"/>
            <a:ext cx="4201181" cy="58763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59796"/>
            <a:ext cx="12192000" cy="928727"/>
          </a:xfrm>
          <a:prstGeom prst="rect">
            <a:avLst/>
          </a:prstGeom>
        </p:spPr>
      </p:pic>
      <p:pic>
        <p:nvPicPr>
          <p:cNvPr id="3" name="Picture 2"/>
          <p:cNvPicPr>
            <a:picLocks noChangeAspect="1"/>
          </p:cNvPicPr>
          <p:nvPr/>
        </p:nvPicPr>
        <p:blipFill>
          <a:blip r:embed="rId4"/>
          <a:stretch>
            <a:fillRect/>
          </a:stretch>
        </p:blipFill>
        <p:spPr>
          <a:xfrm>
            <a:off x="366932" y="1529628"/>
            <a:ext cx="11458135" cy="1670772"/>
          </a:xfrm>
          <a:prstGeom prst="rect">
            <a:avLst/>
          </a:prstGeom>
        </p:spPr>
      </p:pic>
      <p:pic>
        <p:nvPicPr>
          <p:cNvPr id="4" name="Picture 3"/>
          <p:cNvPicPr>
            <a:picLocks noChangeAspect="1"/>
          </p:cNvPicPr>
          <p:nvPr/>
        </p:nvPicPr>
        <p:blipFill>
          <a:blip r:embed="rId5"/>
          <a:stretch>
            <a:fillRect/>
          </a:stretch>
        </p:blipFill>
        <p:spPr>
          <a:xfrm>
            <a:off x="224216" y="4465454"/>
            <a:ext cx="11704548" cy="1575229"/>
          </a:xfrm>
          <a:prstGeom prst="rect">
            <a:avLst/>
          </a:prstGeom>
        </p:spPr>
      </p:pic>
      <p:pic>
        <p:nvPicPr>
          <p:cNvPr id="5" name="Picture 4"/>
          <p:cNvPicPr>
            <a:picLocks noChangeAspect="1"/>
          </p:cNvPicPr>
          <p:nvPr/>
        </p:nvPicPr>
        <p:blipFill>
          <a:blip r:embed="rId6"/>
          <a:stretch>
            <a:fillRect/>
          </a:stretch>
        </p:blipFill>
        <p:spPr>
          <a:xfrm>
            <a:off x="145258" y="3578763"/>
            <a:ext cx="11906171" cy="508328"/>
          </a:xfrm>
          <a:prstGeom prst="rect">
            <a:avLst/>
          </a:prstGeom>
        </p:spPr>
      </p:pic>
      <p:sp>
        <p:nvSpPr>
          <p:cNvPr id="7" name="Oval 6"/>
          <p:cNvSpPr/>
          <p:nvPr/>
        </p:nvSpPr>
        <p:spPr>
          <a:xfrm>
            <a:off x="6844144" y="2177007"/>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058399" y="2654619"/>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9599" y="4451599"/>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44144" y="4973250"/>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598" y="5481047"/>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091815" y="2796192"/>
            <a:ext cx="1814946" cy="14962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221674" y="401072"/>
            <a:ext cx="11776362" cy="553998"/>
          </a:xfrm>
          <a:prstGeom prst="rect">
            <a:avLst/>
          </a:prstGeom>
        </p:spPr>
        <p:txBody>
          <a:bodyPr wrap="square">
            <a:spAutoFit/>
          </a:bodyPr>
          <a:lstStyle/>
          <a:p>
            <a:pPr algn="ctr"/>
            <a:r>
              <a:rPr lang="en-US" sz="3000" b="1" dirty="0">
                <a:solidFill>
                  <a:srgbClr val="FF0000"/>
                </a:solidFill>
                <a:ea typeface="Times New Roman" panose="02020603050405020304" pitchFamily="18" charset="0"/>
              </a:rPr>
              <a:t>Work in groups: Present about the diagram (which is completed before).</a:t>
            </a:r>
            <a:endParaRPr lang="en-US" sz="3000" b="1" dirty="0">
              <a:solidFill>
                <a:srgbClr val="FF0000"/>
              </a:solidFill>
            </a:endParaRPr>
          </a:p>
        </p:txBody>
      </p:sp>
      <p:sp>
        <p:nvSpPr>
          <p:cNvPr id="5" name="Rectangle 4"/>
          <p:cNvSpPr/>
          <p:nvPr/>
        </p:nvSpPr>
        <p:spPr>
          <a:xfrm>
            <a:off x="5313760" y="3036507"/>
            <a:ext cx="1371057" cy="1015663"/>
          </a:xfrm>
          <a:prstGeom prst="rect">
            <a:avLst/>
          </a:prstGeom>
        </p:spPr>
        <p:txBody>
          <a:bodyPr wrap="square">
            <a:spAutoFit/>
          </a:bodyPr>
          <a:lstStyle/>
          <a:p>
            <a:r>
              <a:rPr lang="en-US" sz="3000" b="1" i="1" dirty="0">
                <a:solidFill>
                  <a:srgbClr val="0070C0"/>
                </a:solidFill>
              </a:rPr>
              <a:t>Energy sources</a:t>
            </a:r>
          </a:p>
        </p:txBody>
      </p:sp>
      <p:sp>
        <p:nvSpPr>
          <p:cNvPr id="7" name="Rounded Rectangle 6"/>
          <p:cNvSpPr/>
          <p:nvPr/>
        </p:nvSpPr>
        <p:spPr>
          <a:xfrm>
            <a:off x="5008823" y="1730173"/>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Solar power</a:t>
            </a:r>
            <a:endParaRPr lang="en-US" sz="2200" dirty="0"/>
          </a:p>
        </p:txBody>
      </p:sp>
      <p:sp>
        <p:nvSpPr>
          <p:cNvPr id="9" name="Rounded Rectangle 8"/>
          <p:cNvSpPr/>
          <p:nvPr/>
        </p:nvSpPr>
        <p:spPr>
          <a:xfrm>
            <a:off x="2279478" y="3239537"/>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Coal</a:t>
            </a:r>
            <a:endParaRPr lang="en-US" sz="2200" dirty="0"/>
          </a:p>
        </p:txBody>
      </p:sp>
      <p:sp>
        <p:nvSpPr>
          <p:cNvPr id="10" name="Rounded Rectangle 9"/>
          <p:cNvSpPr/>
          <p:nvPr/>
        </p:nvSpPr>
        <p:spPr>
          <a:xfrm>
            <a:off x="5008823" y="4748902"/>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Wind power</a:t>
            </a:r>
            <a:endParaRPr lang="en-US" sz="2200" dirty="0"/>
          </a:p>
        </p:txBody>
      </p:sp>
      <p:sp>
        <p:nvSpPr>
          <p:cNvPr id="11" name="Rounded Rectangle 10"/>
          <p:cNvSpPr/>
          <p:nvPr/>
        </p:nvSpPr>
        <p:spPr>
          <a:xfrm>
            <a:off x="7738168" y="3239537"/>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Hydropower</a:t>
            </a:r>
            <a:endParaRPr lang="en-US" sz="2200" dirty="0"/>
          </a:p>
        </p:txBody>
      </p:sp>
      <p:cxnSp>
        <p:nvCxnSpPr>
          <p:cNvPr id="13" name="Straight Arrow Connector 12"/>
          <p:cNvCxnSpPr>
            <a:stCxn id="6" idx="0"/>
            <a:endCxn id="7" idx="2"/>
          </p:cNvCxnSpPr>
          <p:nvPr/>
        </p:nvCxnSpPr>
        <p:spPr>
          <a:xfrm flipV="1">
            <a:off x="5999288" y="2339773"/>
            <a:ext cx="0" cy="45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1"/>
          </p:cNvCxnSpPr>
          <p:nvPr/>
        </p:nvCxnSpPr>
        <p:spPr>
          <a:xfrm flipV="1">
            <a:off x="6906761" y="3544337"/>
            <a:ext cx="8314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9" idx="3"/>
          </p:cNvCxnSpPr>
          <p:nvPr/>
        </p:nvCxnSpPr>
        <p:spPr>
          <a:xfrm flipH="1" flipV="1">
            <a:off x="4260408" y="3544337"/>
            <a:ext cx="8314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4"/>
            <a:endCxn id="10" idx="0"/>
          </p:cNvCxnSpPr>
          <p:nvPr/>
        </p:nvCxnSpPr>
        <p:spPr>
          <a:xfrm>
            <a:off x="5999288" y="4292483"/>
            <a:ext cx="0" cy="45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620337" y="1392425"/>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sp>
        <p:nvSpPr>
          <p:cNvPr id="24" name="Rectangle 23"/>
          <p:cNvSpPr/>
          <p:nvPr/>
        </p:nvSpPr>
        <p:spPr>
          <a:xfrm>
            <a:off x="2279478" y="1400134"/>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cxnSp>
        <p:nvCxnSpPr>
          <p:cNvPr id="31" name="Straight Arrow Connector 30"/>
          <p:cNvCxnSpPr>
            <a:stCxn id="7" idx="1"/>
            <a:endCxn id="24" idx="3"/>
          </p:cNvCxnSpPr>
          <p:nvPr/>
        </p:nvCxnSpPr>
        <p:spPr>
          <a:xfrm flipH="1" flipV="1">
            <a:off x="4378239" y="1766066"/>
            <a:ext cx="630584" cy="26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7" idx="3"/>
            <a:endCxn id="23" idx="1"/>
          </p:cNvCxnSpPr>
          <p:nvPr/>
        </p:nvCxnSpPr>
        <p:spPr>
          <a:xfrm flipV="1">
            <a:off x="6989753" y="1766066"/>
            <a:ext cx="630584" cy="26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0829" y="2279465"/>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sp>
        <p:nvSpPr>
          <p:cNvPr id="56" name="Rectangle 55"/>
          <p:cNvSpPr/>
          <p:nvPr/>
        </p:nvSpPr>
        <p:spPr>
          <a:xfrm>
            <a:off x="10829" y="4147051"/>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cxnSp>
        <p:nvCxnSpPr>
          <p:cNvPr id="57" name="Straight Arrow Connector 56"/>
          <p:cNvCxnSpPr/>
          <p:nvPr/>
        </p:nvCxnSpPr>
        <p:spPr>
          <a:xfrm flipH="1" flipV="1">
            <a:off x="2057534" y="2973900"/>
            <a:ext cx="630584" cy="26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2109590" y="3849137"/>
            <a:ext cx="578528" cy="297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059142" y="2279465"/>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sp>
        <p:nvSpPr>
          <p:cNvPr id="63" name="Rectangle 62"/>
          <p:cNvSpPr/>
          <p:nvPr/>
        </p:nvSpPr>
        <p:spPr>
          <a:xfrm>
            <a:off x="10096971" y="4147051"/>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cxnSp>
        <p:nvCxnSpPr>
          <p:cNvPr id="64" name="Straight Arrow Connector 63"/>
          <p:cNvCxnSpPr/>
          <p:nvPr/>
        </p:nvCxnSpPr>
        <p:spPr>
          <a:xfrm flipV="1">
            <a:off x="9434945" y="2973900"/>
            <a:ext cx="662026" cy="265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9434945" y="3845523"/>
            <a:ext cx="662026" cy="265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282907" y="5528789"/>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sp>
        <p:nvSpPr>
          <p:cNvPr id="72" name="Rectangle 71"/>
          <p:cNvSpPr/>
          <p:nvPr/>
        </p:nvSpPr>
        <p:spPr>
          <a:xfrm>
            <a:off x="7620337" y="5513372"/>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cxnSp>
        <p:nvCxnSpPr>
          <p:cNvPr id="73" name="Straight Arrow Connector 72"/>
          <p:cNvCxnSpPr/>
          <p:nvPr/>
        </p:nvCxnSpPr>
        <p:spPr>
          <a:xfrm flipH="1">
            <a:off x="4378239" y="5237018"/>
            <a:ext cx="630584" cy="291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983366" y="5310915"/>
            <a:ext cx="636971" cy="202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0515"/>
            <a:ext cx="8943340" cy="6097905"/>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60317" y="1772863"/>
            <a:ext cx="9715501"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&amp; Listening: </a:t>
            </a:r>
          </a:p>
          <a:p>
            <a:r>
              <a:rPr lang="en-US" sz="3600" i="1" dirty="0">
                <a:solidFill>
                  <a:srgbClr val="0070C0"/>
                </a:solidFill>
              </a:rPr>
              <a:t>- Understand instructions.</a:t>
            </a:r>
          </a:p>
          <a:p>
            <a:r>
              <a:rPr lang="en-US" sz="3600" i="1" dirty="0">
                <a:solidFill>
                  <a:srgbClr val="0070C0"/>
                </a:solidFill>
              </a:rPr>
              <a:t>- Practice reading and listening for general and specific information.</a:t>
            </a:r>
          </a:p>
          <a:p>
            <a:r>
              <a:rPr lang="en-US" sz="3600" i="1" dirty="0">
                <a:solidFill>
                  <a:srgbClr val="FF0000"/>
                </a:solidFill>
              </a:rPr>
              <a:t>Speaking:</a:t>
            </a:r>
          </a:p>
          <a:p>
            <a:r>
              <a:rPr lang="en-US" sz="3600" i="1" dirty="0">
                <a:solidFill>
                  <a:srgbClr val="0070C0"/>
                </a:solidFill>
              </a:rPr>
              <a:t>- Talk about the advantages and disadvantages of energy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Unit 10.</a:t>
            </a:r>
          </a:p>
          <a:p>
            <a:pPr marL="571500" indent="-571500">
              <a:buFontTx/>
              <a:buChar char="-"/>
            </a:pPr>
            <a:r>
              <a:rPr lang="en-US" sz="3600" i="1" dirty="0">
                <a:solidFill>
                  <a:srgbClr val="0070C0"/>
                </a:solidFill>
              </a:rPr>
              <a:t>Practice presenting the energy sources based on the diagram. </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6211076" y="411086"/>
            <a:ext cx="5980924" cy="5693866"/>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r>
              <a:rPr lang="en-US" sz="3200" i="1" dirty="0">
                <a:solidFill>
                  <a:srgbClr val="0070C0"/>
                </a:solidFill>
              </a:rPr>
              <a:t>- review vocabularies and grammar points.</a:t>
            </a:r>
          </a:p>
          <a:p>
            <a:r>
              <a:rPr lang="en-US" sz="3200" i="1" dirty="0">
                <a:solidFill>
                  <a:srgbClr val="0070C0"/>
                </a:solidFill>
              </a:rPr>
              <a:t>- talk about </a:t>
            </a:r>
          </a:p>
          <a:p>
            <a:r>
              <a:rPr lang="en-US" sz="3200" i="1" dirty="0">
                <a:solidFill>
                  <a:srgbClr val="0070C0"/>
                </a:solidFill>
              </a:rPr>
              <a:t>• types and sources of energy</a:t>
            </a:r>
            <a:br>
              <a:rPr lang="en-US" sz="3200" i="1" dirty="0">
                <a:solidFill>
                  <a:srgbClr val="0070C0"/>
                </a:solidFill>
              </a:rPr>
            </a:br>
            <a:r>
              <a:rPr lang="en-US" sz="3200" i="1" dirty="0">
                <a:solidFill>
                  <a:srgbClr val="0070C0"/>
                </a:solidFill>
              </a:rPr>
              <a:t>• the advantages and disadvantages of energy sources.</a:t>
            </a:r>
          </a:p>
          <a:p>
            <a:r>
              <a:rPr lang="en-US" sz="3200" i="1" dirty="0">
                <a:solidFill>
                  <a:srgbClr val="0070C0"/>
                </a:solidFill>
              </a:rPr>
              <a:t>- practice listening, reading, and speaking skills.</a:t>
            </a:r>
            <a:endParaRPr lang="en-US" sz="3200" i="1" dirty="0">
              <a:solidFill>
                <a:srgbClr val="FF0000"/>
              </a:solidFill>
              <a:ea typeface="Times New Roman" panose="02020603050405020304" pitchFamily="18" charset="0"/>
            </a:endParaRP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091815" y="2796192"/>
            <a:ext cx="1814946" cy="14962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360759" y="401072"/>
            <a:ext cx="1127705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groups: Complete the diagram.</a:t>
            </a:r>
            <a:endParaRPr lang="en-US" sz="4000" b="1" dirty="0">
              <a:solidFill>
                <a:srgbClr val="FF0000"/>
              </a:solidFill>
            </a:endParaRPr>
          </a:p>
        </p:txBody>
      </p:sp>
      <p:sp>
        <p:nvSpPr>
          <p:cNvPr id="5" name="Rectangle 4"/>
          <p:cNvSpPr/>
          <p:nvPr/>
        </p:nvSpPr>
        <p:spPr>
          <a:xfrm>
            <a:off x="5313760" y="3036507"/>
            <a:ext cx="1371057" cy="1015663"/>
          </a:xfrm>
          <a:prstGeom prst="rect">
            <a:avLst/>
          </a:prstGeom>
        </p:spPr>
        <p:txBody>
          <a:bodyPr wrap="square">
            <a:spAutoFit/>
          </a:bodyPr>
          <a:lstStyle/>
          <a:p>
            <a:r>
              <a:rPr lang="en-US" sz="3000" b="1" i="1" dirty="0">
                <a:solidFill>
                  <a:srgbClr val="0070C0"/>
                </a:solidFill>
              </a:rPr>
              <a:t>Energy sources</a:t>
            </a:r>
          </a:p>
        </p:txBody>
      </p:sp>
      <p:sp>
        <p:nvSpPr>
          <p:cNvPr id="7" name="Rounded Rectangle 6"/>
          <p:cNvSpPr/>
          <p:nvPr/>
        </p:nvSpPr>
        <p:spPr>
          <a:xfrm>
            <a:off x="5008823" y="1730173"/>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Solar power</a:t>
            </a:r>
            <a:endParaRPr lang="en-US" sz="2200" dirty="0"/>
          </a:p>
        </p:txBody>
      </p:sp>
      <p:sp>
        <p:nvSpPr>
          <p:cNvPr id="9" name="Rounded Rectangle 8"/>
          <p:cNvSpPr/>
          <p:nvPr/>
        </p:nvSpPr>
        <p:spPr>
          <a:xfrm>
            <a:off x="2279478" y="3239537"/>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Coal</a:t>
            </a:r>
            <a:endParaRPr lang="en-US" sz="2200" dirty="0"/>
          </a:p>
        </p:txBody>
      </p:sp>
      <p:sp>
        <p:nvSpPr>
          <p:cNvPr id="10" name="Rounded Rectangle 9"/>
          <p:cNvSpPr/>
          <p:nvPr/>
        </p:nvSpPr>
        <p:spPr>
          <a:xfrm>
            <a:off x="5008823" y="4748902"/>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Wind power</a:t>
            </a:r>
            <a:endParaRPr lang="en-US" sz="2200" dirty="0"/>
          </a:p>
        </p:txBody>
      </p:sp>
      <p:sp>
        <p:nvSpPr>
          <p:cNvPr id="11" name="Rounded Rectangle 10"/>
          <p:cNvSpPr/>
          <p:nvPr/>
        </p:nvSpPr>
        <p:spPr>
          <a:xfrm>
            <a:off x="7738168" y="3239537"/>
            <a:ext cx="1980930" cy="60960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Hydropower</a:t>
            </a:r>
            <a:endParaRPr lang="en-US" sz="2200" dirty="0"/>
          </a:p>
        </p:txBody>
      </p:sp>
      <p:cxnSp>
        <p:nvCxnSpPr>
          <p:cNvPr id="13" name="Straight Arrow Connector 12"/>
          <p:cNvCxnSpPr>
            <a:stCxn id="6" idx="0"/>
            <a:endCxn id="7" idx="2"/>
          </p:cNvCxnSpPr>
          <p:nvPr/>
        </p:nvCxnSpPr>
        <p:spPr>
          <a:xfrm flipV="1">
            <a:off x="5999288" y="2339773"/>
            <a:ext cx="0" cy="45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1"/>
          </p:cNvCxnSpPr>
          <p:nvPr/>
        </p:nvCxnSpPr>
        <p:spPr>
          <a:xfrm flipV="1">
            <a:off x="6906761" y="3544337"/>
            <a:ext cx="8314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9" idx="3"/>
          </p:cNvCxnSpPr>
          <p:nvPr/>
        </p:nvCxnSpPr>
        <p:spPr>
          <a:xfrm flipH="1" flipV="1">
            <a:off x="4260408" y="3544337"/>
            <a:ext cx="8314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4"/>
            <a:endCxn id="10" idx="0"/>
          </p:cNvCxnSpPr>
          <p:nvPr/>
        </p:nvCxnSpPr>
        <p:spPr>
          <a:xfrm>
            <a:off x="5999288" y="4292483"/>
            <a:ext cx="0" cy="45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620337" y="1392425"/>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sp>
        <p:nvSpPr>
          <p:cNvPr id="24" name="Rectangle 23"/>
          <p:cNvSpPr/>
          <p:nvPr/>
        </p:nvSpPr>
        <p:spPr>
          <a:xfrm>
            <a:off x="2279478" y="1400134"/>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cxnSp>
        <p:nvCxnSpPr>
          <p:cNvPr id="31" name="Straight Arrow Connector 30"/>
          <p:cNvCxnSpPr>
            <a:stCxn id="7" idx="1"/>
            <a:endCxn id="24" idx="3"/>
          </p:cNvCxnSpPr>
          <p:nvPr/>
        </p:nvCxnSpPr>
        <p:spPr>
          <a:xfrm flipH="1" flipV="1">
            <a:off x="4378239" y="1766066"/>
            <a:ext cx="630584" cy="26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7" idx="3"/>
            <a:endCxn id="23" idx="1"/>
          </p:cNvCxnSpPr>
          <p:nvPr/>
        </p:nvCxnSpPr>
        <p:spPr>
          <a:xfrm flipV="1">
            <a:off x="6989753" y="1766066"/>
            <a:ext cx="630584" cy="26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0829" y="2279465"/>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sp>
        <p:nvSpPr>
          <p:cNvPr id="56" name="Rectangle 55"/>
          <p:cNvSpPr/>
          <p:nvPr/>
        </p:nvSpPr>
        <p:spPr>
          <a:xfrm>
            <a:off x="10829" y="4147051"/>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cxnSp>
        <p:nvCxnSpPr>
          <p:cNvPr id="57" name="Straight Arrow Connector 56"/>
          <p:cNvCxnSpPr/>
          <p:nvPr/>
        </p:nvCxnSpPr>
        <p:spPr>
          <a:xfrm flipH="1" flipV="1">
            <a:off x="2057534" y="2973900"/>
            <a:ext cx="630584" cy="26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2109590" y="3849137"/>
            <a:ext cx="578528" cy="297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059142" y="2279465"/>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sp>
        <p:nvSpPr>
          <p:cNvPr id="63" name="Rectangle 62"/>
          <p:cNvSpPr/>
          <p:nvPr/>
        </p:nvSpPr>
        <p:spPr>
          <a:xfrm>
            <a:off x="10096971" y="4147051"/>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cxnSp>
        <p:nvCxnSpPr>
          <p:cNvPr id="64" name="Straight Arrow Connector 63"/>
          <p:cNvCxnSpPr/>
          <p:nvPr/>
        </p:nvCxnSpPr>
        <p:spPr>
          <a:xfrm flipV="1">
            <a:off x="9434945" y="2973900"/>
            <a:ext cx="662026" cy="265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9434945" y="3845523"/>
            <a:ext cx="662026" cy="265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282907" y="5528789"/>
            <a:ext cx="2098761" cy="731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Advantages</a:t>
            </a:r>
          </a:p>
          <a:p>
            <a:pPr algn="ctr"/>
            <a:r>
              <a:rPr lang="en-US" sz="2200" dirty="0"/>
              <a:t>………………….</a:t>
            </a:r>
          </a:p>
        </p:txBody>
      </p:sp>
      <p:sp>
        <p:nvSpPr>
          <p:cNvPr id="72" name="Rectangle 71"/>
          <p:cNvSpPr/>
          <p:nvPr/>
        </p:nvSpPr>
        <p:spPr>
          <a:xfrm>
            <a:off x="7620337" y="5513372"/>
            <a:ext cx="2098762" cy="74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i="1" dirty="0">
                <a:solidFill>
                  <a:srgbClr val="0070C0"/>
                </a:solidFill>
              </a:rPr>
              <a:t>Disadvantages</a:t>
            </a:r>
          </a:p>
          <a:p>
            <a:pPr algn="ctr"/>
            <a:r>
              <a:rPr lang="en-US" sz="2200" dirty="0"/>
              <a:t>……………………</a:t>
            </a:r>
          </a:p>
        </p:txBody>
      </p:sp>
      <p:cxnSp>
        <p:nvCxnSpPr>
          <p:cNvPr id="73" name="Straight Arrow Connector 72"/>
          <p:cNvCxnSpPr/>
          <p:nvPr/>
        </p:nvCxnSpPr>
        <p:spPr>
          <a:xfrm flipH="1">
            <a:off x="4378239" y="5237018"/>
            <a:ext cx="630584" cy="291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983366" y="5310915"/>
            <a:ext cx="636971" cy="202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5783938" y="2253656"/>
            <a:ext cx="6244860" cy="2470743"/>
          </a:xfrm>
          <a:prstGeom prst="rect">
            <a:avLst/>
          </a:prstGeom>
        </p:spPr>
      </p:pic>
      <p:sp>
        <p:nvSpPr>
          <p:cNvPr id="4" name="TextBox 3"/>
          <p:cNvSpPr txBox="1"/>
          <p:nvPr/>
        </p:nvSpPr>
        <p:spPr>
          <a:xfrm>
            <a:off x="10030690" y="3018872"/>
            <a:ext cx="505691" cy="615553"/>
          </a:xfrm>
          <a:prstGeom prst="rect">
            <a:avLst/>
          </a:prstGeom>
          <a:noFill/>
        </p:spPr>
        <p:txBody>
          <a:bodyPr wrap="square" rtlCol="0">
            <a:spAutoFit/>
          </a:bodyPr>
          <a:lstStyle/>
          <a:p>
            <a:r>
              <a:rPr lang="en-US" sz="3400" b="1" dirty="0">
                <a:solidFill>
                  <a:srgbClr val="FF0000"/>
                </a:solidFill>
                <a:sym typeface="Wingdings" panose="05000000000000000000" pitchFamily="2" charset="2"/>
              </a:rPr>
              <a:t></a:t>
            </a:r>
            <a:endParaRPr lang="en-US" sz="3400" b="1" dirty="0">
              <a:solidFill>
                <a:srgbClr val="FF0000"/>
              </a:solidFill>
            </a:endParaRPr>
          </a:p>
        </p:txBody>
      </p:sp>
      <p:pic>
        <p:nvPicPr>
          <p:cNvPr id="5" name="Picture 4"/>
          <p:cNvPicPr>
            <a:picLocks noChangeAspect="1"/>
          </p:cNvPicPr>
          <p:nvPr/>
        </p:nvPicPr>
        <p:blipFill>
          <a:blip r:embed="rId5"/>
          <a:stretch>
            <a:fillRect/>
          </a:stretch>
        </p:blipFill>
        <p:spPr>
          <a:xfrm>
            <a:off x="0" y="437374"/>
            <a:ext cx="12005126" cy="989114"/>
          </a:xfrm>
          <a:prstGeom prst="rect">
            <a:avLst/>
          </a:prstGeom>
        </p:spPr>
      </p:pic>
      <p:pic>
        <p:nvPicPr>
          <p:cNvPr id="6" name="Picture 5"/>
          <p:cNvPicPr>
            <a:picLocks noChangeAspect="1"/>
          </p:cNvPicPr>
          <p:nvPr/>
        </p:nvPicPr>
        <p:blipFill>
          <a:blip r:embed="rId6"/>
          <a:stretch>
            <a:fillRect/>
          </a:stretch>
        </p:blipFill>
        <p:spPr>
          <a:xfrm>
            <a:off x="310093" y="2011359"/>
            <a:ext cx="5473845" cy="2630580"/>
          </a:xfrm>
          <a:prstGeom prst="rect">
            <a:avLst/>
          </a:prstGeom>
        </p:spPr>
      </p:pic>
      <p:pic>
        <p:nvPicPr>
          <p:cNvPr id="2" name="CD2-TRACK 44">
            <a:hlinkClick r:id="" action="ppaction://media"/>
          </p:cNvPr>
          <p:cNvPicPr>
            <a:picLocks noChangeAspect="1"/>
          </p:cNvPicPr>
          <p:nvPr>
            <a:audioFile r:link="rId1"/>
            <p:extLst>
              <p:ext uri="{DAA4B4D4-6D71-4841-9C94-3DE7FCFB9230}">
                <p14:media xmlns:p14="http://schemas.microsoft.com/office/powerpoint/2010/main" r:embed="rId2">
                  <p14:trim st="25806" end="144207.25"/>
                </p14:media>
              </p:ext>
            </p:extLst>
          </p:nvPr>
        </p:nvPicPr>
        <p:blipFill>
          <a:blip r:embed="rId7"/>
          <a:stretch>
            <a:fillRect/>
          </a:stretch>
        </p:blipFill>
        <p:spPr>
          <a:xfrm>
            <a:off x="10536698" y="1675447"/>
            <a:ext cx="487363" cy="487363"/>
          </a:xfrm>
          <a:prstGeom prst="rect">
            <a:avLst/>
          </a:prstGeom>
        </p:spPr>
      </p:pic>
      <p:sp>
        <p:nvSpPr>
          <p:cNvPr id="3" name="Text Box 2"/>
          <p:cNvSpPr txBox="1"/>
          <p:nvPr/>
        </p:nvSpPr>
        <p:spPr>
          <a:xfrm>
            <a:off x="9872980" y="1029970"/>
            <a:ext cx="2252980" cy="645160"/>
          </a:xfrm>
          <a:prstGeom prst="rect">
            <a:avLst/>
          </a:prstGeom>
          <a:noFill/>
        </p:spPr>
        <p:txBody>
          <a:bodyPr wrap="square" rtlCol="0" anchor="t">
            <a:spAutoFit/>
          </a:bodyPr>
          <a:lstStyle/>
          <a:p>
            <a:r>
              <a:rPr lang="en-US" i="1">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32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5924332" y="3287808"/>
            <a:ext cx="5866670" cy="2346668"/>
          </a:xfrm>
          <a:prstGeom prst="rect">
            <a:avLst/>
          </a:prstGeom>
        </p:spPr>
      </p:pic>
      <p:pic>
        <p:nvPicPr>
          <p:cNvPr id="10" name="Picture 9"/>
          <p:cNvPicPr>
            <a:picLocks noChangeAspect="1"/>
          </p:cNvPicPr>
          <p:nvPr/>
        </p:nvPicPr>
        <p:blipFill>
          <a:blip r:embed="rId5"/>
          <a:stretch>
            <a:fillRect/>
          </a:stretch>
        </p:blipFill>
        <p:spPr>
          <a:xfrm>
            <a:off x="454418" y="3287808"/>
            <a:ext cx="4960002" cy="2112001"/>
          </a:xfrm>
          <a:prstGeom prst="rect">
            <a:avLst/>
          </a:prstGeom>
        </p:spPr>
      </p:pic>
      <p:pic>
        <p:nvPicPr>
          <p:cNvPr id="9" name="Picture 8"/>
          <p:cNvPicPr>
            <a:picLocks noChangeAspect="1"/>
          </p:cNvPicPr>
          <p:nvPr/>
        </p:nvPicPr>
        <p:blipFill>
          <a:blip r:embed="rId6"/>
          <a:stretch>
            <a:fillRect/>
          </a:stretch>
        </p:blipFill>
        <p:spPr>
          <a:xfrm>
            <a:off x="6754423" y="843074"/>
            <a:ext cx="4597336" cy="2112001"/>
          </a:xfrm>
          <a:prstGeom prst="rect">
            <a:avLst/>
          </a:prstGeom>
        </p:spPr>
      </p:pic>
      <p:pic>
        <p:nvPicPr>
          <p:cNvPr id="8" name="Picture 7"/>
          <p:cNvPicPr>
            <a:picLocks noChangeAspect="1"/>
          </p:cNvPicPr>
          <p:nvPr/>
        </p:nvPicPr>
        <p:blipFill>
          <a:blip r:embed="rId7"/>
          <a:stretch>
            <a:fillRect/>
          </a:stretch>
        </p:blipFill>
        <p:spPr>
          <a:xfrm>
            <a:off x="331209" y="751609"/>
            <a:ext cx="6294438" cy="2324100"/>
          </a:xfrm>
          <a:prstGeom prst="rect">
            <a:avLst/>
          </a:prstGeom>
        </p:spPr>
      </p:pic>
      <p:sp>
        <p:nvSpPr>
          <p:cNvPr id="3" name="TextBox 2"/>
          <p:cNvSpPr txBox="1"/>
          <p:nvPr/>
        </p:nvSpPr>
        <p:spPr>
          <a:xfrm>
            <a:off x="4841127" y="2460156"/>
            <a:ext cx="424606" cy="615553"/>
          </a:xfrm>
          <a:prstGeom prst="rect">
            <a:avLst/>
          </a:prstGeom>
          <a:noFill/>
        </p:spPr>
        <p:txBody>
          <a:bodyPr wrap="square" rtlCol="0">
            <a:spAutoFit/>
          </a:bodyPr>
          <a:lstStyle/>
          <a:p>
            <a:r>
              <a:rPr lang="en-US" sz="3400" b="1" dirty="0">
                <a:solidFill>
                  <a:srgbClr val="FF0000"/>
                </a:solidFill>
                <a:sym typeface="Wingdings" panose="05000000000000000000" pitchFamily="2" charset="2"/>
              </a:rPr>
              <a:t></a:t>
            </a:r>
            <a:endParaRPr lang="en-US" sz="3400" b="1" dirty="0">
              <a:solidFill>
                <a:srgbClr val="FF0000"/>
              </a:solidFill>
            </a:endParaRPr>
          </a:p>
        </p:txBody>
      </p:sp>
      <p:sp>
        <p:nvSpPr>
          <p:cNvPr id="4" name="TextBox 3"/>
          <p:cNvSpPr txBox="1"/>
          <p:nvPr/>
        </p:nvSpPr>
        <p:spPr>
          <a:xfrm>
            <a:off x="10547793" y="2421308"/>
            <a:ext cx="424606" cy="615553"/>
          </a:xfrm>
          <a:prstGeom prst="rect">
            <a:avLst/>
          </a:prstGeom>
          <a:noFill/>
        </p:spPr>
        <p:txBody>
          <a:bodyPr wrap="square" rtlCol="0">
            <a:spAutoFit/>
          </a:bodyPr>
          <a:lstStyle/>
          <a:p>
            <a:r>
              <a:rPr lang="en-US" sz="3400" b="1" dirty="0">
                <a:solidFill>
                  <a:srgbClr val="FF0000"/>
                </a:solidFill>
                <a:sym typeface="Wingdings" panose="05000000000000000000" pitchFamily="2" charset="2"/>
              </a:rPr>
              <a:t></a:t>
            </a:r>
            <a:endParaRPr lang="en-US" sz="3400" b="1" dirty="0">
              <a:solidFill>
                <a:srgbClr val="FF0000"/>
              </a:solidFill>
            </a:endParaRPr>
          </a:p>
        </p:txBody>
      </p:sp>
      <p:sp>
        <p:nvSpPr>
          <p:cNvPr id="5" name="TextBox 4"/>
          <p:cNvSpPr txBox="1"/>
          <p:nvPr/>
        </p:nvSpPr>
        <p:spPr>
          <a:xfrm>
            <a:off x="4841127" y="4884078"/>
            <a:ext cx="468348" cy="615553"/>
          </a:xfrm>
          <a:prstGeom prst="rect">
            <a:avLst/>
          </a:prstGeom>
          <a:noFill/>
        </p:spPr>
        <p:txBody>
          <a:bodyPr wrap="square" rtlCol="0">
            <a:spAutoFit/>
          </a:bodyPr>
          <a:lstStyle/>
          <a:p>
            <a:r>
              <a:rPr lang="en-US" sz="3400" b="1" dirty="0">
                <a:solidFill>
                  <a:srgbClr val="FF0000"/>
                </a:solidFill>
                <a:sym typeface="Wingdings" panose="05000000000000000000" pitchFamily="2" charset="2"/>
              </a:rPr>
              <a:t></a:t>
            </a:r>
            <a:endParaRPr lang="en-US" sz="3400" b="1" dirty="0">
              <a:solidFill>
                <a:srgbClr val="FF0000"/>
              </a:solidFill>
            </a:endParaRPr>
          </a:p>
        </p:txBody>
      </p:sp>
      <p:sp>
        <p:nvSpPr>
          <p:cNvPr id="6" name="TextBox 5"/>
          <p:cNvSpPr txBox="1"/>
          <p:nvPr/>
        </p:nvSpPr>
        <p:spPr>
          <a:xfrm>
            <a:off x="9906073" y="4488852"/>
            <a:ext cx="401783" cy="615553"/>
          </a:xfrm>
          <a:prstGeom prst="rect">
            <a:avLst/>
          </a:prstGeom>
          <a:noFill/>
        </p:spPr>
        <p:txBody>
          <a:bodyPr wrap="square" rtlCol="0">
            <a:spAutoFit/>
          </a:bodyPr>
          <a:lstStyle/>
          <a:p>
            <a:r>
              <a:rPr lang="en-US" sz="3400" b="1" dirty="0">
                <a:solidFill>
                  <a:srgbClr val="FF0000"/>
                </a:solidFill>
                <a:sym typeface="Wingdings" panose="05000000000000000000" pitchFamily="2" charset="2"/>
              </a:rPr>
              <a:t></a:t>
            </a:r>
            <a:endParaRPr lang="en-US" sz="3400" b="1" dirty="0">
              <a:solidFill>
                <a:srgbClr val="FF0000"/>
              </a:solidFill>
            </a:endParaRPr>
          </a:p>
        </p:txBody>
      </p:sp>
      <p:pic>
        <p:nvPicPr>
          <p:cNvPr id="12" name="CD2-TRACK 44">
            <a:hlinkClick r:id="" action="ppaction://media"/>
          </p:cNvPr>
          <p:cNvPicPr>
            <a:picLocks noChangeAspect="1"/>
          </p:cNvPicPr>
          <p:nvPr>
            <a:audioFile r:link="rId1"/>
            <p:extLst>
              <p:ext uri="{DAA4B4D4-6D71-4841-9C94-3DE7FCFB9230}">
                <p14:media xmlns:p14="http://schemas.microsoft.com/office/powerpoint/2010/main" r:embed="rId2">
                  <p14:trim st="53487"/>
                </p14:media>
              </p:ext>
            </p:extLst>
          </p:nvPr>
        </p:nvPicPr>
        <p:blipFill>
          <a:blip r:embed="rId8"/>
          <a:stretch>
            <a:fillRect/>
          </a:stretch>
        </p:blipFill>
        <p:spPr>
          <a:xfrm>
            <a:off x="11351598" y="383496"/>
            <a:ext cx="487363" cy="487363"/>
          </a:xfrm>
          <a:prstGeom prst="rect">
            <a:avLst/>
          </a:prstGeom>
        </p:spPr>
      </p:pic>
      <p:sp>
        <p:nvSpPr>
          <p:cNvPr id="2" name="Text Box 1"/>
          <p:cNvSpPr txBox="1"/>
          <p:nvPr/>
        </p:nvSpPr>
        <p:spPr>
          <a:xfrm>
            <a:off x="7732395" y="383540"/>
            <a:ext cx="3380105" cy="368300"/>
          </a:xfrm>
          <a:prstGeom prst="rect">
            <a:avLst/>
          </a:prstGeom>
          <a:noFill/>
        </p:spPr>
        <p:txBody>
          <a:bodyPr wrap="square" rtlCol="0" anchor="t">
            <a:spAutoFit/>
          </a:bodyPr>
          <a:lstStyle/>
          <a:p>
            <a:r>
              <a:rPr lang="en-US" i="1">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2849" fill="hold"/>
                                        <p:tgtEl>
                                          <p:spTgt spid="12"/>
                                        </p:tgtEl>
                                      </p:cBhvr>
                                    </p:cmd>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727821" y="377766"/>
            <a:ext cx="10282335" cy="5693866"/>
          </a:xfrm>
          <a:prstGeom prst="rect">
            <a:avLst/>
          </a:prstGeom>
        </p:spPr>
        <p:txBody>
          <a:bodyPr wrap="square">
            <a:spAutoFit/>
          </a:bodyPr>
          <a:lstStyle/>
          <a:p>
            <a:r>
              <a:rPr lang="en-US" sz="2800" i="1" dirty="0">
                <a:latin typeface="MyriadPro-It"/>
              </a:rPr>
              <a:t>Alice: What are those things on your roof, Steve?</a:t>
            </a:r>
          </a:p>
          <a:p>
            <a:r>
              <a:rPr lang="en-US" sz="2800" i="1" dirty="0">
                <a:latin typeface="MyriadPro-It"/>
              </a:rPr>
              <a:t>Steve: Oh, they're solar panels.</a:t>
            </a:r>
          </a:p>
          <a:p>
            <a:r>
              <a:rPr lang="en-US" sz="2800" i="1" dirty="0">
                <a:latin typeface="MyriadPro-It"/>
              </a:rPr>
              <a:t>Alice: Ah, interesting. Is solar power a renewable energy source?</a:t>
            </a:r>
          </a:p>
          <a:p>
            <a:r>
              <a:rPr lang="en-US" sz="2800" i="1" dirty="0">
                <a:latin typeface="MyriadPro-It"/>
              </a:rPr>
              <a:t>Steve: Yes, it is.</a:t>
            </a:r>
          </a:p>
          <a:p>
            <a:r>
              <a:rPr lang="en-US" sz="2800" i="1" dirty="0">
                <a:latin typeface="MyriadPro-It"/>
              </a:rPr>
              <a:t>Alice: What happens if the panels fall off the roof?</a:t>
            </a:r>
          </a:p>
          <a:p>
            <a:r>
              <a:rPr lang="en-US" sz="2800" i="1" dirty="0">
                <a:latin typeface="MyriadPro-It"/>
              </a:rPr>
              <a:t>Steve: They won't fall! It's OK, they're not dangerous.</a:t>
            </a:r>
          </a:p>
          <a:p>
            <a:r>
              <a:rPr lang="en-US" sz="2800" i="1" dirty="0">
                <a:latin typeface="MyriadPro-It"/>
              </a:rPr>
              <a:t>Alice: Are they expensive?</a:t>
            </a:r>
          </a:p>
          <a:p>
            <a:r>
              <a:rPr lang="en-US" sz="2800" i="1" dirty="0"/>
              <a:t>Steve: They're expensive to buy, but solar power is cheap to run.</a:t>
            </a:r>
          </a:p>
          <a:p>
            <a:r>
              <a:rPr lang="en-US" sz="2800" i="1" dirty="0"/>
              <a:t>Alice: We try to save energy at our school, too.</a:t>
            </a:r>
          </a:p>
          <a:p>
            <a:r>
              <a:rPr lang="en-US" sz="2800" i="1" dirty="0"/>
              <a:t>Steve: How does your school save energy? Do you reuse rainwater? Or recycle newspapers?</a:t>
            </a:r>
          </a:p>
          <a:p>
            <a:r>
              <a:rPr lang="en-US" sz="2800" i="1" dirty="0"/>
              <a:t>Alice: No, we make sure to turn off lights to save power.</a:t>
            </a:r>
          </a:p>
          <a:p>
            <a:r>
              <a:rPr lang="en-US" sz="2800" i="1" dirty="0"/>
              <a:t>Steve: That's a good idea!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707501" y="478731"/>
            <a:ext cx="10282335" cy="4832092"/>
          </a:xfrm>
          <a:prstGeom prst="rect">
            <a:avLst/>
          </a:prstGeom>
        </p:spPr>
        <p:txBody>
          <a:bodyPr wrap="square">
            <a:spAutoFit/>
          </a:bodyPr>
          <a:lstStyle/>
          <a:p>
            <a:r>
              <a:rPr lang="en-US" sz="2800" i="1" dirty="0"/>
              <a:t>Alice: Our school also uses renewable energy.</a:t>
            </a:r>
          </a:p>
          <a:p>
            <a:r>
              <a:rPr lang="en-US" sz="2800" i="1" dirty="0"/>
              <a:t>Steve: Oh, that's good. Do you use power from natural sources, like hydropower?</a:t>
            </a:r>
          </a:p>
          <a:p>
            <a:r>
              <a:rPr lang="en-US" sz="2800" i="1" dirty="0"/>
              <a:t>Alice: We use wind power.</a:t>
            </a:r>
          </a:p>
          <a:p>
            <a:r>
              <a:rPr lang="en-US" sz="2800" i="1" dirty="0"/>
              <a:t>Steve: Oh, that's good. Wind power is clean to run!</a:t>
            </a:r>
          </a:p>
          <a:p>
            <a:r>
              <a:rPr lang="en-US" sz="2800" i="1" dirty="0"/>
              <a:t>Alice: Yes. It's clean, but it needs a lot of wind.</a:t>
            </a:r>
          </a:p>
          <a:p>
            <a:r>
              <a:rPr lang="en-US" sz="2800" i="1" dirty="0"/>
              <a:t>Steve: How much power does your school get from wind power?</a:t>
            </a:r>
          </a:p>
          <a:p>
            <a:r>
              <a:rPr lang="en-US" sz="2800" i="1" dirty="0"/>
              <a:t>Alice: </a:t>
            </a:r>
            <a:r>
              <a:rPr lang="en-US" sz="2800" i="1" dirty="0" err="1"/>
              <a:t>Erm</a:t>
            </a:r>
            <a:r>
              <a:rPr lang="en-US" sz="2800" i="1" dirty="0"/>
              <a:t>...Let's see. It gets thirty percent from natural gas and fifteen percent from solar power. Ah, it gets about twenty percent from wind power.</a:t>
            </a:r>
          </a:p>
          <a:p>
            <a:r>
              <a:rPr lang="en-US" sz="2800" i="1" dirty="0"/>
              <a:t>Steve: Wow, that's great.</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1126</Words>
  <Application>Microsoft Office PowerPoint</Application>
  <PresentationFormat>Widescreen</PresentationFormat>
  <Paragraphs>153</Paragraphs>
  <Slides>26</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MyriadPro-It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Bửu Vũ Trần Gia</cp:lastModifiedBy>
  <cp:revision>255</cp:revision>
  <dcterms:created xsi:type="dcterms:W3CDTF">2020-12-08T03:17:00Z</dcterms:created>
  <dcterms:modified xsi:type="dcterms:W3CDTF">2023-07-27T07:24:53Z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A665F43B9A8841639DEA2CA81B014CE4</vt:lpwstr>
  </property>
  <property fmtid="{D5CDD505-2E9C-101B-9397-08002B2CF9AE}" pid="3" name="KSOProductBuildVer">
    <vt:lpwstr>1033-11.2.0.11486</vt:lpwstr>
  </property>
</Properties>
</file>