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5.xml" ContentType="application/vnd.openxmlformats-officedocument.presentationml.comments+xml"/>
  <Override PartName="/ppt/notesSlides/notesSlide14.xml" ContentType="application/vnd.openxmlformats-officedocument.presentationml.notesSlide+xml"/>
  <Override PartName="/ppt/comments/comment6.xml" ContentType="application/vnd.openxmlformats-officedocument.presentationml.comment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25"/>
  </p:notesMasterIdLst>
  <p:sldIdLst>
    <p:sldId id="405" r:id="rId3"/>
    <p:sldId id="257" r:id="rId4"/>
    <p:sldId id="258" r:id="rId5"/>
    <p:sldId id="260" r:id="rId6"/>
    <p:sldId id="406" r:id="rId7"/>
    <p:sldId id="404" r:id="rId8"/>
    <p:sldId id="408" r:id="rId9"/>
    <p:sldId id="407" r:id="rId10"/>
    <p:sldId id="409" r:id="rId11"/>
    <p:sldId id="410" r:id="rId12"/>
    <p:sldId id="411" r:id="rId13"/>
    <p:sldId id="387" r:id="rId14"/>
    <p:sldId id="412" r:id="rId15"/>
    <p:sldId id="298" r:id="rId16"/>
    <p:sldId id="266" r:id="rId17"/>
    <p:sldId id="413" r:id="rId18"/>
    <p:sldId id="414" r:id="rId19"/>
    <p:sldId id="415" r:id="rId20"/>
    <p:sldId id="416" r:id="rId21"/>
    <p:sldId id="417" r:id="rId22"/>
    <p:sldId id="418" r:id="rId23"/>
    <p:sldId id="419"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í Nguyễn" initials="TN" lastIdx="9" clrIdx="0">
    <p:extLst>
      <p:ext uri="{19B8F6BF-5375-455C-9EA6-DF929625EA0E}">
        <p15:presenceInfo xmlns:p15="http://schemas.microsoft.com/office/powerpoint/2012/main" userId="e76d8828401575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99FF"/>
    <a:srgbClr val="FF0066"/>
    <a:srgbClr val="009900"/>
    <a:srgbClr val="00CC66"/>
    <a:srgbClr val="512274"/>
    <a:srgbClr val="34164A"/>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94704" autoAdjust="0"/>
  </p:normalViewPr>
  <p:slideViewPr>
    <p:cSldViewPr snapToGrid="0">
      <p:cViewPr varScale="1">
        <p:scale>
          <a:sx n="63" d="100"/>
          <a:sy n="63" d="100"/>
        </p:scale>
        <p:origin x="780" y="6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í Nguyễn" userId="e76d8828401575b1" providerId="LiveId" clId="{E553F944-2376-49D9-86E8-12B03166F0F2}"/>
    <pc:docChg chg="modSld">
      <pc:chgData name="Trí Nguyễn" userId="e76d8828401575b1" providerId="LiveId" clId="{E553F944-2376-49D9-86E8-12B03166F0F2}" dt="2021-10-07T03:16:36.459" v="21" actId="20577"/>
      <pc:docMkLst>
        <pc:docMk/>
      </pc:docMkLst>
      <pc:sldChg chg="modSp">
        <pc:chgData name="Trí Nguyễn" userId="e76d8828401575b1" providerId="LiveId" clId="{E553F944-2376-49D9-86E8-12B03166F0F2}" dt="2021-10-07T03:16:36.459" v="21" actId="20577"/>
        <pc:sldMkLst>
          <pc:docMk/>
          <pc:sldMk cId="3279758034" sldId="392"/>
        </pc:sldMkLst>
        <pc:spChg chg="mod">
          <ac:chgData name="Trí Nguyễn" userId="e76d8828401575b1" providerId="LiveId" clId="{E553F944-2376-49D9-86E8-12B03166F0F2}" dt="2021-10-07T03:16:36.459" v="21" actId="20577"/>
          <ac:spMkLst>
            <pc:docMk/>
            <pc:sldMk cId="3279758034" sldId="392"/>
            <ac:spMk id="3"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7-03T15:21:40.704" idx="4">
    <p:pos x="10" y="10"/>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7-03T15:55:09.771" idx="5">
    <p:pos x="10" y="10"/>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7-03T15:55:09.771" idx="6">
    <p:pos x="10" y="10"/>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7-03T15:55:09.771" idx="7">
    <p:pos x="10" y="10"/>
    <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2-07-03T15:55:09.771" idx="8">
    <p:pos x="10" y="10"/>
    <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2-07-03T15:55:09.771" idx="9">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2022/7/4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7024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0817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84215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3543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8136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3364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778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61460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92153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9912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14</a:t>
            </a:fld>
            <a:endParaRPr lang="zh-CN" altLang="en-US"/>
          </a:p>
        </p:txBody>
      </p:sp>
    </p:spTree>
    <p:extLst>
      <p:ext uri="{BB962C8B-B14F-4D97-AF65-F5344CB8AC3E}">
        <p14:creationId xmlns:p14="http://schemas.microsoft.com/office/powerpoint/2010/main" val="720841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155535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8306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2022/7/4</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5.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tags" Target="../tags/tag37.xml"/><Relationship Id="rId26" Type="http://schemas.openxmlformats.org/officeDocument/2006/relationships/image" Target="../media/image7.png"/><Relationship Id="rId39" Type="http://schemas.openxmlformats.org/officeDocument/2006/relationships/image" Target="../media/image21.png"/><Relationship Id="rId3" Type="http://schemas.openxmlformats.org/officeDocument/2006/relationships/tags" Target="../tags/tag22.xml"/><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tags" Target="../tags/tag36.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24.xml"/><Relationship Id="rId15" Type="http://schemas.openxmlformats.org/officeDocument/2006/relationships/tags" Target="../tags/tag34.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29.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notesSlide" Target="../notesSlides/notesSlide4.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comments" Target="../comments/comment4.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7.png"/><Relationship Id="rId39" Type="http://schemas.openxmlformats.org/officeDocument/2006/relationships/image" Target="../media/image21.png"/><Relationship Id="rId3" Type="http://schemas.openxmlformats.org/officeDocument/2006/relationships/tags" Target="../tags/tag4.xml"/><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11.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notesSlide" Target="../notesSlides/notesSlide1.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comments" Target="../comments/comment5.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omments" Target="../comments/comment6.xml"/></Relationships>
</file>

<file path=ppt/slides/_rels/slide22.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tags" Target="../tags/tag50.xml"/><Relationship Id="rId18" Type="http://schemas.openxmlformats.org/officeDocument/2006/relationships/tags" Target="../tags/tag55.xml"/><Relationship Id="rId26" Type="http://schemas.openxmlformats.org/officeDocument/2006/relationships/image" Target="../media/image7.png"/><Relationship Id="rId39" Type="http://schemas.openxmlformats.org/officeDocument/2006/relationships/image" Target="../media/image21.png"/><Relationship Id="rId3" Type="http://schemas.openxmlformats.org/officeDocument/2006/relationships/tags" Target="../tags/tag40.xml"/><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44.xml"/><Relationship Id="rId12" Type="http://schemas.openxmlformats.org/officeDocument/2006/relationships/tags" Target="../tags/tag49.xml"/><Relationship Id="rId17" Type="http://schemas.openxmlformats.org/officeDocument/2006/relationships/tags" Target="../tags/tag54.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 Id="rId2" Type="http://schemas.openxmlformats.org/officeDocument/2006/relationships/tags" Target="../tags/tag39.xml"/><Relationship Id="rId16" Type="http://schemas.openxmlformats.org/officeDocument/2006/relationships/tags" Target="../tags/tag53.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47.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notesSlide" Target="../notesSlides/notesSlide15.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comments" Target="../comments/comment1.xml"/><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8.jpg"/><Relationship Id="rId5" Type="http://schemas.microsoft.com/office/2007/relationships/hdphoto" Target="../media/hdphoto4.wdp"/><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2D8E44-BB9E-4021-9E75-57D8B8846918}"/>
              </a:ext>
            </a:extLst>
          </p:cNvPr>
          <p:cNvSpPr/>
          <p:nvPr/>
        </p:nvSpPr>
        <p:spPr>
          <a:xfrm>
            <a:off x="0" y="1387366"/>
            <a:ext cx="12192000" cy="3093194"/>
          </a:xfrm>
          <a:prstGeom prst="rect">
            <a:avLst/>
          </a:prstGeom>
          <a:no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5400" dirty="0">
                <a:solidFill>
                  <a:srgbClr val="FF0000"/>
                </a:solidFill>
                <a:latin typeface="Times New Roman" panose="02020603050405020304" pitchFamily="18" charset="0"/>
                <a:cs typeface="Times New Roman" panose="02020603050405020304" pitchFamily="18" charset="0"/>
              </a:rPr>
              <a:t>PHÒNG GIÁO DỤC VÀ ĐÀO TẠO </a:t>
            </a:r>
            <a:r>
              <a:rPr lang="en-US" sz="5400">
                <a:solidFill>
                  <a:srgbClr val="FF0000"/>
                </a:solidFill>
                <a:latin typeface="Times New Roman" panose="02020603050405020304" pitchFamily="18" charset="0"/>
                <a:cs typeface="Times New Roman" panose="02020603050405020304" pitchFamily="18" charset="0"/>
              </a:rPr>
              <a:t>THÀNH PHỐ……</a:t>
            </a:r>
            <a:endParaRPr lang="en-US" sz="5400" dirty="0">
              <a:solidFill>
                <a:srgbClr val="FF0000"/>
              </a:solidFill>
              <a:latin typeface="Times New Roman" panose="02020603050405020304" pitchFamily="18" charset="0"/>
              <a:cs typeface="Times New Roman" panose="02020603050405020304" pitchFamily="18" charset="0"/>
            </a:endParaRPr>
          </a:p>
          <a:p>
            <a:pPr algn="ctr"/>
            <a:r>
              <a:rPr lang="en-US" sz="5400" dirty="0">
                <a:solidFill>
                  <a:srgbClr val="FF0000"/>
                </a:solidFill>
                <a:latin typeface="Times New Roman" panose="02020603050405020304" pitchFamily="18" charset="0"/>
                <a:cs typeface="Times New Roman" panose="02020603050405020304" pitchFamily="18" charset="0"/>
              </a:rPr>
              <a:t>TRƯỜNG </a:t>
            </a:r>
            <a:r>
              <a:rPr lang="en-US" sz="5400">
                <a:solidFill>
                  <a:srgbClr val="FF0000"/>
                </a:solidFill>
                <a:latin typeface="Times New Roman" panose="02020603050405020304" pitchFamily="18" charset="0"/>
                <a:cs typeface="Times New Roman" panose="02020603050405020304" pitchFamily="18" charset="0"/>
              </a:rPr>
              <a:t>THCS …….</a:t>
            </a:r>
            <a:endParaRPr lang="vi-VN" sz="5400" dirty="0">
              <a:solidFill>
                <a:srgbClr val="FF0000"/>
              </a:solidFill>
              <a:latin typeface="Times New Roman" panose="02020603050405020304" pitchFamily="18" charset="0"/>
              <a:cs typeface="Times New Roman" panose="02020603050405020304" pitchFamily="18" charset="0"/>
            </a:endParaRPr>
          </a:p>
        </p:txBody>
      </p:sp>
      <p:sp>
        <p:nvSpPr>
          <p:cNvPr id="3" name="Explosion: 8 Points 2">
            <a:extLst>
              <a:ext uri="{FF2B5EF4-FFF2-40B4-BE49-F238E27FC236}">
                <a16:creationId xmlns:a16="http://schemas.microsoft.com/office/drawing/2014/main" id="{6ECB6C07-1151-40F8-AF52-D4A6FBA7E74B}"/>
              </a:ext>
            </a:extLst>
          </p:cNvPr>
          <p:cNvSpPr/>
          <p:nvPr/>
        </p:nvSpPr>
        <p:spPr>
          <a:xfrm>
            <a:off x="0" y="4480560"/>
            <a:ext cx="12192000" cy="2377440"/>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err="1">
                <a:latin typeface="Times New Roman" panose="02020603050405020304" pitchFamily="18" charset="0"/>
                <a:cs typeface="Times New Roman" panose="02020603050405020304" pitchFamily="18" charset="0"/>
              </a:rPr>
              <a:t>Gv</a:t>
            </a:r>
            <a:r>
              <a:rPr lang="en-US" sz="360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27356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0" y="914400"/>
            <a:ext cx="9680949" cy="4373879"/>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457200">
              <a:spcBef>
                <a:spcPts val="320"/>
              </a:spcBef>
              <a:tabLst>
                <a:tab pos="241935" algn="l"/>
              </a:tabLst>
            </a:pPr>
            <a:r>
              <a:rPr kumimoji="0" lang="en-US" sz="6000" b="1" i="1" u="sng"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 lời</a:t>
            </a:r>
            <a:r>
              <a:rPr kumimoji="0" lang="en-US" sz="6000" b="1"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6000" spc="-20">
                <a:effectLst/>
                <a:latin typeface="Times New Roman" panose="02020603050405020304" pitchFamily="18" charset="0"/>
                <a:ea typeface="Times New Roman" panose="02020603050405020304" pitchFamily="18" charset="0"/>
              </a:rPr>
              <a:t>Nhờ có các viên nam châm</a:t>
            </a:r>
            <a:endParaRPr lang="vi-VN" sz="6000">
              <a:effectLst/>
              <a:latin typeface="Times New Roman" panose="02020603050405020304" pitchFamily="18"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0318" y="2145322"/>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2" y="262919"/>
            <a:ext cx="10500357"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0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kumimoji="0" lang="zh-CN" altLang="en-US" sz="30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83749309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45210" y="342899"/>
            <a:ext cx="12062783" cy="4209932"/>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1302328" y="942109"/>
            <a:ext cx="6786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CHỦ ĐỀ 6:</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2998006" y="1868930"/>
            <a:ext cx="67860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BÀI 18: NAM CHÂM</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84204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3"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a:off x="2785478" y="81589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a:off x="3065478" y="1095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3960664" y="1291892"/>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111"/>
          <p:cNvSpPr txBox="1"/>
          <p:nvPr/>
        </p:nvSpPr>
        <p:spPr>
          <a:xfrm>
            <a:off x="3574093" y="1582464"/>
            <a:ext cx="982961" cy="1015663"/>
          </a:xfrm>
          <a:prstGeom prst="rect">
            <a:avLst/>
          </a:prstGeom>
          <a:noFill/>
        </p:spPr>
        <p:txBody>
          <a:bodyPr wrap="none" rtlCol="0">
            <a:spAutoFit/>
          </a:bodyPr>
          <a:lstStyle/>
          <a:p>
            <a:r>
              <a:rPr lang="en-US" altLang="zh-CN" sz="6000" dirty="0">
                <a:solidFill>
                  <a:schemeClr val="accent3">
                    <a:lumMod val="75000"/>
                  </a:schemeClr>
                </a:solidFill>
                <a:latin typeface="Impact" panose="020B0806030902050204" pitchFamily="34" charset="0"/>
              </a:rPr>
              <a:t>02</a:t>
            </a:r>
            <a:endParaRPr lang="zh-CN" altLang="en-US" sz="6000" dirty="0">
              <a:solidFill>
                <a:schemeClr val="accent3">
                  <a:lumMod val="75000"/>
                </a:schemeClr>
              </a:solidFill>
              <a:latin typeface="Impact" panose="020B0806030902050204" pitchFamily="34" charset="0"/>
            </a:endParaRPr>
          </a:p>
        </p:txBody>
      </p:sp>
      <p:sp>
        <p:nvSpPr>
          <p:cNvPr id="113" name="文本框 112"/>
          <p:cNvSpPr txBox="1"/>
          <p:nvPr/>
        </p:nvSpPr>
        <p:spPr>
          <a:xfrm>
            <a:off x="5352693" y="1596395"/>
            <a:ext cx="2982483" cy="1077218"/>
          </a:xfrm>
          <a:prstGeom prst="rect">
            <a:avLst/>
          </a:prstGeom>
          <a:noFill/>
        </p:spPr>
        <p:txBody>
          <a:bodyPr wrap="none" rtlCol="0">
            <a:spAutoFit/>
          </a:bodyPr>
          <a:lstStyle/>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4" name="组合 113"/>
          <p:cNvGrpSpPr/>
          <p:nvPr/>
        </p:nvGrpSpPr>
        <p:grpSpPr>
          <a:xfrm>
            <a:off x="1125327" y="3433633"/>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2" name="组合 121"/>
          <p:cNvGrpSpPr/>
          <p:nvPr/>
        </p:nvGrpSpPr>
        <p:grpSpPr>
          <a:xfrm>
            <a:off x="6003661" y="3420634"/>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0" name="组合 129"/>
          <p:cNvGrpSpPr/>
          <p:nvPr/>
        </p:nvGrpSpPr>
        <p:grpSpPr>
          <a:xfrm>
            <a:off x="1110410" y="4883720"/>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1906081" y="3404737"/>
            <a:ext cx="3881594" cy="523220"/>
          </a:xfrm>
          <a:prstGeom prst="rect">
            <a:avLst/>
          </a:prstGeom>
          <a:noFill/>
        </p:spPr>
        <p:txBody>
          <a:bodyPr wrap="square" rtlCol="0">
            <a:spAutoFit/>
          </a:bodyPr>
          <a:lstStyle/>
          <a:p>
            <a:r>
              <a:rPr lang="en-US" altLang="zh-CN" sz="2800" b="1">
                <a:latin typeface="Times New Roman" panose="02020603050405020304" pitchFamily="18" charset="0"/>
                <a:ea typeface="微软雅黑" panose="020B0503020204020204" pitchFamily="34" charset="-122"/>
                <a:cs typeface="Times New Roman" panose="02020603050405020304" pitchFamily="18" charset="0"/>
              </a:rPr>
              <a:t>1. NAM CHÂM</a:t>
            </a:r>
          </a:p>
        </p:txBody>
      </p:sp>
      <p:sp>
        <p:nvSpPr>
          <p:cNvPr id="148" name="文本框 147"/>
          <p:cNvSpPr txBox="1"/>
          <p:nvPr/>
        </p:nvSpPr>
        <p:spPr>
          <a:xfrm>
            <a:off x="6782500" y="3473654"/>
            <a:ext cx="4167699" cy="830997"/>
          </a:xfrm>
          <a:prstGeom prst="rect">
            <a:avLst/>
          </a:prstGeom>
          <a:noFill/>
        </p:spPr>
        <p:txBody>
          <a:bodyPr wrap="square" rtlCol="0">
            <a:spAutoFit/>
          </a:bodyPr>
          <a:lstStyle/>
          <a:p>
            <a:r>
              <a:rPr lang="en-US" altLang="zh-CN" sz="2400" b="1">
                <a:latin typeface="Times New Roman" panose="02020603050405020304" pitchFamily="18" charset="0"/>
                <a:ea typeface="微软雅黑" panose="020B0503020204020204" pitchFamily="34" charset="-122"/>
                <a:cs typeface="Times New Roman" panose="02020603050405020304" pitchFamily="18" charset="0"/>
              </a:rPr>
              <a:t>3. SỰ ĐỊNH HƯỚNG CỦA THANH NAM CHÂM</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
        <p:nvSpPr>
          <p:cNvPr id="40" name="文本框 145">
            <a:extLst>
              <a:ext uri="{FF2B5EF4-FFF2-40B4-BE49-F238E27FC236}">
                <a16:creationId xmlns:a16="http://schemas.microsoft.com/office/drawing/2014/main" id="{D29DAB9A-01F8-8117-4185-9E59EAB16C7E}"/>
              </a:ext>
            </a:extLst>
          </p:cNvPr>
          <p:cNvSpPr txBox="1"/>
          <p:nvPr/>
        </p:nvSpPr>
        <p:spPr>
          <a:xfrm>
            <a:off x="1917879" y="4799364"/>
            <a:ext cx="3881594" cy="1815882"/>
          </a:xfrm>
          <a:prstGeom prst="rect">
            <a:avLst/>
          </a:prstGeom>
          <a:noFill/>
        </p:spPr>
        <p:txBody>
          <a:bodyPr wrap="square" rtlCol="0">
            <a:spAutoFit/>
          </a:bodyPr>
          <a:lstStyle/>
          <a:p>
            <a:r>
              <a:rPr lang="en-US" altLang="zh-CN" sz="2800" b="1">
                <a:latin typeface="Times New Roman" panose="02020603050405020304" pitchFamily="18" charset="0"/>
                <a:ea typeface="微软雅黑" panose="020B0503020204020204" pitchFamily="34" charset="-122"/>
                <a:cs typeface="Times New Roman" panose="02020603050405020304" pitchFamily="18" charset="0"/>
              </a:rPr>
              <a:t>2. TÁC DỤNG CỦA NAM CHÂM LÊN CÁC VẬT LIỆU KHÁC NHAU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7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childTnLst>
                          </p:cTn>
                        </p:par>
                        <p:par>
                          <p:cTn id="71" fill="hold">
                            <p:stCondLst>
                              <p:cond delay="7850"/>
                            </p:stCondLst>
                            <p:childTnLst>
                              <p:par>
                                <p:cTn id="72" presetID="26" presetClass="entr" presetSubtype="0" fill="hold" nodeType="afterEffect">
                                  <p:stCondLst>
                                    <p:cond delay="0"/>
                                  </p:stCondLst>
                                  <p:childTnLst>
                                    <p:set>
                                      <p:cBhvr>
                                        <p:cTn id="73" dur="1" fill="hold">
                                          <p:stCondLst>
                                            <p:cond delay="0"/>
                                          </p:stCondLst>
                                        </p:cTn>
                                        <p:tgtEl>
                                          <p:spTgt spid="114"/>
                                        </p:tgtEl>
                                        <p:attrNameLst>
                                          <p:attrName>style.visibility</p:attrName>
                                        </p:attrNameLst>
                                      </p:cBhvr>
                                      <p:to>
                                        <p:strVal val="visible"/>
                                      </p:to>
                                    </p:set>
                                    <p:animEffect transition="in" filter="wipe(down)">
                                      <p:cBhvr>
                                        <p:cTn id="74" dur="87">
                                          <p:stCondLst>
                                            <p:cond delay="0"/>
                                          </p:stCondLst>
                                        </p:cTn>
                                        <p:tgtEl>
                                          <p:spTgt spid="114"/>
                                        </p:tgtEl>
                                      </p:cBhvr>
                                    </p:animEffect>
                                    <p:anim calcmode="lin" valueType="num">
                                      <p:cBhvr>
                                        <p:cTn id="75"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76"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77"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8"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9"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80" dur="4">
                                          <p:stCondLst>
                                            <p:cond delay="98"/>
                                          </p:stCondLst>
                                        </p:cTn>
                                        <p:tgtEl>
                                          <p:spTgt spid="114"/>
                                        </p:tgtEl>
                                      </p:cBhvr>
                                      <p:to x="100000" y="60000"/>
                                    </p:animScale>
                                    <p:animScale>
                                      <p:cBhvr>
                                        <p:cTn id="81" dur="25" decel="50000">
                                          <p:stCondLst>
                                            <p:cond delay="101"/>
                                          </p:stCondLst>
                                        </p:cTn>
                                        <p:tgtEl>
                                          <p:spTgt spid="114"/>
                                        </p:tgtEl>
                                      </p:cBhvr>
                                      <p:to x="100000" y="100000"/>
                                    </p:animScale>
                                    <p:animScale>
                                      <p:cBhvr>
                                        <p:cTn id="82" dur="4">
                                          <p:stCondLst>
                                            <p:cond delay="197"/>
                                          </p:stCondLst>
                                        </p:cTn>
                                        <p:tgtEl>
                                          <p:spTgt spid="114"/>
                                        </p:tgtEl>
                                      </p:cBhvr>
                                      <p:to x="100000" y="80000"/>
                                    </p:animScale>
                                    <p:animScale>
                                      <p:cBhvr>
                                        <p:cTn id="83" dur="25" decel="50000">
                                          <p:stCondLst>
                                            <p:cond delay="201"/>
                                          </p:stCondLst>
                                        </p:cTn>
                                        <p:tgtEl>
                                          <p:spTgt spid="114"/>
                                        </p:tgtEl>
                                      </p:cBhvr>
                                      <p:to x="100000" y="100000"/>
                                    </p:animScale>
                                    <p:animScale>
                                      <p:cBhvr>
                                        <p:cTn id="84" dur="4">
                                          <p:stCondLst>
                                            <p:cond delay="246"/>
                                          </p:stCondLst>
                                        </p:cTn>
                                        <p:tgtEl>
                                          <p:spTgt spid="114"/>
                                        </p:tgtEl>
                                      </p:cBhvr>
                                      <p:to x="100000" y="90000"/>
                                    </p:animScale>
                                    <p:animScale>
                                      <p:cBhvr>
                                        <p:cTn id="85" dur="25" decel="50000">
                                          <p:stCondLst>
                                            <p:cond delay="250"/>
                                          </p:stCondLst>
                                        </p:cTn>
                                        <p:tgtEl>
                                          <p:spTgt spid="114"/>
                                        </p:tgtEl>
                                      </p:cBhvr>
                                      <p:to x="100000" y="100000"/>
                                    </p:animScale>
                                    <p:animScale>
                                      <p:cBhvr>
                                        <p:cTn id="86" dur="4">
                                          <p:stCondLst>
                                            <p:cond delay="271"/>
                                          </p:stCondLst>
                                        </p:cTn>
                                        <p:tgtEl>
                                          <p:spTgt spid="114"/>
                                        </p:tgtEl>
                                      </p:cBhvr>
                                      <p:to x="100000" y="95000"/>
                                    </p:animScale>
                                    <p:animScale>
                                      <p:cBhvr>
                                        <p:cTn id="87" dur="25" decel="50000">
                                          <p:stCondLst>
                                            <p:cond delay="275"/>
                                          </p:stCondLst>
                                        </p:cTn>
                                        <p:tgtEl>
                                          <p:spTgt spid="114"/>
                                        </p:tgtEl>
                                      </p:cBhvr>
                                      <p:to x="100000" y="100000"/>
                                    </p:animScale>
                                  </p:childTnLst>
                                </p:cTn>
                              </p:par>
                            </p:childTnLst>
                          </p:cTn>
                        </p:par>
                        <p:par>
                          <p:cTn id="88" fill="hold">
                            <p:stCondLst>
                              <p:cond delay="8150"/>
                            </p:stCondLst>
                            <p:childTnLst>
                              <p:par>
                                <p:cTn id="89" presetID="26" presetClass="entr" presetSubtype="0" fill="hold" nodeType="afterEffect">
                                  <p:stCondLst>
                                    <p:cond delay="0"/>
                                  </p:stCondLst>
                                  <p:childTnLst>
                                    <p:set>
                                      <p:cBhvr>
                                        <p:cTn id="90" dur="1" fill="hold">
                                          <p:stCondLst>
                                            <p:cond delay="0"/>
                                          </p:stCondLst>
                                        </p:cTn>
                                        <p:tgtEl>
                                          <p:spTgt spid="122"/>
                                        </p:tgtEl>
                                        <p:attrNameLst>
                                          <p:attrName>style.visibility</p:attrName>
                                        </p:attrNameLst>
                                      </p:cBhvr>
                                      <p:to>
                                        <p:strVal val="visible"/>
                                      </p:to>
                                    </p:set>
                                    <p:animEffect transition="in" filter="wipe(down)">
                                      <p:cBhvr>
                                        <p:cTn id="91" dur="87">
                                          <p:stCondLst>
                                            <p:cond delay="0"/>
                                          </p:stCondLst>
                                        </p:cTn>
                                        <p:tgtEl>
                                          <p:spTgt spid="122"/>
                                        </p:tgtEl>
                                      </p:cBhvr>
                                    </p:animEffect>
                                    <p:anim calcmode="lin" valueType="num">
                                      <p:cBhvr>
                                        <p:cTn id="92" dur="273"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93" dur="100"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94" dur="100" tmFilter="0, 0; 0.125,0.2665; 0.25,0.4; 0.375,0.465; 0.5,0.5;  0.625,0.535; 0.75,0.6; 0.875,0.7335; 1,1">
                                          <p:stCondLst>
                                            <p:cond delay="100"/>
                                          </p:stCondLst>
                                        </p:cTn>
                                        <p:tgtEl>
                                          <p:spTgt spid="122"/>
                                        </p:tgtEl>
                                        <p:attrNameLst>
                                          <p:attrName>ppt_y</p:attrName>
                                        </p:attrNameLst>
                                      </p:cBhvr>
                                      <p:tavLst>
                                        <p:tav tm="0" fmla="#ppt_y-sin(pi*$)/9">
                                          <p:val>
                                            <p:fltVal val="0"/>
                                          </p:val>
                                        </p:tav>
                                        <p:tav tm="100000">
                                          <p:val>
                                            <p:fltVal val="1"/>
                                          </p:val>
                                        </p:tav>
                                      </p:tavLst>
                                    </p:anim>
                                    <p:anim calcmode="lin" valueType="num">
                                      <p:cBhvr>
                                        <p:cTn id="95" dur="50" tmFilter="0, 0; 0.125,0.2665; 0.25,0.4; 0.375,0.465; 0.5,0.5;  0.625,0.535; 0.75,0.6; 0.875,0.7335; 1,1">
                                          <p:stCondLst>
                                            <p:cond delay="199"/>
                                          </p:stCondLst>
                                        </p:cTn>
                                        <p:tgtEl>
                                          <p:spTgt spid="122"/>
                                        </p:tgtEl>
                                        <p:attrNameLst>
                                          <p:attrName>ppt_y</p:attrName>
                                        </p:attrNameLst>
                                      </p:cBhvr>
                                      <p:tavLst>
                                        <p:tav tm="0" fmla="#ppt_y-sin(pi*$)/27">
                                          <p:val>
                                            <p:fltVal val="0"/>
                                          </p:val>
                                        </p:tav>
                                        <p:tav tm="100000">
                                          <p:val>
                                            <p:fltVal val="1"/>
                                          </p:val>
                                        </p:tav>
                                      </p:tavLst>
                                    </p:anim>
                                    <p:anim calcmode="lin" valueType="num">
                                      <p:cBhvr>
                                        <p:cTn id="96" dur="25" tmFilter="0, 0; 0.125,0.2665; 0.25,0.4; 0.375,0.465; 0.5,0.5;  0.625,0.535; 0.75,0.6; 0.875,0.7335; 1,1">
                                          <p:stCondLst>
                                            <p:cond delay="248"/>
                                          </p:stCondLst>
                                        </p:cTn>
                                        <p:tgtEl>
                                          <p:spTgt spid="122"/>
                                        </p:tgtEl>
                                        <p:attrNameLst>
                                          <p:attrName>ppt_y</p:attrName>
                                        </p:attrNameLst>
                                      </p:cBhvr>
                                      <p:tavLst>
                                        <p:tav tm="0" fmla="#ppt_y-sin(pi*$)/81">
                                          <p:val>
                                            <p:fltVal val="0"/>
                                          </p:val>
                                        </p:tav>
                                        <p:tav tm="100000">
                                          <p:val>
                                            <p:fltVal val="1"/>
                                          </p:val>
                                        </p:tav>
                                      </p:tavLst>
                                    </p:anim>
                                    <p:animScale>
                                      <p:cBhvr>
                                        <p:cTn id="97" dur="4">
                                          <p:stCondLst>
                                            <p:cond delay="98"/>
                                          </p:stCondLst>
                                        </p:cTn>
                                        <p:tgtEl>
                                          <p:spTgt spid="122"/>
                                        </p:tgtEl>
                                      </p:cBhvr>
                                      <p:to x="100000" y="60000"/>
                                    </p:animScale>
                                    <p:animScale>
                                      <p:cBhvr>
                                        <p:cTn id="98" dur="25" decel="50000">
                                          <p:stCondLst>
                                            <p:cond delay="101"/>
                                          </p:stCondLst>
                                        </p:cTn>
                                        <p:tgtEl>
                                          <p:spTgt spid="122"/>
                                        </p:tgtEl>
                                      </p:cBhvr>
                                      <p:to x="100000" y="100000"/>
                                    </p:animScale>
                                    <p:animScale>
                                      <p:cBhvr>
                                        <p:cTn id="99" dur="4">
                                          <p:stCondLst>
                                            <p:cond delay="197"/>
                                          </p:stCondLst>
                                        </p:cTn>
                                        <p:tgtEl>
                                          <p:spTgt spid="122"/>
                                        </p:tgtEl>
                                      </p:cBhvr>
                                      <p:to x="100000" y="80000"/>
                                    </p:animScale>
                                    <p:animScale>
                                      <p:cBhvr>
                                        <p:cTn id="100" dur="25" decel="50000">
                                          <p:stCondLst>
                                            <p:cond delay="201"/>
                                          </p:stCondLst>
                                        </p:cTn>
                                        <p:tgtEl>
                                          <p:spTgt spid="122"/>
                                        </p:tgtEl>
                                      </p:cBhvr>
                                      <p:to x="100000" y="100000"/>
                                    </p:animScale>
                                    <p:animScale>
                                      <p:cBhvr>
                                        <p:cTn id="101" dur="4">
                                          <p:stCondLst>
                                            <p:cond delay="246"/>
                                          </p:stCondLst>
                                        </p:cTn>
                                        <p:tgtEl>
                                          <p:spTgt spid="122"/>
                                        </p:tgtEl>
                                      </p:cBhvr>
                                      <p:to x="100000" y="90000"/>
                                    </p:animScale>
                                    <p:animScale>
                                      <p:cBhvr>
                                        <p:cTn id="102" dur="25" decel="50000">
                                          <p:stCondLst>
                                            <p:cond delay="250"/>
                                          </p:stCondLst>
                                        </p:cTn>
                                        <p:tgtEl>
                                          <p:spTgt spid="122"/>
                                        </p:tgtEl>
                                      </p:cBhvr>
                                      <p:to x="100000" y="100000"/>
                                    </p:animScale>
                                    <p:animScale>
                                      <p:cBhvr>
                                        <p:cTn id="103" dur="4">
                                          <p:stCondLst>
                                            <p:cond delay="271"/>
                                          </p:stCondLst>
                                        </p:cTn>
                                        <p:tgtEl>
                                          <p:spTgt spid="122"/>
                                        </p:tgtEl>
                                      </p:cBhvr>
                                      <p:to x="100000" y="95000"/>
                                    </p:animScale>
                                    <p:animScale>
                                      <p:cBhvr>
                                        <p:cTn id="104" dur="25" decel="50000">
                                          <p:stCondLst>
                                            <p:cond delay="275"/>
                                          </p:stCondLst>
                                        </p:cTn>
                                        <p:tgtEl>
                                          <p:spTgt spid="122"/>
                                        </p:tgtEl>
                                      </p:cBhvr>
                                      <p:to x="100000" y="100000"/>
                                    </p:animScale>
                                  </p:childTnLst>
                                </p:cTn>
                              </p:par>
                            </p:childTnLst>
                          </p:cTn>
                        </p:par>
                        <p:par>
                          <p:cTn id="105" fill="hold">
                            <p:stCondLst>
                              <p:cond delay="8450"/>
                            </p:stCondLst>
                            <p:childTnLst>
                              <p:par>
                                <p:cTn id="106" presetID="26" presetClass="entr" presetSubtype="0" fill="hold" nodeType="afterEffect">
                                  <p:stCondLst>
                                    <p:cond delay="0"/>
                                  </p:stCondLst>
                                  <p:childTnLst>
                                    <p:set>
                                      <p:cBhvr>
                                        <p:cTn id="107" dur="1" fill="hold">
                                          <p:stCondLst>
                                            <p:cond delay="0"/>
                                          </p:stCondLst>
                                        </p:cTn>
                                        <p:tgtEl>
                                          <p:spTgt spid="130"/>
                                        </p:tgtEl>
                                        <p:attrNameLst>
                                          <p:attrName>style.visibility</p:attrName>
                                        </p:attrNameLst>
                                      </p:cBhvr>
                                      <p:to>
                                        <p:strVal val="visible"/>
                                      </p:to>
                                    </p:set>
                                    <p:animEffect transition="in" filter="wipe(down)">
                                      <p:cBhvr>
                                        <p:cTn id="108" dur="87">
                                          <p:stCondLst>
                                            <p:cond delay="0"/>
                                          </p:stCondLst>
                                        </p:cTn>
                                        <p:tgtEl>
                                          <p:spTgt spid="130"/>
                                        </p:tgtEl>
                                      </p:cBhvr>
                                    </p:animEffect>
                                    <p:anim calcmode="lin" valueType="num">
                                      <p:cBhvr>
                                        <p:cTn id="109" dur="273" tmFilter="0,0; 0.14,0.36; 0.43,0.73; 0.71,0.91; 1.0,1.0">
                                          <p:stCondLst>
                                            <p:cond delay="0"/>
                                          </p:stCondLst>
                                        </p:cTn>
                                        <p:tgtEl>
                                          <p:spTgt spid="130"/>
                                        </p:tgtEl>
                                        <p:attrNameLst>
                                          <p:attrName>ppt_x</p:attrName>
                                        </p:attrNameLst>
                                      </p:cBhvr>
                                      <p:tavLst>
                                        <p:tav tm="0">
                                          <p:val>
                                            <p:strVal val="#ppt_x-0.25"/>
                                          </p:val>
                                        </p:tav>
                                        <p:tav tm="100000">
                                          <p:val>
                                            <p:strVal val="#ppt_x"/>
                                          </p:val>
                                        </p:tav>
                                      </p:tavLst>
                                    </p:anim>
                                    <p:anim calcmode="lin" valueType="num">
                                      <p:cBhvr>
                                        <p:cTn id="110" dur="100" tmFilter="0.0,0.0; 0.25,0.07; 0.50,0.2; 0.75,0.467; 1.0,1.0">
                                          <p:stCondLst>
                                            <p:cond delay="0"/>
                                          </p:stCondLst>
                                        </p:cTn>
                                        <p:tgtEl>
                                          <p:spTgt spid="130"/>
                                        </p:tgtEl>
                                        <p:attrNameLst>
                                          <p:attrName>ppt_y</p:attrName>
                                        </p:attrNameLst>
                                      </p:cBhvr>
                                      <p:tavLst>
                                        <p:tav tm="0" fmla="#ppt_y-sin(pi*$)/3">
                                          <p:val>
                                            <p:fltVal val="0.5"/>
                                          </p:val>
                                        </p:tav>
                                        <p:tav tm="100000">
                                          <p:val>
                                            <p:fltVal val="1"/>
                                          </p:val>
                                        </p:tav>
                                      </p:tavLst>
                                    </p:anim>
                                    <p:anim calcmode="lin" valueType="num">
                                      <p:cBhvr>
                                        <p:cTn id="111" dur="100" tmFilter="0, 0; 0.125,0.2665; 0.25,0.4; 0.375,0.465; 0.5,0.5;  0.625,0.535; 0.75,0.6; 0.875,0.7335; 1,1">
                                          <p:stCondLst>
                                            <p:cond delay="100"/>
                                          </p:stCondLst>
                                        </p:cTn>
                                        <p:tgtEl>
                                          <p:spTgt spid="130"/>
                                        </p:tgtEl>
                                        <p:attrNameLst>
                                          <p:attrName>ppt_y</p:attrName>
                                        </p:attrNameLst>
                                      </p:cBhvr>
                                      <p:tavLst>
                                        <p:tav tm="0" fmla="#ppt_y-sin(pi*$)/9">
                                          <p:val>
                                            <p:fltVal val="0"/>
                                          </p:val>
                                        </p:tav>
                                        <p:tav tm="100000">
                                          <p:val>
                                            <p:fltVal val="1"/>
                                          </p:val>
                                        </p:tav>
                                      </p:tavLst>
                                    </p:anim>
                                    <p:anim calcmode="lin" valueType="num">
                                      <p:cBhvr>
                                        <p:cTn id="112" dur="50" tmFilter="0, 0; 0.125,0.2665; 0.25,0.4; 0.375,0.465; 0.5,0.5;  0.625,0.535; 0.75,0.6; 0.875,0.7335; 1,1">
                                          <p:stCondLst>
                                            <p:cond delay="199"/>
                                          </p:stCondLst>
                                        </p:cTn>
                                        <p:tgtEl>
                                          <p:spTgt spid="130"/>
                                        </p:tgtEl>
                                        <p:attrNameLst>
                                          <p:attrName>ppt_y</p:attrName>
                                        </p:attrNameLst>
                                      </p:cBhvr>
                                      <p:tavLst>
                                        <p:tav tm="0" fmla="#ppt_y-sin(pi*$)/27">
                                          <p:val>
                                            <p:fltVal val="0"/>
                                          </p:val>
                                        </p:tav>
                                        <p:tav tm="100000">
                                          <p:val>
                                            <p:fltVal val="1"/>
                                          </p:val>
                                        </p:tav>
                                      </p:tavLst>
                                    </p:anim>
                                    <p:anim calcmode="lin" valueType="num">
                                      <p:cBhvr>
                                        <p:cTn id="113" dur="25" tmFilter="0, 0; 0.125,0.2665; 0.25,0.4; 0.375,0.465; 0.5,0.5;  0.625,0.535; 0.75,0.6; 0.875,0.7335; 1,1">
                                          <p:stCondLst>
                                            <p:cond delay="248"/>
                                          </p:stCondLst>
                                        </p:cTn>
                                        <p:tgtEl>
                                          <p:spTgt spid="130"/>
                                        </p:tgtEl>
                                        <p:attrNameLst>
                                          <p:attrName>ppt_y</p:attrName>
                                        </p:attrNameLst>
                                      </p:cBhvr>
                                      <p:tavLst>
                                        <p:tav tm="0" fmla="#ppt_y-sin(pi*$)/81">
                                          <p:val>
                                            <p:fltVal val="0"/>
                                          </p:val>
                                        </p:tav>
                                        <p:tav tm="100000">
                                          <p:val>
                                            <p:fltVal val="1"/>
                                          </p:val>
                                        </p:tav>
                                      </p:tavLst>
                                    </p:anim>
                                    <p:animScale>
                                      <p:cBhvr>
                                        <p:cTn id="114" dur="4">
                                          <p:stCondLst>
                                            <p:cond delay="98"/>
                                          </p:stCondLst>
                                        </p:cTn>
                                        <p:tgtEl>
                                          <p:spTgt spid="130"/>
                                        </p:tgtEl>
                                      </p:cBhvr>
                                      <p:to x="100000" y="60000"/>
                                    </p:animScale>
                                    <p:animScale>
                                      <p:cBhvr>
                                        <p:cTn id="115" dur="25" decel="50000">
                                          <p:stCondLst>
                                            <p:cond delay="101"/>
                                          </p:stCondLst>
                                        </p:cTn>
                                        <p:tgtEl>
                                          <p:spTgt spid="130"/>
                                        </p:tgtEl>
                                      </p:cBhvr>
                                      <p:to x="100000" y="100000"/>
                                    </p:animScale>
                                    <p:animScale>
                                      <p:cBhvr>
                                        <p:cTn id="116" dur="4">
                                          <p:stCondLst>
                                            <p:cond delay="197"/>
                                          </p:stCondLst>
                                        </p:cTn>
                                        <p:tgtEl>
                                          <p:spTgt spid="130"/>
                                        </p:tgtEl>
                                      </p:cBhvr>
                                      <p:to x="100000" y="80000"/>
                                    </p:animScale>
                                    <p:animScale>
                                      <p:cBhvr>
                                        <p:cTn id="117" dur="25" decel="50000">
                                          <p:stCondLst>
                                            <p:cond delay="201"/>
                                          </p:stCondLst>
                                        </p:cTn>
                                        <p:tgtEl>
                                          <p:spTgt spid="130"/>
                                        </p:tgtEl>
                                      </p:cBhvr>
                                      <p:to x="100000" y="100000"/>
                                    </p:animScale>
                                    <p:animScale>
                                      <p:cBhvr>
                                        <p:cTn id="118" dur="4">
                                          <p:stCondLst>
                                            <p:cond delay="246"/>
                                          </p:stCondLst>
                                        </p:cTn>
                                        <p:tgtEl>
                                          <p:spTgt spid="130"/>
                                        </p:tgtEl>
                                      </p:cBhvr>
                                      <p:to x="100000" y="90000"/>
                                    </p:animScale>
                                    <p:animScale>
                                      <p:cBhvr>
                                        <p:cTn id="119" dur="25" decel="50000">
                                          <p:stCondLst>
                                            <p:cond delay="250"/>
                                          </p:stCondLst>
                                        </p:cTn>
                                        <p:tgtEl>
                                          <p:spTgt spid="130"/>
                                        </p:tgtEl>
                                      </p:cBhvr>
                                      <p:to x="100000" y="100000"/>
                                    </p:animScale>
                                    <p:animScale>
                                      <p:cBhvr>
                                        <p:cTn id="120" dur="4">
                                          <p:stCondLst>
                                            <p:cond delay="271"/>
                                          </p:stCondLst>
                                        </p:cTn>
                                        <p:tgtEl>
                                          <p:spTgt spid="130"/>
                                        </p:tgtEl>
                                      </p:cBhvr>
                                      <p:to x="100000" y="95000"/>
                                    </p:animScale>
                                    <p:animScale>
                                      <p:cBhvr>
                                        <p:cTn id="121" dur="25" decel="50000">
                                          <p:stCondLst>
                                            <p:cond delay="275"/>
                                          </p:stCondLst>
                                        </p:cTn>
                                        <p:tgtEl>
                                          <p:spTgt spid="130"/>
                                        </p:tgtEl>
                                      </p:cBhvr>
                                      <p:to x="100000" y="100000"/>
                                    </p:animScale>
                                  </p:childTnLst>
                                </p:cTn>
                              </p:par>
                            </p:childTnLst>
                          </p:cTn>
                        </p:par>
                      </p:childTnLst>
                    </p:cTn>
                  </p:par>
                  <p:par>
                    <p:cTn id="122" fill="hold">
                      <p:stCondLst>
                        <p:cond delay="indefinite"/>
                      </p:stCondLst>
                      <p:childTnLst>
                        <p:par>
                          <p:cTn id="123" fill="hold">
                            <p:stCondLst>
                              <p:cond delay="0"/>
                            </p:stCondLst>
                            <p:childTnLst>
                              <p:par>
                                <p:cTn id="124" presetID="41" presetClass="entr" presetSubtype="0" fill="hold" grpId="0" nodeType="clickEffect">
                                  <p:stCondLst>
                                    <p:cond delay="0"/>
                                  </p:stCondLst>
                                  <p:iterate type="lt">
                                    <p:tmPct val="10000"/>
                                  </p:iterate>
                                  <p:childTnLst>
                                    <p:set>
                                      <p:cBhvr>
                                        <p:cTn id="125" dur="1" fill="hold">
                                          <p:stCondLst>
                                            <p:cond delay="0"/>
                                          </p:stCondLst>
                                        </p:cTn>
                                        <p:tgtEl>
                                          <p:spTgt spid="146"/>
                                        </p:tgtEl>
                                        <p:attrNameLst>
                                          <p:attrName>style.visibility</p:attrName>
                                        </p:attrNameLst>
                                      </p:cBhvr>
                                      <p:to>
                                        <p:strVal val="visible"/>
                                      </p:to>
                                    </p:set>
                                    <p:anim calcmode="lin" valueType="num">
                                      <p:cBhvr>
                                        <p:cTn id="126"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127" dur="300" fill="hold"/>
                                        <p:tgtEl>
                                          <p:spTgt spid="146"/>
                                        </p:tgtEl>
                                        <p:attrNameLst>
                                          <p:attrName>ppt_y</p:attrName>
                                        </p:attrNameLst>
                                      </p:cBhvr>
                                      <p:tavLst>
                                        <p:tav tm="0">
                                          <p:val>
                                            <p:strVal val="#ppt_y"/>
                                          </p:val>
                                        </p:tav>
                                        <p:tav tm="100000">
                                          <p:val>
                                            <p:strVal val="#ppt_y"/>
                                          </p:val>
                                        </p:tav>
                                      </p:tavLst>
                                    </p:anim>
                                    <p:anim calcmode="lin" valueType="num">
                                      <p:cBhvr>
                                        <p:cTn id="128"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129"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130" dur="300" tmFilter="0,0; .5, 1; 1, 1"/>
                                        <p:tgtEl>
                                          <p:spTgt spid="146"/>
                                        </p:tgtEl>
                                      </p:cBhvr>
                                    </p:animEffect>
                                  </p:childTnLst>
                                </p:cTn>
                              </p:par>
                            </p:childTnLst>
                          </p:cTn>
                        </p:par>
                      </p:childTnLst>
                    </p:cTn>
                  </p:par>
                  <p:par>
                    <p:cTn id="131" fill="hold">
                      <p:stCondLst>
                        <p:cond delay="indefinite"/>
                      </p:stCondLst>
                      <p:childTnLst>
                        <p:par>
                          <p:cTn id="132" fill="hold">
                            <p:stCondLst>
                              <p:cond delay="0"/>
                            </p:stCondLst>
                            <p:childTnLst>
                              <p:par>
                                <p:cTn id="133" presetID="41" presetClass="entr" presetSubtype="0" fill="hold" grpId="0" nodeType="clickEffect">
                                  <p:stCondLst>
                                    <p:cond delay="0"/>
                                  </p:stCondLst>
                                  <p:iterate type="lt">
                                    <p:tmPct val="10000"/>
                                  </p:iterate>
                                  <p:childTnLst>
                                    <p:set>
                                      <p:cBhvr>
                                        <p:cTn id="134" dur="1" fill="hold">
                                          <p:stCondLst>
                                            <p:cond delay="0"/>
                                          </p:stCondLst>
                                        </p:cTn>
                                        <p:tgtEl>
                                          <p:spTgt spid="148"/>
                                        </p:tgtEl>
                                        <p:attrNameLst>
                                          <p:attrName>style.visibility</p:attrName>
                                        </p:attrNameLst>
                                      </p:cBhvr>
                                      <p:to>
                                        <p:strVal val="visible"/>
                                      </p:to>
                                    </p:set>
                                    <p:anim calcmode="lin" valueType="num">
                                      <p:cBhvr>
                                        <p:cTn id="135" dur="3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136" dur="300" fill="hold"/>
                                        <p:tgtEl>
                                          <p:spTgt spid="148"/>
                                        </p:tgtEl>
                                        <p:attrNameLst>
                                          <p:attrName>ppt_y</p:attrName>
                                        </p:attrNameLst>
                                      </p:cBhvr>
                                      <p:tavLst>
                                        <p:tav tm="0">
                                          <p:val>
                                            <p:strVal val="#ppt_y"/>
                                          </p:val>
                                        </p:tav>
                                        <p:tav tm="100000">
                                          <p:val>
                                            <p:strVal val="#ppt_y"/>
                                          </p:val>
                                        </p:tav>
                                      </p:tavLst>
                                    </p:anim>
                                    <p:anim calcmode="lin" valueType="num">
                                      <p:cBhvr>
                                        <p:cTn id="137" dur="3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138" dur="3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139" dur="300" tmFilter="0,0; .5, 1; 1, 1"/>
                                        <p:tgtEl>
                                          <p:spTgt spid="148"/>
                                        </p:tgtEl>
                                      </p:cBhvr>
                                    </p:animEffect>
                                  </p:childTnLst>
                                </p:cTn>
                              </p:par>
                            </p:childTnLst>
                          </p:cTn>
                        </p:par>
                      </p:childTnLst>
                    </p:cTn>
                  </p:par>
                  <p:par>
                    <p:cTn id="140" fill="hold">
                      <p:stCondLst>
                        <p:cond delay="indefinite"/>
                      </p:stCondLst>
                      <p:childTnLst>
                        <p:par>
                          <p:cTn id="141" fill="hold">
                            <p:stCondLst>
                              <p:cond delay="0"/>
                            </p:stCondLst>
                            <p:childTnLst>
                              <p:par>
                                <p:cTn id="142" presetID="41" presetClass="entr" presetSubtype="0" fill="hold" grpId="0" nodeType="clickEffect">
                                  <p:stCondLst>
                                    <p:cond delay="0"/>
                                  </p:stCondLst>
                                  <p:iterate type="lt">
                                    <p:tmPct val="10000"/>
                                  </p:iterate>
                                  <p:childTnLst>
                                    <p:set>
                                      <p:cBhvr>
                                        <p:cTn id="143" dur="1" fill="hold">
                                          <p:stCondLst>
                                            <p:cond delay="0"/>
                                          </p:stCondLst>
                                        </p:cTn>
                                        <p:tgtEl>
                                          <p:spTgt spid="40"/>
                                        </p:tgtEl>
                                        <p:attrNameLst>
                                          <p:attrName>style.visibility</p:attrName>
                                        </p:attrNameLst>
                                      </p:cBhvr>
                                      <p:to>
                                        <p:strVal val="visible"/>
                                      </p:to>
                                    </p:set>
                                    <p:anim calcmode="lin" valueType="num">
                                      <p:cBhvr>
                                        <p:cTn id="144" dur="3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45" dur="300" fill="hold"/>
                                        <p:tgtEl>
                                          <p:spTgt spid="40"/>
                                        </p:tgtEl>
                                        <p:attrNameLst>
                                          <p:attrName>ppt_y</p:attrName>
                                        </p:attrNameLst>
                                      </p:cBhvr>
                                      <p:tavLst>
                                        <p:tav tm="0">
                                          <p:val>
                                            <p:strVal val="#ppt_y"/>
                                          </p:val>
                                        </p:tav>
                                        <p:tav tm="100000">
                                          <p:val>
                                            <p:strVal val="#ppt_y"/>
                                          </p:val>
                                        </p:tav>
                                      </p:tavLst>
                                    </p:anim>
                                    <p:anim calcmode="lin" valueType="num">
                                      <p:cBhvr>
                                        <p:cTn id="146" dur="3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147" dur="3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148" dur="300" tmFilter="0,0; .5, 1; 1, 1"/>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P spid="148"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 HIỂU VỀ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2667000" y="1356360"/>
            <a:ext cx="7162800" cy="5238722"/>
          </a:xfrm>
          <a:prstGeom prst="vertic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n-US" sz="3600">
                <a:latin typeface="Times New Roman" panose="02020603050405020304" pitchFamily="18" charset="0"/>
                <a:cs typeface="Times New Roman" panose="02020603050405020304" pitchFamily="18" charset="0"/>
              </a:rPr>
              <a:t>Khoảng 600 năm trước Công nguyên, người vùng Magnesia (Hy Lạp) lần đầu tiên phát hiện loại đá có khả năng hút các vật bằng sắt. Sau này loại đá trên được đặt tên là nam châm (tiếng Anh: Magnet).</a:t>
            </a:r>
            <a:endParaRPr lang="vi-VN"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7335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8314" y="1314542"/>
            <a:ext cx="5685386" cy="4929096"/>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8" name="圆角矩形 17"/>
          <p:cNvSpPr/>
          <p:nvPr/>
        </p:nvSpPr>
        <p:spPr>
          <a:xfrm>
            <a:off x="1280563" y="1519476"/>
            <a:ext cx="5163717" cy="4415218"/>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4703" y="1132865"/>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sp>
        <p:nvSpPr>
          <p:cNvPr id="66" name="任意多边形 65"/>
          <p:cNvSpPr/>
          <p:nvPr/>
        </p:nvSpPr>
        <p:spPr>
          <a:xfrm>
            <a:off x="645386" y="1796462"/>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70" name="文本框 69"/>
          <p:cNvSpPr txBox="1"/>
          <p:nvPr/>
        </p:nvSpPr>
        <p:spPr>
          <a:xfrm>
            <a:off x="1109953" y="2036157"/>
            <a:ext cx="592650" cy="523220"/>
          </a:xfrm>
          <a:prstGeom prst="rect">
            <a:avLst/>
          </a:prstGeom>
          <a:noFill/>
        </p:spPr>
        <p:txBody>
          <a:bodyPr wrap="squar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01</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78" name="文本框 77"/>
          <p:cNvSpPr txBox="1"/>
          <p:nvPr/>
        </p:nvSpPr>
        <p:spPr>
          <a:xfrm>
            <a:off x="2471681" y="1897977"/>
            <a:ext cx="3972597" cy="1107996"/>
          </a:xfrm>
          <a:prstGeom prst="rect">
            <a:avLst/>
          </a:prstGeom>
          <a:noFill/>
        </p:spPr>
        <p:txBody>
          <a:bodyPr wrap="square" lIns="0" tIns="0" rIns="0" bIns="0" rtlCol="0">
            <a:spAutoFit/>
          </a:bodyPr>
          <a:lstStyle/>
          <a:p>
            <a:pPr algn="just">
              <a:spcAft>
                <a:spcPts val="455"/>
              </a:spcAft>
            </a:pPr>
            <a:r>
              <a:rPr lang="en-US" sz="2400" b="1" i="1">
                <a:latin typeface="Times New Roman" panose="02020603050405020304" pitchFamily="18" charset="0"/>
                <a:ea typeface="Times New Roman" panose="02020603050405020304" pitchFamily="18" charset="0"/>
              </a:rPr>
              <a:t> </a:t>
            </a:r>
            <a:r>
              <a:rPr lang="vi-VN" sz="2400">
                <a:solidFill>
                  <a:srgbClr val="000000"/>
                </a:solidFill>
                <a:latin typeface="Times New Roman" panose="02020603050405020304" pitchFamily="18" charset="0"/>
                <a:ea typeface="Segoe UI" panose="020B0502040204020203" pitchFamily="34" charset="0"/>
              </a:rPr>
              <a:t>Lực tương tác của nam châm với sắt là lực tiếp xúc hay lực không tiếp xúc?</a:t>
            </a:r>
            <a:endParaRPr lang="vi-VN">
              <a:latin typeface="Times New Roman" panose="02020603050405020304" pitchFamily="18" charset="0"/>
              <a:ea typeface="Times New Roman" panose="02020603050405020304" pitchFamily="18" charset="0"/>
            </a:endParaRPr>
          </a:p>
        </p:txBody>
      </p:sp>
      <p:sp>
        <p:nvSpPr>
          <p:cNvPr id="67" name="任意多边形 66"/>
          <p:cNvSpPr/>
          <p:nvPr/>
        </p:nvSpPr>
        <p:spPr>
          <a:xfrm>
            <a:off x="645386" y="3124138"/>
            <a:ext cx="1774657"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3">
              <a:lumMod val="75000"/>
            </a:schemeClr>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71" name="文本框 70"/>
          <p:cNvSpPr txBox="1"/>
          <p:nvPr/>
        </p:nvSpPr>
        <p:spPr>
          <a:xfrm>
            <a:off x="1081900" y="3363831"/>
            <a:ext cx="642624" cy="523220"/>
          </a:xfrm>
          <a:prstGeom prst="rect">
            <a:avLst/>
          </a:prstGeom>
          <a:noFill/>
        </p:spPr>
        <p:txBody>
          <a:bodyPr wrap="squar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02</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80" name="文本框 79"/>
          <p:cNvSpPr txBox="1"/>
          <p:nvPr/>
        </p:nvSpPr>
        <p:spPr>
          <a:xfrm>
            <a:off x="2443629" y="3153325"/>
            <a:ext cx="4000650" cy="1107996"/>
          </a:xfrm>
          <a:prstGeom prst="rect">
            <a:avLst/>
          </a:prstGeom>
          <a:noFill/>
        </p:spPr>
        <p:txBody>
          <a:bodyPr wrap="square" lIns="0" tIns="0" rIns="0" bIns="0" rtlCol="0">
            <a:spAutoFit/>
          </a:bodyPr>
          <a:lstStyle/>
          <a:p>
            <a:r>
              <a:rPr lang="vi-VN" altLang="zh-CN" sz="2400">
                <a:latin typeface="Times New Roman" panose="02020603050405020304" pitchFamily="18" charset="0"/>
                <a:ea typeface="方正正中黑简体" panose="02000000000000000000" pitchFamily="2" charset="-122"/>
                <a:cs typeface="Times New Roman" panose="02020603050405020304" pitchFamily="18" charset="0"/>
                <a:sym typeface="+mn-lt"/>
              </a:rPr>
              <a:t>Hãy kể ra một số dụng cụ hoặc thiết bị có sử dụng nam châm vĩnh cửu.</a:t>
            </a:r>
            <a:endParaRPr lang="zh-CN" altLang="en-US" sz="2400" dirty="0">
              <a:latin typeface="Times New Roman" panose="02020603050405020304" pitchFamily="18" charset="0"/>
              <a:ea typeface="方正正中黑简体" panose="02000000000000000000" pitchFamily="2" charset="-122"/>
              <a:cs typeface="Times New Roman" panose="02020603050405020304" pitchFamily="18" charset="0"/>
              <a:sym typeface="+mn-lt"/>
            </a:endParaRPr>
          </a:p>
        </p:txBody>
      </p:sp>
      <p:sp>
        <p:nvSpPr>
          <p:cNvPr id="94" name="任意多边形 93"/>
          <p:cNvSpPr/>
          <p:nvPr/>
        </p:nvSpPr>
        <p:spPr>
          <a:xfrm>
            <a:off x="602522" y="4544502"/>
            <a:ext cx="1774657"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0099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95" name="文本框 94"/>
          <p:cNvSpPr txBox="1"/>
          <p:nvPr/>
        </p:nvSpPr>
        <p:spPr>
          <a:xfrm>
            <a:off x="1181916" y="4841346"/>
            <a:ext cx="655580" cy="523220"/>
          </a:xfrm>
          <a:prstGeom prst="rect">
            <a:avLst/>
          </a:prstGeom>
          <a:noFill/>
        </p:spPr>
        <p:txBody>
          <a:bodyPr wrap="square" rtlCol="0">
            <a:spAutoFit/>
          </a:bodyPr>
          <a:lstStyle/>
          <a:p>
            <a:r>
              <a:rPr lang="en-US" altLang="zh-CN" sz="2800" b="1">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 *</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96" name="文本框 95"/>
          <p:cNvSpPr txBox="1"/>
          <p:nvPr/>
        </p:nvSpPr>
        <p:spPr>
          <a:xfrm>
            <a:off x="2420042" y="4365021"/>
            <a:ext cx="4024237" cy="1477328"/>
          </a:xfrm>
          <a:prstGeom prst="rect">
            <a:avLst/>
          </a:prstGeom>
          <a:noFill/>
        </p:spPr>
        <p:txBody>
          <a:bodyPr wrap="square" lIns="0" tIns="0" rIns="0" bIns="0" rtlCol="0">
            <a:spAutoFit/>
          </a:bodyPr>
          <a:lstStyle/>
          <a:p>
            <a:r>
              <a:rPr lang="vi-VN" sz="2400">
                <a:latin typeface="+mj-lt"/>
              </a:rPr>
              <a:t>Loa là thiết bị dùng để phát ra âm thanh. Hãy để xuất một cách đơn giản giúp xác định được bộ phận nào trong loa có từ tính.</a:t>
            </a:r>
            <a:endParaRPr lang="en-US" sz="2400" dirty="0">
              <a:latin typeface="+mj-lt"/>
            </a:endParaRPr>
          </a:p>
        </p:txBody>
      </p:sp>
      <p:sp>
        <p:nvSpPr>
          <p:cNvPr id="68" name="标题占位符 1"/>
          <p:cNvSpPr txBox="1"/>
          <p:nvPr/>
        </p:nvSpPr>
        <p:spPr>
          <a:xfrm>
            <a:off x="1478282" y="262919"/>
            <a:ext cx="8580169"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TÌM HIỂU VỀ NAM CHÂM</a:t>
            </a:r>
            <a:endParaRPr lang="zh-CN" altLang="en-US" sz="2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4" name="Picture 3">
            <a:extLst>
              <a:ext uri="{FF2B5EF4-FFF2-40B4-BE49-F238E27FC236}">
                <a16:creationId xmlns:a16="http://schemas.microsoft.com/office/drawing/2014/main" id="{29347E2F-7DC9-EDF5-0140-44304CA12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734" y="1281068"/>
            <a:ext cx="5348837" cy="4929096"/>
          </a:xfrm>
          <a:prstGeom prst="rect">
            <a:avLst/>
          </a:prstGeom>
        </p:spPr>
      </p:pic>
    </p:spTree>
    <p:extLst>
      <p:ext uri="{BB962C8B-B14F-4D97-AF65-F5344CB8AC3E}">
        <p14:creationId xmlns:p14="http://schemas.microsoft.com/office/powerpoint/2010/main" val="1378362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250"/>
                            </p:stCondLst>
                            <p:childTnLst>
                              <p:par>
                                <p:cTn id="16" presetID="22" presetClass="entr" presetSubtype="4" fill="hold" nodeType="after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wipe(down)">
                                      <p:cBhvr>
                                        <p:cTn id="18" dur="500"/>
                                        <p:tgtEl>
                                          <p:spTgt spid="105"/>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1000"/>
                                        <p:tgtEl>
                                          <p:spTgt spid="66"/>
                                        </p:tgtEl>
                                      </p:cBhvr>
                                    </p:animEffect>
                                  </p:childTnLst>
                                </p:cTn>
                              </p:par>
                            </p:childTnLst>
                          </p:cTn>
                        </p:par>
                        <p:par>
                          <p:cTn id="23" fill="hold">
                            <p:stCondLst>
                              <p:cond delay="2750"/>
                            </p:stCondLst>
                            <p:childTnLst>
                              <p:par>
                                <p:cTn id="24" presetID="22" presetClass="entr" presetSubtype="8"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wipe(left)">
                                      <p:cBhvr>
                                        <p:cTn id="26" dur="1000"/>
                                        <p:tgtEl>
                                          <p:spTgt spid="70"/>
                                        </p:tgtEl>
                                      </p:cBhvr>
                                    </p:animEffect>
                                  </p:childTnLst>
                                </p:cTn>
                              </p:par>
                            </p:childTnLst>
                          </p:cTn>
                        </p:par>
                        <p:par>
                          <p:cTn id="27" fill="hold">
                            <p:stCondLst>
                              <p:cond delay="3750"/>
                            </p:stCondLst>
                            <p:childTnLst>
                              <p:par>
                                <p:cTn id="28" presetID="22" presetClass="entr" presetSubtype="8"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wipe(left)">
                                      <p:cBhvr>
                                        <p:cTn id="30" dur="1000"/>
                                        <p:tgtEl>
                                          <p:spTgt spid="67"/>
                                        </p:tgtEl>
                                      </p:cBhvr>
                                    </p:animEffect>
                                  </p:childTnLst>
                                </p:cTn>
                              </p:par>
                            </p:childTnLst>
                          </p:cTn>
                        </p:par>
                        <p:par>
                          <p:cTn id="31" fill="hold">
                            <p:stCondLst>
                              <p:cond delay="4750"/>
                            </p:stCondLst>
                            <p:childTnLst>
                              <p:par>
                                <p:cTn id="32" presetID="22" presetClass="entr" presetSubtype="8" fill="hold" grpId="0" nodeType="after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wipe(left)">
                                      <p:cBhvr>
                                        <p:cTn id="34" dur="1000"/>
                                        <p:tgtEl>
                                          <p:spTgt spid="71"/>
                                        </p:tgtEl>
                                      </p:cBhvr>
                                    </p:animEffect>
                                  </p:childTnLst>
                                </p:cTn>
                              </p:par>
                            </p:childTnLst>
                          </p:cTn>
                        </p:par>
                        <p:par>
                          <p:cTn id="35" fill="hold">
                            <p:stCondLst>
                              <p:cond delay="5750"/>
                            </p:stCondLst>
                            <p:childTnLst>
                              <p:par>
                                <p:cTn id="36" presetID="22" presetClass="entr" presetSubtype="8" fill="hold" grpId="0" nodeType="after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wipe(left)">
                                      <p:cBhvr>
                                        <p:cTn id="38" dur="1000"/>
                                        <p:tgtEl>
                                          <p:spTgt spid="94"/>
                                        </p:tgtEl>
                                      </p:cBhvr>
                                    </p:animEffect>
                                  </p:childTnLst>
                                </p:cTn>
                              </p:par>
                            </p:childTnLst>
                          </p:cTn>
                        </p:par>
                        <p:par>
                          <p:cTn id="39" fill="hold">
                            <p:stCondLst>
                              <p:cond delay="6750"/>
                            </p:stCondLst>
                            <p:childTnLst>
                              <p:par>
                                <p:cTn id="40" presetID="22" presetClass="entr" presetSubtype="8" fill="hold" grpId="0" nodeType="after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wipe(left)">
                                      <p:cBhvr>
                                        <p:cTn id="42" dur="1000"/>
                                        <p:tgtEl>
                                          <p:spTgt spid="95"/>
                                        </p:tgtEl>
                                      </p:cBhvr>
                                    </p:animEffect>
                                  </p:childTnLst>
                                </p:cTn>
                              </p:par>
                            </p:childTnLst>
                          </p:cTn>
                        </p:par>
                        <p:par>
                          <p:cTn id="43" fill="hold">
                            <p:stCondLst>
                              <p:cond delay="775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fade">
                                      <p:cBhvr>
                                        <p:cTn id="51" dur="300"/>
                                        <p:tgtEl>
                                          <p:spTgt spid="78"/>
                                        </p:tgtEl>
                                      </p:cBhvr>
                                    </p:animEffect>
                                    <p:anim calcmode="lin" valueType="num">
                                      <p:cBhvr>
                                        <p:cTn id="52" dur="300" fill="hold"/>
                                        <p:tgtEl>
                                          <p:spTgt spid="78"/>
                                        </p:tgtEl>
                                        <p:attrNameLst>
                                          <p:attrName>ppt_x</p:attrName>
                                        </p:attrNameLst>
                                      </p:cBhvr>
                                      <p:tavLst>
                                        <p:tav tm="0">
                                          <p:val>
                                            <p:strVal val="#ppt_x"/>
                                          </p:val>
                                        </p:tav>
                                        <p:tav tm="100000">
                                          <p:val>
                                            <p:strVal val="#ppt_x"/>
                                          </p:val>
                                        </p:tav>
                                      </p:tavLst>
                                    </p:anim>
                                    <p:anim calcmode="lin" valueType="num">
                                      <p:cBhvr>
                                        <p:cTn id="53" dur="3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300"/>
                                        <p:tgtEl>
                                          <p:spTgt spid="80"/>
                                        </p:tgtEl>
                                      </p:cBhvr>
                                    </p:animEffect>
                                    <p:anim calcmode="lin" valueType="num">
                                      <p:cBhvr>
                                        <p:cTn id="59" dur="300" fill="hold"/>
                                        <p:tgtEl>
                                          <p:spTgt spid="80"/>
                                        </p:tgtEl>
                                        <p:attrNameLst>
                                          <p:attrName>ppt_x</p:attrName>
                                        </p:attrNameLst>
                                      </p:cBhvr>
                                      <p:tavLst>
                                        <p:tav tm="0">
                                          <p:val>
                                            <p:strVal val="#ppt_x"/>
                                          </p:val>
                                        </p:tav>
                                        <p:tav tm="100000">
                                          <p:val>
                                            <p:strVal val="#ppt_x"/>
                                          </p:val>
                                        </p:tav>
                                      </p:tavLst>
                                    </p:anim>
                                    <p:anim calcmode="lin" valueType="num">
                                      <p:cBhvr>
                                        <p:cTn id="60" dur="3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96"/>
                                        </p:tgtEl>
                                        <p:attrNameLst>
                                          <p:attrName>style.visibility</p:attrName>
                                        </p:attrNameLst>
                                      </p:cBhvr>
                                      <p:to>
                                        <p:strVal val="visible"/>
                                      </p:to>
                                    </p:set>
                                    <p:animEffect transition="in" filter="fade">
                                      <p:cBhvr>
                                        <p:cTn id="65" dur="300"/>
                                        <p:tgtEl>
                                          <p:spTgt spid="96"/>
                                        </p:tgtEl>
                                      </p:cBhvr>
                                    </p:animEffect>
                                    <p:anim calcmode="lin" valueType="num">
                                      <p:cBhvr>
                                        <p:cTn id="66" dur="300" fill="hold"/>
                                        <p:tgtEl>
                                          <p:spTgt spid="96"/>
                                        </p:tgtEl>
                                        <p:attrNameLst>
                                          <p:attrName>ppt_x</p:attrName>
                                        </p:attrNameLst>
                                      </p:cBhvr>
                                      <p:tavLst>
                                        <p:tav tm="0">
                                          <p:val>
                                            <p:strVal val="#ppt_x"/>
                                          </p:val>
                                        </p:tav>
                                        <p:tav tm="100000">
                                          <p:val>
                                            <p:strVal val="#ppt_x"/>
                                          </p:val>
                                        </p:tav>
                                      </p:tavLst>
                                    </p:anim>
                                    <p:anim calcmode="lin" valueType="num">
                                      <p:cBhvr>
                                        <p:cTn id="67" dur="3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5" presetClass="entr" presetSubtype="0" fill="hold"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2000"/>
                                        <p:tgtEl>
                                          <p:spTgt spid="4"/>
                                        </p:tgtEl>
                                      </p:cBhvr>
                                    </p:animEffect>
                                    <p:anim calcmode="lin" valueType="num">
                                      <p:cBhvr>
                                        <p:cTn id="73" dur="2000" fill="hold"/>
                                        <p:tgtEl>
                                          <p:spTgt spid="4"/>
                                        </p:tgtEl>
                                        <p:attrNameLst>
                                          <p:attrName>ppt_w</p:attrName>
                                        </p:attrNameLst>
                                      </p:cBhvr>
                                      <p:tavLst>
                                        <p:tav tm="0" fmla="#ppt_w*sin(2.5*pi*$)">
                                          <p:val>
                                            <p:fltVal val="0"/>
                                          </p:val>
                                        </p:tav>
                                        <p:tav tm="100000">
                                          <p:val>
                                            <p:fltVal val="1"/>
                                          </p:val>
                                        </p:tav>
                                      </p:tavLst>
                                    </p:anim>
                                    <p:anim calcmode="lin" valueType="num">
                                      <p:cBhvr>
                                        <p:cTn id="7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66" grpId="0" animBg="1"/>
      <p:bldP spid="70" grpId="0"/>
      <p:bldP spid="78" grpId="0"/>
      <p:bldP spid="67" grpId="0" animBg="1"/>
      <p:bldP spid="71" grpId="0"/>
      <p:bldP spid="80" grpId="0"/>
      <p:bldP spid="94" grpId="0" animBg="1"/>
      <p:bldP spid="95" grpId="0"/>
      <p:bldP spid="96" grpId="0"/>
      <p:bldP spid="6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80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………TÌM HIỂU VỀ NAM CHÂM………</a:t>
            </a:r>
            <a:endParaRPr lang="zh-CN" altLang="en-US" sz="32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692679" y="1363134"/>
            <a:ext cx="8640041" cy="5491375"/>
          </a:xfrm>
          <a:prstGeom prst="rect">
            <a:avLst/>
          </a:prstGeom>
          <a:ln w="28575">
            <a:solidFill>
              <a:schemeClr val="tx1"/>
            </a:solidFill>
          </a:ln>
        </p:spPr>
        <p:txBody>
          <a:bodyPr wrap="square">
            <a:spAutoFit/>
          </a:bodyPr>
          <a:lstStyle/>
          <a:p>
            <a:pPr marL="971550" indent="-514350" algn="just">
              <a:lnSpc>
                <a:spcPct val="120000"/>
              </a:lnSpc>
              <a:spcAft>
                <a:spcPts val="300"/>
              </a:spcAft>
              <a:buAutoNum type="arabicPeriod"/>
            </a:pPr>
            <a:r>
              <a:rPr lang="vi-VN" sz="2500" b="1">
                <a:latin typeface="Times New Roman" panose="02020603050405020304" pitchFamily="18" charset="0"/>
                <a:ea typeface="Times New Roman" panose="02020603050405020304" pitchFamily="18" charset="0"/>
              </a:rPr>
              <a:t>Lực tương tác của nam châm với sắt là lực tiếp xúc hay lực không tiếp xúc?</a:t>
            </a:r>
            <a:endParaRPr lang="en-US" sz="2500" b="1">
              <a:latin typeface="Times New Roman" panose="02020603050405020304" pitchFamily="18" charset="0"/>
              <a:ea typeface="Times New Roman" panose="02020603050405020304" pitchFamily="18" charset="0"/>
            </a:endParaRPr>
          </a:p>
          <a:p>
            <a:pPr marL="457200" algn="just">
              <a:lnSpc>
                <a:spcPct val="120000"/>
              </a:lnSpc>
              <a:spcAft>
                <a:spcPts val="300"/>
              </a:spcAft>
            </a:pPr>
            <a:r>
              <a:rPr lang="en-US" sz="2500">
                <a:latin typeface="Times New Roman" panose="02020603050405020304" pitchFamily="18" charset="0"/>
                <a:ea typeface="Times New Roman" panose="02020603050405020304" pitchFamily="18" charset="0"/>
              </a:rPr>
              <a:t>……………………...................................................................</a:t>
            </a:r>
            <a:endParaRPr lang="en-US" sz="2500" dirty="0">
              <a:latin typeface="Times New Roman" panose="02020603050405020304" pitchFamily="18" charset="0"/>
              <a:ea typeface="Times New Roman" panose="02020603050405020304" pitchFamily="18" charset="0"/>
            </a:endParaRPr>
          </a:p>
          <a:p>
            <a:pPr algn="just">
              <a:lnSpc>
                <a:spcPct val="120000"/>
              </a:lnSpc>
              <a:spcAft>
                <a:spcPts val="300"/>
              </a:spcAft>
            </a:pPr>
            <a:r>
              <a:rPr lang="en-US" sz="2500" b="1">
                <a:latin typeface="Times New Roman" panose="02020603050405020304" pitchFamily="18" charset="0"/>
                <a:ea typeface="Calibri" panose="020F0502020204030204" pitchFamily="34" charset="0"/>
                <a:cs typeface="Times New Roman" panose="02020603050405020304" pitchFamily="18" charset="0"/>
              </a:rPr>
              <a:t>      2.</a:t>
            </a:r>
            <a:r>
              <a:rPr lang="en-US" sz="2500">
                <a:latin typeface="Times New Roman" panose="02020603050405020304" pitchFamily="18" charset="0"/>
                <a:ea typeface="Calibri" panose="020F0502020204030204" pitchFamily="34" charset="0"/>
                <a:cs typeface="Times New Roman" panose="02020603050405020304" pitchFamily="18" charset="0"/>
              </a:rPr>
              <a:t> </a:t>
            </a:r>
            <a:r>
              <a:rPr lang="en-US" sz="2500" b="1">
                <a:latin typeface="Times New Roman" panose="02020603050405020304" pitchFamily="18" charset="0"/>
                <a:ea typeface="Calibri" panose="020F0502020204030204" pitchFamily="34" charset="0"/>
                <a:cs typeface="Times New Roman" panose="02020603050405020304" pitchFamily="18" charset="0"/>
              </a:rPr>
              <a:t>Hãy kể ra một số dụng cụ hoặc thiết bị có sử dụng nam châm vĩnh cửu.</a:t>
            </a:r>
          </a:p>
          <a:p>
            <a:pPr algn="just">
              <a:lnSpc>
                <a:spcPct val="120000"/>
              </a:lnSpc>
              <a:spcAft>
                <a:spcPts val="300"/>
              </a:spcAft>
            </a:pPr>
            <a:r>
              <a:rPr lang="en-US" sz="25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300"/>
              </a:spcAft>
            </a:pPr>
            <a:r>
              <a:rPr lang="en-US" sz="250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a:effectLst/>
                <a:latin typeface="Times New Roman" panose="02020603050405020304" pitchFamily="18" charset="0"/>
                <a:ea typeface="Calibri" panose="020F0502020204030204" pitchFamily="34" charset="0"/>
                <a:cs typeface="Times New Roman" panose="02020603050405020304" pitchFamily="18" charset="0"/>
              </a:rPr>
              <a:t>* </a:t>
            </a:r>
            <a:r>
              <a:rPr lang="vi-VN" sz="2500" b="1">
                <a:latin typeface="Times New Roman" panose="02020603050405020304" pitchFamily="18" charset="0"/>
                <a:ea typeface="Calibri" panose="020F0502020204030204" pitchFamily="34" charset="0"/>
                <a:cs typeface="Times New Roman" panose="02020603050405020304" pitchFamily="18" charset="0"/>
              </a:rPr>
              <a:t>Loa là thiết bị dùng để phát ra âm thanh. Hãy </a:t>
            </a:r>
            <a:r>
              <a:rPr lang="en-US" sz="2500" b="1">
                <a:latin typeface="Times New Roman" panose="02020603050405020304" pitchFamily="18" charset="0"/>
                <a:ea typeface="Calibri" panose="020F0502020204030204" pitchFamily="34" charset="0"/>
                <a:cs typeface="Times New Roman" panose="02020603050405020304" pitchFamily="18" charset="0"/>
              </a:rPr>
              <a:t>đ</a:t>
            </a:r>
            <a:r>
              <a:rPr lang="vi-VN" sz="2500" b="1">
                <a:latin typeface="Times New Roman" panose="02020603050405020304" pitchFamily="18" charset="0"/>
                <a:ea typeface="Calibri" panose="020F0502020204030204" pitchFamily="34" charset="0"/>
                <a:cs typeface="Times New Roman" panose="02020603050405020304" pitchFamily="18" charset="0"/>
              </a:rPr>
              <a:t>ề xuất một cách đơn giản giúp xác định được bộ phận nào trong loa có từ tính.</a:t>
            </a:r>
            <a:endParaRPr lang="en-US" sz="25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300"/>
              </a:spcAft>
            </a:pPr>
            <a:r>
              <a:rPr lang="en-US" sz="3200">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 SỐ 1</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0"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 HIỂU VỀ NAM CHÂM………</a:t>
            </a:r>
            <a:endParaRPr kumimoji="0" lang="zh-CN" alt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06680" y="1363134"/>
            <a:ext cx="11963400" cy="5227200"/>
          </a:xfrm>
          <a:prstGeom prst="rect">
            <a:avLst/>
          </a:prstGeom>
          <a:ln w="28575">
            <a:solidFill>
              <a:schemeClr val="tx1"/>
            </a:solidFill>
          </a:ln>
        </p:spPr>
        <p:txBody>
          <a:bodyPr wrap="square">
            <a:spAutoFit/>
          </a:bodyPr>
          <a:lstStyle/>
          <a:p>
            <a:pPr marL="971550" marR="0" lvl="0" indent="-514350" algn="just" defTabSz="914400" rtl="0" eaLnBrk="1" fontAlgn="auto" latinLnBrk="0" hangingPunct="1">
              <a:lnSpc>
                <a:spcPct val="120000"/>
              </a:lnSpc>
              <a:spcBef>
                <a:spcPts val="0"/>
              </a:spcBef>
              <a:spcAft>
                <a:spcPts val="300"/>
              </a:spcAft>
              <a:buClrTx/>
              <a:buSzTx/>
              <a:buFontTx/>
              <a:buAutoNum type="arabicPeriod"/>
              <a:tabLst/>
              <a:defRPr/>
            </a:pPr>
            <a:r>
              <a:rPr kumimoji="0" lang="vi-VN" sz="27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rPr>
              <a:t>Lực tương tác của nam châm với sắt là lực tiếp xúc hay lực không tiếp xúc?</a:t>
            </a:r>
            <a:endParaRPr lang="en-US" sz="2700" b="1">
              <a:solidFill>
                <a:prstClr val="black"/>
              </a:solidFill>
              <a:latin typeface="Times New Roman" panose="02020603050405020304" pitchFamily="18" charset="0"/>
              <a:ea typeface="Times New Roman" panose="02020603050405020304" pitchFamily="18" charset="0"/>
            </a:endParaRPr>
          </a:p>
          <a:p>
            <a:pPr marL="457200" marR="0" lvl="0" algn="just" defTabSz="914400" rtl="0" eaLnBrk="1" fontAlgn="auto" latinLnBrk="0" hangingPunct="1">
              <a:lnSpc>
                <a:spcPct val="120000"/>
              </a:lnSpc>
              <a:spcBef>
                <a:spcPts val="0"/>
              </a:spcBef>
              <a:spcAft>
                <a:spcPts val="300"/>
              </a:spcAft>
              <a:buClrTx/>
              <a:buSzTx/>
              <a:tabLst/>
              <a:defRPr/>
            </a:pPr>
            <a:r>
              <a:rPr lang="en-US" sz="2700" b="1" i="1">
                <a:solidFill>
                  <a:srgbClr val="FF0000"/>
                </a:solidFill>
                <a:latin typeface="Times New Roman" panose="02020603050405020304" pitchFamily="18" charset="0"/>
                <a:ea typeface="Times New Roman" panose="02020603050405020304" pitchFamily="18" charset="0"/>
              </a:rPr>
              <a:t>- Lực hút của nam châm là lực không tiếp xúc.</a:t>
            </a:r>
          </a:p>
          <a:p>
            <a:pPr marL="457200" lvl="0" algn="just">
              <a:lnSpc>
                <a:spcPct val="120000"/>
              </a:lnSpc>
              <a:spcAft>
                <a:spcPts val="300"/>
              </a:spcAft>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Hãy kể ra một số dụng cụ hoặc thiết bị có sử dụng nam châm vĩnh cửu.</a:t>
            </a:r>
          </a:p>
          <a:p>
            <a:pPr lvl="0" algn="just">
              <a:lnSpc>
                <a:spcPct val="120000"/>
              </a:lnSpc>
              <a:spcAft>
                <a:spcPts val="300"/>
              </a:spcAft>
            </a:pPr>
            <a:r>
              <a:rPr lang="en-US" sz="27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châm dùng để đính tranh treo vào bảng, cánh cửa tủ, nắp đậy của hộp bút, ốp điện thoại di động.</a:t>
            </a:r>
          </a:p>
          <a:p>
            <a:pPr lvl="0" algn="just">
              <a:lnSpc>
                <a:spcPct val="120000"/>
              </a:lnSpc>
              <a:spcAft>
                <a:spcPts val="300"/>
              </a:spcAft>
            </a:pPr>
            <a:r>
              <a:rPr lang="en-US" sz="27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Loa là thiết bị dùng để phát ra âm thanh. Hãy </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t>
            </a:r>
            <a:r>
              <a:rPr kumimoji="0" lang="vi-VN"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ề xuất một cách đơn giản giúp xác định được bộ phận nào trong loa có từ tính.</a:t>
            </a:r>
            <a:endPar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20000"/>
              </a:lnSpc>
              <a:spcAft>
                <a:spcPts val="300"/>
              </a:spcAft>
            </a:pPr>
            <a:r>
              <a:rPr lang="en-US" sz="27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a:t>
            </a:r>
            <a:r>
              <a:rPr lang="vi-VN" sz="27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ùng một chiếc đinh sắt đưa gần loa. Ở vị trí nào đinh sắt bị hút thì vị trí đó là nam châm của loa. </a:t>
            </a:r>
            <a:r>
              <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 SỐ 1</a:t>
            </a:r>
          </a:p>
        </p:txBody>
      </p:sp>
    </p:spTree>
    <p:extLst>
      <p:ext uri="{BB962C8B-B14F-4D97-AF65-F5344CB8AC3E}">
        <p14:creationId xmlns:p14="http://schemas.microsoft.com/office/powerpoint/2010/main" val="3583407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wipe(down)">
                                      <p:cBhvr>
                                        <p:cTn id="31" dur="500"/>
                                        <p:tgtEl>
                                          <p:spTgt spid="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1000"/>
                                        <p:tgtEl>
                                          <p:spTgt spid="2">
                                            <p:txEl>
                                              <p:pRg st="2" end="2"/>
                                            </p:txEl>
                                          </p:spTgt>
                                        </p:tgtEl>
                                      </p:cBhvr>
                                    </p:animEffect>
                                    <p:anim calcmode="lin" valueType="num">
                                      <p:cBhvr>
                                        <p:cTn id="3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wipe(down)">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fade">
                                      <p:cBhvr>
                                        <p:cTn id="48" dur="1000"/>
                                        <p:tgtEl>
                                          <p:spTgt spid="2">
                                            <p:txEl>
                                              <p:pRg st="4" end="4"/>
                                            </p:txEl>
                                          </p:spTgt>
                                        </p:tgtEl>
                                      </p:cBhvr>
                                    </p:animEffect>
                                    <p:anim calcmode="lin" valueType="num">
                                      <p:cBhvr>
                                        <p:cTn id="4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
                                            <p:txEl>
                                              <p:pRg st="5" end="5"/>
                                            </p:txEl>
                                          </p:spTgt>
                                        </p:tgtEl>
                                        <p:attrNameLst>
                                          <p:attrName>style.visibility</p:attrName>
                                        </p:attrNameLst>
                                      </p:cBhvr>
                                      <p:to>
                                        <p:strVal val="visible"/>
                                      </p:to>
                                    </p:set>
                                    <p:animEffect transition="in" filter="wipe(down)">
                                      <p:cBhvr>
                                        <p:cTn id="5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 HIỂU VỀ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1341120" y="914400"/>
            <a:ext cx="9738360" cy="5806440"/>
          </a:xfrm>
          <a:prstGeom prst="vertic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ts val="320"/>
              </a:spcBef>
            </a:pPr>
            <a:r>
              <a:rPr lang="en-US" sz="3600">
                <a:effectLst/>
                <a:latin typeface="Times New Roman" panose="02020603050405020304" pitchFamily="18" charset="0"/>
                <a:ea typeface="Times New Roman" panose="02020603050405020304" pitchFamily="18" charset="0"/>
              </a:rPr>
              <a:t> </a:t>
            </a:r>
            <a:r>
              <a:rPr lang="en-US" sz="4800">
                <a:solidFill>
                  <a:prstClr val="white"/>
                </a:solidFill>
                <a:latin typeface=".TMC-Ong Do" pitchFamily="2" charset="0"/>
                <a:ea typeface="Times New Roman" panose="02020603050405020304" pitchFamily="18" charset="0"/>
              </a:rPr>
              <a:t>ý</a:t>
            </a:r>
            <a:r>
              <a:rPr lang="en-US" sz="3600">
                <a:effectLst/>
                <a:latin typeface="Times New Roman" panose="02020603050405020304" pitchFamily="18" charset="0"/>
                <a:ea typeface="Times New Roman" panose="02020603050405020304" pitchFamily="18" charset="0"/>
              </a:rPr>
              <a:t> châm là những vật có từ tính có thể hút được các vật bằng sắt, thép…</a:t>
            </a:r>
            <a:endParaRPr lang="vi-VN" sz="2800">
              <a:effectLst/>
              <a:latin typeface="Times New Roman" panose="02020603050405020304" pitchFamily="18" charset="0"/>
              <a:ea typeface="Times New Roman" panose="02020603050405020304" pitchFamily="18" charset="0"/>
            </a:endParaRPr>
          </a:p>
          <a:p>
            <a:pPr>
              <a:spcBef>
                <a:spcPts val="320"/>
              </a:spcBef>
            </a:pPr>
            <a:r>
              <a:rPr lang="en-US" sz="4800">
                <a:solidFill>
                  <a:prstClr val="white"/>
                </a:solidFill>
                <a:latin typeface=".TMC-Ong Do" pitchFamily="2" charset="0"/>
                <a:ea typeface="Times New Roman" panose="02020603050405020304" pitchFamily="18" charset="0"/>
              </a:rPr>
              <a:t>ý </a:t>
            </a:r>
            <a:r>
              <a:rPr lang="en-US" sz="3600">
                <a:effectLst/>
                <a:latin typeface="Times New Roman" panose="02020603050405020304" pitchFamily="18" charset="0"/>
                <a:ea typeface="Times New Roman" panose="02020603050405020304" pitchFamily="18" charset="0"/>
              </a:rPr>
              <a:t>Những nam châm có từ tính tồn tại trong thời gian dài được gọi là </a:t>
            </a:r>
            <a:r>
              <a:rPr lang="en-US" sz="3600" b="1" i="1">
                <a:effectLst/>
                <a:latin typeface="Times New Roman" panose="02020603050405020304" pitchFamily="18" charset="0"/>
                <a:ea typeface="Times New Roman" panose="02020603050405020304" pitchFamily="18" charset="0"/>
              </a:rPr>
              <a:t>nam châm vĩnh cửu </a:t>
            </a:r>
            <a:r>
              <a:rPr lang="en-US" sz="3600" i="1">
                <a:effectLst/>
                <a:latin typeface="Times New Roman" panose="02020603050405020304" pitchFamily="18" charset="0"/>
                <a:ea typeface="Times New Roman" panose="02020603050405020304" pitchFamily="18" charset="0"/>
              </a:rPr>
              <a:t>.</a:t>
            </a:r>
            <a:endParaRPr lang="vi-VN" sz="2800">
              <a:effectLst/>
              <a:latin typeface="Times New Roman" panose="02020603050405020304" pitchFamily="18" charset="0"/>
              <a:ea typeface="Times New Roman" panose="02020603050405020304" pitchFamily="18" charset="0"/>
            </a:endParaRPr>
          </a:p>
          <a:p>
            <a:r>
              <a:rPr lang="en-US" sz="4800">
                <a:solidFill>
                  <a:prstClr val="white"/>
                </a:solidFill>
                <a:latin typeface=".TMC-Ong Do" pitchFamily="2" charset="0"/>
                <a:ea typeface="Times New Roman" panose="02020603050405020304" pitchFamily="18" charset="0"/>
              </a:rPr>
              <a:t>ý </a:t>
            </a:r>
            <a:r>
              <a:rPr lang="en-US" sz="3600">
                <a:effectLst/>
                <a:latin typeface="Times New Roman" panose="02020603050405020304" pitchFamily="18" charset="0"/>
                <a:ea typeface="Times New Roman" panose="02020603050405020304" pitchFamily="18" charset="0"/>
              </a:rPr>
              <a:t>Nếu bảo quản và sử dụng nam châm không đúng cách thì nam châm có thể mất từ tính.</a:t>
            </a:r>
            <a:endParaRPr kumimoji="0" lang="vi-VN"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37872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2000"/>
                                        <p:tgtEl>
                                          <p:spTgt spid="5">
                                            <p:txEl>
                                              <p:pRg st="2" end="2"/>
                                            </p:txEl>
                                          </p:spTgt>
                                        </p:tgtEl>
                                      </p:cBhvr>
                                    </p:animEffect>
                                    <p:anim calcmode="lin" valueType="num">
                                      <p:cBhvr>
                                        <p:cTn id="29" dur="2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30" dur="20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8"/>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QUAN SÁT</a:t>
            </a:r>
            <a:r>
              <a:rPr kumimoji="0" lang="en-US" altLang="zh-CN" sz="40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HÌNH DẠNG CỦA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320040" y="1173477"/>
            <a:ext cx="6035039" cy="5238722"/>
          </a:xfrm>
          <a:prstGeom prst="verticalScroll">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spcAft>
                <a:spcPts val="455"/>
              </a:spcAft>
            </a:pPr>
            <a:r>
              <a:rPr lang="en-US" sz="5400">
                <a:effectLst/>
                <a:latin typeface="Times New Roman" panose="02020603050405020304" pitchFamily="18" charset="0"/>
                <a:ea typeface="Times New Roman" panose="02020603050405020304" pitchFamily="18" charset="0"/>
              </a:rPr>
              <a:t>Hãy gọi tên các nam châm trong Hình 18.2 dựa theo hình dạng của chúng.</a:t>
            </a:r>
            <a:endParaRPr lang="vi-VN" sz="540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945B1AC1-E2B3-2254-FD77-19556A74D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199" y="1173478"/>
            <a:ext cx="5318761" cy="5238721"/>
          </a:xfrm>
          <a:prstGeom prst="rect">
            <a:avLst/>
          </a:prstGeom>
        </p:spPr>
      </p:pic>
    </p:spTree>
    <p:extLst>
      <p:ext uri="{BB962C8B-B14F-4D97-AF65-F5344CB8AC3E}">
        <p14:creationId xmlns:p14="http://schemas.microsoft.com/office/powerpoint/2010/main" val="2009743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000"/>
                                        <p:tgtEl>
                                          <p:spTgt spid="3"/>
                                        </p:tgtEl>
                                      </p:cBhvr>
                                    </p:animEffect>
                                    <p:anim calcmode="lin" valueType="num">
                                      <p:cBhvr>
                                        <p:cTn id="22" dur="2000" fill="hold"/>
                                        <p:tgtEl>
                                          <p:spTgt spid="3"/>
                                        </p:tgtEl>
                                        <p:attrNameLst>
                                          <p:attrName>ppt_w</p:attrName>
                                        </p:attrNameLst>
                                      </p:cBhvr>
                                      <p:tavLst>
                                        <p:tav tm="0" fmla="#ppt_w*sin(2.5*pi*$)">
                                          <p:val>
                                            <p:fltVal val="0"/>
                                          </p:val>
                                        </p:tav>
                                        <p:tav tm="100000">
                                          <p:val>
                                            <p:fltVal val="1"/>
                                          </p:val>
                                        </p:tav>
                                      </p:tavLst>
                                    </p:anim>
                                    <p:anim calcmode="lin" valueType="num">
                                      <p:cBhvr>
                                        <p:cTn id="23"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8314" y="1314542"/>
            <a:ext cx="5685386" cy="4929096"/>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useBgFill="1">
        <p:nvSpPr>
          <p:cNvPr id="18" name="圆角矩形 17"/>
          <p:cNvSpPr/>
          <p:nvPr/>
        </p:nvSpPr>
        <p:spPr>
          <a:xfrm>
            <a:off x="1280563" y="1519476"/>
            <a:ext cx="5348837" cy="4415218"/>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4703" y="1132865"/>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66" name="任意多边形 65"/>
          <p:cNvSpPr/>
          <p:nvPr/>
        </p:nvSpPr>
        <p:spPr>
          <a:xfrm>
            <a:off x="585998" y="3022775"/>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0" name="文本框 69"/>
          <p:cNvSpPr txBox="1"/>
          <p:nvPr/>
        </p:nvSpPr>
        <p:spPr>
          <a:xfrm>
            <a:off x="1193525" y="3292956"/>
            <a:ext cx="5926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03</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8" name="文本框 77"/>
          <p:cNvSpPr txBox="1"/>
          <p:nvPr/>
        </p:nvSpPr>
        <p:spPr>
          <a:xfrm>
            <a:off x="2387560" y="2446570"/>
            <a:ext cx="4056720" cy="196977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455"/>
              </a:spcAft>
              <a:buClrTx/>
              <a:buSzTx/>
              <a:buFontTx/>
              <a:buNone/>
              <a:tabLst/>
              <a:defRPr/>
            </a:pPr>
            <a:r>
              <a:rPr kumimoji="0" lang="en-US" sz="24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Hãy</a:t>
            </a:r>
            <a:r>
              <a:rPr kumimoji="0" lang="en-US" sz="3200" b="1" i="1" u="none" strike="noStrike" kern="1200" cap="none" spc="0" normalizeH="0" noProof="0">
                <a:ln>
                  <a:noFill/>
                </a:ln>
                <a:solidFill>
                  <a:prstClr val="black"/>
                </a:solidFill>
                <a:effectLst/>
                <a:uLnTx/>
                <a:uFillTx/>
                <a:latin typeface="Times New Roman" panose="02020603050405020304" pitchFamily="18" charset="0"/>
                <a:ea typeface="Times New Roman" panose="02020603050405020304" pitchFamily="18" charset="0"/>
                <a:cs typeface="+mn-cs"/>
              </a:rPr>
              <a:t> gọi tên các nam châm trong Hình 18.2 dựa theo hình dạng của chúng</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5" name="文本框 94"/>
          <p:cNvSpPr txBox="1"/>
          <p:nvPr/>
        </p:nvSpPr>
        <p:spPr>
          <a:xfrm>
            <a:off x="1181916" y="4841346"/>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8" name="标题占位符 1"/>
          <p:cNvSpPr txBox="1"/>
          <p:nvPr/>
        </p:nvSpPr>
        <p:spPr>
          <a:xfrm>
            <a:off x="1478282" y="262919"/>
            <a:ext cx="8580169"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QUAN</a:t>
            </a:r>
            <a:r>
              <a:rPr kumimoji="0" lang="en-US" altLang="zh-CN" sz="2000" b="1" i="0" u="none" strike="noStrike" kern="1200" cap="none" spc="0" normalizeH="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SÁT HÌNH DẠNG CỦA NAM CHÂM</a:t>
            </a:r>
            <a:endParaRPr kumimoji="0" lang="zh-CN" altLang="en-US" sz="20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44" name="Picture 43">
            <a:extLst>
              <a:ext uri="{FF2B5EF4-FFF2-40B4-BE49-F238E27FC236}">
                <a16:creationId xmlns:a16="http://schemas.microsoft.com/office/drawing/2014/main" id="{BC6995B9-3A05-2B9D-FB31-51D89752A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737" y="1132865"/>
            <a:ext cx="5117473" cy="5110774"/>
          </a:xfrm>
          <a:prstGeom prst="rect">
            <a:avLst/>
          </a:prstGeom>
        </p:spPr>
      </p:pic>
    </p:spTree>
    <p:extLst>
      <p:ext uri="{BB962C8B-B14F-4D97-AF65-F5344CB8AC3E}">
        <p14:creationId xmlns:p14="http://schemas.microsoft.com/office/powerpoint/2010/main" val="1691750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700"/>
                            </p:stCondLst>
                            <p:childTnLst>
                              <p:par>
                                <p:cTn id="16" presetID="22" presetClass="entr" presetSubtype="4" fill="hold" nodeType="after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wipe(down)">
                                      <p:cBhvr>
                                        <p:cTn id="18" dur="500"/>
                                        <p:tgtEl>
                                          <p:spTgt spid="105"/>
                                        </p:tgtEl>
                                      </p:cBhvr>
                                    </p:animEffect>
                                  </p:childTnLst>
                                </p:cTn>
                              </p:par>
                            </p:childTnLst>
                          </p:cTn>
                        </p:par>
                        <p:par>
                          <p:cTn id="19" fill="hold">
                            <p:stCondLst>
                              <p:cond delay="2200"/>
                            </p:stCondLst>
                            <p:childTnLst>
                              <p:par>
                                <p:cTn id="20" presetID="22" presetClass="entr" presetSubtype="8"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1000"/>
                                        <p:tgtEl>
                                          <p:spTgt spid="66"/>
                                        </p:tgtEl>
                                      </p:cBhvr>
                                    </p:animEffect>
                                  </p:childTnLst>
                                </p:cTn>
                              </p:par>
                            </p:childTnLst>
                          </p:cTn>
                        </p:par>
                        <p:par>
                          <p:cTn id="23" fill="hold">
                            <p:stCondLst>
                              <p:cond delay="3200"/>
                            </p:stCondLst>
                            <p:childTnLst>
                              <p:par>
                                <p:cTn id="24" presetID="22" presetClass="entr" presetSubtype="8"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wipe(left)">
                                      <p:cBhvr>
                                        <p:cTn id="26" dur="1000"/>
                                        <p:tgtEl>
                                          <p:spTgt spid="70"/>
                                        </p:tgtEl>
                                      </p:cBhvr>
                                    </p:animEffect>
                                  </p:childTnLst>
                                </p:cTn>
                              </p:par>
                            </p:childTnLst>
                          </p:cTn>
                        </p:par>
                        <p:par>
                          <p:cTn id="27" fill="hold">
                            <p:stCondLst>
                              <p:cond delay="4200"/>
                            </p:stCondLst>
                            <p:childTnLst>
                              <p:par>
                                <p:cTn id="28" presetID="22" presetClass="entr" presetSubtype="8" fill="hold" grpId="0" nodeType="after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wipe(left)">
                                      <p:cBhvr>
                                        <p:cTn id="30" dur="1000"/>
                                        <p:tgtEl>
                                          <p:spTgt spid="95"/>
                                        </p:tgtEl>
                                      </p:cBhvr>
                                    </p:animEffect>
                                  </p:childTnLst>
                                </p:cTn>
                              </p:par>
                            </p:childTnLst>
                          </p:cTn>
                        </p:par>
                        <p:par>
                          <p:cTn id="31" fill="hold">
                            <p:stCondLst>
                              <p:cond delay="52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300"/>
                                        <p:tgtEl>
                                          <p:spTgt spid="78"/>
                                        </p:tgtEl>
                                      </p:cBhvr>
                                    </p:animEffect>
                                    <p:anim calcmode="lin" valueType="num">
                                      <p:cBhvr>
                                        <p:cTn id="40" dur="300" fill="hold"/>
                                        <p:tgtEl>
                                          <p:spTgt spid="78"/>
                                        </p:tgtEl>
                                        <p:attrNameLst>
                                          <p:attrName>ppt_x</p:attrName>
                                        </p:attrNameLst>
                                      </p:cBhvr>
                                      <p:tavLst>
                                        <p:tav tm="0">
                                          <p:val>
                                            <p:strVal val="#ppt_x"/>
                                          </p:val>
                                        </p:tav>
                                        <p:tav tm="100000">
                                          <p:val>
                                            <p:strVal val="#ppt_x"/>
                                          </p:val>
                                        </p:tav>
                                      </p:tavLst>
                                    </p:anim>
                                    <p:anim calcmode="lin" valueType="num">
                                      <p:cBhvr>
                                        <p:cTn id="41" dur="3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66" grpId="0" animBg="1"/>
      <p:bldP spid="70" grpId="0"/>
      <p:bldP spid="78" grpId="0"/>
      <p:bldP spid="95" grpId="0"/>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1302328" y="942109"/>
            <a:ext cx="6786074" cy="769441"/>
          </a:xfrm>
          <a:prstGeom prst="rect">
            <a:avLst/>
          </a:prstGeom>
          <a:noFill/>
        </p:spPr>
        <p:txBody>
          <a:bodyPr wrap="square" rtlCol="0">
            <a:spAutoFit/>
          </a:bodyPr>
          <a:lstStyle/>
          <a:p>
            <a:r>
              <a:rPr lang="en-US" sz="4400" b="1">
                <a:solidFill>
                  <a:srgbClr val="C00000"/>
                </a:solidFill>
                <a:latin typeface="Times New Roman" panose="02020603050405020304" pitchFamily="18" charset="0"/>
                <a:cs typeface="Times New Roman" panose="02020603050405020304" pitchFamily="18" charset="0"/>
              </a:rPr>
              <a:t>CHỦ ĐỀ 6:</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061592" y="1868930"/>
            <a:ext cx="5130771" cy="707886"/>
          </a:xfrm>
          <a:prstGeom prst="rect">
            <a:avLst/>
          </a:prstGeom>
          <a:noFill/>
        </p:spPr>
        <p:txBody>
          <a:bodyPr wrap="square" rtlCol="0">
            <a:spAutoFit/>
          </a:bodyPr>
          <a:lstStyle/>
          <a:p>
            <a:r>
              <a:rPr lang="en-US" sz="4000" b="1">
                <a:solidFill>
                  <a:srgbClr val="002060"/>
                </a:solidFill>
                <a:latin typeface="Times New Roman" panose="02020603050405020304" pitchFamily="18" charset="0"/>
                <a:cs typeface="Times New Roman" panose="02020603050405020304" pitchFamily="18" charset="0"/>
              </a:rPr>
              <a:t>BÀI 18: NAM CHÂM</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3"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8"/>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QUAN SÁT HÌNH DẠNG CỦA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320040" y="1173477"/>
            <a:ext cx="6035039" cy="5238722"/>
          </a:xfrm>
          <a:prstGeom prst="verticalScroll">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spcAft>
                <a:spcPts val="455"/>
              </a:spcAft>
            </a:pPr>
            <a:r>
              <a:rPr lang="en-US" sz="4000">
                <a:effectLst/>
                <a:latin typeface="Times New Roman" panose="02020603050405020304" pitchFamily="18" charset="0"/>
                <a:ea typeface="Times New Roman" panose="02020603050405020304" pitchFamily="18" charset="0"/>
              </a:rPr>
              <a:t>Hình 18.2 </a:t>
            </a:r>
          </a:p>
          <a:p>
            <a:pPr algn="just">
              <a:spcAft>
                <a:spcPts val="455"/>
              </a:spcAft>
            </a:pPr>
            <a:r>
              <a:rPr lang="en-US" sz="4000">
                <a:effectLst/>
                <a:latin typeface="Times New Roman" panose="02020603050405020304" pitchFamily="18" charset="0"/>
                <a:ea typeface="Times New Roman" panose="02020603050405020304" pitchFamily="18" charset="0"/>
              </a:rPr>
              <a:t>a). Nam châm thẳng, b). Nam châm hình chữ U, </a:t>
            </a:r>
          </a:p>
          <a:p>
            <a:pPr algn="just">
              <a:spcAft>
                <a:spcPts val="455"/>
              </a:spcAft>
            </a:pPr>
            <a:r>
              <a:rPr lang="en-US" sz="4000">
                <a:latin typeface="Times New Roman" panose="02020603050405020304" pitchFamily="18" charset="0"/>
                <a:ea typeface="Times New Roman" panose="02020603050405020304" pitchFamily="18" charset="0"/>
              </a:rPr>
              <a:t>c). K</a:t>
            </a:r>
            <a:r>
              <a:rPr lang="en-US" sz="4000">
                <a:effectLst/>
                <a:latin typeface="Times New Roman" panose="02020603050405020304" pitchFamily="18" charset="0"/>
                <a:ea typeface="Times New Roman" panose="02020603050405020304" pitchFamily="18" charset="0"/>
              </a:rPr>
              <a:t>im nam châm, </a:t>
            </a:r>
          </a:p>
          <a:p>
            <a:pPr algn="just">
              <a:spcAft>
                <a:spcPts val="455"/>
              </a:spcAft>
            </a:pPr>
            <a:r>
              <a:rPr lang="en-US" sz="4000">
                <a:effectLst/>
                <a:latin typeface="Times New Roman" panose="02020603050405020304" pitchFamily="18" charset="0"/>
                <a:ea typeface="Times New Roman" panose="02020603050405020304" pitchFamily="18" charset="0"/>
              </a:rPr>
              <a:t>d). Nam châm tròn</a:t>
            </a:r>
            <a:endParaRPr lang="vi-VN" sz="400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945B1AC1-E2B3-2254-FD77-19556A74D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199" y="1173478"/>
            <a:ext cx="5318761" cy="5238721"/>
          </a:xfrm>
          <a:prstGeom prst="rect">
            <a:avLst/>
          </a:prstGeom>
        </p:spPr>
      </p:pic>
    </p:spTree>
    <p:extLst>
      <p:ext uri="{BB962C8B-B14F-4D97-AF65-F5344CB8AC3E}">
        <p14:creationId xmlns:p14="http://schemas.microsoft.com/office/powerpoint/2010/main" val="431095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anim calcmode="lin" valueType="num">
                                      <p:cBhvr>
                                        <p:cTn id="17" dur="2000" fill="hold"/>
                                        <p:tgtEl>
                                          <p:spTgt spid="3"/>
                                        </p:tgtEl>
                                        <p:attrNameLst>
                                          <p:attrName>ppt_w</p:attrName>
                                        </p:attrNameLst>
                                      </p:cBhvr>
                                      <p:tavLst>
                                        <p:tav tm="0" fmla="#ppt_w*sin(2.5*pi*$)">
                                          <p:val>
                                            <p:fltVal val="0"/>
                                          </p:val>
                                        </p:tav>
                                        <p:tav tm="100000">
                                          <p:val>
                                            <p:fltVal val="1"/>
                                          </p:val>
                                        </p:tav>
                                      </p:tavLst>
                                    </p:anim>
                                    <p:anim calcmode="lin" valueType="num">
                                      <p:cBhvr>
                                        <p:cTn id="18"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8"/>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QUAN SÁT HÌNH DẠNG CỦA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518160" y="1173477"/>
            <a:ext cx="11155680" cy="5238722"/>
          </a:xfrm>
          <a:prstGeom prst="verticalScroll">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ts val="320"/>
              </a:spcBef>
            </a:pPr>
            <a:r>
              <a:rPr kumimoji="0" lang="en-US" sz="4800" b="0" i="1"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1" i="1" u="sng"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Kết luận</a:t>
            </a:r>
            <a:r>
              <a:rPr kumimoji="0" lang="en-US" sz="4800" b="0" i="0"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a:spcBef>
                <a:spcPts val="320"/>
              </a:spcBef>
            </a:pPr>
            <a:r>
              <a:rPr lang="en-US" sz="4800">
                <a:solidFill>
                  <a:prstClr val="white"/>
                </a:solidFill>
                <a:latin typeface=".TMC-Ong Do" pitchFamily="2" charset="0"/>
                <a:ea typeface="Times New Roman" panose="02020603050405020304" pitchFamily="18" charset="0"/>
              </a:rPr>
              <a:t>ý</a:t>
            </a:r>
            <a:r>
              <a:rPr lang="en-US" sz="4800">
                <a:solidFill>
                  <a:prstClr val="white"/>
                </a:solidFill>
                <a:latin typeface="Times New Roman" panose="02020603050405020304" pitchFamily="18" charset="0"/>
                <a:ea typeface="Times New Roman" panose="02020603050405020304" pitchFamily="18" charset="0"/>
              </a:rPr>
              <a:t> </a:t>
            </a:r>
            <a:r>
              <a:rPr lang="en-US" sz="4800" spc="-20">
                <a:effectLst/>
                <a:latin typeface="Times New Roman" panose="02020603050405020304" pitchFamily="18" charset="0"/>
                <a:ea typeface="Times New Roman" panose="02020603050405020304" pitchFamily="18" charset="0"/>
              </a:rPr>
              <a:t>Nam châm là những vật có từ tính.</a:t>
            </a:r>
            <a:endParaRPr lang="vi-VN" sz="4800">
              <a:effectLst/>
              <a:latin typeface="Times New Roman" panose="02020603050405020304" pitchFamily="18" charset="0"/>
              <a:ea typeface="Times New Roman" panose="02020603050405020304" pitchFamily="18" charset="0"/>
            </a:endParaRPr>
          </a:p>
          <a:p>
            <a:pPr>
              <a:spcBef>
                <a:spcPts val="320"/>
              </a:spcBef>
            </a:pPr>
            <a:r>
              <a:rPr lang="en-US" sz="4800" spc="-20">
                <a:effectLst/>
                <a:latin typeface=".TMC-Ong Do" pitchFamily="2" charset="0"/>
                <a:ea typeface="Times New Roman" panose="02020603050405020304" pitchFamily="18" charset="0"/>
              </a:rPr>
              <a:t>ý</a:t>
            </a:r>
            <a:r>
              <a:rPr lang="en-US" sz="4800" spc="-20">
                <a:effectLst/>
                <a:latin typeface="Times New Roman" panose="02020603050405020304" pitchFamily="18" charset="0"/>
                <a:ea typeface="Times New Roman" panose="02020603050405020304" pitchFamily="18" charset="0"/>
              </a:rPr>
              <a:t> Những nam châm có từ tính tồn tại lâu dài được gọi là nam châm vĩnh cửu</a:t>
            </a:r>
            <a:endParaRPr lang="vi-VN" sz="4800">
              <a:effectLst/>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455"/>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35851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2000"/>
                                        <p:tgtEl>
                                          <p:spTgt spid="5">
                                            <p:txEl>
                                              <p:pRg st="1" end="1"/>
                                            </p:txEl>
                                          </p:spTgt>
                                        </p:tgtEl>
                                      </p:cBhvr>
                                    </p:animEffect>
                                    <p:anim calcmode="lin" valueType="num">
                                      <p:cBhvr>
                                        <p:cTn id="22"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3"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335280" y="942109"/>
            <a:ext cx="1163071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solidFill>
                  <a:srgbClr val="C00000"/>
                </a:solidFill>
                <a:latin typeface="Times New Roman" panose="02020603050405020304" pitchFamily="18" charset="0"/>
                <a:cs typeface="Times New Roman" panose="02020603050405020304" pitchFamily="18" charset="0"/>
              </a:rPr>
              <a:t>TIẾT HỌC HÔM NAY ĐẾN ĐÂY LÀ KẾT THÚC </a:t>
            </a:r>
            <a:endParaRPr kumimoji="0" lang="en-US" sz="7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2025187" y="3715047"/>
            <a:ext cx="879193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HẸN</a:t>
            </a:r>
            <a:r>
              <a:rPr kumimoji="0" lang="en-US" sz="48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GẶP LẠI CÁC EM VÀO    TIẾT HỌC SAU!</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3719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45" presetClass="entr" presetSubtype="0" fill="hold" nodeType="clickEffect">
                                  <p:stCondLst>
                                    <p:cond delay="0"/>
                                  </p:stCondLst>
                                  <p:childTnLst>
                                    <p:set>
                                      <p:cBhvr>
                                        <p:cTn id="116" dur="1" fill="hold">
                                          <p:stCondLst>
                                            <p:cond delay="0"/>
                                          </p:stCondLst>
                                        </p:cTn>
                                        <p:tgtEl>
                                          <p:spTgt spid="2">
                                            <p:txEl>
                                              <p:pRg st="0" end="0"/>
                                            </p:txEl>
                                          </p:spTgt>
                                        </p:tgtEl>
                                        <p:attrNameLst>
                                          <p:attrName>style.visibility</p:attrName>
                                        </p:attrNameLst>
                                      </p:cBhvr>
                                      <p:to>
                                        <p:strVal val="visible"/>
                                      </p:to>
                                    </p:set>
                                    <p:animEffect transition="in" filter="fade">
                                      <p:cBhvr>
                                        <p:cTn id="117" dur="2000"/>
                                        <p:tgtEl>
                                          <p:spTgt spid="2">
                                            <p:txEl>
                                              <p:pRg st="0" end="0"/>
                                            </p:txEl>
                                          </p:spTgt>
                                        </p:tgtEl>
                                      </p:cBhvr>
                                    </p:animEffect>
                                    <p:anim calcmode="lin" valueType="num">
                                      <p:cBhvr>
                                        <p:cTn id="11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11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20" fill="hold">
                      <p:stCondLst>
                        <p:cond delay="indefinite"/>
                      </p:stCondLst>
                      <p:childTnLst>
                        <p:par>
                          <p:cTn id="121" fill="hold">
                            <p:stCondLst>
                              <p:cond delay="0"/>
                            </p:stCondLst>
                            <p:childTnLst>
                              <p:par>
                                <p:cTn id="122" presetID="6" presetClass="emph" presetSubtype="0" fill="hold" nodeType="clickEffect">
                                  <p:stCondLst>
                                    <p:cond delay="0"/>
                                  </p:stCondLst>
                                  <p:childTnLst>
                                    <p:animScale>
                                      <p:cBhvr>
                                        <p:cTn id="123"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4"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29"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4" name="组合 93"/>
          <p:cNvGrpSpPr/>
          <p:nvPr/>
        </p:nvGrpSpPr>
        <p:grpSpPr>
          <a:xfrm>
            <a:off x="1221686"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8" name="组合 97"/>
          <p:cNvGrpSpPr/>
          <p:nvPr/>
        </p:nvGrpSpPr>
        <p:grpSpPr>
          <a:xfrm>
            <a:off x="1085826" y="5251464"/>
            <a:ext cx="800566"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5" name="椭圆 134"/>
          <p:cNvSpPr>
            <a:spLocks noChangeAspect="1"/>
          </p:cNvSpPr>
          <p:nvPr/>
        </p:nvSpPr>
        <p:spPr>
          <a:xfrm>
            <a:off x="1279418"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a:spLocks noChangeAspect="1"/>
          </p:cNvSpPr>
          <p:nvPr/>
        </p:nvSpPr>
        <p:spPr>
          <a:xfrm>
            <a:off x="1279418"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08"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2037911" y="3961824"/>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a:spLocks noChangeAspect="1"/>
          </p:cNvSpPr>
          <p:nvPr/>
        </p:nvSpPr>
        <p:spPr>
          <a:xfrm>
            <a:off x="1635212"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1831865" y="4111882"/>
            <a:ext cx="859817" cy="730508"/>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18" y="4240057"/>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2"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a:spLocks noChangeAspect="1"/>
          </p:cNvSpPr>
          <p:nvPr/>
        </p:nvSpPr>
        <p:spPr>
          <a:xfrm>
            <a:off x="5788542"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a:spLocks noChangeAspect="1"/>
          </p:cNvSpPr>
          <p:nvPr/>
        </p:nvSpPr>
        <p:spPr>
          <a:xfrm>
            <a:off x="5997832"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任意多边形 144"/>
          <p:cNvSpPr/>
          <p:nvPr/>
        </p:nvSpPr>
        <p:spPr>
          <a:xfrm>
            <a:off x="6620300" y="3961824"/>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a:spLocks noChangeAspect="1"/>
          </p:cNvSpPr>
          <p:nvPr/>
        </p:nvSpPr>
        <p:spPr>
          <a:xfrm>
            <a:off x="6144336"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文本框 146"/>
          <p:cNvSpPr txBox="1"/>
          <p:nvPr/>
        </p:nvSpPr>
        <p:spPr>
          <a:xfrm>
            <a:off x="6341807" y="4111882"/>
            <a:ext cx="841011" cy="730508"/>
          </a:xfrm>
          <a:prstGeom prst="rect">
            <a:avLst/>
          </a:prstGeom>
          <a:noFill/>
        </p:spPr>
        <p:txBody>
          <a:bodyPr wrap="square" rtlCol="0">
            <a:spAutoFit/>
          </a:bodyPr>
          <a:lstStyle/>
          <a:p>
            <a:r>
              <a:rPr lang="en-US" altLang="zh-CN" sz="4000" dirty="0">
                <a:solidFill>
                  <a:schemeClr val="accent6">
                    <a:lumMod val="75000"/>
                  </a:schemeClr>
                </a:solidFill>
                <a:latin typeface="Impact" panose="020B0806030902050204" pitchFamily="34" charset="0"/>
              </a:rPr>
              <a:t>04</a:t>
            </a:r>
            <a:endParaRPr lang="zh-CN" altLang="en-US" sz="4000" dirty="0">
              <a:solidFill>
                <a:schemeClr val="accent6">
                  <a:lumMod val="75000"/>
                </a:schemeClr>
              </a:solidFill>
              <a:latin typeface="Impact" panose="020B0806030902050204" pitchFamily="34" charset="0"/>
            </a:endParaRPr>
          </a:p>
        </p:txBody>
      </p:sp>
      <p:sp>
        <p:nvSpPr>
          <p:cNvPr id="148" name="文本框 147"/>
          <p:cNvSpPr txBox="1"/>
          <p:nvPr/>
        </p:nvSpPr>
        <p:spPr>
          <a:xfrm>
            <a:off x="7281342" y="4240057"/>
            <a:ext cx="2473385" cy="523220"/>
          </a:xfrm>
          <a:prstGeom prst="rect">
            <a:avLst/>
          </a:prstGeom>
          <a:noFill/>
        </p:spPr>
        <p:txBody>
          <a:bodyPr wrap="square" rtlCol="0">
            <a:spAutoFit/>
          </a:bodyPr>
          <a:lstStyle/>
          <a:p>
            <a:r>
              <a:rPr lang="en-US" altLang="zh-CN"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8"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a:spLocks noChangeAspect="1"/>
          </p:cNvSpPr>
          <p:nvPr/>
        </p:nvSpPr>
        <p:spPr>
          <a:xfrm>
            <a:off x="1279418"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a:spLocks noChangeAspect="1"/>
          </p:cNvSpPr>
          <p:nvPr/>
        </p:nvSpPr>
        <p:spPr>
          <a:xfrm>
            <a:off x="1488708"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a:spLocks noChangeAspect="1"/>
          </p:cNvSpPr>
          <p:nvPr/>
        </p:nvSpPr>
        <p:spPr>
          <a:xfrm>
            <a:off x="1635212"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1835785" y="1887702"/>
            <a:ext cx="769549" cy="730508"/>
          </a:xfrm>
          <a:prstGeom prst="rect">
            <a:avLst/>
          </a:prstGeom>
          <a:noFill/>
        </p:spPr>
        <p:txBody>
          <a:bodyPr wrap="square" rtlCol="0">
            <a:spAutoFit/>
          </a:bodyPr>
          <a:lstStyle/>
          <a:p>
            <a:r>
              <a:rPr lang="en-US" altLang="zh-CN" sz="4000" dirty="0">
                <a:solidFill>
                  <a:schemeClr val="accent2"/>
                </a:solidFill>
                <a:latin typeface="Impact" panose="020B0806030902050204" pitchFamily="34" charset="0"/>
              </a:rPr>
              <a:t>01</a:t>
            </a:r>
            <a:endParaRPr lang="zh-CN" altLang="en-US" sz="4000" dirty="0">
              <a:solidFill>
                <a:schemeClr val="accent2"/>
              </a:solidFill>
              <a:latin typeface="Impact" panose="020B0806030902050204" pitchFamily="34" charset="0"/>
            </a:endParaRPr>
          </a:p>
        </p:txBody>
      </p:sp>
      <p:sp>
        <p:nvSpPr>
          <p:cNvPr id="155" name="文本框 154"/>
          <p:cNvSpPr txBox="1"/>
          <p:nvPr/>
        </p:nvSpPr>
        <p:spPr>
          <a:xfrm>
            <a:off x="2733764" y="2015878"/>
            <a:ext cx="2371833" cy="523220"/>
          </a:xfrm>
          <a:prstGeom prst="rect">
            <a:avLst/>
          </a:prstGeom>
          <a:noFill/>
        </p:spPr>
        <p:txBody>
          <a:bodyPr wrap="square" rtlCol="0">
            <a:spAutoFit/>
          </a:bodyPr>
          <a:lstStyle/>
          <a:p>
            <a:r>
              <a:rPr lang="en-US" altLang="zh-CN"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2"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a:spLocks noChangeAspect="1"/>
          </p:cNvSpPr>
          <p:nvPr/>
        </p:nvSpPr>
        <p:spPr>
          <a:xfrm>
            <a:off x="5788542"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a:spLocks noChangeAspect="1"/>
          </p:cNvSpPr>
          <p:nvPr/>
        </p:nvSpPr>
        <p:spPr>
          <a:xfrm>
            <a:off x="5997832"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6620300" y="1729108"/>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a:spLocks noChangeAspect="1"/>
          </p:cNvSpPr>
          <p:nvPr/>
        </p:nvSpPr>
        <p:spPr>
          <a:xfrm>
            <a:off x="6144336"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文本框 160"/>
          <p:cNvSpPr txBox="1"/>
          <p:nvPr/>
        </p:nvSpPr>
        <p:spPr>
          <a:xfrm>
            <a:off x="6341724" y="1887702"/>
            <a:ext cx="842892" cy="730508"/>
          </a:xfrm>
          <a:prstGeom prst="rect">
            <a:avLst/>
          </a:prstGeom>
          <a:noFill/>
        </p:spPr>
        <p:txBody>
          <a:bodyPr wrap="square" rtlCol="0">
            <a:spAutoFit/>
          </a:bodyPr>
          <a:lstStyle/>
          <a:p>
            <a:r>
              <a:rPr lang="en-US" altLang="zh-CN" sz="4000" dirty="0">
                <a:solidFill>
                  <a:schemeClr val="accent3">
                    <a:lumMod val="75000"/>
                  </a:schemeClr>
                </a:solidFill>
                <a:latin typeface="Impact" panose="020B0806030902050204" pitchFamily="34" charset="0"/>
              </a:rPr>
              <a:t>02</a:t>
            </a:r>
            <a:endParaRPr lang="zh-CN" altLang="en-US" sz="4000" dirty="0">
              <a:solidFill>
                <a:schemeClr val="accent3">
                  <a:lumMod val="75000"/>
                </a:schemeClr>
              </a:solidFill>
              <a:latin typeface="Impact" panose="020B0806030902050204" pitchFamily="34" charset="0"/>
            </a:endParaRPr>
          </a:p>
        </p:txBody>
      </p:sp>
      <p:sp>
        <p:nvSpPr>
          <p:cNvPr id="162" name="文本框 161"/>
          <p:cNvSpPr txBox="1"/>
          <p:nvPr/>
        </p:nvSpPr>
        <p:spPr>
          <a:xfrm>
            <a:off x="7067022" y="2015877"/>
            <a:ext cx="4738930" cy="523220"/>
          </a:xfrm>
          <a:prstGeom prst="rect">
            <a:avLst/>
          </a:prstGeom>
          <a:noFill/>
        </p:spPr>
        <p:txBody>
          <a:bodyPr wrap="square" rtlCol="0">
            <a:spAutoFit/>
          </a:bodyPr>
          <a:lstStyle/>
          <a:p>
            <a:r>
              <a:rPr lang="en-US" altLang="zh-CN"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85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05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25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45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65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85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05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3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5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7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9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1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3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5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4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76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78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0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2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4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86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384475" y="2332521"/>
            <a:ext cx="889988"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3" y="2512855"/>
            <a:ext cx="2922595"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0318" y="2145322"/>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2" y="249189"/>
            <a:ext cx="9464037" cy="819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5" name="Picture 4">
            <a:extLst>
              <a:ext uri="{FF2B5EF4-FFF2-40B4-BE49-F238E27FC236}">
                <a16:creationId xmlns:a16="http://schemas.microsoft.com/office/drawing/2014/main" id="{0DD11211-D1E9-694D-32BF-0619C75AD8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1234440"/>
            <a:ext cx="7650480" cy="5105400"/>
          </a:xfrm>
          <a:prstGeom prst="rect">
            <a:avLst/>
          </a:prstGeom>
        </p:spPr>
      </p:pic>
      <p:sp>
        <p:nvSpPr>
          <p:cNvPr id="6" name="Cloud 5">
            <a:extLst>
              <a:ext uri="{FF2B5EF4-FFF2-40B4-BE49-F238E27FC236}">
                <a16:creationId xmlns:a16="http://schemas.microsoft.com/office/drawing/2014/main" id="{9AF46F45-937D-AD24-AD9D-177C44E4BA23}"/>
              </a:ext>
            </a:extLst>
          </p:cNvPr>
          <p:cNvSpPr/>
          <p:nvPr/>
        </p:nvSpPr>
        <p:spPr>
          <a:xfrm>
            <a:off x="121920" y="1234440"/>
            <a:ext cx="4297680" cy="5105399"/>
          </a:xfrm>
          <a:prstGeom prst="cloud">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i="1">
                <a:solidFill>
                  <a:srgbClr val="FF0000"/>
                </a:solidFill>
                <a:latin typeface="Times New Roman" panose="02020603050405020304" pitchFamily="18" charset="0"/>
                <a:cs typeface="Times New Roman" panose="02020603050405020304" pitchFamily="18" charset="0"/>
              </a:rPr>
              <a:t>Các em hãy quan sát ảnh nhé !  </a:t>
            </a:r>
            <a:endParaRPr lang="vi-VN" sz="4800"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872953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circle(in)">
                                      <p:cBhvr>
                                        <p:cTn id="16" dur="2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1" y="914401"/>
            <a:ext cx="8766546" cy="4091354"/>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 thu gom các vật sắc nhọn bằng sắt do nạn “đinh tặc” rãi trên đường người ta đã làm gì để thu gom chúng một cách dễ dàng? </a:t>
            </a:r>
            <a:endParaRPr lang="vi-VN">
              <a:solidFill>
                <a:srgbClr val="002060"/>
              </a:solidFill>
            </a:endParaRPr>
          </a:p>
        </p:txBody>
      </p:sp>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0318" y="2145322"/>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34721021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1" y="914401"/>
            <a:ext cx="8766546" cy="4091354"/>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i="1" u="sng">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 lời</a:t>
            </a:r>
            <a:r>
              <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 ta gắn các thanh nam châm sát mặt đường để chúng dễ dàng hút được các vật sắc nhọn bằng sắt.</a:t>
            </a:r>
            <a:endParaRPr lang="vi-VN">
              <a:solidFill>
                <a:srgbClr val="002060"/>
              </a:solidFill>
            </a:endParaRPr>
          </a:p>
        </p:txBody>
      </p:sp>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0318" y="2145322"/>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00672410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6" dur="500"/>
                                        <p:tgtEl>
                                          <p:spTgt spid="2">
                                            <p:txEl>
                                              <p:pRg st="0" end="0"/>
                                            </p:txEl>
                                          </p:spTgt>
                                        </p:tgtEl>
                                        <p:attrNameLst>
                                          <p:attrName>ppt_y</p:attrName>
                                        </p:attrNameLst>
                                      </p:cBhvr>
                                      <p:tavLst>
                                        <p:tav tm="0">
                                          <p:val>
                                            <p:strVal val="ppt_y"/>
                                          </p:val>
                                        </p:tav>
                                        <p:tav tm="100000">
                                          <p:val>
                                            <p:strVal val="1+ppt_h/2"/>
                                          </p:val>
                                        </p:tav>
                                      </p:tavLst>
                                    </p:anim>
                                    <p:set>
                                      <p:cBhvr>
                                        <p:cTn id="1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2" y="249189"/>
            <a:ext cx="9464037" cy="819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3" name="Picture 2">
            <a:extLst>
              <a:ext uri="{FF2B5EF4-FFF2-40B4-BE49-F238E27FC236}">
                <a16:creationId xmlns:a16="http://schemas.microsoft.com/office/drawing/2014/main" id="{45612EC8-C7D7-BE75-CB5F-AB27AB4C8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0794" y="1068310"/>
            <a:ext cx="5851206" cy="5789690"/>
          </a:xfrm>
          <a:prstGeom prst="rect">
            <a:avLst/>
          </a:prstGeom>
        </p:spPr>
      </p:pic>
      <p:sp>
        <p:nvSpPr>
          <p:cNvPr id="4" name="Explosion: 14 Points 3">
            <a:extLst>
              <a:ext uri="{FF2B5EF4-FFF2-40B4-BE49-F238E27FC236}">
                <a16:creationId xmlns:a16="http://schemas.microsoft.com/office/drawing/2014/main" id="{8A9F0D63-C6DB-B837-D112-5AA5B43E4FEA}"/>
              </a:ext>
            </a:extLst>
          </p:cNvPr>
          <p:cNvSpPr/>
          <p:nvPr/>
        </p:nvSpPr>
        <p:spPr>
          <a:xfrm>
            <a:off x="0" y="1068309"/>
            <a:ext cx="6096000" cy="5789691"/>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Các em hãy quan sát ảnh nhé !  </a:t>
            </a:r>
            <a:endParaRPr kumimoji="0" lang="vi-VN" sz="4000" b="0" i="1"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210647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xit" presetSubtype="0" fill="hold" nodeType="clickEffect">
                                  <p:stCondLst>
                                    <p:cond delay="0"/>
                                  </p:stCondLst>
                                  <p:childTnLst>
                                    <p:animEffect transition="out" filter="fade">
                                      <p:cBhvr>
                                        <p:cTn id="15" dur="2000"/>
                                        <p:tgtEl>
                                          <p:spTgt spid="4">
                                            <p:txEl>
                                              <p:pRg st="0" end="0"/>
                                            </p:txEl>
                                          </p:spTgt>
                                        </p:tgtEl>
                                      </p:cBhvr>
                                    </p:animEffect>
                                    <p:anim calcmode="lin" valueType="num">
                                      <p:cBhvr>
                                        <p:cTn id="16" dur="2000"/>
                                        <p:tgtEl>
                                          <p:spTgt spid="4">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 dur="2000"/>
                                        <p:tgtEl>
                                          <p:spTgt spid="4">
                                            <p:txEl>
                                              <p:pRg st="0" end="0"/>
                                            </p:txEl>
                                          </p:spTgt>
                                        </p:tgtEl>
                                        <p:attrNameLst>
                                          <p:attrName>ppt_h</p:attrName>
                                        </p:attrNameLst>
                                      </p:cBhvr>
                                      <p:tavLst>
                                        <p:tav tm="0">
                                          <p:val>
                                            <p:strVal val="ppt_h"/>
                                          </p:val>
                                        </p:tav>
                                        <p:tav tm="100000">
                                          <p:val>
                                            <p:strVal val="ppt_h"/>
                                          </p:val>
                                        </p:tav>
                                      </p:tavLst>
                                    </p:anim>
                                    <p:set>
                                      <p:cBhvr>
                                        <p:cTn id="18"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1" y="914401"/>
            <a:ext cx="8766546" cy="4091354"/>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800" spc="-20">
                <a:effectLst/>
                <a:latin typeface="Times New Roman" panose="02020603050405020304" pitchFamily="18" charset="0"/>
                <a:ea typeface="Times New Roman" panose="02020603050405020304" pitchFamily="18" charset="0"/>
              </a:rPr>
              <a:t>Vì sao ta có thể đính một bức tranh lên bảng bằng sắt?… </a:t>
            </a:r>
            <a:endParaRPr lang="vi-VN" sz="4800">
              <a:solidFill>
                <a:srgbClr val="002060"/>
              </a:solidFill>
            </a:endParaRPr>
          </a:p>
        </p:txBody>
      </p:sp>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0318" y="2145322"/>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2" y="262919"/>
            <a:ext cx="10591797"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0044790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41.xml><?xml version="1.0" encoding="utf-8"?>
<p:tagLst xmlns:a="http://schemas.openxmlformats.org/drawingml/2006/main" xmlns:r="http://schemas.openxmlformats.org/officeDocument/2006/relationships" xmlns:p="http://schemas.openxmlformats.org/presentationml/2006/main">
  <p:tag name="PA" val="v3.0.0"/>
</p:tagLst>
</file>

<file path=ppt/tags/tag42.xml><?xml version="1.0" encoding="utf-8"?>
<p:tagLst xmlns:a="http://schemas.openxmlformats.org/drawingml/2006/main" xmlns:r="http://schemas.openxmlformats.org/officeDocument/2006/relationships" xmlns:p="http://schemas.openxmlformats.org/presentationml/2006/main">
  <p:tag name="PA" val="v3.0.0"/>
</p:tagLst>
</file>

<file path=ppt/tags/tag43.xml><?xml version="1.0" encoding="utf-8"?>
<p:tagLst xmlns:a="http://schemas.openxmlformats.org/drawingml/2006/main" xmlns:r="http://schemas.openxmlformats.org/officeDocument/2006/relationships" xmlns:p="http://schemas.openxmlformats.org/presentationml/2006/main">
  <p:tag name="PA" val="v3.0.0"/>
</p:tagLst>
</file>

<file path=ppt/tags/tag44.xml><?xml version="1.0" encoding="utf-8"?>
<p:tagLst xmlns:a="http://schemas.openxmlformats.org/drawingml/2006/main" xmlns:r="http://schemas.openxmlformats.org/officeDocument/2006/relationships" xmlns:p="http://schemas.openxmlformats.org/presentationml/2006/main">
  <p:tag name="PA" val="v3.0.0"/>
</p:tagLst>
</file>

<file path=ppt/tags/tag45.xml><?xml version="1.0" encoding="utf-8"?>
<p:tagLst xmlns:a="http://schemas.openxmlformats.org/drawingml/2006/main" xmlns:r="http://schemas.openxmlformats.org/officeDocument/2006/relationships" xmlns:p="http://schemas.openxmlformats.org/presentationml/2006/main">
  <p:tag name="PA" val="v3.0.0"/>
</p:tagLst>
</file>

<file path=ppt/tags/tag46.xml><?xml version="1.0" encoding="utf-8"?>
<p:tagLst xmlns:a="http://schemas.openxmlformats.org/drawingml/2006/main" xmlns:r="http://schemas.openxmlformats.org/officeDocument/2006/relationships" xmlns:p="http://schemas.openxmlformats.org/presentationml/2006/main">
  <p:tag name="PA" val="v3.0.0"/>
</p:tagLst>
</file>

<file path=ppt/tags/tag47.xml><?xml version="1.0" encoding="utf-8"?>
<p:tagLst xmlns:a="http://schemas.openxmlformats.org/drawingml/2006/main" xmlns:r="http://schemas.openxmlformats.org/officeDocument/2006/relationships" xmlns:p="http://schemas.openxmlformats.org/presentationml/2006/main">
  <p:tag name="PA" val="v3.0.0"/>
</p:tagLst>
</file>

<file path=ppt/tags/tag48.xml><?xml version="1.0" encoding="utf-8"?>
<p:tagLst xmlns:a="http://schemas.openxmlformats.org/drawingml/2006/main" xmlns:r="http://schemas.openxmlformats.org/officeDocument/2006/relationships" xmlns:p="http://schemas.openxmlformats.org/presentationml/2006/main">
  <p:tag name="PA" val="v3.0.0"/>
</p:tagLst>
</file>

<file path=ppt/tags/tag49.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50.xml><?xml version="1.0" encoding="utf-8"?>
<p:tagLst xmlns:a="http://schemas.openxmlformats.org/drawingml/2006/main" xmlns:r="http://schemas.openxmlformats.org/officeDocument/2006/relationships" xmlns:p="http://schemas.openxmlformats.org/presentationml/2006/main">
  <p:tag name="PA" val="v3.0.0"/>
</p:tagLst>
</file>

<file path=ppt/tags/tag51.xml><?xml version="1.0" encoding="utf-8"?>
<p:tagLst xmlns:a="http://schemas.openxmlformats.org/drawingml/2006/main" xmlns:r="http://schemas.openxmlformats.org/officeDocument/2006/relationships" xmlns:p="http://schemas.openxmlformats.org/presentationml/2006/main">
  <p:tag name="PA" val="v3.0.0"/>
</p:tagLst>
</file>

<file path=ppt/tags/tag52.xml><?xml version="1.0" encoding="utf-8"?>
<p:tagLst xmlns:a="http://schemas.openxmlformats.org/drawingml/2006/main" xmlns:r="http://schemas.openxmlformats.org/officeDocument/2006/relationships" xmlns:p="http://schemas.openxmlformats.org/presentationml/2006/main">
  <p:tag name="PA" val="v3.0.0"/>
</p:tagLst>
</file>

<file path=ppt/tags/tag53.xml><?xml version="1.0" encoding="utf-8"?>
<p:tagLst xmlns:a="http://schemas.openxmlformats.org/drawingml/2006/main" xmlns:r="http://schemas.openxmlformats.org/officeDocument/2006/relationships" xmlns:p="http://schemas.openxmlformats.org/presentationml/2006/main">
  <p:tag name="PA" val="v3.0.0"/>
</p:tagLst>
</file>

<file path=ppt/tags/tag54.xml><?xml version="1.0" encoding="utf-8"?>
<p:tagLst xmlns:a="http://schemas.openxmlformats.org/drawingml/2006/main" xmlns:r="http://schemas.openxmlformats.org/officeDocument/2006/relationships" xmlns:p="http://schemas.openxmlformats.org/presentationml/2006/main">
  <p:tag name="PA" val="v3.0.0"/>
</p:tagLst>
</file>

<file path=ppt/tags/tag5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801</TotalTime>
  <Words>813</Words>
  <Application>Microsoft Office PowerPoint</Application>
  <PresentationFormat>Widescreen</PresentationFormat>
  <Paragraphs>97</Paragraphs>
  <Slides>22</Slides>
  <Notes>15</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.TMC-Ong Do</vt:lpstr>
      <vt:lpstr>Arial</vt:lpstr>
      <vt:lpstr>Bodoni MT</vt:lpstr>
      <vt:lpstr>Calibri</vt:lpstr>
      <vt:lpstr>Calibri Light</vt:lpstr>
      <vt:lpstr>Impact</vt:lpstr>
      <vt:lpstr>Times New Roman</vt:lpstr>
      <vt:lpstr>方正行楷简体</vt:lpstr>
      <vt:lpstr>汉真广标</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Http://Dian1.taobao.com</dc:creator>
  <dc:description>Http://Dian1.taobao.com</dc:description>
  <cp:lastModifiedBy>Trí Nguyễn</cp:lastModifiedBy>
  <cp:revision>117</cp:revision>
  <dcterms:created xsi:type="dcterms:W3CDTF">2016-03-16T07:12:00Z</dcterms:created>
  <dcterms:modified xsi:type="dcterms:W3CDTF">2022-07-04T14:31:03Z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