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2" r:id="rId1"/>
    <p:sldMasterId id="2147483850" r:id="rId2"/>
    <p:sldMasterId id="2147483921" r:id="rId3"/>
  </p:sldMasterIdLst>
  <p:notesMasterIdLst>
    <p:notesMasterId r:id="rId41"/>
  </p:notesMasterIdLst>
  <p:sldIdLst>
    <p:sldId id="281" r:id="rId4"/>
    <p:sldId id="258" r:id="rId5"/>
    <p:sldId id="284" r:id="rId6"/>
    <p:sldId id="285" r:id="rId7"/>
    <p:sldId id="256" r:id="rId8"/>
    <p:sldId id="283" r:id="rId9"/>
    <p:sldId id="293" r:id="rId10"/>
    <p:sldId id="310" r:id="rId11"/>
    <p:sldId id="295" r:id="rId12"/>
    <p:sldId id="311" r:id="rId13"/>
    <p:sldId id="290" r:id="rId14"/>
    <p:sldId id="312" r:id="rId15"/>
    <p:sldId id="297" r:id="rId16"/>
    <p:sldId id="313" r:id="rId17"/>
    <p:sldId id="298" r:id="rId18"/>
    <p:sldId id="314" r:id="rId19"/>
    <p:sldId id="296" r:id="rId20"/>
    <p:sldId id="299" r:id="rId21"/>
    <p:sldId id="307" r:id="rId22"/>
    <p:sldId id="300" r:id="rId23"/>
    <p:sldId id="301" r:id="rId24"/>
    <p:sldId id="324" r:id="rId25"/>
    <p:sldId id="306" r:id="rId26"/>
    <p:sldId id="321" r:id="rId27"/>
    <p:sldId id="325" r:id="rId28"/>
    <p:sldId id="304" r:id="rId29"/>
    <p:sldId id="328" r:id="rId30"/>
    <p:sldId id="329" r:id="rId31"/>
    <p:sldId id="323" r:id="rId32"/>
    <p:sldId id="302" r:id="rId33"/>
    <p:sldId id="316" r:id="rId34"/>
    <p:sldId id="305" r:id="rId35"/>
    <p:sldId id="317" r:id="rId36"/>
    <p:sldId id="318" r:id="rId37"/>
    <p:sldId id="319" r:id="rId38"/>
    <p:sldId id="320" r:id="rId39"/>
    <p:sldId id="32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CA3B53-A6B5-44A5-B8FF-0046B66EE387}">
          <p14:sldIdLst>
            <p14:sldId id="281"/>
            <p14:sldId id="258"/>
            <p14:sldId id="284"/>
            <p14:sldId id="285"/>
            <p14:sldId id="256"/>
            <p14:sldId id="283"/>
            <p14:sldId id="293"/>
            <p14:sldId id="310"/>
            <p14:sldId id="295"/>
            <p14:sldId id="311"/>
            <p14:sldId id="290"/>
            <p14:sldId id="312"/>
            <p14:sldId id="297"/>
            <p14:sldId id="313"/>
            <p14:sldId id="298"/>
            <p14:sldId id="314"/>
            <p14:sldId id="296"/>
            <p14:sldId id="299"/>
            <p14:sldId id="307"/>
            <p14:sldId id="300"/>
            <p14:sldId id="301"/>
            <p14:sldId id="324"/>
            <p14:sldId id="306"/>
            <p14:sldId id="321"/>
            <p14:sldId id="325"/>
            <p14:sldId id="304"/>
            <p14:sldId id="328"/>
            <p14:sldId id="329"/>
            <p14:sldId id="323"/>
            <p14:sldId id="302"/>
            <p14:sldId id="316"/>
            <p14:sldId id="305"/>
            <p14:sldId id="317"/>
            <p14:sldId id="318"/>
            <p14:sldId id="319"/>
            <p14:sldId id="320"/>
            <p14:sldId id="32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819" autoAdjust="0"/>
  </p:normalViewPr>
  <p:slideViewPr>
    <p:cSldViewPr snapToGrid="0">
      <p:cViewPr varScale="1">
        <p:scale>
          <a:sx n="83" d="100"/>
          <a:sy n="83" d="100"/>
        </p:scale>
        <p:origin x="614" y="67"/>
      </p:cViewPr>
      <p:guideLst/>
    </p:cSldViewPr>
  </p:slideViewPr>
  <p:outlineViewPr>
    <p:cViewPr>
      <p:scale>
        <a:sx n="33" d="100"/>
        <a:sy n="33" d="100"/>
      </p:scale>
      <p:origin x="0" y="-32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497C0-8B1B-4794-81A5-9215D0B98E31}"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82D6C-76F5-493F-8100-B998C213C395}" type="slidenum">
              <a:rPr lang="en-US" smtClean="0"/>
              <a:t>‹#›</a:t>
            </a:fld>
            <a:endParaRPr lang="en-US"/>
          </a:p>
        </p:txBody>
      </p:sp>
    </p:spTree>
    <p:extLst>
      <p:ext uri="{BB962C8B-B14F-4D97-AF65-F5344CB8AC3E}">
        <p14:creationId xmlns:p14="http://schemas.microsoft.com/office/powerpoint/2010/main" val="2661129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D6C-76F5-493F-8100-B998C213C395}" type="slidenum">
              <a:rPr lang="en-US" smtClean="0"/>
              <a:t>13</a:t>
            </a:fld>
            <a:endParaRPr lang="en-US"/>
          </a:p>
        </p:txBody>
      </p:sp>
    </p:spTree>
    <p:extLst>
      <p:ext uri="{BB962C8B-B14F-4D97-AF65-F5344CB8AC3E}">
        <p14:creationId xmlns:p14="http://schemas.microsoft.com/office/powerpoint/2010/main" val="2994380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D6C-76F5-493F-8100-B998C213C395}" type="slidenum">
              <a:rPr lang="en-US" smtClean="0"/>
              <a:t>24</a:t>
            </a:fld>
            <a:endParaRPr lang="en-US"/>
          </a:p>
        </p:txBody>
      </p:sp>
    </p:spTree>
    <p:extLst>
      <p:ext uri="{BB962C8B-B14F-4D97-AF65-F5344CB8AC3E}">
        <p14:creationId xmlns:p14="http://schemas.microsoft.com/office/powerpoint/2010/main" val="3095520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68914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1847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3424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6134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46426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7404792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789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11602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27519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6830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281632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2647F38-B617-4D2F-AE0A-013F0C4D2C57}"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278419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0405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2391485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2226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4148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91583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825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97097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3528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4707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940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48232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34440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456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7217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2485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72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6447135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2647F38-B617-4D2F-AE0A-013F0C4D2C57}"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36446921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79379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30196198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556909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2433520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68818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274231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6318298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525764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940671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719160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69453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150618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8934169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544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016334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03883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46452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327514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57212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21415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7605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10000"/>
              </a:schemeClr>
            </a:gs>
            <a:gs pos="71000">
              <a:schemeClr val="accent5">
                <a:lumMod val="89000"/>
              </a:schemeClr>
            </a:gs>
            <a:gs pos="70000">
              <a:schemeClr val="accent5">
                <a:lumMod val="75000"/>
              </a:schemeClr>
            </a:gs>
            <a:gs pos="41000">
              <a:schemeClr val="accent5">
                <a:lumMod val="70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9/8/2021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2712107698"/>
      </p:ext>
    </p:extLst>
  </p:cSld>
  <p:clrMap bg1="dk1" tx1="lt1" bg2="dk2"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 id="2147483848" r:id="rId16"/>
    <p:sldLayoutId id="21474838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9/8/2021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82334561"/>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 id="2147483863" r:id="rId13"/>
    <p:sldLayoutId id="2147483864" r:id="rId14"/>
    <p:sldLayoutId id="2147483865" r:id="rId15"/>
    <p:sldLayoutId id="2147483866" r:id="rId16"/>
    <p:sldLayoutId id="214748386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9/8/2021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836979007"/>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audio" Target="../media/audio7.wav"/></Relationships>
</file>

<file path=ppt/slides/_rels/slide2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6" y="2103143"/>
            <a:ext cx="6815669" cy="1104081"/>
          </a:xfrm>
        </p:spPr>
        <p:txBody>
          <a:bodyPr/>
          <a:lstStyle/>
          <a:p>
            <a:r>
              <a:rPr lang="en-US" sz="4800" b="1" err="1">
                <a:solidFill>
                  <a:srgbClr val="7030A0"/>
                </a:solidFill>
                <a:latin typeface="UTM Futura Extra" panose="02040603050506020204" pitchFamily="18" charset="0"/>
                <a:ea typeface="Futura-Black" panose="02020500000000000000" pitchFamily="18" charset="0"/>
                <a:cs typeface="Futura-Black" panose="02020500000000000000" pitchFamily="18" charset="0"/>
              </a:rPr>
              <a:t>Kiểm</a:t>
            </a:r>
            <a:r>
              <a:rPr lang="en-US" sz="4800" b="1">
                <a:solidFill>
                  <a:srgbClr val="7030A0"/>
                </a:solidFill>
                <a:latin typeface="UTM Futura Extra" panose="02040603050506020204" pitchFamily="18" charset="0"/>
                <a:ea typeface="Futura-Black" panose="02020500000000000000" pitchFamily="18" charset="0"/>
                <a:cs typeface="Futura-Black" panose="02020500000000000000" pitchFamily="18" charset="0"/>
              </a:rPr>
              <a:t> </a:t>
            </a:r>
            <a:r>
              <a:rPr lang="en-US" sz="4800" b="1" err="1">
                <a:solidFill>
                  <a:srgbClr val="7030A0"/>
                </a:solidFill>
                <a:latin typeface="UTM Futura Extra" panose="02040603050506020204" pitchFamily="18" charset="0"/>
                <a:ea typeface="Futura-Black" panose="02020500000000000000" pitchFamily="18" charset="0"/>
                <a:cs typeface="Futura-Black" panose="02020500000000000000" pitchFamily="18" charset="0"/>
              </a:rPr>
              <a:t>tra</a:t>
            </a:r>
            <a:r>
              <a:rPr lang="en-US" sz="4800" b="1">
                <a:solidFill>
                  <a:srgbClr val="7030A0"/>
                </a:solidFill>
                <a:latin typeface="UTM Futura Extra" panose="02040603050506020204" pitchFamily="18" charset="0"/>
                <a:ea typeface="Futura-Black" panose="02020500000000000000" pitchFamily="18" charset="0"/>
                <a:cs typeface="Futura-Black" panose="02020500000000000000" pitchFamily="18" charset="0"/>
              </a:rPr>
              <a:t> </a:t>
            </a:r>
            <a:r>
              <a:rPr lang="en-US" sz="4800" b="1" err="1">
                <a:solidFill>
                  <a:srgbClr val="7030A0"/>
                </a:solidFill>
                <a:latin typeface="UTM Futura Extra" panose="02040603050506020204" pitchFamily="18" charset="0"/>
                <a:ea typeface="Futura-Black" panose="02020500000000000000" pitchFamily="18" charset="0"/>
                <a:cs typeface="Futura-Black" panose="02020500000000000000" pitchFamily="18" charset="0"/>
              </a:rPr>
              <a:t>bài</a:t>
            </a:r>
            <a:r>
              <a:rPr lang="en-US" sz="4800" b="1">
                <a:solidFill>
                  <a:srgbClr val="7030A0"/>
                </a:solidFill>
                <a:latin typeface="UTM Futura Extra" panose="02040603050506020204" pitchFamily="18" charset="0"/>
                <a:ea typeface="Futura-Black" panose="02020500000000000000" pitchFamily="18" charset="0"/>
                <a:cs typeface="Futura-Black" panose="02020500000000000000" pitchFamily="18" charset="0"/>
              </a:rPr>
              <a:t> </a:t>
            </a:r>
            <a:r>
              <a:rPr lang="en-US" sz="4800" b="1" err="1">
                <a:solidFill>
                  <a:srgbClr val="7030A0"/>
                </a:solidFill>
                <a:latin typeface="UTM Futura Extra" panose="02040603050506020204" pitchFamily="18" charset="0"/>
                <a:ea typeface="Futura-Black" panose="02020500000000000000" pitchFamily="18" charset="0"/>
                <a:cs typeface="Futura-Black" panose="02020500000000000000" pitchFamily="18" charset="0"/>
              </a:rPr>
              <a:t>cũ</a:t>
            </a:r>
            <a:endParaRPr lang="en-US" sz="4800" b="1">
              <a:solidFill>
                <a:srgbClr val="7030A0"/>
              </a:solidFill>
              <a:latin typeface="UTM Futura Extra" panose="02040603050506020204" pitchFamily="18" charset="0"/>
              <a:ea typeface="Futura-Black" panose="02020500000000000000" pitchFamily="18" charset="0"/>
              <a:cs typeface="Futura-Black" panose="02020500000000000000" pitchFamily="18" charset="0"/>
            </a:endParaRPr>
          </a:p>
        </p:txBody>
      </p:sp>
      <p:sp>
        <p:nvSpPr>
          <p:cNvPr id="3" name="Subtitle 2"/>
          <p:cNvSpPr>
            <a:spLocks noGrp="1"/>
          </p:cNvSpPr>
          <p:nvPr>
            <p:ph type="subTitle" idx="1"/>
          </p:nvPr>
        </p:nvSpPr>
        <p:spPr>
          <a:xfrm>
            <a:off x="2692397" y="3739486"/>
            <a:ext cx="6815669" cy="1334447"/>
          </a:xfrm>
        </p:spPr>
        <p:txBody>
          <a:bodyPr>
            <a:noAutofit/>
          </a:bodyPr>
          <a:lstStyle/>
          <a:p>
            <a:pPr algn="l"/>
            <a:r>
              <a:rPr lang="en-US" sz="3000">
                <a:solidFill>
                  <a:srgbClr val="7030A0"/>
                </a:solidFill>
                <a:latin typeface="UTM Eremitage" panose="02040603050506020204" pitchFamily="18" charset="0"/>
              </a:rPr>
              <a:t>Hạt tải điện trong kim loại và trong chất điện phân là gì? Từ đâu mà có?</a:t>
            </a:r>
          </a:p>
          <a:p>
            <a:pPr marL="457200" indent="-457200" algn="l">
              <a:buFontTx/>
              <a:buChar char="-"/>
            </a:pPr>
            <a:endParaRPr lang="en-US" sz="3000">
              <a:solidFill>
                <a:srgbClr val="7030A0"/>
              </a:solidFill>
              <a:latin typeface="UTM Chickenhawk" panose="02040603050506020204" pitchFamily="18" charset="0"/>
            </a:endParaRPr>
          </a:p>
        </p:txBody>
      </p:sp>
    </p:spTree>
    <p:extLst>
      <p:ext uri="{BB962C8B-B14F-4D97-AF65-F5344CB8AC3E}">
        <p14:creationId xmlns:p14="http://schemas.microsoft.com/office/powerpoint/2010/main" val="10010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5400" b="1">
                <a:solidFill>
                  <a:srgbClr val="FFFF00"/>
                </a:solidFill>
                <a:effectLst>
                  <a:outerShdw blurRad="38100" dist="38100" dir="2700000" algn="tl">
                    <a:srgbClr val="000000">
                      <a:alpha val="43137"/>
                    </a:srgbClr>
                  </a:outerShdw>
                </a:effectLst>
                <a:latin typeface="UTM Amerika Sans" panose="02040603050506020204" pitchFamily="18" charset="0"/>
              </a:rPr>
              <a:t>II. Sự ion hoá chất khí</a:t>
            </a:r>
            <a:endParaRPr lang="en-US" sz="9600" b="1">
              <a:solidFill>
                <a:srgbClr val="FFFF00"/>
              </a:solidFill>
              <a:effectLst>
                <a:outerShdw blurRad="38100" dist="38100" dir="2700000" algn="tl">
                  <a:srgbClr val="000000">
                    <a:alpha val="43137"/>
                  </a:srgbClr>
                </a:outerShdw>
              </a:effectLst>
              <a:latin typeface="UTM Amerika Sans" panose="02040603050506020204" pitchFamily="18" charset="0"/>
            </a:endParaRPr>
          </a:p>
        </p:txBody>
      </p:sp>
      <p:sp>
        <p:nvSpPr>
          <p:cNvPr id="3" name="Content Placeholder 2"/>
          <p:cNvSpPr>
            <a:spLocks noGrp="1"/>
          </p:cNvSpPr>
          <p:nvPr>
            <p:ph idx="1"/>
          </p:nvPr>
        </p:nvSpPr>
        <p:spPr>
          <a:xfrm>
            <a:off x="2198489" y="2285360"/>
            <a:ext cx="9601196" cy="3643086"/>
          </a:xfrm>
        </p:spPr>
        <p:txBody>
          <a:bodyPr>
            <a:normAutofit/>
          </a:bodyPr>
          <a:lstStyle/>
          <a:p>
            <a:pPr marL="0" indent="0">
              <a:buNone/>
            </a:pPr>
            <a:r>
              <a:rPr lang="en-US" sz="4800" b="1">
                <a:solidFill>
                  <a:srgbClr val="FFFF00"/>
                </a:solidFill>
                <a:latin typeface="UTM Amerika Sans" panose="02040603050506020204" pitchFamily="18" charset="0"/>
              </a:rPr>
              <a:t>1. Tác nhân ion hoá:</a:t>
            </a:r>
          </a:p>
          <a:p>
            <a:pPr marL="0" indent="0">
              <a:buNone/>
            </a:pPr>
            <a:r>
              <a:rPr lang="en-US" sz="4800" b="1">
                <a:latin typeface="UTM Amerika Sans" panose="02040603050506020204" pitchFamily="18" charset="0"/>
              </a:rPr>
              <a:t>	Là những nhân tố có thể làm ion hoá chất khí như: đốt nóng, chiếu tia tử ngoại…</a:t>
            </a:r>
          </a:p>
        </p:txBody>
      </p:sp>
    </p:spTree>
    <p:extLst>
      <p:ext uri="{BB962C8B-B14F-4D97-AF65-F5344CB8AC3E}">
        <p14:creationId xmlns:p14="http://schemas.microsoft.com/office/powerpoint/2010/main" val="287211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026664" y="3553968"/>
            <a:ext cx="304800" cy="304800"/>
            <a:chOff x="2441448" y="3188208"/>
            <a:chExt cx="304800" cy="304800"/>
          </a:xfrm>
        </p:grpSpPr>
        <p:pic>
          <p:nvPicPr>
            <p:cNvPr id="61"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2" name="Picture 10"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88624" y="2161674"/>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82" name="Group 181"/>
          <p:cNvGrpSpPr/>
          <p:nvPr/>
        </p:nvGrpSpPr>
        <p:grpSpPr>
          <a:xfrm>
            <a:off x="3179064" y="3706368"/>
            <a:ext cx="304800" cy="304800"/>
            <a:chOff x="2441448" y="3188208"/>
            <a:chExt cx="304800" cy="304800"/>
          </a:xfrm>
        </p:grpSpPr>
        <p:pic>
          <p:nvPicPr>
            <p:cNvPr id="183"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84" name="Straight Connector 183"/>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8" name="Picture 10"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Group 5"/>
          <p:cNvGrpSpPr>
            <a:grpSpLocks/>
          </p:cNvGrpSpPr>
          <p:nvPr/>
        </p:nvGrpSpPr>
        <p:grpSpPr bwMode="auto">
          <a:xfrm>
            <a:off x="1557016" y="3780679"/>
            <a:ext cx="1692275" cy="1511300"/>
            <a:chOff x="1099" y="2321"/>
            <a:chExt cx="1066" cy="952"/>
          </a:xfrm>
        </p:grpSpPr>
        <p:sp>
          <p:nvSpPr>
            <p:cNvPr id="64" name="Freeform 6"/>
            <p:cNvSpPr>
              <a:spLocks/>
            </p:cNvSpPr>
            <p:nvPr/>
          </p:nvSpPr>
          <p:spPr bwMode="auto">
            <a:xfrm>
              <a:off x="1099" y="2321"/>
              <a:ext cx="884" cy="720"/>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5" name="Freeform 7"/>
            <p:cNvSpPr>
              <a:spLocks/>
            </p:cNvSpPr>
            <p:nvPr/>
          </p:nvSpPr>
          <p:spPr bwMode="auto">
            <a:xfrm>
              <a:off x="1225" y="2432"/>
              <a:ext cx="788" cy="684"/>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6" name="Freeform 8"/>
            <p:cNvSpPr>
              <a:spLocks/>
            </p:cNvSpPr>
            <p:nvPr/>
          </p:nvSpPr>
          <p:spPr bwMode="auto">
            <a:xfrm>
              <a:off x="1248" y="2504"/>
              <a:ext cx="887" cy="712"/>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7" name="Freeform 9"/>
            <p:cNvSpPr>
              <a:spLocks/>
            </p:cNvSpPr>
            <p:nvPr/>
          </p:nvSpPr>
          <p:spPr bwMode="auto">
            <a:xfrm>
              <a:off x="1377" y="2590"/>
              <a:ext cx="788" cy="683"/>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9"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5" name="Picture 4"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6"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nvGrpSpPr>
          <p:cNvPr id="185" name="Group 184"/>
          <p:cNvGrpSpPr/>
          <p:nvPr/>
        </p:nvGrpSpPr>
        <p:grpSpPr>
          <a:xfrm>
            <a:off x="3746523" y="1501933"/>
            <a:ext cx="304800" cy="304800"/>
            <a:chOff x="2441448" y="3188208"/>
            <a:chExt cx="304800" cy="304800"/>
          </a:xfrm>
        </p:grpSpPr>
        <p:pic>
          <p:nvPicPr>
            <p:cNvPr id="186"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87" name="Straight Connector 18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6" name="Picture 10"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5523" y="1050399"/>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88" name="Group 5"/>
          <p:cNvGrpSpPr>
            <a:grpSpLocks/>
          </p:cNvGrpSpPr>
          <p:nvPr/>
        </p:nvGrpSpPr>
        <p:grpSpPr bwMode="auto">
          <a:xfrm>
            <a:off x="2140988" y="1513948"/>
            <a:ext cx="1692275" cy="1511300"/>
            <a:chOff x="1099" y="2321"/>
            <a:chExt cx="1066" cy="952"/>
          </a:xfrm>
        </p:grpSpPr>
        <p:sp>
          <p:nvSpPr>
            <p:cNvPr id="189" name="Freeform 6"/>
            <p:cNvSpPr>
              <a:spLocks/>
            </p:cNvSpPr>
            <p:nvPr/>
          </p:nvSpPr>
          <p:spPr bwMode="auto">
            <a:xfrm>
              <a:off x="1099" y="2321"/>
              <a:ext cx="884" cy="720"/>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0" name="Freeform 7"/>
            <p:cNvSpPr>
              <a:spLocks/>
            </p:cNvSpPr>
            <p:nvPr/>
          </p:nvSpPr>
          <p:spPr bwMode="auto">
            <a:xfrm>
              <a:off x="1225" y="2432"/>
              <a:ext cx="788" cy="684"/>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1" name="Freeform 8"/>
            <p:cNvSpPr>
              <a:spLocks/>
            </p:cNvSpPr>
            <p:nvPr/>
          </p:nvSpPr>
          <p:spPr bwMode="auto">
            <a:xfrm>
              <a:off x="1248" y="2504"/>
              <a:ext cx="887" cy="712"/>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2" name="Freeform 9"/>
            <p:cNvSpPr>
              <a:spLocks/>
            </p:cNvSpPr>
            <p:nvPr/>
          </p:nvSpPr>
          <p:spPr bwMode="auto">
            <a:xfrm>
              <a:off x="1377" y="2590"/>
              <a:ext cx="788" cy="683"/>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97" name="Text Box 11"/>
          <p:cNvSpPr txBox="1">
            <a:spLocks noChangeArrowheads="1"/>
          </p:cNvSpPr>
          <p:nvPr/>
        </p:nvSpPr>
        <p:spPr bwMode="auto">
          <a:xfrm>
            <a:off x="3596090" y="1029801"/>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sp>
        <p:nvSpPr>
          <p:cNvPr id="2" name="Rectangle 1"/>
          <p:cNvSpPr/>
          <p:nvPr/>
        </p:nvSpPr>
        <p:spPr>
          <a:xfrm>
            <a:off x="289713" y="228909"/>
            <a:ext cx="6200577" cy="646331"/>
          </a:xfrm>
          <a:prstGeom prst="rect">
            <a:avLst/>
          </a:prstGeom>
        </p:spPr>
        <p:txBody>
          <a:bodyPr wrap="square">
            <a:spAutoFit/>
          </a:bodyPr>
          <a:lstStyle/>
          <a:p>
            <a:r>
              <a:rPr lang="en-US" sz="3600" b="1">
                <a:solidFill>
                  <a:srgbClr val="FFFF00"/>
                </a:solidFill>
                <a:latin typeface="UTM Amerika Sans" panose="02040603050506020204" pitchFamily="18" charset="0"/>
              </a:rPr>
              <a:t>2. Cơ chế ion hoá chất khí </a:t>
            </a:r>
          </a:p>
        </p:txBody>
      </p:sp>
      <p:sp>
        <p:nvSpPr>
          <p:cNvPr id="3" name="Rectangle 2"/>
          <p:cNvSpPr/>
          <p:nvPr/>
        </p:nvSpPr>
        <p:spPr>
          <a:xfrm>
            <a:off x="8458200" y="4238631"/>
            <a:ext cx="3283891" cy="2246769"/>
          </a:xfrm>
          <a:prstGeom prst="rect">
            <a:avLst/>
          </a:prstGeom>
        </p:spPr>
        <p:txBody>
          <a:bodyPr wrap="square">
            <a:spAutoFit/>
          </a:bodyPr>
          <a:lstStyle/>
          <a:p>
            <a:pPr algn="ctr"/>
            <a:r>
              <a:rPr lang="en-US" sz="2800">
                <a:solidFill>
                  <a:srgbClr val="FFFF00"/>
                </a:solidFill>
                <a:latin typeface="UTM Neutra" panose="02040603050506020204" pitchFamily="18" charset="0"/>
              </a:rPr>
              <a:t>Không khí bị ion hoá càng mạnh thì càng có nhiều hạt MANG điện</a:t>
            </a:r>
            <a:endParaRPr lang="en-GB" sz="2800">
              <a:solidFill>
                <a:srgbClr val="FFFF00"/>
              </a:solidFill>
              <a:latin typeface="UTM Neutra" panose="02040603050506020204" pitchFamily="18" charset="0"/>
            </a:endParaRPr>
          </a:p>
        </p:txBody>
      </p:sp>
    </p:spTree>
    <p:extLst>
      <p:ext uri="{BB962C8B-B14F-4D97-AF65-F5344CB8AC3E}">
        <p14:creationId xmlns:p14="http://schemas.microsoft.com/office/powerpoint/2010/main" val="385236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subTnLst>
                                    <p:audio>
                                      <p:cMediaNode>
                                        <p:cTn display="0" masterRel="sameClick">
                                          <p:stCondLst>
                                            <p:cond evt="begin" delay="0">
                                              <p:tn val="13"/>
                                            </p:cond>
                                          </p:stCondLst>
                                          <p:endCondLst>
                                            <p:cond evt="onStopAudio" delay="0">
                                              <p:tgtEl>
                                                <p:sldTgt/>
                                              </p:tgtEl>
                                            </p:cond>
                                          </p:endCondLst>
                                        </p:cTn>
                                        <p:tgtEl>
                                          <p:sndTgt r:embed="rId2" name="laser.wav"/>
                                        </p:tgtEl>
                                      </p:cMediaNode>
                                    </p:audio>
                                  </p:subTnLst>
                                </p:cTn>
                              </p:par>
                            </p:childTnLst>
                          </p:cTn>
                        </p:par>
                        <p:par>
                          <p:cTn id="16" fill="hold">
                            <p:stCondLst>
                              <p:cond delay="500"/>
                            </p:stCondLst>
                            <p:childTnLst>
                              <p:par>
                                <p:cTn id="17" presetID="18" presetClass="exit" presetSubtype="12" fill="hold" nodeType="afterEffect">
                                  <p:stCondLst>
                                    <p:cond delay="0"/>
                                  </p:stCondLst>
                                  <p:childTnLst>
                                    <p:animEffect transition="out" filter="strips(downLeft)">
                                      <p:cBhvr>
                                        <p:cTn id="18" dur="500"/>
                                        <p:tgtEl>
                                          <p:spTgt spid="63"/>
                                        </p:tgtEl>
                                      </p:cBhvr>
                                    </p:animEffect>
                                    <p:set>
                                      <p:cBhvr>
                                        <p:cTn id="19" dur="1" fill="hold">
                                          <p:stCondLst>
                                            <p:cond delay="499"/>
                                          </p:stCondLst>
                                        </p:cTn>
                                        <p:tgtEl>
                                          <p:spTgt spid="63"/>
                                        </p:tgtEl>
                                        <p:attrNameLst>
                                          <p:attrName>style.visibility</p:attrName>
                                        </p:attrNameLst>
                                      </p:cBhvr>
                                      <p:to>
                                        <p:strVal val="hidden"/>
                                      </p:to>
                                    </p:set>
                                  </p:childTnLst>
                                </p:cTn>
                              </p:par>
                            </p:childTnLst>
                          </p:cTn>
                        </p:par>
                        <p:par>
                          <p:cTn id="20" fill="hold">
                            <p:stCondLst>
                              <p:cond delay="1000"/>
                            </p:stCondLst>
                            <p:childTnLst>
                              <p:par>
                                <p:cTn id="21" presetID="56" presetClass="path" presetSubtype="0" accel="50000" decel="50000" fill="hold" nodeType="afterEffect">
                                  <p:stCondLst>
                                    <p:cond delay="0"/>
                                  </p:stCondLst>
                                  <p:childTnLst>
                                    <p:animMotion origin="layout" path="M 2.70833E-6 7.40741E-7 L 0.25 -0.25 " pathEditMode="relative" rAng="0" ptsTypes="AA">
                                      <p:cBhvr>
                                        <p:cTn id="22" dur="2000" fill="hold"/>
                                        <p:tgtEl>
                                          <p:spTgt spid="7"/>
                                        </p:tgtEl>
                                        <p:attrNameLst>
                                          <p:attrName>ppt_x</p:attrName>
                                          <p:attrName>ppt_y</p:attrName>
                                        </p:attrNameLst>
                                      </p:cBhvr>
                                      <p:rCtr x="12500" y="-12500"/>
                                    </p:animMotion>
                                  </p:childTnLst>
                                  <p:subTnLst>
                                    <p:audio>
                                      <p:cMediaNode>
                                        <p:cTn display="0" masterRel="sameClick">
                                          <p:stCondLst>
                                            <p:cond evt="begin" delay="0">
                                              <p:tn val="21"/>
                                            </p:cond>
                                          </p:stCondLst>
                                          <p:endCondLst>
                                            <p:cond evt="onStopAudio" delay="0">
                                              <p:tgtEl>
                                                <p:sldTgt/>
                                              </p:tgtEl>
                                            </p:cond>
                                          </p:endCondLst>
                                        </p:cTn>
                                        <p:tgtEl>
                                          <p:sndTgt r:embed="rId3" name="bomb.wav"/>
                                        </p:tgtEl>
                                      </p:cMediaNode>
                                    </p:audio>
                                  </p:sub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childTnLst>
                          </p:cTn>
                        </p:par>
                        <p:par>
                          <p:cTn id="27" fill="hold">
                            <p:stCondLst>
                              <p:cond delay="3500"/>
                            </p:stCondLst>
                            <p:childTnLst>
                              <p:par>
                                <p:cTn id="28" presetID="22" presetClass="entr" presetSubtype="4" fill="hold" nodeType="afterEffect">
                                  <p:stCondLst>
                                    <p:cond delay="0"/>
                                  </p:stCondLst>
                                  <p:childTnLst>
                                    <p:set>
                                      <p:cBhvr>
                                        <p:cTn id="29" dur="1" fill="hold">
                                          <p:stCondLst>
                                            <p:cond delay="0"/>
                                          </p:stCondLst>
                                        </p:cTn>
                                        <p:tgtEl>
                                          <p:spTgt spid="188"/>
                                        </p:tgtEl>
                                        <p:attrNameLst>
                                          <p:attrName>style.visibility</p:attrName>
                                        </p:attrNameLst>
                                      </p:cBhvr>
                                      <p:to>
                                        <p:strVal val="visible"/>
                                      </p:to>
                                    </p:set>
                                    <p:animEffect transition="in" filter="wipe(down)">
                                      <p:cBhvr>
                                        <p:cTn id="30" dur="500"/>
                                        <p:tgtEl>
                                          <p:spTgt spid="188"/>
                                        </p:tgtEl>
                                      </p:cBhvr>
                                    </p:animEffect>
                                  </p:childTnLst>
                                  <p:subTnLst>
                                    <p:audio>
                                      <p:cMediaNode>
                                        <p:cTn display="0" masterRel="sameClick">
                                          <p:stCondLst>
                                            <p:cond evt="begin" delay="0">
                                              <p:tn val="28"/>
                                            </p:cond>
                                          </p:stCondLst>
                                          <p:endCondLst>
                                            <p:cond evt="onStopAudio" delay="0">
                                              <p:tgtEl>
                                                <p:sldTgt/>
                                              </p:tgtEl>
                                            </p:cond>
                                          </p:endCondLst>
                                        </p:cTn>
                                        <p:tgtEl>
                                          <p:sndTgt r:embed="rId2" name="laser.wav"/>
                                        </p:tgtEl>
                                      </p:cMediaNode>
                                    </p:audio>
                                  </p:subTnLst>
                                </p:cTn>
                              </p:par>
                            </p:childTnLst>
                          </p:cTn>
                        </p:par>
                        <p:par>
                          <p:cTn id="31" fill="hold">
                            <p:stCondLst>
                              <p:cond delay="4000"/>
                            </p:stCondLst>
                            <p:childTnLst>
                              <p:par>
                                <p:cTn id="32" presetID="18" presetClass="exit" presetSubtype="12" fill="hold" nodeType="afterEffect">
                                  <p:stCondLst>
                                    <p:cond delay="0"/>
                                  </p:stCondLst>
                                  <p:childTnLst>
                                    <p:animEffect transition="out" filter="strips(downLeft)">
                                      <p:cBhvr>
                                        <p:cTn id="33" dur="500"/>
                                        <p:tgtEl>
                                          <p:spTgt spid="188"/>
                                        </p:tgtEl>
                                      </p:cBhvr>
                                    </p:animEffect>
                                    <p:set>
                                      <p:cBhvr>
                                        <p:cTn id="34" dur="1" fill="hold">
                                          <p:stCondLst>
                                            <p:cond delay="499"/>
                                          </p:stCondLst>
                                        </p:cTn>
                                        <p:tgtEl>
                                          <p:spTgt spid="188"/>
                                        </p:tgtEl>
                                        <p:attrNameLst>
                                          <p:attrName>style.visibility</p:attrName>
                                        </p:attrNameLst>
                                      </p:cBhvr>
                                      <p:to>
                                        <p:strVal val="hidden"/>
                                      </p:to>
                                    </p:set>
                                  </p:childTnLst>
                                </p:cTn>
                              </p:par>
                            </p:childTnLst>
                          </p:cTn>
                        </p:par>
                        <p:par>
                          <p:cTn id="35" fill="hold">
                            <p:stCondLst>
                              <p:cond delay="4500"/>
                            </p:stCondLst>
                            <p:childTnLst>
                              <p:par>
                                <p:cTn id="36" presetID="56" presetClass="path" presetSubtype="0" accel="50000" decel="50000" fill="hold" nodeType="afterEffect">
                                  <p:stCondLst>
                                    <p:cond delay="0"/>
                                  </p:stCondLst>
                                  <p:childTnLst>
                                    <p:animMotion origin="layout" path="M -1.66667E-6 -3.7037E-6 L 0.1207 0.27014 " pathEditMode="relative" rAng="0" ptsTypes="AA">
                                      <p:cBhvr>
                                        <p:cTn id="37" dur="2000" fill="hold"/>
                                        <p:tgtEl>
                                          <p:spTgt spid="185"/>
                                        </p:tgtEl>
                                        <p:attrNameLst>
                                          <p:attrName>ppt_x</p:attrName>
                                          <p:attrName>ppt_y</p:attrName>
                                        </p:attrNameLst>
                                      </p:cBhvr>
                                      <p:rCtr x="6029" y="13495"/>
                                    </p:animMotion>
                                  </p:childTnLst>
                                  <p:subTnLst>
                                    <p:audio>
                                      <p:cMediaNode>
                                        <p:cTn display="0" masterRel="sameClick">
                                          <p:stCondLst>
                                            <p:cond evt="begin" delay="0">
                                              <p:tn val="36"/>
                                            </p:cond>
                                          </p:stCondLst>
                                          <p:endCondLst>
                                            <p:cond evt="onStopAudio" delay="0">
                                              <p:tgtEl>
                                                <p:sldTgt/>
                                              </p:tgtEl>
                                            </p:cond>
                                          </p:endCondLst>
                                        </p:cTn>
                                        <p:tgtEl>
                                          <p:sndTgt r:embed="rId3" name="bomb.wav"/>
                                        </p:tgtEl>
                                      </p:cMediaNode>
                                    </p:audio>
                                  </p:subTnLst>
                                </p:cTn>
                              </p:par>
                            </p:childTnLst>
                          </p:cTn>
                        </p:par>
                        <p:par>
                          <p:cTn id="38" fill="hold">
                            <p:stCondLst>
                              <p:cond delay="6500"/>
                            </p:stCondLst>
                            <p:childTnLst>
                              <p:par>
                                <p:cTn id="39" presetID="10" presetClass="entr" presetSubtype="0" fill="hold" grpId="0" nodeType="afterEffect">
                                  <p:stCondLst>
                                    <p:cond delay="0"/>
                                  </p:stCondLst>
                                  <p:childTnLst>
                                    <p:set>
                                      <p:cBhvr>
                                        <p:cTn id="40" dur="1" fill="hold">
                                          <p:stCondLst>
                                            <p:cond delay="0"/>
                                          </p:stCondLst>
                                        </p:cTn>
                                        <p:tgtEl>
                                          <p:spTgt spid="197"/>
                                        </p:tgtEl>
                                        <p:attrNameLst>
                                          <p:attrName>style.visibility</p:attrName>
                                        </p:attrNameLst>
                                      </p:cBhvr>
                                      <p:to>
                                        <p:strVal val="visible"/>
                                      </p:to>
                                    </p:set>
                                    <p:animEffect transition="in" filter="fade">
                                      <p:cBhvr>
                                        <p:cTn id="41" dur="500"/>
                                        <p:tgtEl>
                                          <p:spTgt spid="197"/>
                                        </p:tgtEl>
                                      </p:cBhvr>
                                    </p:animEffect>
                                  </p:childTnLst>
                                </p:cTn>
                              </p:par>
                            </p:childTnLst>
                          </p:cTn>
                        </p:par>
                        <p:par>
                          <p:cTn id="42" fill="hold">
                            <p:stCondLst>
                              <p:cond delay="7000"/>
                            </p:stCondLst>
                            <p:childTnLst>
                              <p:par>
                                <p:cTn id="43" presetID="42" presetClass="path" presetSubtype="0" accel="50000" decel="50000" fill="hold" nodeType="afterEffect">
                                  <p:stCondLst>
                                    <p:cond delay="1100"/>
                                  </p:stCondLst>
                                  <p:childTnLst>
                                    <p:animMotion origin="layout" path="M 0.25 -0.25 L 0.27487 0.14699 " pathEditMode="relative" rAng="0" ptsTypes="AA">
                                      <p:cBhvr>
                                        <p:cTn id="44" dur="2000" fill="hold"/>
                                        <p:tgtEl>
                                          <p:spTgt spid="7"/>
                                        </p:tgtEl>
                                        <p:attrNameLst>
                                          <p:attrName>ppt_x</p:attrName>
                                          <p:attrName>ppt_y</p:attrName>
                                        </p:attrNameLst>
                                      </p:cBhvr>
                                      <p:rCtr x="1237" y="19838"/>
                                    </p:animMotion>
                                  </p:childTnLst>
                                </p:cTn>
                              </p:par>
                            </p:childTnLst>
                          </p:cTn>
                        </p:par>
                        <p:par>
                          <p:cTn id="45" fill="hold">
                            <p:stCondLst>
                              <p:cond delay="10100"/>
                            </p:stCondLst>
                            <p:childTnLst>
                              <p:par>
                                <p:cTn id="46" presetID="10" presetClass="entr" presetSubtype="0" fill="hold" grpId="0" nodeType="afterEffect">
                                  <p:stCondLst>
                                    <p:cond delay="0"/>
                                  </p:stCondLst>
                                  <p:childTnLst>
                                    <p:set>
                                      <p:cBhvr>
                                        <p:cTn id="47" dur="1" fill="hold">
                                          <p:stCondLst>
                                            <p:cond delay="0"/>
                                          </p:stCondLst>
                                        </p:cTn>
                                        <p:tgtEl>
                                          <p:spTgt spid="166"/>
                                        </p:tgtEl>
                                        <p:attrNameLst>
                                          <p:attrName>style.visibility</p:attrName>
                                        </p:attrNameLst>
                                      </p:cBhvr>
                                      <p:to>
                                        <p:strVal val="visible"/>
                                      </p:to>
                                    </p:set>
                                    <p:animEffect transition="in" filter="fade">
                                      <p:cBhvr>
                                        <p:cTn id="48" dur="500"/>
                                        <p:tgtEl>
                                          <p:spTgt spid="166"/>
                                        </p:tgtEl>
                                      </p:cBhvr>
                                    </p:animEffect>
                                  </p:childTnLst>
                                  <p:subTnLst>
                                    <p:audio>
                                      <p:cMediaNode>
                                        <p:cTn display="0" masterRel="sameClick">
                                          <p:stCondLst>
                                            <p:cond evt="begin" delay="0">
                                              <p:tn val="46"/>
                                            </p:cond>
                                          </p:stCondLst>
                                          <p:endCondLst>
                                            <p:cond evt="onStopAudio" delay="0">
                                              <p:tgtEl>
                                                <p:sldTgt/>
                                              </p:tgtEl>
                                            </p:cond>
                                          </p:endCondLst>
                                        </p:cTn>
                                        <p:tgtEl>
                                          <p:sndTgt r:embed="rId3" name="bomb.wav"/>
                                        </p:tgtEl>
                                      </p:cMediaNode>
                                    </p:audio>
                                  </p:subTnLst>
                                </p:cTn>
                              </p:par>
                            </p:childTnLst>
                          </p:cTn>
                        </p:par>
                        <p:par>
                          <p:cTn id="49" fill="hold">
                            <p:stCondLst>
                              <p:cond delay="10600"/>
                            </p:stCondLst>
                            <p:childTnLst>
                              <p:par>
                                <p:cTn id="50" presetID="10" presetClass="entr" presetSubtype="0"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fade">
                                      <p:cBhvr>
                                        <p:cTn id="5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66" grpId="0"/>
      <p:bldP spid="197"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8489" y="2285360"/>
            <a:ext cx="9601196" cy="3643086"/>
          </a:xfrm>
        </p:spPr>
        <p:txBody>
          <a:bodyPr>
            <a:normAutofit/>
          </a:bodyPr>
          <a:lstStyle/>
          <a:p>
            <a:pPr marL="0" indent="0">
              <a:buNone/>
            </a:pPr>
            <a:r>
              <a:rPr lang="en-US" sz="4800" b="1">
                <a:latin typeface="UTM Amerika Sans" panose="02040603050506020204" pitchFamily="18" charset="0"/>
              </a:rPr>
              <a:t>a) Dự đoán: không khí bị ion hoá nên có nhiều hạt tải điện vì thế không khí có thể dẫn điện</a:t>
            </a:r>
          </a:p>
        </p:txBody>
      </p:sp>
      <p:sp>
        <p:nvSpPr>
          <p:cNvPr id="4" name="Title 3"/>
          <p:cNvSpPr>
            <a:spLocks noGrp="1"/>
          </p:cNvSpPr>
          <p:nvPr>
            <p:ph type="title"/>
          </p:nvPr>
        </p:nvSpPr>
        <p:spPr/>
        <p:txBody>
          <a:bodyPr/>
          <a:lstStyle/>
          <a:p>
            <a:r>
              <a:rPr lang="en-US" sz="4400" b="1">
                <a:solidFill>
                  <a:srgbClr val="FFFF00"/>
                </a:solidFill>
                <a:latin typeface="UTM Amerika Sans" panose="02040603050506020204" pitchFamily="18" charset="0"/>
              </a:rPr>
              <a:t>3. Không khí bị ion hoá có thể dẫn điện không</a:t>
            </a:r>
            <a:br>
              <a:rPr lang="en-US" sz="4400" b="1">
                <a:solidFill>
                  <a:srgbClr val="FFFF00"/>
                </a:solidFill>
                <a:latin typeface="UTM Amerika Sans" panose="02040603050506020204" pitchFamily="18" charset="0"/>
              </a:rPr>
            </a:br>
            <a:endParaRPr lang="en-US"/>
          </a:p>
        </p:txBody>
      </p:sp>
    </p:spTree>
    <p:extLst>
      <p:ext uri="{BB962C8B-B14F-4D97-AF65-F5344CB8AC3E}">
        <p14:creationId xmlns:p14="http://schemas.microsoft.com/office/powerpoint/2010/main" val="91110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924" y="290301"/>
            <a:ext cx="9404723" cy="1117084"/>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6000" b="1">
                <a:effectLst>
                  <a:outerShdw blurRad="38100" dist="38100" dir="2700000" algn="tl">
                    <a:srgbClr val="000000">
                      <a:alpha val="43137"/>
                    </a:srgbClr>
                  </a:outerShdw>
                </a:effectLst>
                <a:latin typeface="UTM Amerika Sans" panose="02040603050506020204" pitchFamily="18" charset="0"/>
              </a:rPr>
              <a:t>b) Kiểm chứng</a:t>
            </a:r>
            <a:endParaRPr lang="en-US" sz="6000" b="1">
              <a:solidFill>
                <a:schemeClr val="tx1"/>
              </a:solidFill>
              <a:effectLst>
                <a:outerShdw blurRad="38100" dist="38100" dir="2700000" algn="tl">
                  <a:srgbClr val="000000">
                    <a:alpha val="43137"/>
                  </a:srgbClr>
                </a:outerShdw>
              </a:effectLst>
              <a:latin typeface="UTM Amerika Sans" panose="02040603050506020204" pitchFamily="18" charset="0"/>
            </a:endParaRPr>
          </a:p>
        </p:txBody>
      </p:sp>
      <p:sp>
        <p:nvSpPr>
          <p:cNvPr id="3" name="Isosceles Triangle 2"/>
          <p:cNvSpPr/>
          <p:nvPr/>
        </p:nvSpPr>
        <p:spPr>
          <a:xfrm>
            <a:off x="5176690" y="5665052"/>
            <a:ext cx="1800000" cy="90000"/>
          </a:xfrm>
          <a:prstGeom prst="triangle">
            <a:avLst>
              <a:gd name="adj" fmla="val 4903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065390" y="2052918"/>
            <a:ext cx="0" cy="3600000"/>
          </a:xfrm>
          <a:prstGeom prst="line">
            <a:avLst/>
          </a:prstGeom>
          <a:ln w="889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672340" y="1836420"/>
            <a:ext cx="1960620" cy="1197962"/>
          </a:xfrm>
          <a:prstGeom prst="rect">
            <a:avLst/>
          </a:prstGeom>
          <a:solidFill>
            <a:schemeClr val="tx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108000" rtlCol="0" anchor="t" anchorCtr="0"/>
          <a:lstStyle/>
          <a:p>
            <a:r>
              <a:rPr lang="en-US">
                <a:solidFill>
                  <a:schemeClr val="tx2">
                    <a:lumMod val="25000"/>
                  </a:schemeClr>
                </a:solidFill>
              </a:rPr>
              <a:t>  G         0       mA</a:t>
            </a:r>
          </a:p>
          <a:p>
            <a:pPr algn="ctr"/>
            <a:endParaRPr lang="en-US">
              <a:solidFill>
                <a:schemeClr val="tx2">
                  <a:lumMod val="25000"/>
                </a:schemeClr>
              </a:solidFill>
            </a:endParaRPr>
          </a:p>
          <a:p>
            <a:endParaRPr lang="en-US">
              <a:solidFill>
                <a:schemeClr val="tx2">
                  <a:lumMod val="25000"/>
                </a:schemeClr>
              </a:solidFill>
            </a:endParaRPr>
          </a:p>
          <a:p>
            <a:r>
              <a:rPr lang="en-US" sz="1400">
                <a:solidFill>
                  <a:schemeClr val="tx2">
                    <a:lumMod val="25000"/>
                  </a:schemeClr>
                </a:solidFill>
              </a:rPr>
              <a:t> -50                            50</a:t>
            </a:r>
          </a:p>
        </p:txBody>
      </p:sp>
      <p:sp>
        <p:nvSpPr>
          <p:cNvPr id="7" name="Rectangle 6"/>
          <p:cNvSpPr/>
          <p:nvPr/>
        </p:nvSpPr>
        <p:spPr>
          <a:xfrm>
            <a:off x="6493092" y="3034712"/>
            <a:ext cx="560438" cy="383458"/>
          </a:xfrm>
          <a:prstGeom prst="rect">
            <a:avLst/>
          </a:prstGeom>
          <a:solidFill>
            <a:schemeClr val="tx2">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p:nvSpPr>
        <p:spPr>
          <a:xfrm rot="16200000" flipH="1">
            <a:off x="6152528" y="3188891"/>
            <a:ext cx="486000" cy="176983"/>
          </a:xfrm>
          <a:prstGeom prst="flowChartInputOutput">
            <a:avLst/>
          </a:prstGeom>
          <a:solidFill>
            <a:schemeClr val="tx2">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8" idx="1"/>
          </p:cNvCxnSpPr>
          <p:nvPr/>
        </p:nvCxnSpPr>
        <p:spPr>
          <a:xfrm>
            <a:off x="6055180" y="3343403"/>
            <a:ext cx="251857" cy="0"/>
          </a:xfrm>
          <a:prstGeom prst="line">
            <a:avLst/>
          </a:prstGeom>
          <a:ln w="539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021631" y="2203099"/>
            <a:ext cx="1267045" cy="1267045"/>
            <a:chOff x="4126531" y="2203099"/>
            <a:chExt cx="1267045" cy="1267045"/>
          </a:xfrm>
        </p:grpSpPr>
        <p:sp>
          <p:nvSpPr>
            <p:cNvPr id="53" name="Arc 52"/>
            <p:cNvSpPr/>
            <p:nvPr/>
          </p:nvSpPr>
          <p:spPr>
            <a:xfrm rot="19181718">
              <a:off x="4126531" y="2203099"/>
              <a:ext cx="1267045" cy="1267045"/>
            </a:xfrm>
            <a:prstGeom prst="arc">
              <a:avLst>
                <a:gd name="adj1" fmla="val 13200486"/>
                <a:gd name="adj2" fmla="val 2610420"/>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rot="19181718">
              <a:off x="4218616" y="2300990"/>
              <a:ext cx="1093853" cy="1093853"/>
            </a:xfrm>
            <a:prstGeom prst="arc">
              <a:avLst>
                <a:gd name="adj1" fmla="val 13426811"/>
                <a:gd name="adj2" fmla="val 2448293"/>
              </a:avLst>
            </a:prstGeom>
            <a:ln w="31750">
              <a:solidFill>
                <a:schemeClr val="bg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7" name="Straight Connector 16"/>
          <p:cNvCxnSpPr/>
          <p:nvPr/>
        </p:nvCxnSpPr>
        <p:spPr>
          <a:xfrm>
            <a:off x="6065390" y="4754186"/>
            <a:ext cx="251857" cy="0"/>
          </a:xfrm>
          <a:prstGeom prst="line">
            <a:avLst/>
          </a:prstGeom>
          <a:ln w="539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Flowchart: Data 17"/>
          <p:cNvSpPr/>
          <p:nvPr/>
        </p:nvSpPr>
        <p:spPr>
          <a:xfrm>
            <a:off x="6153877" y="4659549"/>
            <a:ext cx="1080000" cy="176981"/>
          </a:xfrm>
          <a:prstGeom prst="flowChartInputOutp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
          <p:cNvGrpSpPr>
            <a:grpSpLocks/>
          </p:cNvGrpSpPr>
          <p:nvPr/>
        </p:nvGrpSpPr>
        <p:grpSpPr bwMode="auto">
          <a:xfrm>
            <a:off x="6222686" y="4031775"/>
            <a:ext cx="943766" cy="709612"/>
            <a:chOff x="2304" y="2854"/>
            <a:chExt cx="1056" cy="794"/>
          </a:xfrm>
        </p:grpSpPr>
        <p:sp>
          <p:nvSpPr>
            <p:cNvPr id="20" name="AutoShape 11"/>
            <p:cNvSpPr>
              <a:spLocks noChangeArrowheads="1"/>
            </p:cNvSpPr>
            <p:nvPr/>
          </p:nvSpPr>
          <p:spPr bwMode="auto">
            <a:xfrm>
              <a:off x="2361" y="3252"/>
              <a:ext cx="966" cy="209"/>
            </a:xfrm>
            <a:prstGeom prst="can">
              <a:avLst>
                <a:gd name="adj" fmla="val 25000"/>
              </a:avLst>
            </a:prstGeom>
            <a:gradFill rotWithShape="1">
              <a:gsLst>
                <a:gs pos="0">
                  <a:schemeClr val="accent4">
                    <a:lumMod val="20000"/>
                    <a:lumOff val="80000"/>
                  </a:schemeClr>
                </a:gs>
                <a:gs pos="100000">
                  <a:schemeClr val="accent3">
                    <a:lumMod val="20000"/>
                    <a:lumOff val="80000"/>
                  </a:schemeClr>
                </a:gs>
              </a:gsLst>
              <a:lin ang="5400000" scaled="1"/>
            </a:gradFill>
            <a:ln w="9525">
              <a:solidFill>
                <a:schemeClr val="accent4">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2"/>
            <p:cNvSpPr>
              <a:spLocks noChangeArrowheads="1"/>
            </p:cNvSpPr>
            <p:nvPr/>
          </p:nvSpPr>
          <p:spPr bwMode="auto">
            <a:xfrm>
              <a:off x="2502" y="3559"/>
              <a:ext cx="713" cy="81"/>
            </a:xfrm>
            <a:prstGeom prst="ellipse">
              <a:avLst/>
            </a:prstGeom>
            <a:gradFill rotWithShape="1">
              <a:gsLst>
                <a:gs pos="0">
                  <a:srgbClr val="003399">
                    <a:alpha val="75999"/>
                  </a:srgbClr>
                </a:gs>
                <a:gs pos="50000">
                  <a:schemeClr val="bg2">
                    <a:lumMod val="60000"/>
                    <a:lumOff val="40000"/>
                  </a:schemeClr>
                </a:gs>
                <a:gs pos="100000">
                  <a:srgbClr val="003399">
                    <a:alpha val="75999"/>
                  </a:srgbClr>
                </a:gs>
              </a:gsLst>
              <a:lin ang="5400000" scaled="1"/>
            </a:gradFill>
            <a:ln w="9525">
              <a:solidFill>
                <a:schemeClr val="accent4">
                  <a:lumMod val="40000"/>
                  <a:lumOff val="60000"/>
                </a:schemeClr>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3"/>
            <p:cNvSpPr>
              <a:spLocks/>
            </p:cNvSpPr>
            <p:nvPr/>
          </p:nvSpPr>
          <p:spPr bwMode="auto">
            <a:xfrm>
              <a:off x="2304" y="2968"/>
              <a:ext cx="1056" cy="680"/>
            </a:xfrm>
            <a:custGeom>
              <a:avLst/>
              <a:gdLst>
                <a:gd name="T0" fmla="*/ 415 w 1259"/>
                <a:gd name="T1" fmla="*/ 0 h 1092"/>
                <a:gd name="T2" fmla="*/ 415 w 1259"/>
                <a:gd name="T3" fmla="*/ 288 h 1092"/>
                <a:gd name="T4" fmla="*/ 55 w 1259"/>
                <a:gd name="T5" fmla="*/ 408 h 1092"/>
                <a:gd name="T6" fmla="*/ 67 w 1259"/>
                <a:gd name="T7" fmla="*/ 720 h 1092"/>
                <a:gd name="T8" fmla="*/ 235 w 1259"/>
                <a:gd name="T9" fmla="*/ 1020 h 1092"/>
                <a:gd name="T10" fmla="*/ 415 w 1259"/>
                <a:gd name="T11" fmla="*/ 1080 h 1092"/>
                <a:gd name="T12" fmla="*/ 667 w 1259"/>
                <a:gd name="T13" fmla="*/ 1092 h 1092"/>
                <a:gd name="T14" fmla="*/ 931 w 1259"/>
                <a:gd name="T15" fmla="*/ 1080 h 1092"/>
                <a:gd name="T16" fmla="*/ 1087 w 1259"/>
                <a:gd name="T17" fmla="*/ 1020 h 1092"/>
                <a:gd name="T18" fmla="*/ 1195 w 1259"/>
                <a:gd name="T19" fmla="*/ 828 h 1092"/>
                <a:gd name="T20" fmla="*/ 1243 w 1259"/>
                <a:gd name="T21" fmla="*/ 648 h 1092"/>
                <a:gd name="T22" fmla="*/ 1195 w 1259"/>
                <a:gd name="T23" fmla="*/ 396 h 1092"/>
                <a:gd name="T24" fmla="*/ 859 w 1259"/>
                <a:gd name="T25" fmla="*/ 300 h 1092"/>
                <a:gd name="T26" fmla="*/ 835 w 1259"/>
                <a:gd name="T27" fmla="*/ 0 h 1092"/>
                <a:gd name="T28" fmla="*/ 415 w 1259"/>
                <a:gd name="T29"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9" h="1092">
                  <a:moveTo>
                    <a:pt x="415" y="0"/>
                  </a:moveTo>
                  <a:cubicBezTo>
                    <a:pt x="339" y="36"/>
                    <a:pt x="499" y="220"/>
                    <a:pt x="415" y="288"/>
                  </a:cubicBezTo>
                  <a:cubicBezTo>
                    <a:pt x="327" y="344"/>
                    <a:pt x="143" y="280"/>
                    <a:pt x="55" y="408"/>
                  </a:cubicBezTo>
                  <a:cubicBezTo>
                    <a:pt x="0" y="479"/>
                    <a:pt x="37" y="618"/>
                    <a:pt x="67" y="720"/>
                  </a:cubicBezTo>
                  <a:cubicBezTo>
                    <a:pt x="97" y="822"/>
                    <a:pt x="177" y="960"/>
                    <a:pt x="235" y="1020"/>
                  </a:cubicBezTo>
                  <a:lnTo>
                    <a:pt x="415" y="1080"/>
                  </a:lnTo>
                  <a:lnTo>
                    <a:pt x="667" y="1092"/>
                  </a:lnTo>
                  <a:lnTo>
                    <a:pt x="931" y="1080"/>
                  </a:lnTo>
                  <a:lnTo>
                    <a:pt x="1087" y="1020"/>
                  </a:lnTo>
                  <a:cubicBezTo>
                    <a:pt x="1131" y="978"/>
                    <a:pt x="1169" y="890"/>
                    <a:pt x="1195" y="828"/>
                  </a:cubicBezTo>
                  <a:cubicBezTo>
                    <a:pt x="1221" y="766"/>
                    <a:pt x="1243" y="720"/>
                    <a:pt x="1243" y="648"/>
                  </a:cubicBezTo>
                  <a:cubicBezTo>
                    <a:pt x="1243" y="576"/>
                    <a:pt x="1259" y="454"/>
                    <a:pt x="1195" y="396"/>
                  </a:cubicBezTo>
                  <a:cubicBezTo>
                    <a:pt x="1171" y="264"/>
                    <a:pt x="955" y="348"/>
                    <a:pt x="859" y="300"/>
                  </a:cubicBezTo>
                  <a:cubicBezTo>
                    <a:pt x="763" y="252"/>
                    <a:pt x="909" y="50"/>
                    <a:pt x="835" y="0"/>
                  </a:cubicBezTo>
                  <a:cubicBezTo>
                    <a:pt x="835" y="0"/>
                    <a:pt x="415" y="0"/>
                    <a:pt x="415" y="0"/>
                  </a:cubicBezTo>
                  <a:close/>
                </a:path>
              </a:pathLst>
            </a:custGeom>
            <a:noFill/>
            <a:ln w="15875">
              <a:solidFill>
                <a:schemeClr val="accent3">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Oval 14"/>
            <p:cNvSpPr>
              <a:spLocks noChangeArrowheads="1"/>
            </p:cNvSpPr>
            <p:nvPr/>
          </p:nvSpPr>
          <p:spPr bwMode="auto">
            <a:xfrm>
              <a:off x="2652" y="2946"/>
              <a:ext cx="363" cy="60"/>
            </a:xfrm>
            <a:prstGeom prst="ellipse">
              <a:avLst/>
            </a:prstGeom>
            <a:noFill/>
            <a:ln w="12700">
              <a:solidFill>
                <a:schemeClr val="accent3">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5"/>
            <p:cNvSpPr>
              <a:spLocks/>
            </p:cNvSpPr>
            <p:nvPr/>
          </p:nvSpPr>
          <p:spPr bwMode="auto">
            <a:xfrm>
              <a:off x="2693" y="2854"/>
              <a:ext cx="311" cy="602"/>
            </a:xfrm>
            <a:custGeom>
              <a:avLst/>
              <a:gdLst>
                <a:gd name="T0" fmla="*/ 168 w 373"/>
                <a:gd name="T1" fmla="*/ 8 h 968"/>
                <a:gd name="T2" fmla="*/ 216 w 373"/>
                <a:gd name="T3" fmla="*/ 392 h 968"/>
                <a:gd name="T4" fmla="*/ 288 w 373"/>
                <a:gd name="T5" fmla="*/ 608 h 968"/>
                <a:gd name="T6" fmla="*/ 216 w 373"/>
                <a:gd name="T7" fmla="*/ 776 h 968"/>
                <a:gd name="T8" fmla="*/ 120 w 373"/>
                <a:gd name="T9" fmla="*/ 872 h 968"/>
                <a:gd name="T10" fmla="*/ 12 w 373"/>
                <a:gd name="T11" fmla="*/ 908 h 968"/>
                <a:gd name="T12" fmla="*/ 228 w 373"/>
                <a:gd name="T13" fmla="*/ 872 h 968"/>
                <a:gd name="T14" fmla="*/ 348 w 373"/>
                <a:gd name="T15" fmla="*/ 740 h 968"/>
                <a:gd name="T16" fmla="*/ 372 w 373"/>
                <a:gd name="T17" fmla="*/ 656 h 968"/>
                <a:gd name="T18" fmla="*/ 348 w 373"/>
                <a:gd name="T19" fmla="*/ 500 h 968"/>
                <a:gd name="T20" fmla="*/ 264 w 373"/>
                <a:gd name="T21" fmla="*/ 344 h 968"/>
                <a:gd name="T22" fmla="*/ 168 w 373"/>
                <a:gd name="T23" fmla="*/ 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968">
                  <a:moveTo>
                    <a:pt x="168" y="8"/>
                  </a:moveTo>
                  <a:cubicBezTo>
                    <a:pt x="160" y="16"/>
                    <a:pt x="192" y="298"/>
                    <a:pt x="216" y="392"/>
                  </a:cubicBezTo>
                  <a:cubicBezTo>
                    <a:pt x="240" y="486"/>
                    <a:pt x="288" y="544"/>
                    <a:pt x="288" y="608"/>
                  </a:cubicBezTo>
                  <a:cubicBezTo>
                    <a:pt x="288" y="672"/>
                    <a:pt x="248" y="726"/>
                    <a:pt x="216" y="776"/>
                  </a:cubicBezTo>
                  <a:cubicBezTo>
                    <a:pt x="184" y="826"/>
                    <a:pt x="152" y="840"/>
                    <a:pt x="120" y="872"/>
                  </a:cubicBezTo>
                  <a:cubicBezTo>
                    <a:pt x="88" y="904"/>
                    <a:pt x="0" y="848"/>
                    <a:pt x="12" y="908"/>
                  </a:cubicBezTo>
                  <a:cubicBezTo>
                    <a:pt x="24" y="968"/>
                    <a:pt x="228" y="872"/>
                    <a:pt x="228" y="872"/>
                  </a:cubicBezTo>
                  <a:cubicBezTo>
                    <a:pt x="228" y="872"/>
                    <a:pt x="330" y="814"/>
                    <a:pt x="348" y="740"/>
                  </a:cubicBezTo>
                  <a:cubicBezTo>
                    <a:pt x="373" y="700"/>
                    <a:pt x="372" y="696"/>
                    <a:pt x="372" y="656"/>
                  </a:cubicBezTo>
                  <a:cubicBezTo>
                    <a:pt x="372" y="616"/>
                    <a:pt x="366" y="552"/>
                    <a:pt x="348" y="500"/>
                  </a:cubicBezTo>
                  <a:cubicBezTo>
                    <a:pt x="336" y="512"/>
                    <a:pt x="306" y="422"/>
                    <a:pt x="264" y="344"/>
                  </a:cubicBezTo>
                  <a:cubicBezTo>
                    <a:pt x="222" y="266"/>
                    <a:pt x="176" y="0"/>
                    <a:pt x="168" y="8"/>
                  </a:cubicBezTo>
                  <a:close/>
                </a:path>
              </a:pathLst>
            </a:custGeom>
            <a:solidFill>
              <a:schemeClr val="bg2"/>
            </a:solidFill>
            <a:ln w="9525">
              <a:solidFill>
                <a:schemeClr val="accent4">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16"/>
            <p:cNvSpPr>
              <a:spLocks noChangeArrowheads="1"/>
            </p:cNvSpPr>
            <p:nvPr/>
          </p:nvSpPr>
          <p:spPr bwMode="auto">
            <a:xfrm>
              <a:off x="2341" y="3229"/>
              <a:ext cx="1006" cy="53"/>
            </a:xfrm>
            <a:prstGeom prst="ellipse">
              <a:avLst/>
            </a:prstGeom>
            <a:solidFill>
              <a:srgbClr val="003399">
                <a:alpha val="13000"/>
              </a:srgbClr>
            </a:solidFill>
            <a:ln w="9525">
              <a:solidFill>
                <a:schemeClr val="accent4">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61"/>
          <p:cNvGrpSpPr/>
          <p:nvPr/>
        </p:nvGrpSpPr>
        <p:grpSpPr>
          <a:xfrm>
            <a:off x="3652650" y="2280811"/>
            <a:ext cx="7259" cy="1163830"/>
            <a:chOff x="4772064" y="2556583"/>
            <a:chExt cx="7259" cy="1163830"/>
          </a:xfrm>
        </p:grpSpPr>
        <p:cxnSp>
          <p:nvCxnSpPr>
            <p:cNvPr id="42" name="Straight Arrow Connector 41"/>
            <p:cNvCxnSpPr/>
            <p:nvPr/>
          </p:nvCxnSpPr>
          <p:spPr>
            <a:xfrm flipV="1">
              <a:off x="4772064" y="2556583"/>
              <a:ext cx="0" cy="576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779323" y="3144413"/>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042959" y="3034381"/>
            <a:ext cx="1207913" cy="468899"/>
          </a:xfrm>
          <a:prstGeom prst="rect">
            <a:avLst/>
          </a:prstGeom>
          <a:solidFill>
            <a:schemeClr val="tx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nut 65"/>
          <p:cNvSpPr/>
          <p:nvPr/>
        </p:nvSpPr>
        <p:spPr>
          <a:xfrm>
            <a:off x="3082954" y="3310170"/>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3082405" y="3109268"/>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ounded Rectangle 69"/>
          <p:cNvSpPr/>
          <p:nvPr/>
        </p:nvSpPr>
        <p:spPr>
          <a:xfrm>
            <a:off x="2484865" y="4852728"/>
            <a:ext cx="2324100" cy="90232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a:t>
            </a:r>
            <a:r>
              <a:rPr lang="en-US" sz="1400">
                <a:solidFill>
                  <a:schemeClr val="tx2">
                    <a:lumMod val="25000"/>
                  </a:schemeClr>
                </a:solidFill>
              </a:rPr>
              <a:t>G                DC100V</a:t>
            </a:r>
            <a:endParaRPr lang="en-US">
              <a:solidFill>
                <a:schemeClr val="tx2">
                  <a:lumMod val="25000"/>
                </a:schemeClr>
              </a:solidFill>
            </a:endParaRPr>
          </a:p>
        </p:txBody>
      </p:sp>
      <p:sp>
        <p:nvSpPr>
          <p:cNvPr id="72" name="Donut 71"/>
          <p:cNvSpPr/>
          <p:nvPr/>
        </p:nvSpPr>
        <p:spPr>
          <a:xfrm>
            <a:off x="3057005" y="5002310"/>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a:off x="2872855" y="4995218"/>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4250872" y="4995218"/>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4066722" y="4988126"/>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78"/>
          <p:cNvSpPr/>
          <p:nvPr/>
        </p:nvSpPr>
        <p:spPr>
          <a:xfrm>
            <a:off x="3055846" y="3366850"/>
            <a:ext cx="215852" cy="1687750"/>
          </a:xfrm>
          <a:custGeom>
            <a:avLst/>
            <a:gdLst>
              <a:gd name="connsiteX0" fmla="*/ 81054 w 215852"/>
              <a:gd name="connsiteY0" fmla="*/ 0 h 1714500"/>
              <a:gd name="connsiteX1" fmla="*/ 214404 w 215852"/>
              <a:gd name="connsiteY1" fmla="*/ 742950 h 1714500"/>
              <a:gd name="connsiteX2" fmla="*/ 4854 w 215852"/>
              <a:gd name="connsiteY2" fmla="*/ 1504950 h 1714500"/>
              <a:gd name="connsiteX3" fmla="*/ 62004 w 215852"/>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215852" h="1714500">
                <a:moveTo>
                  <a:pt x="81054" y="0"/>
                </a:moveTo>
                <a:cubicBezTo>
                  <a:pt x="154079" y="246062"/>
                  <a:pt x="227104" y="492125"/>
                  <a:pt x="214404" y="742950"/>
                </a:cubicBezTo>
                <a:cubicBezTo>
                  <a:pt x="201704" y="993775"/>
                  <a:pt x="30254" y="1343025"/>
                  <a:pt x="4854" y="1504950"/>
                </a:cubicBezTo>
                <a:cubicBezTo>
                  <a:pt x="-20546" y="1666875"/>
                  <a:pt x="62004" y="1714500"/>
                  <a:pt x="62004" y="1714500"/>
                </a:cubicBezTo>
              </a:path>
            </a:pathLst>
          </a:custGeom>
          <a:noFill/>
          <a:ln w="317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114800" y="3219450"/>
            <a:ext cx="2197100" cy="1822450"/>
          </a:xfrm>
          <a:custGeom>
            <a:avLst/>
            <a:gdLst>
              <a:gd name="connsiteX0" fmla="*/ 0 w 2197100"/>
              <a:gd name="connsiteY0" fmla="*/ 1822450 h 1822450"/>
              <a:gd name="connsiteX1" fmla="*/ 304800 w 2197100"/>
              <a:gd name="connsiteY1" fmla="*/ 1047750 h 1822450"/>
              <a:gd name="connsiteX2" fmla="*/ 1485900 w 2197100"/>
              <a:gd name="connsiteY2" fmla="*/ 438150 h 1822450"/>
              <a:gd name="connsiteX3" fmla="*/ 2089150 w 2197100"/>
              <a:gd name="connsiteY3" fmla="*/ 82550 h 1822450"/>
              <a:gd name="connsiteX4" fmla="*/ 2190750 w 2197100"/>
              <a:gd name="connsiteY4" fmla="*/ 6350 h 1822450"/>
              <a:gd name="connsiteX5" fmla="*/ 2190750 w 2197100"/>
              <a:gd name="connsiteY5" fmla="*/ 6350 h 1822450"/>
              <a:gd name="connsiteX6" fmla="*/ 2197100 w 2197100"/>
              <a:gd name="connsiteY6" fmla="*/ 0 h 182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100" h="1822450">
                <a:moveTo>
                  <a:pt x="0" y="1822450"/>
                </a:moveTo>
                <a:cubicBezTo>
                  <a:pt x="28575" y="1550458"/>
                  <a:pt x="57150" y="1278467"/>
                  <a:pt x="304800" y="1047750"/>
                </a:cubicBezTo>
                <a:cubicBezTo>
                  <a:pt x="552450" y="817033"/>
                  <a:pt x="1188508" y="599017"/>
                  <a:pt x="1485900" y="438150"/>
                </a:cubicBezTo>
                <a:cubicBezTo>
                  <a:pt x="1783292" y="277283"/>
                  <a:pt x="1971675" y="154517"/>
                  <a:pt x="2089150" y="82550"/>
                </a:cubicBezTo>
                <a:cubicBezTo>
                  <a:pt x="2206625" y="10583"/>
                  <a:pt x="2190750" y="6350"/>
                  <a:pt x="2190750" y="6350"/>
                </a:cubicBezTo>
                <a:lnTo>
                  <a:pt x="2190750" y="6350"/>
                </a:lnTo>
                <a:lnTo>
                  <a:pt x="2197100" y="0"/>
                </a:lnTo>
              </a:path>
            </a:pathLst>
          </a:cu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863975" y="3155950"/>
            <a:ext cx="266575" cy="1892300"/>
          </a:xfrm>
          <a:custGeom>
            <a:avLst/>
            <a:gdLst>
              <a:gd name="connsiteX0" fmla="*/ 266575 w 266575"/>
              <a:gd name="connsiteY0" fmla="*/ 0 h 1892300"/>
              <a:gd name="connsiteX1" fmla="*/ 95125 w 266575"/>
              <a:gd name="connsiteY1" fmla="*/ 152400 h 1892300"/>
              <a:gd name="connsiteX2" fmla="*/ 63375 w 266575"/>
              <a:gd name="connsiteY2" fmla="*/ 565150 h 1892300"/>
              <a:gd name="connsiteX3" fmla="*/ 171325 w 266575"/>
              <a:gd name="connsiteY3" fmla="*/ 965200 h 1892300"/>
              <a:gd name="connsiteX4" fmla="*/ 6225 w 266575"/>
              <a:gd name="connsiteY4" fmla="*/ 1625600 h 1892300"/>
              <a:gd name="connsiteX5" fmla="*/ 50675 w 266575"/>
              <a:gd name="connsiteY5" fmla="*/ 189230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75" h="1892300">
                <a:moveTo>
                  <a:pt x="266575" y="0"/>
                </a:moveTo>
                <a:cubicBezTo>
                  <a:pt x="197783" y="29104"/>
                  <a:pt x="128992" y="58208"/>
                  <a:pt x="95125" y="152400"/>
                </a:cubicBezTo>
                <a:cubicBezTo>
                  <a:pt x="61258" y="246592"/>
                  <a:pt x="50675" y="429683"/>
                  <a:pt x="63375" y="565150"/>
                </a:cubicBezTo>
                <a:cubicBezTo>
                  <a:pt x="76075" y="700617"/>
                  <a:pt x="180850" y="788458"/>
                  <a:pt x="171325" y="965200"/>
                </a:cubicBezTo>
                <a:cubicBezTo>
                  <a:pt x="161800" y="1141942"/>
                  <a:pt x="26333" y="1471083"/>
                  <a:pt x="6225" y="1625600"/>
                </a:cubicBezTo>
                <a:cubicBezTo>
                  <a:pt x="-13883" y="1780117"/>
                  <a:pt x="18396" y="1836208"/>
                  <a:pt x="50675" y="1892300"/>
                </a:cubicBezTo>
              </a:path>
            </a:pathLst>
          </a:cu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292600" y="3371850"/>
            <a:ext cx="2006492" cy="1682750"/>
          </a:xfrm>
          <a:custGeom>
            <a:avLst/>
            <a:gdLst>
              <a:gd name="connsiteX0" fmla="*/ 0 w 2006492"/>
              <a:gd name="connsiteY0" fmla="*/ 1682750 h 1682750"/>
              <a:gd name="connsiteX1" fmla="*/ 425450 w 2006492"/>
              <a:gd name="connsiteY1" fmla="*/ 1009650 h 1682750"/>
              <a:gd name="connsiteX2" fmla="*/ 1098550 w 2006492"/>
              <a:gd name="connsiteY2" fmla="*/ 679450 h 1682750"/>
              <a:gd name="connsiteX3" fmla="*/ 1873250 w 2006492"/>
              <a:gd name="connsiteY3" fmla="*/ 165100 h 1682750"/>
              <a:gd name="connsiteX4" fmla="*/ 2000250 w 2006492"/>
              <a:gd name="connsiteY4" fmla="*/ 0 h 168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492" h="1682750">
                <a:moveTo>
                  <a:pt x="0" y="1682750"/>
                </a:moveTo>
                <a:cubicBezTo>
                  <a:pt x="121179" y="1429808"/>
                  <a:pt x="242358" y="1176867"/>
                  <a:pt x="425450" y="1009650"/>
                </a:cubicBezTo>
                <a:cubicBezTo>
                  <a:pt x="608542" y="842433"/>
                  <a:pt x="857250" y="820208"/>
                  <a:pt x="1098550" y="679450"/>
                </a:cubicBezTo>
                <a:cubicBezTo>
                  <a:pt x="1339850" y="538692"/>
                  <a:pt x="1722967" y="278342"/>
                  <a:pt x="1873250" y="165100"/>
                </a:cubicBezTo>
                <a:cubicBezTo>
                  <a:pt x="2023533" y="51858"/>
                  <a:pt x="2011891" y="25929"/>
                  <a:pt x="2000250" y="0"/>
                </a:cubicBezTo>
              </a:path>
            </a:pathLst>
          </a:custGeom>
          <a:noFill/>
          <a:ln w="3492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07037" y="3151674"/>
            <a:ext cx="560438" cy="383458"/>
          </a:xfrm>
          <a:prstGeom prst="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604597" y="3648311"/>
            <a:ext cx="227310" cy="405482"/>
          </a:xfrm>
          <a:custGeom>
            <a:avLst/>
            <a:gdLst>
              <a:gd name="connsiteX0" fmla="*/ 253530 w 726726"/>
              <a:gd name="connsiteY0" fmla="*/ 247650 h 1234494"/>
              <a:gd name="connsiteX1" fmla="*/ 234480 w 726726"/>
              <a:gd name="connsiteY1" fmla="*/ 538163 h 1234494"/>
              <a:gd name="connsiteX2" fmla="*/ 10642 w 726726"/>
              <a:gd name="connsiteY2" fmla="*/ 776288 h 1234494"/>
              <a:gd name="connsiteX3" fmla="*/ 58267 w 726726"/>
              <a:gd name="connsiteY3" fmla="*/ 1038225 h 1234494"/>
              <a:gd name="connsiteX4" fmla="*/ 253530 w 726726"/>
              <a:gd name="connsiteY4" fmla="*/ 1219200 h 1234494"/>
              <a:gd name="connsiteX5" fmla="*/ 448792 w 726726"/>
              <a:gd name="connsiteY5" fmla="*/ 1195388 h 1234494"/>
              <a:gd name="connsiteX6" fmla="*/ 720255 w 726726"/>
              <a:gd name="connsiteY6" fmla="*/ 962025 h 1234494"/>
              <a:gd name="connsiteX7" fmla="*/ 605955 w 726726"/>
              <a:gd name="connsiteY7" fmla="*/ 500063 h 1234494"/>
              <a:gd name="connsiteX8" fmla="*/ 215430 w 726726"/>
              <a:gd name="connsiteY8" fmla="*/ 0 h 1234494"/>
              <a:gd name="connsiteX9" fmla="*/ 215430 w 726726"/>
              <a:gd name="connsiteY9" fmla="*/ 0 h 1234494"/>
              <a:gd name="connsiteX10" fmla="*/ 253530 w 726726"/>
              <a:gd name="connsiteY10" fmla="*/ 247650 h 123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6726" h="1234494">
                <a:moveTo>
                  <a:pt x="253530" y="247650"/>
                </a:moveTo>
                <a:cubicBezTo>
                  <a:pt x="264245" y="348853"/>
                  <a:pt x="274961" y="450057"/>
                  <a:pt x="234480" y="538163"/>
                </a:cubicBezTo>
                <a:cubicBezTo>
                  <a:pt x="193999" y="626269"/>
                  <a:pt x="40011" y="692944"/>
                  <a:pt x="10642" y="776288"/>
                </a:cubicBezTo>
                <a:cubicBezTo>
                  <a:pt x="-18727" y="859632"/>
                  <a:pt x="17786" y="964406"/>
                  <a:pt x="58267" y="1038225"/>
                </a:cubicBezTo>
                <a:cubicBezTo>
                  <a:pt x="98748" y="1112044"/>
                  <a:pt x="188443" y="1193006"/>
                  <a:pt x="253530" y="1219200"/>
                </a:cubicBezTo>
                <a:cubicBezTo>
                  <a:pt x="318617" y="1245394"/>
                  <a:pt x="371005" y="1238250"/>
                  <a:pt x="448792" y="1195388"/>
                </a:cubicBezTo>
                <a:cubicBezTo>
                  <a:pt x="526579" y="1152526"/>
                  <a:pt x="694061" y="1077912"/>
                  <a:pt x="720255" y="962025"/>
                </a:cubicBezTo>
                <a:cubicBezTo>
                  <a:pt x="746449" y="846138"/>
                  <a:pt x="690092" y="660400"/>
                  <a:pt x="605955" y="500063"/>
                </a:cubicBezTo>
                <a:cubicBezTo>
                  <a:pt x="521818" y="339726"/>
                  <a:pt x="215430" y="0"/>
                  <a:pt x="215430" y="0"/>
                </a:cubicBezTo>
                <a:lnTo>
                  <a:pt x="215430" y="0"/>
                </a:lnTo>
                <a:lnTo>
                  <a:pt x="253530" y="24765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rot="-2700000">
            <a:off x="10188745" y="3646960"/>
            <a:ext cx="405482" cy="960184"/>
            <a:chOff x="9722945" y="3843872"/>
            <a:chExt cx="405482" cy="960184"/>
          </a:xfrm>
          <a:solidFill>
            <a:srgbClr val="FF0000"/>
          </a:solidFill>
        </p:grpSpPr>
        <p:cxnSp>
          <p:nvCxnSpPr>
            <p:cNvPr id="91" name="Straight Connector 90"/>
            <p:cNvCxnSpPr/>
            <p:nvPr/>
          </p:nvCxnSpPr>
          <p:spPr>
            <a:xfrm>
              <a:off x="9778952" y="4084056"/>
              <a:ext cx="0" cy="720000"/>
            </a:xfrm>
            <a:prstGeom prst="line">
              <a:avLst/>
            </a:prstGeom>
            <a:grpFill/>
            <a:ln w="349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rot="2948514">
              <a:off x="9812031" y="3754786"/>
              <a:ext cx="227310" cy="405482"/>
            </a:xfrm>
            <a:custGeom>
              <a:avLst/>
              <a:gdLst>
                <a:gd name="connsiteX0" fmla="*/ 253530 w 726726"/>
                <a:gd name="connsiteY0" fmla="*/ 247650 h 1234494"/>
                <a:gd name="connsiteX1" fmla="*/ 234480 w 726726"/>
                <a:gd name="connsiteY1" fmla="*/ 538163 h 1234494"/>
                <a:gd name="connsiteX2" fmla="*/ 10642 w 726726"/>
                <a:gd name="connsiteY2" fmla="*/ 776288 h 1234494"/>
                <a:gd name="connsiteX3" fmla="*/ 58267 w 726726"/>
                <a:gd name="connsiteY3" fmla="*/ 1038225 h 1234494"/>
                <a:gd name="connsiteX4" fmla="*/ 253530 w 726726"/>
                <a:gd name="connsiteY4" fmla="*/ 1219200 h 1234494"/>
                <a:gd name="connsiteX5" fmla="*/ 448792 w 726726"/>
                <a:gd name="connsiteY5" fmla="*/ 1195388 h 1234494"/>
                <a:gd name="connsiteX6" fmla="*/ 720255 w 726726"/>
                <a:gd name="connsiteY6" fmla="*/ 962025 h 1234494"/>
                <a:gd name="connsiteX7" fmla="*/ 605955 w 726726"/>
                <a:gd name="connsiteY7" fmla="*/ 500063 h 1234494"/>
                <a:gd name="connsiteX8" fmla="*/ 215430 w 726726"/>
                <a:gd name="connsiteY8" fmla="*/ 0 h 1234494"/>
                <a:gd name="connsiteX9" fmla="*/ 215430 w 726726"/>
                <a:gd name="connsiteY9" fmla="*/ 0 h 1234494"/>
                <a:gd name="connsiteX10" fmla="*/ 253530 w 726726"/>
                <a:gd name="connsiteY10" fmla="*/ 247650 h 123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6726" h="1234494">
                  <a:moveTo>
                    <a:pt x="253530" y="247650"/>
                  </a:moveTo>
                  <a:cubicBezTo>
                    <a:pt x="264245" y="348853"/>
                    <a:pt x="274961" y="450057"/>
                    <a:pt x="234480" y="538163"/>
                  </a:cubicBezTo>
                  <a:cubicBezTo>
                    <a:pt x="193999" y="626269"/>
                    <a:pt x="40011" y="692944"/>
                    <a:pt x="10642" y="776288"/>
                  </a:cubicBezTo>
                  <a:cubicBezTo>
                    <a:pt x="-18727" y="859632"/>
                    <a:pt x="17786" y="964406"/>
                    <a:pt x="58267" y="1038225"/>
                  </a:cubicBezTo>
                  <a:cubicBezTo>
                    <a:pt x="98748" y="1112044"/>
                    <a:pt x="188443" y="1193006"/>
                    <a:pt x="253530" y="1219200"/>
                  </a:cubicBezTo>
                  <a:cubicBezTo>
                    <a:pt x="318617" y="1245394"/>
                    <a:pt x="371005" y="1238250"/>
                    <a:pt x="448792" y="1195388"/>
                  </a:cubicBezTo>
                  <a:cubicBezTo>
                    <a:pt x="526579" y="1152526"/>
                    <a:pt x="694061" y="1077912"/>
                    <a:pt x="720255" y="962025"/>
                  </a:cubicBezTo>
                  <a:cubicBezTo>
                    <a:pt x="746449" y="846138"/>
                    <a:pt x="690092" y="660400"/>
                    <a:pt x="605955" y="500063"/>
                  </a:cubicBezTo>
                  <a:cubicBezTo>
                    <a:pt x="521818" y="339726"/>
                    <a:pt x="215430" y="0"/>
                    <a:pt x="215430" y="0"/>
                  </a:cubicBezTo>
                  <a:lnTo>
                    <a:pt x="215430" y="0"/>
                  </a:lnTo>
                  <a:lnTo>
                    <a:pt x="253530" y="2476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2321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
                                        </p:tgtEl>
                                        <p:attrNameLst>
                                          <p:attrName>style.visibility</p:attrName>
                                        </p:attrNameLst>
                                      </p:cBhvr>
                                      <p:to>
                                        <p:strVal val="visible"/>
                                      </p:to>
                                    </p:set>
                                  </p:childTnLst>
                                </p:cTn>
                              </p:par>
                            </p:childTnLst>
                          </p:cTn>
                        </p:par>
                        <p:par>
                          <p:cTn id="14" fill="hold">
                            <p:stCondLst>
                              <p:cond delay="0"/>
                            </p:stCondLst>
                            <p:childTnLst>
                              <p:par>
                                <p:cTn id="15" presetID="35" presetClass="path" presetSubtype="0" accel="50000" decel="50000" fill="hold" nodeType="afterEffect">
                                  <p:stCondLst>
                                    <p:cond delay="0"/>
                                  </p:stCondLst>
                                  <p:childTnLst>
                                    <p:animMotion origin="layout" path="M -3.75E-6 -3.7037E-7 L -0.27161 -3.7037E-7 " pathEditMode="relative" rAng="0" ptsTypes="AA">
                                      <p:cBhvr>
                                        <p:cTn id="16" dur="2000" fill="hold"/>
                                        <p:tgtEl>
                                          <p:spTgt spid="92"/>
                                        </p:tgtEl>
                                        <p:attrNameLst>
                                          <p:attrName>ppt_x</p:attrName>
                                          <p:attrName>ppt_y</p:attrName>
                                        </p:attrNameLst>
                                      </p:cBhvr>
                                      <p:rCtr x="-13581" y="0"/>
                                    </p:animMotion>
                                  </p:childTnLst>
                                  <p:subTnLst>
                                    <p:audio>
                                      <p:cMediaNode>
                                        <p:cTn display="0" masterRel="sameClick">
                                          <p:stCondLst>
                                            <p:cond evt="begin" delay="0">
                                              <p:tn val="15"/>
                                            </p:cond>
                                          </p:stCondLst>
                                          <p:endCondLst>
                                            <p:cond evt="onStopAudio" delay="0">
                                              <p:tgtEl>
                                                <p:sldTgt/>
                                              </p:tgtEl>
                                            </p:cond>
                                          </p:endCondLst>
                                        </p:cTn>
                                        <p:tgtEl>
                                          <p:sndTgt r:embed="rId3" name="suction.wav"/>
                                        </p:tgtEl>
                                      </p:cMediaNode>
                                    </p:audio>
                                  </p:subTnLst>
                                </p:cTn>
                              </p:par>
                            </p:childTnLst>
                          </p:cTn>
                        </p:par>
                        <p:par>
                          <p:cTn id="17" fill="hold">
                            <p:stCondLst>
                              <p:cond delay="2000"/>
                            </p:stCondLst>
                            <p:childTnLst>
                              <p:par>
                                <p:cTn id="18" presetID="10" presetClass="entr" presetSubtype="0" fill="hold" grpId="0" nodeType="afterEffect">
                                  <p:stCondLst>
                                    <p:cond delay="2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par>
                                <p:cTn id="21" presetID="32" presetClass="emph" presetSubtype="0" repeatCount="indefinite" fill="hold" grpId="1" nodeType="withEffect">
                                  <p:stCondLst>
                                    <p:cond delay="200"/>
                                  </p:stCondLst>
                                  <p:childTnLst>
                                    <p:animRot by="120000">
                                      <p:cBhvr>
                                        <p:cTn id="22" dur="100" fill="hold">
                                          <p:stCondLst>
                                            <p:cond delay="0"/>
                                          </p:stCondLst>
                                        </p:cTn>
                                        <p:tgtEl>
                                          <p:spTgt spid="85"/>
                                        </p:tgtEl>
                                        <p:attrNameLst>
                                          <p:attrName>r</p:attrName>
                                        </p:attrNameLst>
                                      </p:cBhvr>
                                    </p:animRot>
                                    <p:animRot by="-240000">
                                      <p:cBhvr>
                                        <p:cTn id="23" dur="200" fill="hold">
                                          <p:stCondLst>
                                            <p:cond delay="200"/>
                                          </p:stCondLst>
                                        </p:cTn>
                                        <p:tgtEl>
                                          <p:spTgt spid="85"/>
                                        </p:tgtEl>
                                        <p:attrNameLst>
                                          <p:attrName>r</p:attrName>
                                        </p:attrNameLst>
                                      </p:cBhvr>
                                    </p:animRot>
                                    <p:animRot by="240000">
                                      <p:cBhvr>
                                        <p:cTn id="24" dur="200" fill="hold">
                                          <p:stCondLst>
                                            <p:cond delay="400"/>
                                          </p:stCondLst>
                                        </p:cTn>
                                        <p:tgtEl>
                                          <p:spTgt spid="85"/>
                                        </p:tgtEl>
                                        <p:attrNameLst>
                                          <p:attrName>r</p:attrName>
                                        </p:attrNameLst>
                                      </p:cBhvr>
                                    </p:animRot>
                                    <p:animRot by="-240000">
                                      <p:cBhvr>
                                        <p:cTn id="25" dur="200" fill="hold">
                                          <p:stCondLst>
                                            <p:cond delay="600"/>
                                          </p:stCondLst>
                                        </p:cTn>
                                        <p:tgtEl>
                                          <p:spTgt spid="85"/>
                                        </p:tgtEl>
                                        <p:attrNameLst>
                                          <p:attrName>r</p:attrName>
                                        </p:attrNameLst>
                                      </p:cBhvr>
                                    </p:animRot>
                                    <p:animRot by="120000">
                                      <p:cBhvr>
                                        <p:cTn id="26" dur="200" fill="hold">
                                          <p:stCondLst>
                                            <p:cond delay="800"/>
                                          </p:stCondLst>
                                        </p:cTn>
                                        <p:tgtEl>
                                          <p:spTgt spid="85"/>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3" name="suction.wav"/>
                                        </p:tgtEl>
                                      </p:cMediaNode>
                                    </p:audio>
                                  </p:subTnLst>
                                </p:cTn>
                              </p:par>
                            </p:childTnLst>
                          </p:cTn>
                        </p:par>
                        <p:par>
                          <p:cTn id="27" fill="hold">
                            <p:stCondLst>
                              <p:cond delay="3200"/>
                            </p:stCondLst>
                            <p:childTnLst>
                              <p:par>
                                <p:cTn id="28" presetID="53" presetClass="exit" presetSubtype="32" fill="hold" nodeType="afterEffect">
                                  <p:stCondLst>
                                    <p:cond delay="0"/>
                                  </p:stCondLst>
                                  <p:childTnLst>
                                    <p:anim calcmode="lin" valueType="num">
                                      <p:cBhvr>
                                        <p:cTn id="29" dur="500"/>
                                        <p:tgtEl>
                                          <p:spTgt spid="92"/>
                                        </p:tgtEl>
                                        <p:attrNameLst>
                                          <p:attrName>ppt_w</p:attrName>
                                        </p:attrNameLst>
                                      </p:cBhvr>
                                      <p:tavLst>
                                        <p:tav tm="0">
                                          <p:val>
                                            <p:strVal val="ppt_w"/>
                                          </p:val>
                                        </p:tav>
                                        <p:tav tm="100000">
                                          <p:val>
                                            <p:fltVal val="0"/>
                                          </p:val>
                                        </p:tav>
                                      </p:tavLst>
                                    </p:anim>
                                    <p:anim calcmode="lin" valueType="num">
                                      <p:cBhvr>
                                        <p:cTn id="30" dur="500"/>
                                        <p:tgtEl>
                                          <p:spTgt spid="92"/>
                                        </p:tgtEl>
                                        <p:attrNameLst>
                                          <p:attrName>ppt_h</p:attrName>
                                        </p:attrNameLst>
                                      </p:cBhvr>
                                      <p:tavLst>
                                        <p:tav tm="0">
                                          <p:val>
                                            <p:strVal val="ppt_h"/>
                                          </p:val>
                                        </p:tav>
                                        <p:tav tm="100000">
                                          <p:val>
                                            <p:fltVal val="0"/>
                                          </p:val>
                                        </p:tav>
                                      </p:tavLst>
                                    </p:anim>
                                    <p:animEffect transition="out" filter="fade">
                                      <p:cBhvr>
                                        <p:cTn id="31" dur="500"/>
                                        <p:tgtEl>
                                          <p:spTgt spid="92"/>
                                        </p:tgtEl>
                                      </p:cBhvr>
                                    </p:animEffect>
                                    <p:set>
                                      <p:cBhvr>
                                        <p:cTn id="32" dur="1" fill="hold">
                                          <p:stCondLst>
                                            <p:cond delay="499"/>
                                          </p:stCondLst>
                                        </p:cTn>
                                        <p:tgtEl>
                                          <p:spTgt spid="92"/>
                                        </p:tgtEl>
                                        <p:attrNameLst>
                                          <p:attrName>style.visibility</p:attrName>
                                        </p:attrNameLst>
                                      </p:cBhvr>
                                      <p:to>
                                        <p:strVal val="hidden"/>
                                      </p:to>
                                    </p:set>
                                  </p:childTnLst>
                                </p:cTn>
                              </p:par>
                              <p:par>
                                <p:cTn id="33" presetID="8" presetClass="emph" presetSubtype="0" fill="hold" nodeType="withEffect">
                                  <p:stCondLst>
                                    <p:cond delay="0"/>
                                  </p:stCondLst>
                                  <p:childTnLst>
                                    <p:animRot by="5400000">
                                      <p:cBhvr>
                                        <p:cTn id="34" dur="10000" fill="hold"/>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animBg="1"/>
      <p:bldP spid="8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8489" y="2285360"/>
            <a:ext cx="8169193" cy="3643086"/>
          </a:xfrm>
        </p:spPr>
        <p:txBody>
          <a:bodyPr>
            <a:normAutofit/>
          </a:bodyPr>
          <a:lstStyle/>
          <a:p>
            <a:pPr marL="0" indent="0">
              <a:buNone/>
            </a:pPr>
            <a:r>
              <a:rPr lang="en-US" sz="4800" b="1">
                <a:latin typeface="UTM Amerika Sans" panose="02040603050506020204" pitchFamily="18" charset="0"/>
              </a:rPr>
              <a:t>Không khí bị ion hoá có thể dẫn điện</a:t>
            </a:r>
          </a:p>
        </p:txBody>
      </p:sp>
      <p:sp>
        <p:nvSpPr>
          <p:cNvPr id="4" name="Title 3"/>
          <p:cNvSpPr>
            <a:spLocks noGrp="1"/>
          </p:cNvSpPr>
          <p:nvPr>
            <p:ph type="title"/>
          </p:nvPr>
        </p:nvSpPr>
        <p:spPr>
          <a:xfrm>
            <a:off x="1896688" y="884830"/>
            <a:ext cx="9404723" cy="1400530"/>
          </a:xfrm>
        </p:spPr>
        <p:txBody>
          <a:bodyPr/>
          <a:lstStyle/>
          <a:p>
            <a:r>
              <a:rPr lang="en-US" sz="6600" b="1">
                <a:solidFill>
                  <a:schemeClr val="tx1"/>
                </a:solidFill>
                <a:latin typeface="UTM Amerika Sans" panose="02040603050506020204" pitchFamily="18" charset="0"/>
              </a:rPr>
              <a:t>c) Kết luận</a:t>
            </a:r>
            <a:br>
              <a:rPr lang="en-US" sz="4400" b="1">
                <a:solidFill>
                  <a:srgbClr val="FFFF00"/>
                </a:solidFill>
                <a:latin typeface="UTM Amerika Sans" panose="02040603050506020204" pitchFamily="18" charset="0"/>
              </a:rPr>
            </a:br>
            <a:endParaRPr lang="en-US"/>
          </a:p>
        </p:txBody>
      </p:sp>
    </p:spTree>
    <p:extLst>
      <p:ext uri="{BB962C8B-B14F-4D97-AF65-F5344CB8AC3E}">
        <p14:creationId xmlns:p14="http://schemas.microsoft.com/office/powerpoint/2010/main" val="70857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9600" b="1">
                <a:effectLst>
                  <a:outerShdw blurRad="38100" dist="38100" dir="2700000" algn="tl">
                    <a:srgbClr val="000000">
                      <a:alpha val="43137"/>
                    </a:srgbClr>
                  </a:outerShdw>
                </a:effectLst>
                <a:latin typeface="UTM Amerika Sans" panose="02040603050506020204" pitchFamily="18" charset="0"/>
              </a:rPr>
              <a:t>Nhiệm vụ 3:</a:t>
            </a:r>
            <a:endParaRPr lang="en-US" sz="9600" b="1">
              <a:solidFill>
                <a:schemeClr val="tx1"/>
              </a:solidFill>
              <a:effectLst>
                <a:outerShdw blurRad="38100" dist="38100" dir="2700000" algn="tl">
                  <a:srgbClr val="000000">
                    <a:alpha val="43137"/>
                  </a:srgbClr>
                </a:outerShdw>
              </a:effectLst>
              <a:latin typeface="UTM Amerika Sans" panose="02040603050506020204" pitchFamily="18" charset="0"/>
            </a:endParaRPr>
          </a:p>
        </p:txBody>
      </p:sp>
      <p:sp>
        <p:nvSpPr>
          <p:cNvPr id="3" name="Content Placeholder 2"/>
          <p:cNvSpPr>
            <a:spLocks noGrp="1"/>
          </p:cNvSpPr>
          <p:nvPr>
            <p:ph idx="1"/>
          </p:nvPr>
        </p:nvSpPr>
        <p:spPr>
          <a:xfrm>
            <a:off x="2113324" y="2827725"/>
            <a:ext cx="9601196" cy="2837969"/>
          </a:xfrm>
        </p:spPr>
        <p:txBody>
          <a:bodyPr>
            <a:normAutofit/>
          </a:bodyPr>
          <a:lstStyle/>
          <a:p>
            <a:pPr marL="0" indent="0">
              <a:buNone/>
            </a:pPr>
            <a:r>
              <a:rPr lang="en-US" sz="4800" b="1">
                <a:latin typeface="UTM Amerika Sans" panose="02040603050506020204" pitchFamily="18" charset="0"/>
              </a:rPr>
              <a:t>Tìm hiểu bản chất dòng điện trong chất khí</a:t>
            </a:r>
          </a:p>
        </p:txBody>
      </p:sp>
    </p:spTree>
    <p:extLst>
      <p:ext uri="{BB962C8B-B14F-4D97-AF65-F5344CB8AC3E}">
        <p14:creationId xmlns:p14="http://schemas.microsoft.com/office/powerpoint/2010/main" val="151636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15" y="1236489"/>
            <a:ext cx="10475684"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4400" b="1">
                <a:solidFill>
                  <a:srgbClr val="FFFF00"/>
                </a:solidFill>
                <a:effectLst>
                  <a:outerShdw blurRad="38100" dist="38100" dir="2700000" algn="tl">
                    <a:srgbClr val="000000">
                      <a:alpha val="43137"/>
                    </a:srgbClr>
                  </a:outerShdw>
                </a:effectLst>
                <a:latin typeface="UTM Amerika Sans" panose="02040603050506020204" pitchFamily="18" charset="0"/>
              </a:rPr>
              <a:t>III. Dòng điện trong chất khí:</a:t>
            </a:r>
          </a:p>
        </p:txBody>
      </p:sp>
      <p:sp>
        <p:nvSpPr>
          <p:cNvPr id="4" name="Title 1"/>
          <p:cNvSpPr txBox="1">
            <a:spLocks/>
          </p:cNvSpPr>
          <p:nvPr/>
        </p:nvSpPr>
        <p:spPr>
          <a:xfrm>
            <a:off x="1262744" y="2595282"/>
            <a:ext cx="10475684" cy="1405111"/>
          </a:xfrm>
          <a:prstGeom prst="rect">
            <a:avLst/>
          </a:prstGeom>
          <a:effectLst>
            <a:outerShdw blurRad="152400" dist="317500" dir="5400000" sx="90000" sy="-19000" rotWithShape="0">
              <a:prstClr val="black">
                <a:alpha val="15000"/>
              </a:prstClr>
            </a:outerShdw>
            <a:reflection blurRad="6350" stA="50000" endA="300" endPos="55000" dir="5400000" sy="-100000" algn="bl" rotWithShape="0"/>
          </a:effectLst>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a:solidFill>
                  <a:srgbClr val="FFFF00"/>
                </a:solidFill>
                <a:effectLst>
                  <a:outerShdw blurRad="38100" dist="38100" dir="2700000" algn="tl">
                    <a:srgbClr val="000000">
                      <a:alpha val="43137"/>
                    </a:srgbClr>
                  </a:outerShdw>
                </a:effectLst>
                <a:latin typeface="UTM Amerika Sans" panose="02040603050506020204" pitchFamily="18" charset="0"/>
              </a:rPr>
              <a:t>1. Bản chất dòng điện trong chất khí:</a:t>
            </a:r>
          </a:p>
        </p:txBody>
      </p:sp>
    </p:spTree>
    <p:extLst>
      <p:ext uri="{BB962C8B-B14F-4D97-AF65-F5344CB8AC3E}">
        <p14:creationId xmlns:p14="http://schemas.microsoft.com/office/powerpoint/2010/main" val="14354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p:cNvGrpSpPr/>
          <p:nvPr/>
        </p:nvGrpSpPr>
        <p:grpSpPr>
          <a:xfrm>
            <a:off x="1687478" y="4238562"/>
            <a:ext cx="1066800" cy="1107996"/>
            <a:chOff x="2754279" y="3264399"/>
            <a:chExt cx="1066800" cy="1107996"/>
          </a:xfrm>
        </p:grpSpPr>
        <p:pic>
          <p:nvPicPr>
            <p:cNvPr id="6"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1" name="Group 10"/>
          <p:cNvGrpSpPr/>
          <p:nvPr/>
        </p:nvGrpSpPr>
        <p:grpSpPr>
          <a:xfrm>
            <a:off x="2220879" y="963212"/>
            <a:ext cx="1066800" cy="1446550"/>
            <a:chOff x="5952484" y="3987857"/>
            <a:chExt cx="1066800" cy="1446550"/>
          </a:xfrm>
        </p:grpSpPr>
        <p:pic>
          <p:nvPicPr>
            <p:cNvPr id="9"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3" name="Group 12"/>
          <p:cNvGrpSpPr/>
          <p:nvPr/>
        </p:nvGrpSpPr>
        <p:grpSpPr>
          <a:xfrm>
            <a:off x="4923619" y="2959599"/>
            <a:ext cx="304800" cy="304800"/>
            <a:chOff x="2441448" y="3188208"/>
            <a:chExt cx="304800" cy="304800"/>
          </a:xfrm>
        </p:grpSpPr>
        <p:pic>
          <p:nvPicPr>
            <p:cNvPr id="1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6"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88" y="737171"/>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6221379" y="5093199"/>
            <a:ext cx="1066800" cy="1107996"/>
            <a:chOff x="2754279" y="3264399"/>
            <a:chExt cx="1066800" cy="1107996"/>
          </a:xfrm>
        </p:grpSpPr>
        <p:pic>
          <p:nvPicPr>
            <p:cNvPr id="1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0" name="Group 19"/>
          <p:cNvGrpSpPr/>
          <p:nvPr/>
        </p:nvGrpSpPr>
        <p:grpSpPr>
          <a:xfrm>
            <a:off x="5687979" y="2792012"/>
            <a:ext cx="1066800" cy="1446550"/>
            <a:chOff x="5952484" y="3987857"/>
            <a:chExt cx="1066800" cy="1446550"/>
          </a:xfrm>
        </p:grpSpPr>
        <p:pic>
          <p:nvPicPr>
            <p:cNvPr id="2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23" name="Group 22"/>
          <p:cNvGrpSpPr/>
          <p:nvPr/>
        </p:nvGrpSpPr>
        <p:grpSpPr>
          <a:xfrm>
            <a:off x="8390719" y="4788399"/>
            <a:ext cx="304800" cy="304800"/>
            <a:chOff x="2441448" y="3188208"/>
            <a:chExt cx="304800" cy="304800"/>
          </a:xfrm>
        </p:grpSpPr>
        <p:pic>
          <p:nvPicPr>
            <p:cNvPr id="2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6"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288" y="2565971"/>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997850" y="2296527"/>
            <a:ext cx="1066800" cy="1107996"/>
            <a:chOff x="2754279" y="3264399"/>
            <a:chExt cx="1066800" cy="1107996"/>
          </a:xfrm>
        </p:grpSpPr>
        <p:pic>
          <p:nvPicPr>
            <p:cNvPr id="2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0" name="Group 29"/>
          <p:cNvGrpSpPr/>
          <p:nvPr/>
        </p:nvGrpSpPr>
        <p:grpSpPr>
          <a:xfrm>
            <a:off x="-464449" y="-978823"/>
            <a:ext cx="1066800" cy="1446550"/>
            <a:chOff x="5952484" y="3987857"/>
            <a:chExt cx="1066800" cy="1446550"/>
          </a:xfrm>
        </p:grpSpPr>
        <p:pic>
          <p:nvPicPr>
            <p:cNvPr id="3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33" name="Group 32"/>
          <p:cNvGrpSpPr/>
          <p:nvPr/>
        </p:nvGrpSpPr>
        <p:grpSpPr>
          <a:xfrm>
            <a:off x="2238291" y="1017564"/>
            <a:ext cx="304800" cy="304800"/>
            <a:chOff x="2441448" y="3188208"/>
            <a:chExt cx="304800" cy="304800"/>
          </a:xfrm>
        </p:grpSpPr>
        <p:pic>
          <p:nvPicPr>
            <p:cNvPr id="3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6"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860" y="-1204864"/>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3536051" y="3151164"/>
            <a:ext cx="1066800" cy="1107996"/>
            <a:chOff x="2754279" y="3264399"/>
            <a:chExt cx="1066800" cy="1107996"/>
          </a:xfrm>
        </p:grpSpPr>
        <p:pic>
          <p:nvPicPr>
            <p:cNvPr id="3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40" name="Group 39"/>
          <p:cNvGrpSpPr/>
          <p:nvPr/>
        </p:nvGrpSpPr>
        <p:grpSpPr>
          <a:xfrm>
            <a:off x="3002651" y="849977"/>
            <a:ext cx="1066800" cy="1446550"/>
            <a:chOff x="5952484" y="3987857"/>
            <a:chExt cx="1066800" cy="1446550"/>
          </a:xfrm>
        </p:grpSpPr>
        <p:pic>
          <p:nvPicPr>
            <p:cNvPr id="4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43" name="Group 42"/>
          <p:cNvGrpSpPr/>
          <p:nvPr/>
        </p:nvGrpSpPr>
        <p:grpSpPr>
          <a:xfrm>
            <a:off x="5705391" y="2846364"/>
            <a:ext cx="304800" cy="304800"/>
            <a:chOff x="2441448" y="3188208"/>
            <a:chExt cx="304800" cy="304800"/>
          </a:xfrm>
        </p:grpSpPr>
        <p:pic>
          <p:nvPicPr>
            <p:cNvPr id="4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960" y="623936"/>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p:cNvGrpSpPr/>
          <p:nvPr/>
        </p:nvGrpSpPr>
        <p:grpSpPr>
          <a:xfrm>
            <a:off x="6773106" y="4792560"/>
            <a:ext cx="1066800" cy="1107996"/>
            <a:chOff x="2754279" y="3264399"/>
            <a:chExt cx="1066800" cy="1107996"/>
          </a:xfrm>
        </p:grpSpPr>
        <p:pic>
          <p:nvPicPr>
            <p:cNvPr id="4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50" name="Group 49"/>
          <p:cNvGrpSpPr/>
          <p:nvPr/>
        </p:nvGrpSpPr>
        <p:grpSpPr>
          <a:xfrm>
            <a:off x="7306507" y="1517210"/>
            <a:ext cx="1066800" cy="1446550"/>
            <a:chOff x="5952484" y="3987857"/>
            <a:chExt cx="1066800" cy="1446550"/>
          </a:xfrm>
        </p:grpSpPr>
        <p:pic>
          <p:nvPicPr>
            <p:cNvPr id="5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53" name="Group 52"/>
          <p:cNvGrpSpPr/>
          <p:nvPr/>
        </p:nvGrpSpPr>
        <p:grpSpPr>
          <a:xfrm>
            <a:off x="10009247" y="3513597"/>
            <a:ext cx="304800" cy="304800"/>
            <a:chOff x="2441448" y="3188208"/>
            <a:chExt cx="304800" cy="304800"/>
          </a:xfrm>
        </p:grpSpPr>
        <p:pic>
          <p:nvPicPr>
            <p:cNvPr id="5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6"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2816" y="1291169"/>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Group 56"/>
          <p:cNvGrpSpPr/>
          <p:nvPr/>
        </p:nvGrpSpPr>
        <p:grpSpPr>
          <a:xfrm>
            <a:off x="11307007" y="5647197"/>
            <a:ext cx="1066800" cy="1107996"/>
            <a:chOff x="2754279" y="3264399"/>
            <a:chExt cx="1066800" cy="1107996"/>
          </a:xfrm>
        </p:grpSpPr>
        <p:pic>
          <p:nvPicPr>
            <p:cNvPr id="5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9"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60" name="Group 59"/>
          <p:cNvGrpSpPr/>
          <p:nvPr/>
        </p:nvGrpSpPr>
        <p:grpSpPr>
          <a:xfrm>
            <a:off x="10773607" y="3346010"/>
            <a:ext cx="1066800" cy="1446550"/>
            <a:chOff x="5952484" y="3987857"/>
            <a:chExt cx="1066800" cy="1446550"/>
          </a:xfrm>
        </p:grpSpPr>
        <p:pic>
          <p:nvPicPr>
            <p:cNvPr id="6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63" name="Group 62"/>
          <p:cNvGrpSpPr/>
          <p:nvPr/>
        </p:nvGrpSpPr>
        <p:grpSpPr>
          <a:xfrm>
            <a:off x="13476347" y="5342397"/>
            <a:ext cx="304800" cy="304800"/>
            <a:chOff x="2441448" y="3188208"/>
            <a:chExt cx="304800" cy="304800"/>
          </a:xfrm>
        </p:grpSpPr>
        <p:pic>
          <p:nvPicPr>
            <p:cNvPr id="6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Connector 6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6"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59916" y="3119969"/>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7" name="Title 3"/>
          <p:cNvSpPr>
            <a:spLocks noGrp="1"/>
          </p:cNvSpPr>
          <p:nvPr>
            <p:ph type="title"/>
          </p:nvPr>
        </p:nvSpPr>
        <p:spPr>
          <a:xfrm>
            <a:off x="488918" y="295476"/>
            <a:ext cx="5732460" cy="898895"/>
          </a:xfrm>
        </p:spPr>
        <p:txBody>
          <a:bodyPr/>
          <a:lstStyle/>
          <a:p>
            <a:r>
              <a:rPr lang="en-US" sz="3600" b="1">
                <a:solidFill>
                  <a:schemeClr val="tx1"/>
                </a:solidFill>
                <a:latin typeface="UTM Amerika Sans" panose="02040603050506020204" pitchFamily="18" charset="0"/>
              </a:rPr>
              <a:t>Khi chưa có điện trường</a:t>
            </a:r>
            <a:br>
              <a:rPr lang="en-US" sz="4400" b="1">
                <a:solidFill>
                  <a:srgbClr val="FFFF00"/>
                </a:solidFill>
                <a:latin typeface="UTM Amerika Sans" panose="02040603050506020204" pitchFamily="18" charset="0"/>
              </a:rPr>
            </a:br>
            <a:endParaRPr lang="en-US"/>
          </a:p>
        </p:txBody>
      </p:sp>
    </p:spTree>
    <p:extLst>
      <p:ext uri="{BB962C8B-B14F-4D97-AF65-F5344CB8AC3E}">
        <p14:creationId xmlns:p14="http://schemas.microsoft.com/office/powerpoint/2010/main" val="8840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10000"/>
                                        <p:tgtEl>
                                          <p:spTgt spid="67"/>
                                        </p:tgtEl>
                                      </p:cBhvr>
                                    </p:animEffect>
                                    <p:anim calcmode="lin" valueType="num">
                                      <p:cBhvr>
                                        <p:cTn id="8" dur="10000" fill="hold"/>
                                        <p:tgtEl>
                                          <p:spTgt spid="67"/>
                                        </p:tgtEl>
                                        <p:attrNameLst>
                                          <p:attrName>ppt_w</p:attrName>
                                        </p:attrNameLst>
                                      </p:cBhvr>
                                      <p:tavLst>
                                        <p:tav tm="0" fmla="#ppt_w*sin(2.5*pi*$)">
                                          <p:val>
                                            <p:fltVal val="0"/>
                                          </p:val>
                                        </p:tav>
                                        <p:tav tm="100000">
                                          <p:val>
                                            <p:fltVal val="1"/>
                                          </p:val>
                                        </p:tav>
                                      </p:tavLst>
                                    </p:anim>
                                    <p:anim calcmode="lin" valueType="num">
                                      <p:cBhvr>
                                        <p:cTn id="9" dur="10000" fill="hold"/>
                                        <p:tgtEl>
                                          <p:spTgt spid="67"/>
                                        </p:tgtEl>
                                        <p:attrNameLst>
                                          <p:attrName>ppt_h</p:attrName>
                                        </p:attrNameLst>
                                      </p:cBhvr>
                                      <p:tavLst>
                                        <p:tav tm="0">
                                          <p:val>
                                            <p:strVal val="#ppt_h"/>
                                          </p:val>
                                        </p:tav>
                                        <p:tav tm="100000">
                                          <p:val>
                                            <p:strVal val="#ppt_h"/>
                                          </p:val>
                                        </p:tav>
                                      </p:tavLst>
                                    </p:anim>
                                  </p:childTnLst>
                                </p:cTn>
                              </p:par>
                              <p:par>
                                <p:cTn id="10" presetID="5" presetClass="path" presetSubtype="0" repeatCount="indefinite" fill="hold" nodeType="withEffect">
                                  <p:stCondLst>
                                    <p:cond delay="0"/>
                                  </p:stCondLst>
                                  <p:childTnLst>
                                    <p:animMotion origin="layout" path="M 0.225 0.14861 L 0.10274 0.57615 C 0.15105 0.65509 0.31394 0.49259 0.36198 0.57245 C 0.33008 0.65763 0.29766 0.74282 0.26602 0.82893 L 0.03594 0.14305 L -0.43854 0.02569 L -0.11849 0.85138 L -0.35546 0.86666 C -0.34375 0.85439 -0.49101 0.68842 -0.47903 0.67638 L -0.13437 0.59027 L -0.15937 0.17106 L 0.00378 0.42361 L 0.225 0.14861 Z " pathEditMode="relative" rAng="2460000" ptsTypes="AAAAAAAAAAAAA">
                                      <p:cBhvr>
                                        <p:cTn id="11" dur="10000" fill="hold"/>
                                        <p:tgtEl>
                                          <p:spTgt spid="16"/>
                                        </p:tgtEl>
                                        <p:attrNameLst>
                                          <p:attrName>ppt_x</p:attrName>
                                          <p:attrName>ppt_y</p:attrName>
                                        </p:attrNameLst>
                                      </p:cBhvr>
                                      <p:rCtr x="-32591" y="30856"/>
                                    </p:animMotion>
                                  </p:childTnLst>
                                </p:cTn>
                              </p:par>
                              <p:par>
                                <p:cTn id="12" presetID="15" presetClass="path" presetSubtype="0" repeatCount="indefinite" fill="hold" nodeType="withEffect">
                                  <p:stCondLst>
                                    <p:cond delay="0"/>
                                  </p:stCondLst>
                                  <p:childTnLst>
                                    <p:animMotion origin="layout" path="M 0.06797 -0.10995 L -0.21041 -0.1831 L -0.45794 0.25463 L -0.33307 0.59653 L -0.00742 0.37269 L 0.06797 -0.10995 Z " pathEditMode="relative" rAng="3420000" ptsTypes="AAAAAA">
                                      <p:cBhvr>
                                        <p:cTn id="13" dur="10000" fill="hold"/>
                                        <p:tgtEl>
                                          <p:spTgt spid="13"/>
                                        </p:tgtEl>
                                        <p:attrNameLst>
                                          <p:attrName>ppt_x</p:attrName>
                                          <p:attrName>ppt_y</p:attrName>
                                        </p:attrNameLst>
                                      </p:cBhvr>
                                      <p:rCtr x="-23164" y="26782"/>
                                    </p:animMotion>
                                  </p:childTnLst>
                                </p:cTn>
                              </p:par>
                              <p:par>
                                <p:cTn id="14" presetID="9" presetClass="path" presetSubtype="0" repeatCount="indefinite" fill="hold" nodeType="withEffect">
                                  <p:stCondLst>
                                    <p:cond delay="0"/>
                                  </p:stCondLst>
                                  <p:childTnLst>
                                    <p:animMotion origin="layout" path="M 0.42031 0.44954 C 0.4655 0.55 0.69011 0.63449 0.5931 0.63866 C 0.49636 0.64236 -0.0875 0.41435 -0.16159 0.47269 C -0.23594 0.53102 0.17031 1.04051 0.14779 0.98982 C 0.14662 0.99583 -0.16081 0.09375 -0.16471 0.09144 C -0.16081 0.09375 0.39375 -0.28056 0.39284 -0.27477 C 0.42787 -0.28958 0.46263 -0.28611 0.49818 -0.26435 C 0.60625 -0.19815 0.66068 0.01713 0.6207 0.22431 C 0.59518 0.35579 0.49076 0.41968 0.42031 0.44954 Z " pathEditMode="relative" rAng="6540000" ptsTypes="AAAAAAAAA">
                                      <p:cBhvr>
                                        <p:cTn id="15" dur="10000" fill="hold"/>
                                        <p:tgtEl>
                                          <p:spTgt spid="11"/>
                                        </p:tgtEl>
                                        <p:attrNameLst>
                                          <p:attrName>ppt_x</p:attrName>
                                          <p:attrName>ppt_y</p:attrName>
                                        </p:attrNameLst>
                                      </p:cBhvr>
                                      <p:rCtr x="-18451" y="-13843"/>
                                    </p:animMotion>
                                  </p:childTnLst>
                                </p:cTn>
                              </p:par>
                              <p:par>
                                <p:cTn id="16" presetID="19" presetClass="path" presetSubtype="0" repeatCount="indefinite" fill="hold" nodeType="withEffect">
                                  <p:stCondLst>
                                    <p:cond delay="0"/>
                                  </p:stCondLst>
                                  <p:childTnLst>
                                    <p:animMotion origin="layout" path="M 0.29284 -0.63472 C 0.22995 -0.31041 0.06706 -0.12129 -0.07161 -0.20602 C 0.06706 -0.12129 0.12813 0.2051 0.06537 0.52917 C 0.12813 0.2051 0.2918 0.02176 0.4306 0.10672 C 0.2918 0.02176 0.22995 -0.31041 0.29284 -0.63472 Z " pathEditMode="relative" rAng="17340000" ptsTypes="AAAAA">
                                      <p:cBhvr>
                                        <p:cTn id="17" dur="10000" fill="hold"/>
                                        <p:tgtEl>
                                          <p:spTgt spid="8"/>
                                        </p:tgtEl>
                                        <p:attrNameLst>
                                          <p:attrName>ppt_x</p:attrName>
                                          <p:attrName>ppt_y</p:attrName>
                                        </p:attrNameLst>
                                      </p:cBhvr>
                                      <p:rCtr x="-11289" y="58264"/>
                                    </p:animMotion>
                                  </p:childTnLst>
                                </p:cTn>
                              </p:par>
                              <p:par>
                                <p:cTn id="18" presetID="5" presetClass="path" presetSubtype="0" repeatCount="indefinite" fill="hold" nodeType="withEffect">
                                  <p:stCondLst>
                                    <p:cond delay="0"/>
                                  </p:stCondLst>
                                  <p:childTnLst>
                                    <p:animMotion origin="layout" path="M -0.13372 0.50509 L -0.63099 0.28056 L -0.02083 0.13357 L -0.11133 -0.10046 L -0.56016 -0.06111 L -0.71107 0.11806 L -0.36862 0.00926 L -0.52448 0.60857 L -0.66888 0.27153 L -0.27175 0.10069 L -0.13372 0.50509 Z " pathEditMode="relative" rAng="4080000" ptsTypes="AAAAAAAAAAA">
                                      <p:cBhvr>
                                        <p:cTn id="19" dur="10000" fill="hold"/>
                                        <p:tgtEl>
                                          <p:spTgt spid="26"/>
                                        </p:tgtEl>
                                        <p:attrNameLst>
                                          <p:attrName>ppt_x</p:attrName>
                                          <p:attrName>ppt_y</p:attrName>
                                        </p:attrNameLst>
                                      </p:cBhvr>
                                      <p:rCtr x="-21081" y="-28495"/>
                                    </p:animMotion>
                                  </p:childTnLst>
                                </p:cTn>
                              </p:par>
                              <p:par>
                                <p:cTn id="20" presetID="15" presetClass="path" presetSubtype="0" repeatCount="indefinite" fill="hold" nodeType="withEffect">
                                  <p:stCondLst>
                                    <p:cond delay="0"/>
                                  </p:stCondLst>
                                  <p:childTnLst>
                                    <p:animMotion origin="layout" path="M -0.21445 0.41134 C -0.37213 0.01019 0.00469 -0.19143 0.11432 -0.49306 C -0.08919 -0.6412 -0.29739 -0.42245 -0.50299 -0.38704 L -0.48086 -0.15509 C -0.29544 0.02199 -0.08411 -0.19699 0.10846 0.00139 C 0.06875 0.20093 -0.1069 0.275 -0.21445 0.41134 Z " pathEditMode="relative" rAng="17040000" ptsTypes="AAAAAA">
                                      <p:cBhvr>
                                        <p:cTn id="21" dur="10000" fill="hold"/>
                                        <p:tgtEl>
                                          <p:spTgt spid="23"/>
                                        </p:tgtEl>
                                        <p:attrNameLst>
                                          <p:attrName>ppt_x</p:attrName>
                                          <p:attrName>ppt_y</p:attrName>
                                        </p:attrNameLst>
                                      </p:cBhvr>
                                      <p:rCtr x="612" y="-52593"/>
                                    </p:animMotion>
                                  </p:childTnLst>
                                </p:cTn>
                              </p:par>
                              <p:par>
                                <p:cTn id="22" presetID="9" presetClass="path" presetSubtype="0" repeatCount="indefinite" fill="hold" nodeType="withEffect">
                                  <p:stCondLst>
                                    <p:cond delay="0"/>
                                  </p:stCondLst>
                                  <p:childTnLst>
                                    <p:animMotion origin="layout" path="M 0.05912 -0.10509 C 0.00834 -0.19653 -0.06159 -0.35 -0.04336 -0.49028 C -0.01627 -0.69838 0.09466 -0.83055 0.20599 -0.78495 C 0.24271 -0.76991 0.27318 -0.73958 0.29844 -0.69352 C 0.29948 -0.69907 0.36328 -0.05509 0.28464 -0.03657 C 0.20612 -0.01875 -0.1737 -0.57986 -0.17304 -0.58542 C -0.20677 -0.56435 0.08841 0.18889 0.05169 0.17361 C -0.05963 0.12824 -0.15482 0.37014 -0.12695 0.15625 C -0.10963 0.02037 -0.00911 -0.0625 0.05912 -0.10509 Z " pathEditMode="relative" rAng="16980000" ptsTypes="AAAAAAAAA">
                                      <p:cBhvr>
                                        <p:cTn id="23" dur="10000" fill="hold"/>
                                        <p:tgtEl>
                                          <p:spTgt spid="20"/>
                                        </p:tgtEl>
                                        <p:attrNameLst>
                                          <p:attrName>ppt_x</p:attrName>
                                          <p:attrName>ppt_y</p:attrName>
                                        </p:attrNameLst>
                                      </p:cBhvr>
                                      <p:rCtr x="39" y="-15718"/>
                                    </p:animMotion>
                                  </p:childTnLst>
                                </p:cTn>
                              </p:par>
                              <p:par>
                                <p:cTn id="24" presetID="19" presetClass="path" presetSubtype="0" repeatCount="indefinite" fill="hold" nodeType="withEffect">
                                  <p:stCondLst>
                                    <p:cond delay="0"/>
                                  </p:stCondLst>
                                  <p:childTnLst>
                                    <p:animMotion origin="layout" path="M -0.06967 -0.47986 C 0.18372 -0.82246 0.09648 0.10092 -0.00508 0.28842 C 0.09648 0.10092 0.28867 0.14051 0.42734 0.3787 C 0.28867 0.14051 0.25638 -0.5882 0.36653 -0.38866 C 0.47682 -0.18866 -0.32318 -0.13658 -0.06967 -0.47986 Z " pathEditMode="relative" rAng="13440000" ptsTypes="AAAAA">
                                      <p:cBhvr>
                                        <p:cTn id="25" dur="10000" fill="hold"/>
                                        <p:tgtEl>
                                          <p:spTgt spid="17"/>
                                        </p:tgtEl>
                                        <p:attrNameLst>
                                          <p:attrName>ppt_x</p:attrName>
                                          <p:attrName>ppt_y</p:attrName>
                                        </p:attrNameLst>
                                      </p:cBhvr>
                                      <p:rCtr x="24818" y="42616"/>
                                    </p:animMotion>
                                  </p:childTnLst>
                                </p:cTn>
                              </p:par>
                              <p:par>
                                <p:cTn id="26" presetID="5" presetClass="path" presetSubtype="0" repeatCount="indefinite" fill="hold" nodeType="withEffect">
                                  <p:stCondLst>
                                    <p:cond delay="0"/>
                                  </p:stCondLst>
                                  <p:childTnLst>
                                    <p:animMotion origin="layout" path="M 0.22513 0.14931 L 0.10222 0.57709 L 0.26563 0.82963 L 0.02865 0.84398 L -0.0944 1.27199 L -0.11888 0.85301 L -0.35599 0.86783 L -0.13463 0.59144 L -0.1595 0.17269 L 0.00365 0.42477 L 0.22513 0.14931 Z " pathEditMode="relative" rAng="2460000" ptsTypes="AAAAAAAAAAA">
                                      <p:cBhvr>
                                        <p:cTn id="27" dur="10000" fill="hold"/>
                                        <p:tgtEl>
                                          <p:spTgt spid="36"/>
                                        </p:tgtEl>
                                        <p:attrNameLst>
                                          <p:attrName>ppt_x</p:attrName>
                                          <p:attrName>ppt_y</p:attrName>
                                        </p:attrNameLst>
                                      </p:cBhvr>
                                      <p:rCtr x="-22513" y="46042"/>
                                    </p:animMotion>
                                  </p:childTnLst>
                                </p:cTn>
                              </p:par>
                              <p:par>
                                <p:cTn id="28" presetID="15" presetClass="path" presetSubtype="0" repeatCount="indefinite" fill="hold" nodeType="withEffect">
                                  <p:stCondLst>
                                    <p:cond delay="0"/>
                                  </p:stCondLst>
                                  <p:childTnLst>
                                    <p:animMotion origin="layout" path="M 0.37318 0.23657 L -0.05677 -0.13241 L -0.10338 0.69861 L 0.69063 0.06968 L 0.69089 0.67431 L 0.37318 0.23657 Z " pathEditMode="relative" rAng="3420000" ptsTypes="AAAAAA">
                                      <p:cBhvr>
                                        <p:cTn id="29" dur="10000" fill="hold"/>
                                        <p:tgtEl>
                                          <p:spTgt spid="33"/>
                                        </p:tgtEl>
                                        <p:attrNameLst>
                                          <p:attrName>ppt_x</p:attrName>
                                          <p:attrName>ppt_y</p:attrName>
                                        </p:attrNameLst>
                                      </p:cBhvr>
                                      <p:rCtr x="-10169" y="8704"/>
                                    </p:animMotion>
                                  </p:childTnLst>
                                </p:cTn>
                              </p:par>
                              <p:par>
                                <p:cTn id="30" presetID="9" presetClass="path" presetSubtype="0" repeatCount="indefinite" fill="hold" nodeType="withEffect">
                                  <p:stCondLst>
                                    <p:cond delay="0"/>
                                  </p:stCondLst>
                                  <p:childTnLst>
                                    <p:animMotion origin="layout" path="M 0.14844 0.55278 C 0.16367 0.62408 0.03203 0.62431 0.09479 0.66019 C 0.15729 0.69607 0.5737 0.79769 0.52461 0.76806 C 0.50833 0.75741 -0.0819 0.88496 -0.08998 0.84838 C -0.09128 0.85394 0.32292 0.1956 0.39245 0.14838 C 0.46146 0.10139 0.32552 0.55903 0.325 0.56412 C 0.34323 0.54445 0.85716 0.25162 0.87344 0.26158 C 0.92226 0.29283 0.23151 -0.0493 0.19739 0.12685 C 0.1763 0.23796 0.18516 0.5132 0.14844 0.55278 Z " pathEditMode="relative" rAng="6540000" ptsTypes="AAAAAAAAA">
                                      <p:cBhvr>
                                        <p:cTn id="31" dur="10000" fill="hold"/>
                                        <p:tgtEl>
                                          <p:spTgt spid="30"/>
                                        </p:tgtEl>
                                        <p:attrNameLst>
                                          <p:attrName>ppt_x</p:attrName>
                                          <p:attrName>ppt_y</p:attrName>
                                        </p:attrNameLst>
                                      </p:cBhvr>
                                      <p:rCtr x="24440" y="370"/>
                                    </p:animMotion>
                                  </p:childTnLst>
                                </p:cTn>
                              </p:par>
                              <p:par>
                                <p:cTn id="32" presetID="19" presetClass="path" presetSubtype="0" repeatCount="indefinite" fill="hold" nodeType="withEffect">
                                  <p:stCondLst>
                                    <p:cond delay="0"/>
                                  </p:stCondLst>
                                  <p:childTnLst>
                                    <p:animMotion origin="layout" path="M 0.49414 0.20787 C 0.58229 0.07778 0.2306 -0.24468 0.29232 -0.48055 C 0.2306 -0.24468 0.04193 -0.17083 -0.13294 -0.31574 C 0.04193 -0.17083 0.12708 0.13773 0.06484 0.37454 C 0.12708 0.13773 0.40586 0.33796 0.49414 0.20787 Z " pathEditMode="relative" rAng="1500000" ptsTypes="AAAAA">
                                      <p:cBhvr>
                                        <p:cTn id="33" dur="10000" fill="hold"/>
                                        <p:tgtEl>
                                          <p:spTgt spid="27"/>
                                        </p:tgtEl>
                                        <p:attrNameLst>
                                          <p:attrName>ppt_x</p:attrName>
                                          <p:attrName>ppt_y</p:attrName>
                                        </p:attrNameLst>
                                      </p:cBhvr>
                                      <p:rCtr x="-31224" y="-25810"/>
                                    </p:animMotion>
                                  </p:childTnLst>
                                </p:cTn>
                              </p:par>
                              <p:par>
                                <p:cTn id="34" presetID="5" presetClass="path" presetSubtype="0" repeatCount="indefinite" fill="hold" nodeType="withEffect">
                                  <p:stCondLst>
                                    <p:cond delay="0"/>
                                  </p:stCondLst>
                                  <p:childTnLst>
                                    <p:animMotion origin="layout" path="M 0.00469 0.52662 L -0.08503 0.69768 L -0.01602 1.00139 L -0.13971 0.80694 L -0.22982 0.97778 L -0.2168 0.68541 L -0.34037 0.4912 L -0.20886 0.50278 L -0.19583 0.21065 L -0.12682 0.51412 L 0.00469 0.52662 Z " pathEditMode="relative" rAng="4080000" ptsTypes="AAAAAAAAAAA">
                                      <p:cBhvr>
                                        <p:cTn id="35" dur="10000" fill="hold"/>
                                        <p:tgtEl>
                                          <p:spTgt spid="46"/>
                                        </p:tgtEl>
                                        <p:attrNameLst>
                                          <p:attrName>ppt_x</p:attrName>
                                          <p:attrName>ppt_y</p:attrName>
                                        </p:attrNameLst>
                                      </p:cBhvr>
                                      <p:rCtr x="-14492" y="10394"/>
                                    </p:animMotion>
                                  </p:childTnLst>
                                </p:cTn>
                              </p:par>
                              <p:par>
                                <p:cTn id="36" presetID="15" presetClass="path" presetSubtype="0" repeatCount="indefinite" fill="hold" nodeType="withEffect">
                                  <p:stCondLst>
                                    <p:cond delay="0"/>
                                  </p:stCondLst>
                                  <p:childTnLst>
                                    <p:animMotion origin="layout" path="M -0.21354 0.41227 L 0.38216 -0.33472 L -0.36003 0.17847 L 0.4763 0.25694 L 0.12526 -0.18681 L -0.21354 0.41227 Z " pathEditMode="relative" rAng="17040000" ptsTypes="AAAAAA">
                                      <p:cBhvr>
                                        <p:cTn id="37" dur="10000" fill="hold"/>
                                        <p:tgtEl>
                                          <p:spTgt spid="43"/>
                                        </p:tgtEl>
                                        <p:attrNameLst>
                                          <p:attrName>ppt_x</p:attrName>
                                          <p:attrName>ppt_y</p:attrName>
                                        </p:attrNameLst>
                                      </p:cBhvr>
                                      <p:rCtr x="29674" y="-37384"/>
                                    </p:animMotion>
                                  </p:childTnLst>
                                </p:cTn>
                              </p:par>
                              <p:par>
                                <p:cTn id="38" presetID="9" presetClass="path" presetSubtype="0" repeatCount="indefinite" fill="hold" nodeType="withEffect">
                                  <p:stCondLst>
                                    <p:cond delay="0"/>
                                  </p:stCondLst>
                                  <p:childTnLst>
                                    <p:animMotion origin="layout" path="M -0.03086 0.21967 C -0.08177 0.12801 -0.15156 -0.025 -0.13333 -0.16528 C -0.10625 -0.37384 0.00456 -0.50556 0.11589 -0.45996 C 0.15261 -0.44491 0.18308 -0.41459 0.20847 -0.36875 C 0.20925 -0.37454 0.5681 0.46551 0.57188 0.46713 C 0.5681 0.46551 0.03842 0.94074 0.0392 0.93495 C 0.00508 0.95602 -0.02981 0.95972 -0.0664 0.94467 C -0.17786 0.89884 -0.24492 0.69444 -0.21718 0.48079 C -0.19961 0.34537 -0.09921 0.2625 -0.03086 0.21967 Z " pathEditMode="relative" rAng="16980000" ptsTypes="AAAAAAAAA">
                                      <p:cBhvr>
                                        <p:cTn id="39" dur="10000" fill="hold"/>
                                        <p:tgtEl>
                                          <p:spTgt spid="40"/>
                                        </p:tgtEl>
                                        <p:attrNameLst>
                                          <p:attrName>ppt_x</p:attrName>
                                          <p:attrName>ppt_y</p:attrName>
                                        </p:attrNameLst>
                                      </p:cBhvr>
                                      <p:rCtr x="22904" y="9398"/>
                                    </p:animMotion>
                                  </p:childTnLst>
                                </p:cTn>
                              </p:par>
                              <p:par>
                                <p:cTn id="40" presetID="19" presetClass="path" presetSubtype="0" repeatCount="indefinite" fill="hold" nodeType="withEffect">
                                  <p:stCondLst>
                                    <p:cond delay="0"/>
                                  </p:stCondLst>
                                  <p:childTnLst>
                                    <p:animMotion origin="layout" path="M -0.06979 -0.47963 C 0.06901 -0.24167 0.09662 0.10092 -0.00507 0.28842 C 0.09662 0.10092 0.28881 0.14028 0.42761 0.37847 C 0.28881 0.14028 0.26446 -0.20093 0.36667 -0.38866 C 0.26446 -0.20093 0.06901 -0.24167 -0.06979 -0.47963 Z " pathEditMode="relative" rAng="13440000" ptsTypes="AAAAA">
                                      <p:cBhvr>
                                        <p:cTn id="41" dur="10000" fill="hold"/>
                                        <p:tgtEl>
                                          <p:spTgt spid="37"/>
                                        </p:tgtEl>
                                        <p:attrNameLst>
                                          <p:attrName>ppt_x</p:attrName>
                                          <p:attrName>ppt_y</p:attrName>
                                        </p:attrNameLst>
                                      </p:cBhvr>
                                      <p:rCtr x="24948" y="42778"/>
                                    </p:animMotion>
                                  </p:childTnLst>
                                </p:cTn>
                              </p:par>
                              <p:par>
                                <p:cTn id="42" presetID="5" presetClass="path" presetSubtype="0" repeatCount="indefinite" fill="hold" nodeType="withEffect">
                                  <p:stCondLst>
                                    <p:cond delay="0"/>
                                  </p:stCondLst>
                                  <p:childTnLst>
                                    <p:animMotion origin="layout" path="M -0.20417 -0.20995 C -0.73255 0.10301 0.14284 0.43287 0.10182 0.57593 C 0.15586 0.65903 -0.79661 -0.00208 0.13438 0.71134 C -1.05065 -0.00486 -0.31693 -0.17083 -0.39544 -0.16574 L -1.00404 0.14167 L -0.11927 0.85185 L -0.35638 0.86644 C -0.28242 0.77361 -0.20859 0.68218 -0.13463 0.59005 L -0.15976 0.17107 L 0.003 0.42315 C 0.07735 0.33125 -0.27799 -0.11852 -0.20417 -0.20995 Z " pathEditMode="relative" rAng="2460000" ptsTypes="AAAAAAAAAAA">
                                      <p:cBhvr>
                                        <p:cTn id="43" dur="10000" fill="hold"/>
                                        <p:tgtEl>
                                          <p:spTgt spid="56"/>
                                        </p:tgtEl>
                                        <p:attrNameLst>
                                          <p:attrName>ppt_x</p:attrName>
                                          <p:attrName>ppt_y</p:attrName>
                                        </p:attrNameLst>
                                      </p:cBhvr>
                                      <p:rCtr x="-17526" y="52292"/>
                                    </p:animMotion>
                                  </p:childTnLst>
                                </p:cTn>
                              </p:par>
                              <p:par>
                                <p:cTn id="44" presetID="15" presetClass="path" presetSubtype="0" repeatCount="indefinite" fill="hold" nodeType="withEffect">
                                  <p:stCondLst>
                                    <p:cond delay="0"/>
                                  </p:stCondLst>
                                  <p:childTnLst>
                                    <p:animMotion origin="layout" path="M 0.1224 -0.38819 C 0.0625 -0.30301 0.00261 -0.21782 -0.05729 -0.13287 L -0.30716 0.49005 L -0.69687 0.35695 L -0.72942 -0.36366 L 0.1224 -0.38819 Z " pathEditMode="relative" rAng="3420000" ptsTypes="AAAAAA">
                                      <p:cBhvr>
                                        <p:cTn id="45" dur="10000" fill="hold"/>
                                        <p:tgtEl>
                                          <p:spTgt spid="53"/>
                                        </p:tgtEl>
                                        <p:attrNameLst>
                                          <p:attrName>ppt_x</p:attrName>
                                          <p:attrName>ppt_y</p:attrName>
                                        </p:attrNameLst>
                                      </p:cBhvr>
                                      <p:rCtr x="-45794" y="24028"/>
                                    </p:animMotion>
                                  </p:childTnLst>
                                </p:cTn>
                              </p:par>
                              <p:par>
                                <p:cTn id="46" presetID="9" presetClass="path" presetSubtype="0" repeatCount="indefinite" fill="hold" nodeType="withEffect">
                                  <p:stCondLst>
                                    <p:cond delay="0"/>
                                  </p:stCondLst>
                                  <p:childTnLst>
                                    <p:animMotion origin="layout" path="M 0.14635 0.36389 C 0.16198 0.43519 0.18086 0.55579 0.15833 0.67176 C 0.125 0.84422 0.05872 0.95926 0.0095 0.92917 C -0.00677 0.91922 -0.01849 0.89676 -0.02631 0.86065 C -0.02722 0.86551 -0.11849 0.20162 -0.12019 0.2007 C -0.11849 0.20162 0.18333 -0.22199 0.18242 -0.21689 C 0.20091 -0.23657 0.2181 -0.24166 0.23424 -0.23171 C 0.28359 -0.20138 0.29596 -0.03865 0.26172 0.13774 C 0.2401 0.24977 0.18359 0.32431 0.14635 0.36389 Z " pathEditMode="relative" rAng="6540000" ptsTypes="AAAAAAAAA">
                                      <p:cBhvr>
                                        <p:cTn id="47" dur="10000" fill="hold"/>
                                        <p:tgtEl>
                                          <p:spTgt spid="50"/>
                                        </p:tgtEl>
                                        <p:attrNameLst>
                                          <p:attrName>ppt_x</p:attrName>
                                          <p:attrName>ppt_y</p:attrName>
                                        </p:attrNameLst>
                                      </p:cBhvr>
                                      <p:rCtr x="-10117" y="-6204"/>
                                    </p:animMotion>
                                  </p:childTnLst>
                                </p:cTn>
                              </p:par>
                              <p:par>
                                <p:cTn id="48" presetID="19" presetClass="path" presetSubtype="0" repeatCount="indefinite" fill="hold" nodeType="withEffect">
                                  <p:stCondLst>
                                    <p:cond delay="0"/>
                                  </p:stCondLst>
                                  <p:childTnLst>
                                    <p:animMotion origin="layout" path="M 0.48307 -0.35069 C 0.31432 -0.18449 0.122 -0.23773 0.05104 -0.46574 C 0.122 -0.23773 0.04466 0.07731 -0.12409 0.24352 C 0.04466 0.07731 0.23529 0.13588 0.30651 0.36412 C 0.23529 0.13588 0.31432 -0.18449 0.48307 -0.35069 Z " pathEditMode="relative" rAng="19860000" ptsTypes="AAAAA">
                                      <p:cBhvr>
                                        <p:cTn id="49" dur="10000" fill="hold"/>
                                        <p:tgtEl>
                                          <p:spTgt spid="47"/>
                                        </p:tgtEl>
                                        <p:attrNameLst>
                                          <p:attrName>ppt_x</p:attrName>
                                          <p:attrName>ppt_y</p:attrName>
                                        </p:attrNameLst>
                                      </p:cBhvr>
                                      <p:rCtr x="-30312" y="29861"/>
                                    </p:animMotion>
                                  </p:childTnLst>
                                </p:cTn>
                              </p:par>
                              <p:par>
                                <p:cTn id="50" presetID="5" presetClass="path" presetSubtype="0" repeatCount="indefinite" fill="hold" nodeType="withEffect">
                                  <p:stCondLst>
                                    <p:cond delay="0"/>
                                  </p:stCondLst>
                                  <p:childTnLst>
                                    <p:animMotion origin="layout" path="M -0.17761 -0.30903 L -0.39597 -0.02662 L -0.31472 0.3294 L -0.52995 0.15139 L -0.74857 0.4331 L -0.66355 0.03981 L -0.87839 -0.13796 L -0.61081 -0.20533 L -0.52565 -0.59884 L -0.44493 -0.24236 L -0.17761 -0.30903 Z " pathEditMode="relative" rAng="4080000" ptsTypes="AAAAAAAAAAA">
                                      <p:cBhvr>
                                        <p:cTn id="51" dur="10000" fill="hold"/>
                                        <p:tgtEl>
                                          <p:spTgt spid="66"/>
                                        </p:tgtEl>
                                        <p:attrNameLst>
                                          <p:attrName>ppt_x</p:attrName>
                                          <p:attrName>ppt_y</p:attrName>
                                        </p:attrNameLst>
                                      </p:cBhvr>
                                      <p:rCtr x="-31784" y="22824"/>
                                    </p:animMotion>
                                  </p:childTnLst>
                                </p:cTn>
                              </p:par>
                              <p:par>
                                <p:cTn id="52" presetID="15" presetClass="path" presetSubtype="0" repeatCount="indefinite" fill="hold" nodeType="withEffect">
                                  <p:stCondLst>
                                    <p:cond delay="0"/>
                                  </p:stCondLst>
                                  <p:childTnLst>
                                    <p:animMotion origin="layout" path="M -0.38958 0.15579 C -0.34258 0.42616 -1.06354 -0.78658 -1.01667 -0.5169 C -0.90925 -0.62014 -0.83998 -0.8412 -0.33737 -0.29954 C -0.12474 -0.19954 -1.18659 -0.02431 -0.97435 0.075 L -0.26641 -0.71088 C -0.3793 -0.51111 -0.27656 -0.04421 -0.38958 0.15579 Z " pathEditMode="relative" rAng="17040000" ptsTypes="AAAAAA">
                                      <p:cBhvr>
                                        <p:cTn id="53" dur="10000" fill="hold"/>
                                        <p:tgtEl>
                                          <p:spTgt spid="63"/>
                                        </p:tgtEl>
                                        <p:attrNameLst>
                                          <p:attrName>ppt_x</p:attrName>
                                          <p:attrName>ppt_y</p:attrName>
                                        </p:attrNameLst>
                                      </p:cBhvr>
                                      <p:rCtr x="-28164" y="-49630"/>
                                    </p:animMotion>
                                  </p:childTnLst>
                                </p:cTn>
                              </p:par>
                              <p:par>
                                <p:cTn id="54" presetID="9" presetClass="path" presetSubtype="0" repeatCount="indefinite" fill="hold" nodeType="withEffect">
                                  <p:stCondLst>
                                    <p:cond delay="0"/>
                                  </p:stCondLst>
                                  <p:childTnLst>
                                    <p:animMotion origin="layout" path="M -0.03203 0.21898 C -0.08281 0.12754 -0.15299 -0.02547 -0.13502 -0.16505 C -0.10794 -0.37385 0.00313 -0.50602 0.11485 -0.46019 C 0.15118 -0.44537 -0.47213 -0.38125 0.20743 -0.36829 C 0.20821 -0.37431 -0.42096 -0.14514 -0.46067 -0.0831 C -0.49987 -0.02084 -0.03112 0.01134 -0.03033 0.00578 C -0.06432 0.02662 -1.30091 -1.00741 -0.62096 0.09699 C -0.73203 0.05208 -0.47799 0.15578 -0.21875 0.47963 C -0.20104 0.3449 -0.10026 0.26203 -0.03203 0.21898 Z " pathEditMode="relative" rAng="16980000" ptsTypes="AAAAAAAAA">
                                      <p:cBhvr>
                                        <p:cTn id="55" dur="10000" fill="hold"/>
                                        <p:tgtEl>
                                          <p:spTgt spid="60"/>
                                        </p:tgtEl>
                                        <p:attrNameLst>
                                          <p:attrName>ppt_x</p:attrName>
                                          <p:attrName>ppt_y</p:attrName>
                                        </p:attrNameLst>
                                      </p:cBhvr>
                                      <p:rCtr x="-30964" y="-32801"/>
                                    </p:animMotion>
                                  </p:childTnLst>
                                </p:cTn>
                              </p:par>
                              <p:par>
                                <p:cTn id="56" presetID="19" presetClass="path" presetSubtype="0" repeatCount="indefinite" fill="hold" nodeType="withEffect">
                                  <p:stCondLst>
                                    <p:cond delay="0"/>
                                  </p:stCondLst>
                                  <p:childTnLst>
                                    <p:animMotion origin="layout" path="M -0.26992 -0.76528 C -0.2013 -0.71065 -0.31575 -0.49098 -0.27786 -0.47662 C -0.23971 -0.46204 -0.18086 -0.91621 -0.04218 -0.67824 C -0.18086 -0.91621 -0.65065 -0.78936 -0.68867 -0.80371 C -0.72656 -0.81829 -0.33841 -0.81968 -0.26992 -0.76528 Z " pathEditMode="relative" rAng="13440000" ptsTypes="AAAAA">
                                      <p:cBhvr>
                                        <p:cTn id="57" dur="10000" fill="hold"/>
                                        <p:tgtEl>
                                          <p:spTgt spid="57"/>
                                        </p:tgtEl>
                                        <p:attrNameLst>
                                          <p:attrName>ppt_x</p:attrName>
                                          <p:attrName>ppt_y</p:attrName>
                                        </p:attrNameLst>
                                      </p:cBhvr>
                                      <p:rCtr x="-9687" y="23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9600" b="1">
                <a:solidFill>
                  <a:schemeClr val="tx1"/>
                </a:solidFill>
                <a:effectLst>
                  <a:outerShdw blurRad="38100" dist="38100" dir="2700000" algn="tl">
                    <a:srgbClr val="000000">
                      <a:alpha val="43137"/>
                    </a:srgbClr>
                  </a:outerShdw>
                </a:effectLst>
                <a:latin typeface="UTM Amerika Sans" panose="02040603050506020204" pitchFamily="18" charset="0"/>
              </a:rPr>
              <a:t>Nhận xét:</a:t>
            </a:r>
          </a:p>
        </p:txBody>
      </p:sp>
      <p:sp>
        <p:nvSpPr>
          <p:cNvPr id="3" name="Content Placeholder 2"/>
          <p:cNvSpPr>
            <a:spLocks noGrp="1"/>
          </p:cNvSpPr>
          <p:nvPr>
            <p:ph idx="1"/>
          </p:nvPr>
        </p:nvSpPr>
        <p:spPr>
          <a:xfrm>
            <a:off x="2113324" y="2827725"/>
            <a:ext cx="9601196" cy="2837969"/>
          </a:xfrm>
        </p:spPr>
        <p:txBody>
          <a:bodyPr>
            <a:normAutofit/>
          </a:bodyPr>
          <a:lstStyle/>
          <a:p>
            <a:pPr marL="0" indent="0">
              <a:buNone/>
            </a:pPr>
            <a:r>
              <a:rPr lang="en-US" sz="4800" b="1">
                <a:latin typeface="UTM Amerika Sans" panose="02040603050506020204" pitchFamily="18" charset="0"/>
              </a:rPr>
              <a:t>Khi chưa có điện trường: các ion dương, ion âm, electron chuyển động tự do hỗn loạn.</a:t>
            </a:r>
          </a:p>
        </p:txBody>
      </p:sp>
    </p:spTree>
    <p:extLst>
      <p:ext uri="{BB962C8B-B14F-4D97-AF65-F5344CB8AC3E}">
        <p14:creationId xmlns:p14="http://schemas.microsoft.com/office/powerpoint/2010/main" val="50721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4042667" y="3242758"/>
            <a:ext cx="3545059" cy="0"/>
          </a:xfrm>
          <a:prstGeom prst="straightConnector1">
            <a:avLst/>
          </a:prstGeom>
          <a:ln w="66675">
            <a:solidFill>
              <a:srgbClr val="FFFF00"/>
            </a:solidFill>
            <a:tailEnd type="stealth"/>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3438308" y="1503788"/>
            <a:ext cx="15068136" cy="4567301"/>
            <a:chOff x="-1454949" y="1312657"/>
            <a:chExt cx="15068136" cy="4567301"/>
          </a:xfrm>
        </p:grpSpPr>
        <p:grpSp>
          <p:nvGrpSpPr>
            <p:cNvPr id="4" name="Group 3"/>
            <p:cNvGrpSpPr/>
            <p:nvPr/>
          </p:nvGrpSpPr>
          <p:grpSpPr>
            <a:xfrm>
              <a:off x="1687478" y="4238562"/>
              <a:ext cx="1066800" cy="1107996"/>
              <a:chOff x="2754279" y="3264399"/>
              <a:chExt cx="1066800" cy="1107996"/>
            </a:xfrm>
          </p:grpSpPr>
          <p:pic>
            <p:nvPicPr>
              <p:cNvPr id="5"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7" name="Group 6"/>
            <p:cNvGrpSpPr/>
            <p:nvPr/>
          </p:nvGrpSpPr>
          <p:grpSpPr>
            <a:xfrm>
              <a:off x="3662244" y="3175968"/>
              <a:ext cx="1066800" cy="1107996"/>
              <a:chOff x="3667161" y="3455417"/>
              <a:chExt cx="1066800" cy="1107996"/>
            </a:xfrm>
          </p:grpSpPr>
          <p:pic>
            <p:nvPicPr>
              <p:cNvPr id="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61" y="347601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a:off x="3897728" y="3455417"/>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0" name="Group 9"/>
            <p:cNvGrpSpPr/>
            <p:nvPr/>
          </p:nvGrpSpPr>
          <p:grpSpPr>
            <a:xfrm>
              <a:off x="851245" y="2159041"/>
              <a:ext cx="1066800" cy="1107996"/>
              <a:chOff x="2754279" y="3264399"/>
              <a:chExt cx="1066800" cy="1107996"/>
            </a:xfrm>
          </p:grpSpPr>
          <p:pic>
            <p:nvPicPr>
              <p:cNvPr id="11"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3" name="Group 12"/>
            <p:cNvGrpSpPr/>
            <p:nvPr/>
          </p:nvGrpSpPr>
          <p:grpSpPr>
            <a:xfrm>
              <a:off x="2829512" y="1312657"/>
              <a:ext cx="1066800" cy="1107996"/>
              <a:chOff x="2754279" y="3264399"/>
              <a:chExt cx="1066800" cy="1107996"/>
            </a:xfrm>
          </p:grpSpPr>
          <p:pic>
            <p:nvPicPr>
              <p:cNvPr id="14" name="Picture 1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6" name="Group 15"/>
            <p:cNvGrpSpPr/>
            <p:nvPr/>
          </p:nvGrpSpPr>
          <p:grpSpPr>
            <a:xfrm>
              <a:off x="-1454949" y="1333255"/>
              <a:ext cx="6127153" cy="4546703"/>
              <a:chOff x="-2306074" y="-174308"/>
              <a:chExt cx="6127153" cy="4546703"/>
            </a:xfrm>
          </p:grpSpPr>
          <p:pic>
            <p:nvPicPr>
              <p:cNvPr id="17" name="Picture 16"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2" name="Picture 161"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074" y="312699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3" name="Text Box 11"/>
              <p:cNvSpPr txBox="1">
                <a:spLocks noChangeArrowheads="1"/>
              </p:cNvSpPr>
              <p:nvPr/>
            </p:nvSpPr>
            <p:spPr bwMode="auto">
              <a:xfrm>
                <a:off x="-2075507" y="310639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4" name="Picture 16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24" y="21713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5" name="Text Box 11"/>
              <p:cNvSpPr txBox="1">
                <a:spLocks noChangeArrowheads="1"/>
              </p:cNvSpPr>
              <p:nvPr/>
            </p:nvSpPr>
            <p:spPr bwMode="auto">
              <a:xfrm>
                <a:off x="-819057" y="21507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6" name="Picture 165"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76" y="-15371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7" name="Text Box 11"/>
              <p:cNvSpPr txBox="1">
                <a:spLocks noChangeArrowheads="1"/>
              </p:cNvSpPr>
              <p:nvPr/>
            </p:nvSpPr>
            <p:spPr bwMode="auto">
              <a:xfrm>
                <a:off x="-1924209" y="-174308"/>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9" name="Group 18"/>
            <p:cNvGrpSpPr/>
            <p:nvPr/>
          </p:nvGrpSpPr>
          <p:grpSpPr>
            <a:xfrm>
              <a:off x="9503466" y="3151164"/>
              <a:ext cx="1066800" cy="1107996"/>
              <a:chOff x="7590457" y="3148526"/>
              <a:chExt cx="1066800" cy="1107996"/>
            </a:xfrm>
          </p:grpSpPr>
          <p:pic>
            <p:nvPicPr>
              <p:cNvPr id="20" name="Picture 19"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457" y="3169124"/>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7821024" y="3148526"/>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2" name="Group 21"/>
            <p:cNvGrpSpPr/>
            <p:nvPr/>
          </p:nvGrpSpPr>
          <p:grpSpPr>
            <a:xfrm>
              <a:off x="5038346" y="1625641"/>
              <a:ext cx="1066800" cy="1107996"/>
              <a:chOff x="2754279" y="3264399"/>
              <a:chExt cx="1066800" cy="1107996"/>
            </a:xfrm>
          </p:grpSpPr>
          <p:pic>
            <p:nvPicPr>
              <p:cNvPr id="23" name="Picture 22"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5" name="Group 24"/>
            <p:cNvGrpSpPr/>
            <p:nvPr/>
          </p:nvGrpSpPr>
          <p:grpSpPr>
            <a:xfrm>
              <a:off x="6605023" y="2733637"/>
              <a:ext cx="1066800" cy="1107996"/>
              <a:chOff x="2754279" y="3264399"/>
              <a:chExt cx="1066800" cy="1107996"/>
            </a:xfrm>
          </p:grpSpPr>
          <p:pic>
            <p:nvPicPr>
              <p:cNvPr id="26" name="Picture 25"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8" name="Group 27"/>
            <p:cNvGrpSpPr/>
            <p:nvPr/>
          </p:nvGrpSpPr>
          <p:grpSpPr>
            <a:xfrm>
              <a:off x="6161105" y="4375033"/>
              <a:ext cx="1066800" cy="1107996"/>
              <a:chOff x="2754279" y="3264399"/>
              <a:chExt cx="1066800" cy="1107996"/>
            </a:xfrm>
          </p:grpSpPr>
          <p:pic>
            <p:nvPicPr>
              <p:cNvPr id="29" name="Picture 28"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1" name="Group 30"/>
            <p:cNvGrpSpPr/>
            <p:nvPr/>
          </p:nvGrpSpPr>
          <p:grpSpPr>
            <a:xfrm>
              <a:off x="8137389" y="4308247"/>
              <a:ext cx="1066800" cy="1107996"/>
              <a:chOff x="2754279" y="3264399"/>
              <a:chExt cx="1066800" cy="1107996"/>
            </a:xfrm>
          </p:grpSpPr>
          <p:pic>
            <p:nvPicPr>
              <p:cNvPr id="32" name="Picture 31"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4" name="Group 33"/>
            <p:cNvGrpSpPr/>
            <p:nvPr/>
          </p:nvGrpSpPr>
          <p:grpSpPr>
            <a:xfrm>
              <a:off x="7541530" y="1333255"/>
              <a:ext cx="1066800" cy="1107996"/>
              <a:chOff x="2754279" y="3264399"/>
              <a:chExt cx="1066800" cy="1107996"/>
            </a:xfrm>
          </p:grpSpPr>
          <p:pic>
            <p:nvPicPr>
              <p:cNvPr id="35" name="Picture 3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7" name="Group 36"/>
            <p:cNvGrpSpPr/>
            <p:nvPr/>
          </p:nvGrpSpPr>
          <p:grpSpPr>
            <a:xfrm>
              <a:off x="11898522" y="2335209"/>
              <a:ext cx="1066800" cy="1107996"/>
              <a:chOff x="5879476" y="2848495"/>
              <a:chExt cx="1066800" cy="1107996"/>
            </a:xfrm>
          </p:grpSpPr>
          <p:pic>
            <p:nvPicPr>
              <p:cNvPr id="38" name="Picture 37"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476" y="286909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11"/>
              <p:cNvSpPr txBox="1">
                <a:spLocks noChangeArrowheads="1"/>
              </p:cNvSpPr>
              <p:nvPr/>
            </p:nvSpPr>
            <p:spPr bwMode="auto">
              <a:xfrm>
                <a:off x="6110043" y="284849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40" name="Group 39"/>
            <p:cNvGrpSpPr/>
            <p:nvPr/>
          </p:nvGrpSpPr>
          <p:grpSpPr>
            <a:xfrm>
              <a:off x="9955891" y="1598871"/>
              <a:ext cx="1066800" cy="1107996"/>
              <a:chOff x="2754279" y="3264399"/>
              <a:chExt cx="1066800" cy="1107996"/>
            </a:xfrm>
          </p:grpSpPr>
          <p:pic>
            <p:nvPicPr>
              <p:cNvPr id="41" name="Picture 4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43" name="Group 42"/>
            <p:cNvGrpSpPr/>
            <p:nvPr/>
          </p:nvGrpSpPr>
          <p:grpSpPr>
            <a:xfrm>
              <a:off x="12546387" y="4263129"/>
              <a:ext cx="1066800" cy="1107996"/>
              <a:chOff x="4976235" y="3565845"/>
              <a:chExt cx="1066800" cy="1107996"/>
            </a:xfrm>
          </p:grpSpPr>
          <p:pic>
            <p:nvPicPr>
              <p:cNvPr id="44" name="Picture 4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235" y="358644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11"/>
              <p:cNvSpPr txBox="1">
                <a:spLocks noChangeArrowheads="1"/>
              </p:cNvSpPr>
              <p:nvPr/>
            </p:nvSpPr>
            <p:spPr bwMode="auto">
              <a:xfrm>
                <a:off x="5206802" y="356584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grpSp>
        <p:nvGrpSpPr>
          <p:cNvPr id="146" name="Group 145"/>
          <p:cNvGrpSpPr/>
          <p:nvPr/>
        </p:nvGrpSpPr>
        <p:grpSpPr>
          <a:xfrm>
            <a:off x="204352" y="911603"/>
            <a:ext cx="17623296" cy="5025065"/>
            <a:chOff x="1167814" y="739710"/>
            <a:chExt cx="17623296" cy="5025065"/>
          </a:xfrm>
        </p:grpSpPr>
        <p:grpSp>
          <p:nvGrpSpPr>
            <p:cNvPr id="95" name="Group 94"/>
            <p:cNvGrpSpPr/>
            <p:nvPr/>
          </p:nvGrpSpPr>
          <p:grpSpPr>
            <a:xfrm>
              <a:off x="10083687" y="739710"/>
              <a:ext cx="8707423" cy="4960488"/>
              <a:chOff x="1434987" y="849977"/>
              <a:chExt cx="8707423" cy="4960488"/>
            </a:xfrm>
          </p:grpSpPr>
          <p:grpSp>
            <p:nvGrpSpPr>
              <p:cNvPr id="56" name="Group 55"/>
              <p:cNvGrpSpPr/>
              <p:nvPr/>
            </p:nvGrpSpPr>
            <p:grpSpPr>
              <a:xfrm>
                <a:off x="2968320" y="2554039"/>
                <a:ext cx="1066800" cy="1446550"/>
                <a:chOff x="5208434" y="4322673"/>
                <a:chExt cx="1066800" cy="1446550"/>
              </a:xfrm>
            </p:grpSpPr>
            <p:pic>
              <p:nvPicPr>
                <p:cNvPr id="57"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434" y="463003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8" name="Text Box 5"/>
                <p:cNvSpPr txBox="1">
                  <a:spLocks noChangeArrowheads="1"/>
                </p:cNvSpPr>
                <p:nvPr/>
              </p:nvSpPr>
              <p:spPr bwMode="auto">
                <a:xfrm>
                  <a:off x="5429096" y="432267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47" name="Group 46"/>
              <p:cNvGrpSpPr/>
              <p:nvPr/>
            </p:nvGrpSpPr>
            <p:grpSpPr>
              <a:xfrm>
                <a:off x="4924566" y="3020386"/>
                <a:ext cx="304800" cy="304800"/>
                <a:chOff x="2441448" y="3188208"/>
                <a:chExt cx="304800" cy="304800"/>
              </a:xfrm>
            </p:grpSpPr>
            <p:pic>
              <p:nvPicPr>
                <p:cNvPr id="4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002651" y="849977"/>
                <a:ext cx="1066800" cy="1446550"/>
                <a:chOff x="5952484" y="3987857"/>
                <a:chExt cx="1066800" cy="1446550"/>
              </a:xfrm>
            </p:grpSpPr>
            <p:pic>
              <p:nvPicPr>
                <p:cNvPr id="5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53" name="Group 52"/>
              <p:cNvGrpSpPr/>
              <p:nvPr/>
            </p:nvGrpSpPr>
            <p:grpSpPr>
              <a:xfrm>
                <a:off x="2064201" y="2557896"/>
                <a:ext cx="304800" cy="304800"/>
                <a:chOff x="-1173502" y="1362547"/>
                <a:chExt cx="304800" cy="304800"/>
              </a:xfrm>
            </p:grpSpPr>
            <p:pic>
              <p:nvPicPr>
                <p:cNvPr id="5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502" y="1362547"/>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p:cNvCxnSpPr/>
                <p:nvPr/>
              </p:nvCxnSpPr>
              <p:spPr>
                <a:xfrm flipV="1">
                  <a:off x="-1129102" y="1514947"/>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600886" y="4826595"/>
                <a:ext cx="304800" cy="304800"/>
                <a:chOff x="2441448" y="3188208"/>
                <a:chExt cx="304800" cy="304800"/>
              </a:xfrm>
            </p:grpSpPr>
            <p:pic>
              <p:nvPicPr>
                <p:cNvPr id="6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34987" y="3882845"/>
                <a:ext cx="1066800" cy="1446550"/>
                <a:chOff x="5753366" y="5208441"/>
                <a:chExt cx="1066800" cy="1446550"/>
              </a:xfrm>
            </p:grpSpPr>
            <p:pic>
              <p:nvPicPr>
                <p:cNvPr id="63"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366" y="55158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 Box 5"/>
                <p:cNvSpPr txBox="1">
                  <a:spLocks noChangeArrowheads="1"/>
                </p:cNvSpPr>
                <p:nvPr/>
              </p:nvSpPr>
              <p:spPr bwMode="auto">
                <a:xfrm>
                  <a:off x="5974028" y="5208441"/>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65" name="Group 64"/>
              <p:cNvGrpSpPr/>
              <p:nvPr/>
            </p:nvGrpSpPr>
            <p:grpSpPr>
              <a:xfrm>
                <a:off x="6521198" y="3206588"/>
                <a:ext cx="304800" cy="304800"/>
                <a:chOff x="2441448" y="3188208"/>
                <a:chExt cx="304800" cy="304800"/>
              </a:xfrm>
            </p:grpSpPr>
            <p:pic>
              <p:nvPicPr>
                <p:cNvPr id="6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075610" y="3740333"/>
                <a:ext cx="1066800" cy="1446550"/>
                <a:chOff x="10473677" y="6685936"/>
                <a:chExt cx="1066800" cy="1446550"/>
              </a:xfrm>
            </p:grpSpPr>
            <p:pic>
              <p:nvPicPr>
                <p:cNvPr id="69"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677" y="699329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 Box 5"/>
                <p:cNvSpPr txBox="1">
                  <a:spLocks noChangeArrowheads="1"/>
                </p:cNvSpPr>
                <p:nvPr/>
              </p:nvSpPr>
              <p:spPr bwMode="auto">
                <a:xfrm>
                  <a:off x="10694339" y="6685936"/>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71" name="Group 70"/>
              <p:cNvGrpSpPr/>
              <p:nvPr/>
            </p:nvGrpSpPr>
            <p:grpSpPr>
              <a:xfrm>
                <a:off x="8421796" y="3684446"/>
                <a:ext cx="304800" cy="304800"/>
                <a:chOff x="2441448" y="3188208"/>
                <a:chExt cx="304800" cy="304800"/>
              </a:xfrm>
            </p:grpSpPr>
            <p:pic>
              <p:nvPicPr>
                <p:cNvPr id="7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455015" y="1520112"/>
                <a:ext cx="1066800" cy="1446550"/>
                <a:chOff x="5952484" y="3987857"/>
                <a:chExt cx="1066800" cy="1446550"/>
              </a:xfrm>
            </p:grpSpPr>
            <p:pic>
              <p:nvPicPr>
                <p:cNvPr id="75"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6"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77" name="Group 76"/>
              <p:cNvGrpSpPr/>
              <p:nvPr/>
            </p:nvGrpSpPr>
            <p:grpSpPr>
              <a:xfrm>
                <a:off x="5261247" y="1647190"/>
                <a:ext cx="304800" cy="304800"/>
                <a:chOff x="-2757035" y="1611020"/>
                <a:chExt cx="304800" cy="304800"/>
              </a:xfrm>
            </p:grpSpPr>
            <p:pic>
              <p:nvPicPr>
                <p:cNvPr id="7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35" y="1611020"/>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p:cNvCxnSpPr/>
                <p:nvPr/>
              </p:nvCxnSpPr>
              <p:spPr>
                <a:xfrm flipV="1">
                  <a:off x="-2712635" y="1763420"/>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8492949" y="1060044"/>
                <a:ext cx="1066800" cy="1446550"/>
                <a:chOff x="5952484" y="3987857"/>
                <a:chExt cx="1066800" cy="1446550"/>
              </a:xfrm>
            </p:grpSpPr>
            <p:pic>
              <p:nvPicPr>
                <p:cNvPr id="8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83" name="Group 82"/>
              <p:cNvGrpSpPr/>
              <p:nvPr/>
            </p:nvGrpSpPr>
            <p:grpSpPr>
              <a:xfrm>
                <a:off x="8822697" y="5505665"/>
                <a:ext cx="304800" cy="304800"/>
                <a:chOff x="2441448" y="3188208"/>
                <a:chExt cx="304800" cy="304800"/>
              </a:xfrm>
            </p:grpSpPr>
            <p:pic>
              <p:nvPicPr>
                <p:cNvPr id="8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6855916" y="3341331"/>
                <a:ext cx="1066800" cy="1446550"/>
                <a:chOff x="5952484" y="3987857"/>
                <a:chExt cx="1066800" cy="1446550"/>
              </a:xfrm>
            </p:grpSpPr>
            <p:sp>
              <p:nvSpPr>
                <p:cNvPr id="88"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pic>
              <p:nvPicPr>
                <p:cNvPr id="87"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3925493" y="3895292"/>
                <a:ext cx="304800" cy="304800"/>
                <a:chOff x="2441448" y="3188208"/>
                <a:chExt cx="304800" cy="304800"/>
              </a:xfrm>
            </p:grpSpPr>
            <p:pic>
              <p:nvPicPr>
                <p:cNvPr id="9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9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5469867" y="3333764"/>
                <a:ext cx="2297818" cy="2476701"/>
                <a:chOff x="9463639" y="5590663"/>
                <a:chExt cx="2297818" cy="2476701"/>
              </a:xfrm>
            </p:grpSpPr>
            <p:pic>
              <p:nvPicPr>
                <p:cNvPr id="93"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639" y="69281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 Box 5"/>
                <p:cNvSpPr txBox="1">
                  <a:spLocks noChangeArrowheads="1"/>
                </p:cNvSpPr>
                <p:nvPr/>
              </p:nvSpPr>
              <p:spPr bwMode="auto">
                <a:xfrm>
                  <a:off x="9684301" y="66208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sp>
              <p:nvSpPr>
                <p:cNvPr id="148" name="Text Box 5"/>
                <p:cNvSpPr txBox="1">
                  <a:spLocks noChangeArrowheads="1"/>
                </p:cNvSpPr>
                <p:nvPr/>
              </p:nvSpPr>
              <p:spPr bwMode="auto">
                <a:xfrm>
                  <a:off x="11135982" y="559066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grpSp>
          <p:nvGrpSpPr>
            <p:cNvPr id="97" name="Group 96"/>
            <p:cNvGrpSpPr/>
            <p:nvPr/>
          </p:nvGrpSpPr>
          <p:grpSpPr>
            <a:xfrm flipH="1">
              <a:off x="1167814" y="804287"/>
              <a:ext cx="8450174" cy="4960488"/>
              <a:chOff x="1692236" y="849977"/>
              <a:chExt cx="8450174" cy="4960488"/>
            </a:xfrm>
          </p:grpSpPr>
          <p:grpSp>
            <p:nvGrpSpPr>
              <p:cNvPr id="98" name="Group 97"/>
              <p:cNvGrpSpPr/>
              <p:nvPr/>
            </p:nvGrpSpPr>
            <p:grpSpPr>
              <a:xfrm>
                <a:off x="1692236" y="2634787"/>
                <a:ext cx="1066800" cy="1446550"/>
                <a:chOff x="3932350" y="4403421"/>
                <a:chExt cx="1066800" cy="1446550"/>
              </a:xfrm>
            </p:grpSpPr>
            <p:pic>
              <p:nvPicPr>
                <p:cNvPr id="14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350" y="471078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5" name="Text Box 5"/>
                <p:cNvSpPr txBox="1">
                  <a:spLocks noChangeArrowheads="1"/>
                </p:cNvSpPr>
                <p:nvPr/>
              </p:nvSpPr>
              <p:spPr bwMode="auto">
                <a:xfrm>
                  <a:off x="4153012" y="4403421"/>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99" name="Group 98"/>
              <p:cNvGrpSpPr/>
              <p:nvPr/>
            </p:nvGrpSpPr>
            <p:grpSpPr>
              <a:xfrm>
                <a:off x="4924566" y="3020386"/>
                <a:ext cx="304800" cy="304800"/>
                <a:chOff x="2441448" y="3188208"/>
                <a:chExt cx="304800" cy="304800"/>
              </a:xfrm>
            </p:grpSpPr>
            <p:pic>
              <p:nvPicPr>
                <p:cNvPr id="14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002651" y="849977"/>
                <a:ext cx="1066800" cy="1446550"/>
                <a:chOff x="5952484" y="3987857"/>
                <a:chExt cx="1066800" cy="1446550"/>
              </a:xfrm>
            </p:grpSpPr>
            <p:pic>
              <p:nvPicPr>
                <p:cNvPr id="140"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1"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1" name="Group 100"/>
              <p:cNvGrpSpPr/>
              <p:nvPr/>
            </p:nvGrpSpPr>
            <p:grpSpPr>
              <a:xfrm>
                <a:off x="2064201" y="2557896"/>
                <a:ext cx="304800" cy="304800"/>
                <a:chOff x="-1173502" y="1362547"/>
                <a:chExt cx="304800" cy="304800"/>
              </a:xfrm>
            </p:grpSpPr>
            <p:pic>
              <p:nvPicPr>
                <p:cNvPr id="13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502" y="1362547"/>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p:cNvCxnSpPr/>
                <p:nvPr/>
              </p:nvCxnSpPr>
              <p:spPr>
                <a:xfrm flipV="1">
                  <a:off x="-1129102" y="1514947"/>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600886" y="4826595"/>
                <a:ext cx="304800" cy="304800"/>
                <a:chOff x="2441448" y="3188208"/>
                <a:chExt cx="304800" cy="304800"/>
              </a:xfrm>
            </p:grpSpPr>
            <p:pic>
              <p:nvPicPr>
                <p:cNvPr id="13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1968387" y="4226059"/>
                <a:ext cx="1066800" cy="1446550"/>
                <a:chOff x="6286766" y="5551655"/>
                <a:chExt cx="1066800" cy="1446550"/>
              </a:xfrm>
            </p:grpSpPr>
            <p:pic>
              <p:nvPicPr>
                <p:cNvPr id="13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766" y="5859014"/>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5" name="Text Box 5"/>
                <p:cNvSpPr txBox="1">
                  <a:spLocks noChangeArrowheads="1"/>
                </p:cNvSpPr>
                <p:nvPr/>
              </p:nvSpPr>
              <p:spPr bwMode="auto">
                <a:xfrm>
                  <a:off x="6507428" y="5551655"/>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4" name="Group 103"/>
              <p:cNvGrpSpPr/>
              <p:nvPr/>
            </p:nvGrpSpPr>
            <p:grpSpPr>
              <a:xfrm>
                <a:off x="6521198" y="3206588"/>
                <a:ext cx="304800" cy="304800"/>
                <a:chOff x="2441448" y="3188208"/>
                <a:chExt cx="304800" cy="304800"/>
              </a:xfrm>
            </p:grpSpPr>
            <p:pic>
              <p:nvPicPr>
                <p:cNvPr id="13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Straight Connector 13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9075610" y="3740333"/>
                <a:ext cx="1066800" cy="1446550"/>
                <a:chOff x="10473677" y="6685936"/>
                <a:chExt cx="1066800" cy="1446550"/>
              </a:xfrm>
            </p:grpSpPr>
            <p:pic>
              <p:nvPicPr>
                <p:cNvPr id="130"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677" y="699329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1" name="Text Box 5"/>
                <p:cNvSpPr txBox="1">
                  <a:spLocks noChangeArrowheads="1"/>
                </p:cNvSpPr>
                <p:nvPr/>
              </p:nvSpPr>
              <p:spPr bwMode="auto">
                <a:xfrm>
                  <a:off x="10694339" y="6685936"/>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6" name="Group 105"/>
              <p:cNvGrpSpPr/>
              <p:nvPr/>
            </p:nvGrpSpPr>
            <p:grpSpPr>
              <a:xfrm>
                <a:off x="8421796" y="3684446"/>
                <a:ext cx="304800" cy="304800"/>
                <a:chOff x="2441448" y="3188208"/>
                <a:chExt cx="304800" cy="304800"/>
              </a:xfrm>
            </p:grpSpPr>
            <p:pic>
              <p:nvPicPr>
                <p:cNvPr id="12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9" name="Straight Connector 128"/>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6455015" y="1520112"/>
                <a:ext cx="1066800" cy="1446550"/>
                <a:chOff x="5952484" y="3987857"/>
                <a:chExt cx="1066800" cy="1446550"/>
              </a:xfrm>
            </p:grpSpPr>
            <p:pic>
              <p:nvPicPr>
                <p:cNvPr id="126"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7"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8" name="Group 107"/>
              <p:cNvGrpSpPr/>
              <p:nvPr/>
            </p:nvGrpSpPr>
            <p:grpSpPr>
              <a:xfrm>
                <a:off x="5261247" y="1647190"/>
                <a:ext cx="304800" cy="304800"/>
                <a:chOff x="-2757035" y="1611020"/>
                <a:chExt cx="304800" cy="304800"/>
              </a:xfrm>
            </p:grpSpPr>
            <p:pic>
              <p:nvPicPr>
                <p:cNvPr id="12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35" y="1611020"/>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5" name="Straight Connector 124"/>
                <p:cNvCxnSpPr/>
                <p:nvPr/>
              </p:nvCxnSpPr>
              <p:spPr>
                <a:xfrm flipV="1">
                  <a:off x="-2712635" y="1763420"/>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492949" y="1060044"/>
                <a:ext cx="1066800" cy="1446550"/>
                <a:chOff x="5952484" y="3987857"/>
                <a:chExt cx="1066800" cy="1446550"/>
              </a:xfrm>
            </p:grpSpPr>
            <p:pic>
              <p:nvPicPr>
                <p:cNvPr id="122"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10" name="Group 109"/>
              <p:cNvGrpSpPr/>
              <p:nvPr/>
            </p:nvGrpSpPr>
            <p:grpSpPr>
              <a:xfrm>
                <a:off x="8822697" y="5505665"/>
                <a:ext cx="304800" cy="304800"/>
                <a:chOff x="2441448" y="3188208"/>
                <a:chExt cx="304800" cy="304800"/>
              </a:xfrm>
            </p:grpSpPr>
            <p:pic>
              <p:nvPicPr>
                <p:cNvPr id="12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1" name="Straight Connector 12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6130887" y="3131888"/>
                <a:ext cx="1066800" cy="1446550"/>
                <a:chOff x="5227455" y="3778414"/>
                <a:chExt cx="1066800" cy="1446550"/>
              </a:xfrm>
            </p:grpSpPr>
            <p:pic>
              <p:nvPicPr>
                <p:cNvPr id="118"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455" y="40857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19" name="Text Box 5"/>
                <p:cNvSpPr txBox="1">
                  <a:spLocks noChangeArrowheads="1"/>
                </p:cNvSpPr>
                <p:nvPr/>
              </p:nvSpPr>
              <p:spPr bwMode="auto">
                <a:xfrm>
                  <a:off x="5448117" y="37784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12" name="Group 111"/>
              <p:cNvGrpSpPr/>
              <p:nvPr/>
            </p:nvGrpSpPr>
            <p:grpSpPr>
              <a:xfrm>
                <a:off x="3925493" y="3895292"/>
                <a:ext cx="304800" cy="304800"/>
                <a:chOff x="2441448" y="3188208"/>
                <a:chExt cx="304800" cy="304800"/>
              </a:xfrm>
            </p:grpSpPr>
            <p:pic>
              <p:nvPicPr>
                <p:cNvPr id="11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Straight Connector 11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469867" y="4363915"/>
                <a:ext cx="1066800" cy="1446550"/>
                <a:chOff x="9463639" y="6620814"/>
                <a:chExt cx="1066800" cy="1446550"/>
              </a:xfrm>
            </p:grpSpPr>
            <p:pic>
              <p:nvPicPr>
                <p:cNvPr id="11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639" y="69281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15" name="Text Box 5"/>
                <p:cNvSpPr txBox="1">
                  <a:spLocks noChangeArrowheads="1"/>
                </p:cNvSpPr>
                <p:nvPr/>
              </p:nvSpPr>
              <p:spPr bwMode="auto">
                <a:xfrm>
                  <a:off x="9684301" y="66208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grpSp>
      <p:sp>
        <p:nvSpPr>
          <p:cNvPr id="151" name="Title 3"/>
          <p:cNvSpPr>
            <a:spLocks noGrp="1"/>
          </p:cNvSpPr>
          <p:nvPr>
            <p:ph type="title"/>
          </p:nvPr>
        </p:nvSpPr>
        <p:spPr>
          <a:xfrm>
            <a:off x="338753" y="335581"/>
            <a:ext cx="9404723" cy="1400530"/>
          </a:xfrm>
        </p:spPr>
        <p:txBody>
          <a:bodyPr/>
          <a:lstStyle/>
          <a:p>
            <a:r>
              <a:rPr lang="en-US" sz="3600" b="1">
                <a:solidFill>
                  <a:schemeClr val="tx1"/>
                </a:solidFill>
                <a:latin typeface="UTM Amerika Sans" panose="02040603050506020204" pitchFamily="18" charset="0"/>
              </a:rPr>
              <a:t>Khi có điện trường</a:t>
            </a:r>
            <a:br>
              <a:rPr lang="en-US" sz="4400" b="1">
                <a:solidFill>
                  <a:srgbClr val="FFFF00"/>
                </a:solidFill>
                <a:latin typeface="UTM Amerika Sans" panose="02040603050506020204" pitchFamily="18" charset="0"/>
              </a:rPr>
            </a:br>
            <a:endParaRPr lang="en-US"/>
          </a:p>
        </p:txBody>
      </p:sp>
    </p:spTree>
    <p:extLst>
      <p:ext uri="{BB962C8B-B14F-4D97-AF65-F5344CB8AC3E}">
        <p14:creationId xmlns:p14="http://schemas.microsoft.com/office/powerpoint/2010/main" val="126767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2000"/>
                                        <p:tgtEl>
                                          <p:spTgt spid="151"/>
                                        </p:tgtEl>
                                      </p:cBhvr>
                                    </p:animEffect>
                                    <p:anim calcmode="lin" valueType="num">
                                      <p:cBhvr>
                                        <p:cTn id="8" dur="2000" fill="hold"/>
                                        <p:tgtEl>
                                          <p:spTgt spid="151"/>
                                        </p:tgtEl>
                                        <p:attrNameLst>
                                          <p:attrName>ppt_w</p:attrName>
                                        </p:attrNameLst>
                                      </p:cBhvr>
                                      <p:tavLst>
                                        <p:tav tm="0" fmla="#ppt_w*sin(2.5*pi*$)">
                                          <p:val>
                                            <p:fltVal val="0"/>
                                          </p:val>
                                        </p:tav>
                                        <p:tav tm="100000">
                                          <p:val>
                                            <p:fltVal val="1"/>
                                          </p:val>
                                        </p:tav>
                                      </p:tavLst>
                                    </p:anim>
                                    <p:anim calcmode="lin" valueType="num">
                                      <p:cBhvr>
                                        <p:cTn id="9" dur="2000" fill="hold"/>
                                        <p:tgtEl>
                                          <p:spTgt spid="151"/>
                                        </p:tgtEl>
                                        <p:attrNameLst>
                                          <p:attrName>ppt_h</p:attrName>
                                        </p:attrNameLst>
                                      </p:cBhvr>
                                      <p:tavLst>
                                        <p:tav tm="0">
                                          <p:val>
                                            <p:strVal val="#ppt_h"/>
                                          </p:val>
                                        </p:tav>
                                        <p:tav tm="100000">
                                          <p:val>
                                            <p:strVal val="#ppt_h"/>
                                          </p:val>
                                        </p:tav>
                                      </p:tavLst>
                                    </p:anim>
                                  </p:childTnLst>
                                </p:cTn>
                              </p:par>
                              <p:par>
                                <p:cTn id="10" presetID="63" presetClass="path" presetSubtype="0" repeatCount="indefinite" fill="hold" nodeType="withEffect">
                                  <p:stCondLst>
                                    <p:cond delay="0"/>
                                  </p:stCondLst>
                                  <p:childTnLst>
                                    <p:animMotion origin="layout" path="M 2.5E-6 -3.33333E-6 L 0.33229 -3.33333E-6 " pathEditMode="relative" rAng="0" ptsTypes="AA">
                                      <p:cBhvr>
                                        <p:cTn id="11" dur="5000" fill="hold"/>
                                        <p:tgtEl>
                                          <p:spTgt spid="46"/>
                                        </p:tgtEl>
                                        <p:attrNameLst>
                                          <p:attrName>ppt_x</p:attrName>
                                          <p:attrName>ppt_y</p:attrName>
                                        </p:attrNameLst>
                                      </p:cBhvr>
                                      <p:rCtr x="16615" y="0"/>
                                    </p:animMotion>
                                  </p:childTnLst>
                                </p:cTn>
                              </p:par>
                              <p:par>
                                <p:cTn id="12" presetID="35" presetClass="path" presetSubtype="0" repeatCount="indefinite" fill="hold" nodeType="withEffect">
                                  <p:stCondLst>
                                    <p:cond delay="0"/>
                                  </p:stCondLst>
                                  <p:childTnLst>
                                    <p:animMotion origin="layout" path="M 0 0 L -0.25 0 E" pathEditMode="relative" ptsTypes="">
                                      <p:cBhvr>
                                        <p:cTn id="13" dur="5000" fill="hold"/>
                                        <p:tgtEl>
                                          <p:spTgt spid="14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809003"/>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4800" b="1">
                <a:solidFill>
                  <a:schemeClr val="tx1"/>
                </a:solidFill>
                <a:effectLst>
                  <a:outerShdw blurRad="38100" dist="38100" dir="2700000" algn="tl">
                    <a:srgbClr val="000000">
                      <a:alpha val="43137"/>
                    </a:srgbClr>
                  </a:outerShdw>
                </a:effectLst>
                <a:latin typeface="UTM Amerika Sans" panose="02040603050506020204" pitchFamily="18" charset="0"/>
              </a:rPr>
              <a:t>Trả lời:</a:t>
            </a:r>
          </a:p>
        </p:txBody>
      </p:sp>
      <p:sp>
        <p:nvSpPr>
          <p:cNvPr id="3" name="Content Placeholder 2"/>
          <p:cNvSpPr>
            <a:spLocks noGrp="1"/>
          </p:cNvSpPr>
          <p:nvPr>
            <p:ph idx="1"/>
          </p:nvPr>
        </p:nvSpPr>
        <p:spPr>
          <a:xfrm>
            <a:off x="1247157" y="1719637"/>
            <a:ext cx="9601196" cy="4721504"/>
          </a:xfrm>
        </p:spPr>
        <p:txBody>
          <a:bodyPr>
            <a:normAutofit/>
          </a:bodyPr>
          <a:lstStyle/>
          <a:p>
            <a:pPr marL="711200" indent="-711200"/>
            <a:r>
              <a:rPr lang="en-US" sz="3600" b="1">
                <a:latin typeface="UTM Amerika Sans" panose="02040603050506020204" pitchFamily="18" charset="0"/>
              </a:rPr>
              <a:t>Hạt tải điện trong kim loại là electron</a:t>
            </a:r>
            <a:br>
              <a:rPr lang="en-US" sz="3600" b="1">
                <a:latin typeface="UTM Amerika Sans" panose="02040603050506020204" pitchFamily="18" charset="0"/>
              </a:rPr>
            </a:br>
            <a:r>
              <a:rPr lang="en-US" sz="3600" b="1">
                <a:solidFill>
                  <a:srgbClr val="FFFF00"/>
                </a:solidFill>
                <a:latin typeface="UTM Amerika Sans" panose="02040603050506020204" pitchFamily="18" charset="0"/>
              </a:rPr>
              <a:t>Nguồn gốc: </a:t>
            </a:r>
            <a:r>
              <a:rPr lang="en-US" sz="3600" b="1">
                <a:latin typeface="UTM Amerika Sans" panose="02040603050506020204" pitchFamily="18" charset="0"/>
              </a:rPr>
              <a:t>tự tách khỏi nguyên tử để trở thành electron tự do</a:t>
            </a:r>
          </a:p>
          <a:p>
            <a:pPr marL="711200" indent="-711200"/>
            <a:r>
              <a:rPr lang="en-US" sz="3600" b="1">
                <a:latin typeface="UTM Amerika Sans" panose="02040603050506020204" pitchFamily="18" charset="0"/>
              </a:rPr>
              <a:t>Hạt tải điện trong chất điện phân là: ion dương, ion âm</a:t>
            </a:r>
            <a:br>
              <a:rPr lang="en-US" sz="3600" b="1">
                <a:latin typeface="UTM Amerika Sans" panose="02040603050506020204" pitchFamily="18" charset="0"/>
              </a:rPr>
            </a:br>
            <a:r>
              <a:rPr lang="en-US" sz="3600" b="1">
                <a:solidFill>
                  <a:srgbClr val="FFFF00"/>
                </a:solidFill>
                <a:latin typeface="UTM Amerika Sans" panose="02040603050506020204" pitchFamily="18" charset="0"/>
              </a:rPr>
              <a:t>Nguồn gốc: </a:t>
            </a:r>
            <a:r>
              <a:rPr lang="en-US" sz="3600" b="1">
                <a:latin typeface="UTM Amerika Sans" panose="02040603050506020204" pitchFamily="18" charset="0"/>
              </a:rPr>
              <a:t>do sự điện ly của dung dịch điện phân</a:t>
            </a:r>
            <a:endParaRPr lang="en-US"/>
          </a:p>
        </p:txBody>
      </p:sp>
    </p:spTree>
    <p:extLst>
      <p:ext uri="{BB962C8B-B14F-4D97-AF65-F5344CB8AC3E}">
        <p14:creationId xmlns:p14="http://schemas.microsoft.com/office/powerpoint/2010/main" val="2140079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9144" y="2178796"/>
            <a:ext cx="9601196" cy="2837969"/>
          </a:xfrm>
        </p:spPr>
        <p:txBody>
          <a:bodyPr>
            <a:normAutofit fontScale="85000" lnSpcReduction="20000"/>
          </a:bodyPr>
          <a:lstStyle/>
          <a:p>
            <a:pPr marL="0" indent="0">
              <a:buNone/>
            </a:pPr>
            <a:r>
              <a:rPr lang="en-US" sz="4800" b="1">
                <a:latin typeface="UTM Amerika Sans" panose="02040603050506020204" pitchFamily="18" charset="0"/>
              </a:rPr>
              <a:t>Khi có điện trường: các ion dương chuyển động theo chiều điện trường các ion âm, electron chuyển động ngược chiều điện trường tạo ra dòng điện trong chất khí.</a:t>
            </a:r>
          </a:p>
        </p:txBody>
      </p:sp>
      <p:sp>
        <p:nvSpPr>
          <p:cNvPr id="4" name="Title 1"/>
          <p:cNvSpPr>
            <a:spLocks noGrp="1"/>
          </p:cNvSpPr>
          <p:nvPr>
            <p:ph type="title"/>
          </p:nvPr>
        </p:nvSpPr>
        <p:spPr>
          <a:xfrm>
            <a:off x="1479144" y="3801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9600" b="1">
                <a:solidFill>
                  <a:schemeClr val="tx1"/>
                </a:solidFill>
                <a:effectLst>
                  <a:outerShdw blurRad="38100" dist="38100" dir="2700000" algn="tl">
                    <a:srgbClr val="000000">
                      <a:alpha val="43137"/>
                    </a:srgbClr>
                  </a:outerShdw>
                </a:effectLst>
                <a:latin typeface="UTM Amerika Sans" panose="02040603050506020204" pitchFamily="18" charset="0"/>
              </a:rPr>
              <a:t>Nhận xét:</a:t>
            </a:r>
          </a:p>
        </p:txBody>
      </p:sp>
    </p:spTree>
    <p:extLst>
      <p:ext uri="{BB962C8B-B14F-4D97-AF65-F5344CB8AC3E}">
        <p14:creationId xmlns:p14="http://schemas.microsoft.com/office/powerpoint/2010/main" val="4070487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9600" b="1">
                <a:solidFill>
                  <a:srgbClr val="FFFF00"/>
                </a:solidFill>
                <a:effectLst>
                  <a:outerShdw blurRad="38100" dist="38100" dir="2700000" algn="tl">
                    <a:srgbClr val="000000">
                      <a:alpha val="43137"/>
                    </a:srgbClr>
                  </a:outerShdw>
                </a:effectLst>
                <a:latin typeface="UTM Amerika Sans" panose="02040603050506020204" pitchFamily="18" charset="0"/>
              </a:rPr>
              <a:t>Kết luận:</a:t>
            </a:r>
          </a:p>
        </p:txBody>
      </p:sp>
      <p:sp>
        <p:nvSpPr>
          <p:cNvPr id="3" name="Content Placeholder 2"/>
          <p:cNvSpPr>
            <a:spLocks noGrp="1"/>
          </p:cNvSpPr>
          <p:nvPr>
            <p:ph idx="1"/>
          </p:nvPr>
        </p:nvSpPr>
        <p:spPr>
          <a:xfrm>
            <a:off x="2113324" y="2827725"/>
            <a:ext cx="9601196" cy="2837969"/>
          </a:xfrm>
        </p:spPr>
        <p:txBody>
          <a:bodyPr>
            <a:normAutofit fontScale="92500" lnSpcReduction="20000"/>
          </a:bodyPr>
          <a:lstStyle/>
          <a:p>
            <a:pPr marL="0" indent="0">
              <a:buNone/>
            </a:pPr>
            <a:r>
              <a:rPr lang="en-US" sz="4800" b="1">
                <a:latin typeface="UTM Amerika Sans" panose="02040603050506020204" pitchFamily="18" charset="0"/>
              </a:rPr>
              <a:t>Dòng điện trong chất khí là dòng dịch chuyển của các ion dương cùng chiều điện trường, các ion âm và electron ngược chiều điện trường</a:t>
            </a:r>
          </a:p>
        </p:txBody>
      </p:sp>
    </p:spTree>
    <p:extLst>
      <p:ext uri="{BB962C8B-B14F-4D97-AF65-F5344CB8AC3E}">
        <p14:creationId xmlns:p14="http://schemas.microsoft.com/office/powerpoint/2010/main" val="4270571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8207" y="1953666"/>
            <a:ext cx="9601196" cy="2837969"/>
          </a:xfrm>
        </p:spPr>
        <p:txBody>
          <a:bodyPr>
            <a:normAutofit fontScale="62500" lnSpcReduction="20000"/>
          </a:bodyPr>
          <a:lstStyle/>
          <a:p>
            <a:pPr marL="0" indent="0">
              <a:buNone/>
            </a:pPr>
            <a:r>
              <a:rPr lang="en-US" sz="16300" b="1">
                <a:solidFill>
                  <a:srgbClr val="FFFF00"/>
                </a:solidFill>
                <a:latin typeface="UTM Amerika Sans" panose="02040603050506020204" pitchFamily="18" charset="0"/>
              </a:rPr>
              <a:t>“Số phận” </a:t>
            </a:r>
            <a:r>
              <a:rPr lang="en-US" sz="7700" b="1">
                <a:latin typeface="UTM Amerika Sans" panose="02040603050506020204" pitchFamily="18" charset="0"/>
              </a:rPr>
              <a:t>các ion dương, ion âm, electron sau khi đi đến điện </a:t>
            </a:r>
            <a:r>
              <a:rPr lang="en-US" sz="7700">
                <a:latin typeface="UTM Amerika Sans" panose="02040603050506020204" pitchFamily="18" charset="0"/>
              </a:rPr>
              <a:t>cực “về đâu”?</a:t>
            </a:r>
            <a:endParaRPr lang="en-US" sz="4600" b="1">
              <a:solidFill>
                <a:srgbClr val="FFFF00"/>
              </a:solidFill>
              <a:latin typeface="UTM Amerika Sans" panose="02040603050506020204" pitchFamily="18" charset="0"/>
            </a:endParaRPr>
          </a:p>
        </p:txBody>
      </p:sp>
    </p:spTree>
    <p:extLst>
      <p:ext uri="{BB962C8B-B14F-4D97-AF65-F5344CB8AC3E}">
        <p14:creationId xmlns:p14="http://schemas.microsoft.com/office/powerpoint/2010/main" val="2038502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4400" b="1">
                <a:solidFill>
                  <a:srgbClr val="FFFF00"/>
                </a:solidFill>
                <a:effectLst>
                  <a:outerShdw blurRad="38100" dist="38100" dir="2700000" algn="tl">
                    <a:srgbClr val="000000">
                      <a:alpha val="43137"/>
                    </a:srgbClr>
                  </a:outerShdw>
                </a:effectLst>
                <a:latin typeface="UTM Amerika Sans" panose="02040603050506020204" pitchFamily="18" charset="0"/>
              </a:rPr>
              <a:t>2. Sự dẫn điện không tự lực của chất khí</a:t>
            </a:r>
          </a:p>
        </p:txBody>
      </p:sp>
      <p:sp>
        <p:nvSpPr>
          <p:cNvPr id="3" name="Content Placeholder 2"/>
          <p:cNvSpPr>
            <a:spLocks noGrp="1"/>
          </p:cNvSpPr>
          <p:nvPr>
            <p:ph idx="1"/>
          </p:nvPr>
        </p:nvSpPr>
        <p:spPr>
          <a:xfrm>
            <a:off x="2099876" y="2464655"/>
            <a:ext cx="9601196" cy="2837969"/>
          </a:xfrm>
        </p:spPr>
        <p:txBody>
          <a:bodyPr>
            <a:normAutofit/>
          </a:bodyPr>
          <a:lstStyle/>
          <a:p>
            <a:pPr marL="0" indent="0">
              <a:buNone/>
            </a:pPr>
            <a:r>
              <a:rPr lang="en-US" sz="4800" b="1">
                <a:latin typeface="UTM Amerika Sans" panose="02040603050506020204" pitchFamily="18" charset="0"/>
              </a:rPr>
              <a:t>Khi tác nhân ion hoá mất đi thì dòng điện trong chất khí còn tồn tại không?</a:t>
            </a:r>
          </a:p>
        </p:txBody>
      </p:sp>
    </p:spTree>
    <p:extLst>
      <p:ext uri="{BB962C8B-B14F-4D97-AF65-F5344CB8AC3E}">
        <p14:creationId xmlns:p14="http://schemas.microsoft.com/office/powerpoint/2010/main" val="326103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924" y="290301"/>
            <a:ext cx="9404723" cy="1117084"/>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6000" b="1">
                <a:effectLst>
                  <a:outerShdw blurRad="38100" dist="38100" dir="2700000" algn="tl">
                    <a:srgbClr val="000000">
                      <a:alpha val="43137"/>
                    </a:srgbClr>
                  </a:outerShdw>
                </a:effectLst>
                <a:latin typeface="UTM Amerika Sans" panose="02040603050506020204" pitchFamily="18" charset="0"/>
              </a:rPr>
              <a:t>b) Kiểm tra</a:t>
            </a:r>
            <a:endParaRPr lang="en-US" sz="6000" b="1">
              <a:solidFill>
                <a:schemeClr val="tx1"/>
              </a:solidFill>
              <a:effectLst>
                <a:outerShdw blurRad="38100" dist="38100" dir="2700000" algn="tl">
                  <a:srgbClr val="000000">
                    <a:alpha val="43137"/>
                  </a:srgbClr>
                </a:outerShdw>
              </a:effectLst>
              <a:latin typeface="UTM Amerika Sans" panose="02040603050506020204" pitchFamily="18" charset="0"/>
            </a:endParaRPr>
          </a:p>
        </p:txBody>
      </p:sp>
      <p:sp>
        <p:nvSpPr>
          <p:cNvPr id="3" name="Isosceles Triangle 2"/>
          <p:cNvSpPr/>
          <p:nvPr/>
        </p:nvSpPr>
        <p:spPr>
          <a:xfrm>
            <a:off x="5176690" y="5665052"/>
            <a:ext cx="1800000" cy="90000"/>
          </a:xfrm>
          <a:prstGeom prst="triangle">
            <a:avLst>
              <a:gd name="adj" fmla="val 49033"/>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V="1">
            <a:off x="6065390" y="2052918"/>
            <a:ext cx="0" cy="3600000"/>
          </a:xfrm>
          <a:prstGeom prst="line">
            <a:avLst/>
          </a:prstGeom>
          <a:ln w="889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2672340" y="1836420"/>
            <a:ext cx="1960620" cy="1197962"/>
          </a:xfrm>
          <a:prstGeom prst="rect">
            <a:avLst/>
          </a:prstGeom>
          <a:solidFill>
            <a:schemeClr val="tx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108000" rtlCol="0" anchor="t" anchorCtr="0"/>
          <a:lstStyle/>
          <a:p>
            <a:r>
              <a:rPr lang="en-US">
                <a:solidFill>
                  <a:schemeClr val="tx2">
                    <a:lumMod val="25000"/>
                  </a:schemeClr>
                </a:solidFill>
              </a:rPr>
              <a:t>  G         0       mA</a:t>
            </a:r>
          </a:p>
          <a:p>
            <a:pPr algn="ctr"/>
            <a:endParaRPr lang="en-US">
              <a:solidFill>
                <a:schemeClr val="tx2">
                  <a:lumMod val="25000"/>
                </a:schemeClr>
              </a:solidFill>
            </a:endParaRPr>
          </a:p>
          <a:p>
            <a:endParaRPr lang="en-US">
              <a:solidFill>
                <a:schemeClr val="tx2">
                  <a:lumMod val="25000"/>
                </a:schemeClr>
              </a:solidFill>
            </a:endParaRPr>
          </a:p>
          <a:p>
            <a:r>
              <a:rPr lang="en-US" sz="1400">
                <a:solidFill>
                  <a:schemeClr val="tx2">
                    <a:lumMod val="25000"/>
                  </a:schemeClr>
                </a:solidFill>
              </a:rPr>
              <a:t> -50                            50</a:t>
            </a:r>
          </a:p>
        </p:txBody>
      </p:sp>
      <p:sp>
        <p:nvSpPr>
          <p:cNvPr id="7" name="Rectangle 6"/>
          <p:cNvSpPr/>
          <p:nvPr/>
        </p:nvSpPr>
        <p:spPr>
          <a:xfrm>
            <a:off x="6493092" y="3034712"/>
            <a:ext cx="560438" cy="383458"/>
          </a:xfrm>
          <a:prstGeom prst="rect">
            <a:avLst/>
          </a:prstGeom>
          <a:solidFill>
            <a:schemeClr val="tx2">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ata 9"/>
          <p:cNvSpPr/>
          <p:nvPr/>
        </p:nvSpPr>
        <p:spPr>
          <a:xfrm rot="16200000" flipH="1">
            <a:off x="6152528" y="3188891"/>
            <a:ext cx="486000" cy="176983"/>
          </a:xfrm>
          <a:prstGeom prst="flowChartInputOutput">
            <a:avLst/>
          </a:prstGeom>
          <a:solidFill>
            <a:schemeClr val="tx2">
              <a:lumMod val="75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endCxn id="8" idx="1"/>
          </p:cNvCxnSpPr>
          <p:nvPr/>
        </p:nvCxnSpPr>
        <p:spPr>
          <a:xfrm>
            <a:off x="6055180" y="3343403"/>
            <a:ext cx="251857" cy="0"/>
          </a:xfrm>
          <a:prstGeom prst="line">
            <a:avLst/>
          </a:prstGeom>
          <a:ln w="539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3021631" y="2203099"/>
            <a:ext cx="1267045" cy="1267045"/>
            <a:chOff x="4126531" y="2203099"/>
            <a:chExt cx="1267045" cy="1267045"/>
          </a:xfrm>
        </p:grpSpPr>
        <p:sp>
          <p:nvSpPr>
            <p:cNvPr id="53" name="Arc 52"/>
            <p:cNvSpPr/>
            <p:nvPr/>
          </p:nvSpPr>
          <p:spPr>
            <a:xfrm rot="19181718">
              <a:off x="4126531" y="2203099"/>
              <a:ext cx="1267045" cy="1267045"/>
            </a:xfrm>
            <a:prstGeom prst="arc">
              <a:avLst>
                <a:gd name="adj1" fmla="val 13200486"/>
                <a:gd name="adj2" fmla="val 2610420"/>
              </a:avLst>
            </a:prstGeom>
            <a:ln>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Arc 53"/>
            <p:cNvSpPr/>
            <p:nvPr/>
          </p:nvSpPr>
          <p:spPr>
            <a:xfrm rot="19181718">
              <a:off x="4218616" y="2300990"/>
              <a:ext cx="1093853" cy="1093853"/>
            </a:xfrm>
            <a:prstGeom prst="arc">
              <a:avLst>
                <a:gd name="adj1" fmla="val 13426811"/>
                <a:gd name="adj2" fmla="val 2448293"/>
              </a:avLst>
            </a:prstGeom>
            <a:ln w="31750">
              <a:solidFill>
                <a:schemeClr val="bg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17" name="Straight Connector 16"/>
          <p:cNvCxnSpPr/>
          <p:nvPr/>
        </p:nvCxnSpPr>
        <p:spPr>
          <a:xfrm>
            <a:off x="6065390" y="4754186"/>
            <a:ext cx="251857" cy="0"/>
          </a:xfrm>
          <a:prstGeom prst="line">
            <a:avLst/>
          </a:prstGeom>
          <a:ln w="5397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Flowchart: Data 17"/>
          <p:cNvSpPr/>
          <p:nvPr/>
        </p:nvSpPr>
        <p:spPr>
          <a:xfrm>
            <a:off x="6153877" y="4659549"/>
            <a:ext cx="1080000" cy="176981"/>
          </a:xfrm>
          <a:prstGeom prst="flowChartInputOutpu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0"/>
          <p:cNvGrpSpPr>
            <a:grpSpLocks/>
          </p:cNvGrpSpPr>
          <p:nvPr/>
        </p:nvGrpSpPr>
        <p:grpSpPr bwMode="auto">
          <a:xfrm>
            <a:off x="6222686" y="4031775"/>
            <a:ext cx="943766" cy="709612"/>
            <a:chOff x="2304" y="2854"/>
            <a:chExt cx="1056" cy="794"/>
          </a:xfrm>
        </p:grpSpPr>
        <p:sp>
          <p:nvSpPr>
            <p:cNvPr id="20" name="AutoShape 11"/>
            <p:cNvSpPr>
              <a:spLocks noChangeArrowheads="1"/>
            </p:cNvSpPr>
            <p:nvPr/>
          </p:nvSpPr>
          <p:spPr bwMode="auto">
            <a:xfrm>
              <a:off x="2361" y="3252"/>
              <a:ext cx="966" cy="209"/>
            </a:xfrm>
            <a:prstGeom prst="can">
              <a:avLst>
                <a:gd name="adj" fmla="val 25000"/>
              </a:avLst>
            </a:prstGeom>
            <a:gradFill rotWithShape="1">
              <a:gsLst>
                <a:gs pos="0">
                  <a:schemeClr val="accent4">
                    <a:lumMod val="20000"/>
                    <a:lumOff val="80000"/>
                  </a:schemeClr>
                </a:gs>
                <a:gs pos="100000">
                  <a:schemeClr val="accent3">
                    <a:lumMod val="20000"/>
                    <a:lumOff val="80000"/>
                  </a:schemeClr>
                </a:gs>
              </a:gsLst>
              <a:lin ang="5400000" scaled="1"/>
            </a:gradFill>
            <a:ln w="9525">
              <a:solidFill>
                <a:schemeClr val="accent4">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Oval 12"/>
            <p:cNvSpPr>
              <a:spLocks noChangeArrowheads="1"/>
            </p:cNvSpPr>
            <p:nvPr/>
          </p:nvSpPr>
          <p:spPr bwMode="auto">
            <a:xfrm>
              <a:off x="2502" y="3559"/>
              <a:ext cx="713" cy="81"/>
            </a:xfrm>
            <a:prstGeom prst="ellipse">
              <a:avLst/>
            </a:prstGeom>
            <a:gradFill rotWithShape="1">
              <a:gsLst>
                <a:gs pos="0">
                  <a:srgbClr val="003399">
                    <a:alpha val="75999"/>
                  </a:srgbClr>
                </a:gs>
                <a:gs pos="50000">
                  <a:schemeClr val="bg2">
                    <a:lumMod val="60000"/>
                    <a:lumOff val="40000"/>
                  </a:schemeClr>
                </a:gs>
                <a:gs pos="100000">
                  <a:srgbClr val="003399">
                    <a:alpha val="75999"/>
                  </a:srgbClr>
                </a:gs>
              </a:gsLst>
              <a:lin ang="5400000" scaled="1"/>
            </a:gradFill>
            <a:ln w="9525">
              <a:solidFill>
                <a:schemeClr val="accent4">
                  <a:lumMod val="40000"/>
                  <a:lumOff val="60000"/>
                </a:schemeClr>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3"/>
            <p:cNvSpPr>
              <a:spLocks/>
            </p:cNvSpPr>
            <p:nvPr/>
          </p:nvSpPr>
          <p:spPr bwMode="auto">
            <a:xfrm>
              <a:off x="2304" y="2968"/>
              <a:ext cx="1056" cy="680"/>
            </a:xfrm>
            <a:custGeom>
              <a:avLst/>
              <a:gdLst>
                <a:gd name="T0" fmla="*/ 415 w 1259"/>
                <a:gd name="T1" fmla="*/ 0 h 1092"/>
                <a:gd name="T2" fmla="*/ 415 w 1259"/>
                <a:gd name="T3" fmla="*/ 288 h 1092"/>
                <a:gd name="T4" fmla="*/ 55 w 1259"/>
                <a:gd name="T5" fmla="*/ 408 h 1092"/>
                <a:gd name="T6" fmla="*/ 67 w 1259"/>
                <a:gd name="T7" fmla="*/ 720 h 1092"/>
                <a:gd name="T8" fmla="*/ 235 w 1259"/>
                <a:gd name="T9" fmla="*/ 1020 h 1092"/>
                <a:gd name="T10" fmla="*/ 415 w 1259"/>
                <a:gd name="T11" fmla="*/ 1080 h 1092"/>
                <a:gd name="T12" fmla="*/ 667 w 1259"/>
                <a:gd name="T13" fmla="*/ 1092 h 1092"/>
                <a:gd name="T14" fmla="*/ 931 w 1259"/>
                <a:gd name="T15" fmla="*/ 1080 h 1092"/>
                <a:gd name="T16" fmla="*/ 1087 w 1259"/>
                <a:gd name="T17" fmla="*/ 1020 h 1092"/>
                <a:gd name="T18" fmla="*/ 1195 w 1259"/>
                <a:gd name="T19" fmla="*/ 828 h 1092"/>
                <a:gd name="T20" fmla="*/ 1243 w 1259"/>
                <a:gd name="T21" fmla="*/ 648 h 1092"/>
                <a:gd name="T22" fmla="*/ 1195 w 1259"/>
                <a:gd name="T23" fmla="*/ 396 h 1092"/>
                <a:gd name="T24" fmla="*/ 859 w 1259"/>
                <a:gd name="T25" fmla="*/ 300 h 1092"/>
                <a:gd name="T26" fmla="*/ 835 w 1259"/>
                <a:gd name="T27" fmla="*/ 0 h 1092"/>
                <a:gd name="T28" fmla="*/ 415 w 1259"/>
                <a:gd name="T29" fmla="*/ 0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9" h="1092">
                  <a:moveTo>
                    <a:pt x="415" y="0"/>
                  </a:moveTo>
                  <a:cubicBezTo>
                    <a:pt x="339" y="36"/>
                    <a:pt x="499" y="220"/>
                    <a:pt x="415" y="288"/>
                  </a:cubicBezTo>
                  <a:cubicBezTo>
                    <a:pt x="327" y="344"/>
                    <a:pt x="143" y="280"/>
                    <a:pt x="55" y="408"/>
                  </a:cubicBezTo>
                  <a:cubicBezTo>
                    <a:pt x="0" y="479"/>
                    <a:pt x="37" y="618"/>
                    <a:pt x="67" y="720"/>
                  </a:cubicBezTo>
                  <a:cubicBezTo>
                    <a:pt x="97" y="822"/>
                    <a:pt x="177" y="960"/>
                    <a:pt x="235" y="1020"/>
                  </a:cubicBezTo>
                  <a:lnTo>
                    <a:pt x="415" y="1080"/>
                  </a:lnTo>
                  <a:lnTo>
                    <a:pt x="667" y="1092"/>
                  </a:lnTo>
                  <a:lnTo>
                    <a:pt x="931" y="1080"/>
                  </a:lnTo>
                  <a:lnTo>
                    <a:pt x="1087" y="1020"/>
                  </a:lnTo>
                  <a:cubicBezTo>
                    <a:pt x="1131" y="978"/>
                    <a:pt x="1169" y="890"/>
                    <a:pt x="1195" y="828"/>
                  </a:cubicBezTo>
                  <a:cubicBezTo>
                    <a:pt x="1221" y="766"/>
                    <a:pt x="1243" y="720"/>
                    <a:pt x="1243" y="648"/>
                  </a:cubicBezTo>
                  <a:cubicBezTo>
                    <a:pt x="1243" y="576"/>
                    <a:pt x="1259" y="454"/>
                    <a:pt x="1195" y="396"/>
                  </a:cubicBezTo>
                  <a:cubicBezTo>
                    <a:pt x="1171" y="264"/>
                    <a:pt x="955" y="348"/>
                    <a:pt x="859" y="300"/>
                  </a:cubicBezTo>
                  <a:cubicBezTo>
                    <a:pt x="763" y="252"/>
                    <a:pt x="909" y="50"/>
                    <a:pt x="835" y="0"/>
                  </a:cubicBezTo>
                  <a:cubicBezTo>
                    <a:pt x="835" y="0"/>
                    <a:pt x="415" y="0"/>
                    <a:pt x="415" y="0"/>
                  </a:cubicBezTo>
                  <a:close/>
                </a:path>
              </a:pathLst>
            </a:custGeom>
            <a:noFill/>
            <a:ln w="15875">
              <a:solidFill>
                <a:schemeClr val="accent3">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Oval 14"/>
            <p:cNvSpPr>
              <a:spLocks noChangeArrowheads="1"/>
            </p:cNvSpPr>
            <p:nvPr/>
          </p:nvSpPr>
          <p:spPr bwMode="auto">
            <a:xfrm>
              <a:off x="2652" y="2946"/>
              <a:ext cx="363" cy="60"/>
            </a:xfrm>
            <a:prstGeom prst="ellipse">
              <a:avLst/>
            </a:prstGeom>
            <a:noFill/>
            <a:ln w="12700">
              <a:solidFill>
                <a:schemeClr val="accent3">
                  <a:lumMod val="60000"/>
                  <a:lumOff val="4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5"/>
            <p:cNvSpPr>
              <a:spLocks/>
            </p:cNvSpPr>
            <p:nvPr/>
          </p:nvSpPr>
          <p:spPr bwMode="auto">
            <a:xfrm>
              <a:off x="2693" y="2854"/>
              <a:ext cx="311" cy="602"/>
            </a:xfrm>
            <a:custGeom>
              <a:avLst/>
              <a:gdLst>
                <a:gd name="T0" fmla="*/ 168 w 373"/>
                <a:gd name="T1" fmla="*/ 8 h 968"/>
                <a:gd name="T2" fmla="*/ 216 w 373"/>
                <a:gd name="T3" fmla="*/ 392 h 968"/>
                <a:gd name="T4" fmla="*/ 288 w 373"/>
                <a:gd name="T5" fmla="*/ 608 h 968"/>
                <a:gd name="T6" fmla="*/ 216 w 373"/>
                <a:gd name="T7" fmla="*/ 776 h 968"/>
                <a:gd name="T8" fmla="*/ 120 w 373"/>
                <a:gd name="T9" fmla="*/ 872 h 968"/>
                <a:gd name="T10" fmla="*/ 12 w 373"/>
                <a:gd name="T11" fmla="*/ 908 h 968"/>
                <a:gd name="T12" fmla="*/ 228 w 373"/>
                <a:gd name="T13" fmla="*/ 872 h 968"/>
                <a:gd name="T14" fmla="*/ 348 w 373"/>
                <a:gd name="T15" fmla="*/ 740 h 968"/>
                <a:gd name="T16" fmla="*/ 372 w 373"/>
                <a:gd name="T17" fmla="*/ 656 h 968"/>
                <a:gd name="T18" fmla="*/ 348 w 373"/>
                <a:gd name="T19" fmla="*/ 500 h 968"/>
                <a:gd name="T20" fmla="*/ 264 w 373"/>
                <a:gd name="T21" fmla="*/ 344 h 968"/>
                <a:gd name="T22" fmla="*/ 168 w 373"/>
                <a:gd name="T23" fmla="*/ 8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3" h="968">
                  <a:moveTo>
                    <a:pt x="168" y="8"/>
                  </a:moveTo>
                  <a:cubicBezTo>
                    <a:pt x="160" y="16"/>
                    <a:pt x="192" y="298"/>
                    <a:pt x="216" y="392"/>
                  </a:cubicBezTo>
                  <a:cubicBezTo>
                    <a:pt x="240" y="486"/>
                    <a:pt x="288" y="544"/>
                    <a:pt x="288" y="608"/>
                  </a:cubicBezTo>
                  <a:cubicBezTo>
                    <a:pt x="288" y="672"/>
                    <a:pt x="248" y="726"/>
                    <a:pt x="216" y="776"/>
                  </a:cubicBezTo>
                  <a:cubicBezTo>
                    <a:pt x="184" y="826"/>
                    <a:pt x="152" y="840"/>
                    <a:pt x="120" y="872"/>
                  </a:cubicBezTo>
                  <a:cubicBezTo>
                    <a:pt x="88" y="904"/>
                    <a:pt x="0" y="848"/>
                    <a:pt x="12" y="908"/>
                  </a:cubicBezTo>
                  <a:cubicBezTo>
                    <a:pt x="24" y="968"/>
                    <a:pt x="228" y="872"/>
                    <a:pt x="228" y="872"/>
                  </a:cubicBezTo>
                  <a:cubicBezTo>
                    <a:pt x="228" y="872"/>
                    <a:pt x="330" y="814"/>
                    <a:pt x="348" y="740"/>
                  </a:cubicBezTo>
                  <a:cubicBezTo>
                    <a:pt x="373" y="700"/>
                    <a:pt x="372" y="696"/>
                    <a:pt x="372" y="656"/>
                  </a:cubicBezTo>
                  <a:cubicBezTo>
                    <a:pt x="372" y="616"/>
                    <a:pt x="366" y="552"/>
                    <a:pt x="348" y="500"/>
                  </a:cubicBezTo>
                  <a:cubicBezTo>
                    <a:pt x="336" y="512"/>
                    <a:pt x="306" y="422"/>
                    <a:pt x="264" y="344"/>
                  </a:cubicBezTo>
                  <a:cubicBezTo>
                    <a:pt x="222" y="266"/>
                    <a:pt x="176" y="0"/>
                    <a:pt x="168" y="8"/>
                  </a:cubicBezTo>
                  <a:close/>
                </a:path>
              </a:pathLst>
            </a:custGeom>
            <a:solidFill>
              <a:schemeClr val="bg2"/>
            </a:solidFill>
            <a:ln w="9525">
              <a:solidFill>
                <a:schemeClr val="accent4">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Oval 16"/>
            <p:cNvSpPr>
              <a:spLocks noChangeArrowheads="1"/>
            </p:cNvSpPr>
            <p:nvPr/>
          </p:nvSpPr>
          <p:spPr bwMode="auto">
            <a:xfrm>
              <a:off x="2341" y="3229"/>
              <a:ext cx="1006" cy="53"/>
            </a:xfrm>
            <a:prstGeom prst="ellipse">
              <a:avLst/>
            </a:prstGeom>
            <a:solidFill>
              <a:srgbClr val="003399">
                <a:alpha val="13000"/>
              </a:srgbClr>
            </a:solidFill>
            <a:ln w="9525">
              <a:solidFill>
                <a:schemeClr val="accent4">
                  <a:lumMod val="40000"/>
                  <a:lumOff val="6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2" name="Group 61"/>
          <p:cNvGrpSpPr/>
          <p:nvPr/>
        </p:nvGrpSpPr>
        <p:grpSpPr>
          <a:xfrm>
            <a:off x="3652650" y="2280811"/>
            <a:ext cx="7259" cy="1163830"/>
            <a:chOff x="4772064" y="2556583"/>
            <a:chExt cx="7259" cy="1163830"/>
          </a:xfrm>
        </p:grpSpPr>
        <p:cxnSp>
          <p:nvCxnSpPr>
            <p:cNvPr id="42" name="Straight Arrow Connector 41"/>
            <p:cNvCxnSpPr/>
            <p:nvPr/>
          </p:nvCxnSpPr>
          <p:spPr>
            <a:xfrm flipV="1">
              <a:off x="4772064" y="2556583"/>
              <a:ext cx="0" cy="57600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4779323" y="3144413"/>
              <a:ext cx="0" cy="5760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Rectangle 63"/>
          <p:cNvSpPr/>
          <p:nvPr/>
        </p:nvSpPr>
        <p:spPr>
          <a:xfrm>
            <a:off x="3042959" y="3034381"/>
            <a:ext cx="1207913" cy="468899"/>
          </a:xfrm>
          <a:prstGeom prst="rect">
            <a:avLst/>
          </a:prstGeom>
          <a:solidFill>
            <a:schemeClr val="tx1"/>
          </a:solidFill>
          <a:ln>
            <a:solidFill>
              <a:schemeClr val="tx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onut 65"/>
          <p:cNvSpPr/>
          <p:nvPr/>
        </p:nvSpPr>
        <p:spPr>
          <a:xfrm>
            <a:off x="3082954" y="3310170"/>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7" name="Donut 66"/>
          <p:cNvSpPr/>
          <p:nvPr/>
        </p:nvSpPr>
        <p:spPr>
          <a:xfrm>
            <a:off x="3082405" y="3109268"/>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Rounded Rectangle 69"/>
          <p:cNvSpPr/>
          <p:nvPr/>
        </p:nvSpPr>
        <p:spPr>
          <a:xfrm>
            <a:off x="2484865" y="4852728"/>
            <a:ext cx="2324100" cy="90232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t>     </a:t>
            </a:r>
            <a:r>
              <a:rPr lang="en-US" sz="1400">
                <a:solidFill>
                  <a:schemeClr val="tx2">
                    <a:lumMod val="25000"/>
                  </a:schemeClr>
                </a:solidFill>
              </a:rPr>
              <a:t>G                DC100V</a:t>
            </a:r>
            <a:endParaRPr lang="en-US">
              <a:solidFill>
                <a:schemeClr val="tx2">
                  <a:lumMod val="25000"/>
                </a:schemeClr>
              </a:solidFill>
            </a:endParaRPr>
          </a:p>
        </p:txBody>
      </p:sp>
      <p:sp>
        <p:nvSpPr>
          <p:cNvPr id="72" name="Donut 71"/>
          <p:cNvSpPr/>
          <p:nvPr/>
        </p:nvSpPr>
        <p:spPr>
          <a:xfrm>
            <a:off x="3057005" y="5002310"/>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Donut 72"/>
          <p:cNvSpPr/>
          <p:nvPr/>
        </p:nvSpPr>
        <p:spPr>
          <a:xfrm>
            <a:off x="2872855" y="4995218"/>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4250872" y="4995218"/>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4066722" y="4988126"/>
            <a:ext cx="108000" cy="108000"/>
          </a:xfrm>
          <a:prstGeom prst="donu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eeform 78"/>
          <p:cNvSpPr/>
          <p:nvPr/>
        </p:nvSpPr>
        <p:spPr>
          <a:xfrm>
            <a:off x="3055846" y="3366850"/>
            <a:ext cx="215852" cy="1687750"/>
          </a:xfrm>
          <a:custGeom>
            <a:avLst/>
            <a:gdLst>
              <a:gd name="connsiteX0" fmla="*/ 81054 w 215852"/>
              <a:gd name="connsiteY0" fmla="*/ 0 h 1714500"/>
              <a:gd name="connsiteX1" fmla="*/ 214404 w 215852"/>
              <a:gd name="connsiteY1" fmla="*/ 742950 h 1714500"/>
              <a:gd name="connsiteX2" fmla="*/ 4854 w 215852"/>
              <a:gd name="connsiteY2" fmla="*/ 1504950 h 1714500"/>
              <a:gd name="connsiteX3" fmla="*/ 62004 w 215852"/>
              <a:gd name="connsiteY3" fmla="*/ 1714500 h 1714500"/>
            </a:gdLst>
            <a:ahLst/>
            <a:cxnLst>
              <a:cxn ang="0">
                <a:pos x="connsiteX0" y="connsiteY0"/>
              </a:cxn>
              <a:cxn ang="0">
                <a:pos x="connsiteX1" y="connsiteY1"/>
              </a:cxn>
              <a:cxn ang="0">
                <a:pos x="connsiteX2" y="connsiteY2"/>
              </a:cxn>
              <a:cxn ang="0">
                <a:pos x="connsiteX3" y="connsiteY3"/>
              </a:cxn>
            </a:cxnLst>
            <a:rect l="l" t="t" r="r" b="b"/>
            <a:pathLst>
              <a:path w="215852" h="1714500">
                <a:moveTo>
                  <a:pt x="81054" y="0"/>
                </a:moveTo>
                <a:cubicBezTo>
                  <a:pt x="154079" y="246062"/>
                  <a:pt x="227104" y="492125"/>
                  <a:pt x="214404" y="742950"/>
                </a:cubicBezTo>
                <a:cubicBezTo>
                  <a:pt x="201704" y="993775"/>
                  <a:pt x="30254" y="1343025"/>
                  <a:pt x="4854" y="1504950"/>
                </a:cubicBezTo>
                <a:cubicBezTo>
                  <a:pt x="-20546" y="1666875"/>
                  <a:pt x="62004" y="1714500"/>
                  <a:pt x="62004" y="1714500"/>
                </a:cubicBezTo>
              </a:path>
            </a:pathLst>
          </a:custGeom>
          <a:noFill/>
          <a:ln w="317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4114800" y="3219450"/>
            <a:ext cx="2197100" cy="1822450"/>
          </a:xfrm>
          <a:custGeom>
            <a:avLst/>
            <a:gdLst>
              <a:gd name="connsiteX0" fmla="*/ 0 w 2197100"/>
              <a:gd name="connsiteY0" fmla="*/ 1822450 h 1822450"/>
              <a:gd name="connsiteX1" fmla="*/ 304800 w 2197100"/>
              <a:gd name="connsiteY1" fmla="*/ 1047750 h 1822450"/>
              <a:gd name="connsiteX2" fmla="*/ 1485900 w 2197100"/>
              <a:gd name="connsiteY2" fmla="*/ 438150 h 1822450"/>
              <a:gd name="connsiteX3" fmla="*/ 2089150 w 2197100"/>
              <a:gd name="connsiteY3" fmla="*/ 82550 h 1822450"/>
              <a:gd name="connsiteX4" fmla="*/ 2190750 w 2197100"/>
              <a:gd name="connsiteY4" fmla="*/ 6350 h 1822450"/>
              <a:gd name="connsiteX5" fmla="*/ 2190750 w 2197100"/>
              <a:gd name="connsiteY5" fmla="*/ 6350 h 1822450"/>
              <a:gd name="connsiteX6" fmla="*/ 2197100 w 2197100"/>
              <a:gd name="connsiteY6" fmla="*/ 0 h 182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100" h="1822450">
                <a:moveTo>
                  <a:pt x="0" y="1822450"/>
                </a:moveTo>
                <a:cubicBezTo>
                  <a:pt x="28575" y="1550458"/>
                  <a:pt x="57150" y="1278467"/>
                  <a:pt x="304800" y="1047750"/>
                </a:cubicBezTo>
                <a:cubicBezTo>
                  <a:pt x="552450" y="817033"/>
                  <a:pt x="1188508" y="599017"/>
                  <a:pt x="1485900" y="438150"/>
                </a:cubicBezTo>
                <a:cubicBezTo>
                  <a:pt x="1783292" y="277283"/>
                  <a:pt x="1971675" y="154517"/>
                  <a:pt x="2089150" y="82550"/>
                </a:cubicBezTo>
                <a:cubicBezTo>
                  <a:pt x="2206625" y="10583"/>
                  <a:pt x="2190750" y="6350"/>
                  <a:pt x="2190750" y="6350"/>
                </a:cubicBezTo>
                <a:lnTo>
                  <a:pt x="2190750" y="6350"/>
                </a:lnTo>
                <a:lnTo>
                  <a:pt x="2197100" y="0"/>
                </a:lnTo>
              </a:path>
            </a:pathLst>
          </a:cu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2863975" y="3155950"/>
            <a:ext cx="266575" cy="1892300"/>
          </a:xfrm>
          <a:custGeom>
            <a:avLst/>
            <a:gdLst>
              <a:gd name="connsiteX0" fmla="*/ 266575 w 266575"/>
              <a:gd name="connsiteY0" fmla="*/ 0 h 1892300"/>
              <a:gd name="connsiteX1" fmla="*/ 95125 w 266575"/>
              <a:gd name="connsiteY1" fmla="*/ 152400 h 1892300"/>
              <a:gd name="connsiteX2" fmla="*/ 63375 w 266575"/>
              <a:gd name="connsiteY2" fmla="*/ 565150 h 1892300"/>
              <a:gd name="connsiteX3" fmla="*/ 171325 w 266575"/>
              <a:gd name="connsiteY3" fmla="*/ 965200 h 1892300"/>
              <a:gd name="connsiteX4" fmla="*/ 6225 w 266575"/>
              <a:gd name="connsiteY4" fmla="*/ 1625600 h 1892300"/>
              <a:gd name="connsiteX5" fmla="*/ 50675 w 266575"/>
              <a:gd name="connsiteY5" fmla="*/ 189230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75" h="1892300">
                <a:moveTo>
                  <a:pt x="266575" y="0"/>
                </a:moveTo>
                <a:cubicBezTo>
                  <a:pt x="197783" y="29104"/>
                  <a:pt x="128992" y="58208"/>
                  <a:pt x="95125" y="152400"/>
                </a:cubicBezTo>
                <a:cubicBezTo>
                  <a:pt x="61258" y="246592"/>
                  <a:pt x="50675" y="429683"/>
                  <a:pt x="63375" y="565150"/>
                </a:cubicBezTo>
                <a:cubicBezTo>
                  <a:pt x="76075" y="700617"/>
                  <a:pt x="180850" y="788458"/>
                  <a:pt x="171325" y="965200"/>
                </a:cubicBezTo>
                <a:cubicBezTo>
                  <a:pt x="161800" y="1141942"/>
                  <a:pt x="26333" y="1471083"/>
                  <a:pt x="6225" y="1625600"/>
                </a:cubicBezTo>
                <a:cubicBezTo>
                  <a:pt x="-13883" y="1780117"/>
                  <a:pt x="18396" y="1836208"/>
                  <a:pt x="50675" y="1892300"/>
                </a:cubicBezTo>
              </a:path>
            </a:pathLst>
          </a:custGeom>
          <a:noFill/>
          <a:ln w="317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83"/>
          <p:cNvSpPr/>
          <p:nvPr/>
        </p:nvSpPr>
        <p:spPr>
          <a:xfrm>
            <a:off x="4292600" y="3371850"/>
            <a:ext cx="2006492" cy="1682750"/>
          </a:xfrm>
          <a:custGeom>
            <a:avLst/>
            <a:gdLst>
              <a:gd name="connsiteX0" fmla="*/ 0 w 2006492"/>
              <a:gd name="connsiteY0" fmla="*/ 1682750 h 1682750"/>
              <a:gd name="connsiteX1" fmla="*/ 425450 w 2006492"/>
              <a:gd name="connsiteY1" fmla="*/ 1009650 h 1682750"/>
              <a:gd name="connsiteX2" fmla="*/ 1098550 w 2006492"/>
              <a:gd name="connsiteY2" fmla="*/ 679450 h 1682750"/>
              <a:gd name="connsiteX3" fmla="*/ 1873250 w 2006492"/>
              <a:gd name="connsiteY3" fmla="*/ 165100 h 1682750"/>
              <a:gd name="connsiteX4" fmla="*/ 2000250 w 2006492"/>
              <a:gd name="connsiteY4" fmla="*/ 0 h 168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492" h="1682750">
                <a:moveTo>
                  <a:pt x="0" y="1682750"/>
                </a:moveTo>
                <a:cubicBezTo>
                  <a:pt x="121179" y="1429808"/>
                  <a:pt x="242358" y="1176867"/>
                  <a:pt x="425450" y="1009650"/>
                </a:cubicBezTo>
                <a:cubicBezTo>
                  <a:pt x="608542" y="842433"/>
                  <a:pt x="857250" y="820208"/>
                  <a:pt x="1098550" y="679450"/>
                </a:cubicBezTo>
                <a:cubicBezTo>
                  <a:pt x="1339850" y="538692"/>
                  <a:pt x="1722967" y="278342"/>
                  <a:pt x="1873250" y="165100"/>
                </a:cubicBezTo>
                <a:cubicBezTo>
                  <a:pt x="2023533" y="51858"/>
                  <a:pt x="2011891" y="25929"/>
                  <a:pt x="2000250" y="0"/>
                </a:cubicBezTo>
              </a:path>
            </a:pathLst>
          </a:custGeom>
          <a:noFill/>
          <a:ln w="3492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07037" y="3151674"/>
            <a:ext cx="560438" cy="383458"/>
          </a:xfrm>
          <a:prstGeom prst="rect">
            <a:avLst/>
          </a:prstGeom>
          <a:solidFill>
            <a:schemeClr val="accent3">
              <a:lumMod val="40000"/>
              <a:lumOff val="6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4"/>
          <p:cNvSpPr/>
          <p:nvPr/>
        </p:nvSpPr>
        <p:spPr>
          <a:xfrm>
            <a:off x="6604597" y="3648311"/>
            <a:ext cx="227310" cy="405482"/>
          </a:xfrm>
          <a:custGeom>
            <a:avLst/>
            <a:gdLst>
              <a:gd name="connsiteX0" fmla="*/ 253530 w 726726"/>
              <a:gd name="connsiteY0" fmla="*/ 247650 h 1234494"/>
              <a:gd name="connsiteX1" fmla="*/ 234480 w 726726"/>
              <a:gd name="connsiteY1" fmla="*/ 538163 h 1234494"/>
              <a:gd name="connsiteX2" fmla="*/ 10642 w 726726"/>
              <a:gd name="connsiteY2" fmla="*/ 776288 h 1234494"/>
              <a:gd name="connsiteX3" fmla="*/ 58267 w 726726"/>
              <a:gd name="connsiteY3" fmla="*/ 1038225 h 1234494"/>
              <a:gd name="connsiteX4" fmla="*/ 253530 w 726726"/>
              <a:gd name="connsiteY4" fmla="*/ 1219200 h 1234494"/>
              <a:gd name="connsiteX5" fmla="*/ 448792 w 726726"/>
              <a:gd name="connsiteY5" fmla="*/ 1195388 h 1234494"/>
              <a:gd name="connsiteX6" fmla="*/ 720255 w 726726"/>
              <a:gd name="connsiteY6" fmla="*/ 962025 h 1234494"/>
              <a:gd name="connsiteX7" fmla="*/ 605955 w 726726"/>
              <a:gd name="connsiteY7" fmla="*/ 500063 h 1234494"/>
              <a:gd name="connsiteX8" fmla="*/ 215430 w 726726"/>
              <a:gd name="connsiteY8" fmla="*/ 0 h 1234494"/>
              <a:gd name="connsiteX9" fmla="*/ 215430 w 726726"/>
              <a:gd name="connsiteY9" fmla="*/ 0 h 1234494"/>
              <a:gd name="connsiteX10" fmla="*/ 253530 w 726726"/>
              <a:gd name="connsiteY10" fmla="*/ 247650 h 123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6726" h="1234494">
                <a:moveTo>
                  <a:pt x="253530" y="247650"/>
                </a:moveTo>
                <a:cubicBezTo>
                  <a:pt x="264245" y="348853"/>
                  <a:pt x="274961" y="450057"/>
                  <a:pt x="234480" y="538163"/>
                </a:cubicBezTo>
                <a:cubicBezTo>
                  <a:pt x="193999" y="626269"/>
                  <a:pt x="40011" y="692944"/>
                  <a:pt x="10642" y="776288"/>
                </a:cubicBezTo>
                <a:cubicBezTo>
                  <a:pt x="-18727" y="859632"/>
                  <a:pt x="17786" y="964406"/>
                  <a:pt x="58267" y="1038225"/>
                </a:cubicBezTo>
                <a:cubicBezTo>
                  <a:pt x="98748" y="1112044"/>
                  <a:pt x="188443" y="1193006"/>
                  <a:pt x="253530" y="1219200"/>
                </a:cubicBezTo>
                <a:cubicBezTo>
                  <a:pt x="318617" y="1245394"/>
                  <a:pt x="371005" y="1238250"/>
                  <a:pt x="448792" y="1195388"/>
                </a:cubicBezTo>
                <a:cubicBezTo>
                  <a:pt x="526579" y="1152526"/>
                  <a:pt x="694061" y="1077912"/>
                  <a:pt x="720255" y="962025"/>
                </a:cubicBezTo>
                <a:cubicBezTo>
                  <a:pt x="746449" y="846138"/>
                  <a:pt x="690092" y="660400"/>
                  <a:pt x="605955" y="500063"/>
                </a:cubicBezTo>
                <a:cubicBezTo>
                  <a:pt x="521818" y="339726"/>
                  <a:pt x="215430" y="0"/>
                  <a:pt x="215430" y="0"/>
                </a:cubicBezTo>
                <a:lnTo>
                  <a:pt x="215430" y="0"/>
                </a:lnTo>
                <a:lnTo>
                  <a:pt x="253530" y="24765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rot="-2700000">
            <a:off x="10188745" y="3646960"/>
            <a:ext cx="405482" cy="960184"/>
            <a:chOff x="9722945" y="3843872"/>
            <a:chExt cx="405482" cy="960184"/>
          </a:xfrm>
          <a:solidFill>
            <a:srgbClr val="FF0000"/>
          </a:solidFill>
        </p:grpSpPr>
        <p:cxnSp>
          <p:nvCxnSpPr>
            <p:cNvPr id="91" name="Straight Connector 90"/>
            <p:cNvCxnSpPr/>
            <p:nvPr/>
          </p:nvCxnSpPr>
          <p:spPr>
            <a:xfrm>
              <a:off x="9778952" y="4084056"/>
              <a:ext cx="0" cy="720000"/>
            </a:xfrm>
            <a:prstGeom prst="line">
              <a:avLst/>
            </a:prstGeom>
            <a:grpFill/>
            <a:ln w="34925">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Freeform 85"/>
            <p:cNvSpPr/>
            <p:nvPr/>
          </p:nvSpPr>
          <p:spPr>
            <a:xfrm rot="2948514">
              <a:off x="9812031" y="3754786"/>
              <a:ext cx="227310" cy="405482"/>
            </a:xfrm>
            <a:custGeom>
              <a:avLst/>
              <a:gdLst>
                <a:gd name="connsiteX0" fmla="*/ 253530 w 726726"/>
                <a:gd name="connsiteY0" fmla="*/ 247650 h 1234494"/>
                <a:gd name="connsiteX1" fmla="*/ 234480 w 726726"/>
                <a:gd name="connsiteY1" fmla="*/ 538163 h 1234494"/>
                <a:gd name="connsiteX2" fmla="*/ 10642 w 726726"/>
                <a:gd name="connsiteY2" fmla="*/ 776288 h 1234494"/>
                <a:gd name="connsiteX3" fmla="*/ 58267 w 726726"/>
                <a:gd name="connsiteY3" fmla="*/ 1038225 h 1234494"/>
                <a:gd name="connsiteX4" fmla="*/ 253530 w 726726"/>
                <a:gd name="connsiteY4" fmla="*/ 1219200 h 1234494"/>
                <a:gd name="connsiteX5" fmla="*/ 448792 w 726726"/>
                <a:gd name="connsiteY5" fmla="*/ 1195388 h 1234494"/>
                <a:gd name="connsiteX6" fmla="*/ 720255 w 726726"/>
                <a:gd name="connsiteY6" fmla="*/ 962025 h 1234494"/>
                <a:gd name="connsiteX7" fmla="*/ 605955 w 726726"/>
                <a:gd name="connsiteY7" fmla="*/ 500063 h 1234494"/>
                <a:gd name="connsiteX8" fmla="*/ 215430 w 726726"/>
                <a:gd name="connsiteY8" fmla="*/ 0 h 1234494"/>
                <a:gd name="connsiteX9" fmla="*/ 215430 w 726726"/>
                <a:gd name="connsiteY9" fmla="*/ 0 h 1234494"/>
                <a:gd name="connsiteX10" fmla="*/ 253530 w 726726"/>
                <a:gd name="connsiteY10" fmla="*/ 247650 h 123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6726" h="1234494">
                  <a:moveTo>
                    <a:pt x="253530" y="247650"/>
                  </a:moveTo>
                  <a:cubicBezTo>
                    <a:pt x="264245" y="348853"/>
                    <a:pt x="274961" y="450057"/>
                    <a:pt x="234480" y="538163"/>
                  </a:cubicBezTo>
                  <a:cubicBezTo>
                    <a:pt x="193999" y="626269"/>
                    <a:pt x="40011" y="692944"/>
                    <a:pt x="10642" y="776288"/>
                  </a:cubicBezTo>
                  <a:cubicBezTo>
                    <a:pt x="-18727" y="859632"/>
                    <a:pt x="17786" y="964406"/>
                    <a:pt x="58267" y="1038225"/>
                  </a:cubicBezTo>
                  <a:cubicBezTo>
                    <a:pt x="98748" y="1112044"/>
                    <a:pt x="188443" y="1193006"/>
                    <a:pt x="253530" y="1219200"/>
                  </a:cubicBezTo>
                  <a:cubicBezTo>
                    <a:pt x="318617" y="1245394"/>
                    <a:pt x="371005" y="1238250"/>
                    <a:pt x="448792" y="1195388"/>
                  </a:cubicBezTo>
                  <a:cubicBezTo>
                    <a:pt x="526579" y="1152526"/>
                    <a:pt x="694061" y="1077912"/>
                    <a:pt x="720255" y="962025"/>
                  </a:cubicBezTo>
                  <a:cubicBezTo>
                    <a:pt x="746449" y="846138"/>
                    <a:pt x="690092" y="660400"/>
                    <a:pt x="605955" y="500063"/>
                  </a:cubicBezTo>
                  <a:cubicBezTo>
                    <a:pt x="521818" y="339726"/>
                    <a:pt x="215430" y="0"/>
                    <a:pt x="215430" y="0"/>
                  </a:cubicBezTo>
                  <a:lnTo>
                    <a:pt x="215430" y="0"/>
                  </a:lnTo>
                  <a:lnTo>
                    <a:pt x="253530" y="2476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537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2"/>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3" name="suction.wav"/>
                                        </p:tgtEl>
                                      </p:cMediaNode>
                                    </p:audio>
                                  </p:subTnLst>
                                </p:cTn>
                              </p:par>
                            </p:childTnLst>
                          </p:cTn>
                        </p:par>
                        <p:par>
                          <p:cTn id="14" fill="hold">
                            <p:stCondLst>
                              <p:cond delay="0"/>
                            </p:stCondLst>
                            <p:childTnLst>
                              <p:par>
                                <p:cTn id="15" presetID="35" presetClass="path" presetSubtype="0" accel="50000" decel="50000" fill="hold" nodeType="afterEffect">
                                  <p:stCondLst>
                                    <p:cond delay="0"/>
                                  </p:stCondLst>
                                  <p:childTnLst>
                                    <p:animMotion origin="layout" path="M -3.75E-6 -3.7037E-7 L -0.27161 -3.7037E-7 " pathEditMode="relative" rAng="0" ptsTypes="AA">
                                      <p:cBhvr>
                                        <p:cTn id="16" dur="2000" fill="hold"/>
                                        <p:tgtEl>
                                          <p:spTgt spid="92"/>
                                        </p:tgtEl>
                                        <p:attrNameLst>
                                          <p:attrName>ppt_x</p:attrName>
                                          <p:attrName>ppt_y</p:attrName>
                                        </p:attrNameLst>
                                      </p:cBhvr>
                                      <p:rCtr x="-13581" y="0"/>
                                    </p:animMotion>
                                  </p:childTnLst>
                                </p:cTn>
                              </p:par>
                            </p:childTnLst>
                          </p:cTn>
                        </p:par>
                        <p:par>
                          <p:cTn id="17" fill="hold">
                            <p:stCondLst>
                              <p:cond delay="2000"/>
                            </p:stCondLst>
                            <p:childTnLst>
                              <p:par>
                                <p:cTn id="18" presetID="10" presetClass="entr" presetSubtype="0" fill="hold" grpId="0" nodeType="afterEffect">
                                  <p:stCondLst>
                                    <p:cond delay="20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subTnLst>
                                    <p:audio>
                                      <p:cMediaNode>
                                        <p:cTn display="0" masterRel="sameClick">
                                          <p:stCondLst>
                                            <p:cond evt="begin" delay="0">
                                              <p:tn val="18"/>
                                            </p:cond>
                                          </p:stCondLst>
                                          <p:endCondLst>
                                            <p:cond evt="onStopAudio" delay="0">
                                              <p:tgtEl>
                                                <p:sldTgt/>
                                              </p:tgtEl>
                                            </p:cond>
                                          </p:endCondLst>
                                        </p:cTn>
                                        <p:tgtEl>
                                          <p:sndTgt r:embed="rId3" name="suction.wav"/>
                                        </p:tgtEl>
                                      </p:cMediaNode>
                                    </p:audio>
                                  </p:subTnLst>
                                </p:cTn>
                              </p:par>
                              <p:par>
                                <p:cTn id="21" presetID="32" presetClass="emph" presetSubtype="0" repeatCount="indefinite" fill="hold" grpId="1" nodeType="withEffect">
                                  <p:stCondLst>
                                    <p:cond delay="200"/>
                                  </p:stCondLst>
                                  <p:childTnLst>
                                    <p:animRot by="120000">
                                      <p:cBhvr>
                                        <p:cTn id="22" dur="100" fill="hold">
                                          <p:stCondLst>
                                            <p:cond delay="0"/>
                                          </p:stCondLst>
                                        </p:cTn>
                                        <p:tgtEl>
                                          <p:spTgt spid="85"/>
                                        </p:tgtEl>
                                        <p:attrNameLst>
                                          <p:attrName>r</p:attrName>
                                        </p:attrNameLst>
                                      </p:cBhvr>
                                    </p:animRot>
                                    <p:animRot by="-240000">
                                      <p:cBhvr>
                                        <p:cTn id="23" dur="200" fill="hold">
                                          <p:stCondLst>
                                            <p:cond delay="200"/>
                                          </p:stCondLst>
                                        </p:cTn>
                                        <p:tgtEl>
                                          <p:spTgt spid="85"/>
                                        </p:tgtEl>
                                        <p:attrNameLst>
                                          <p:attrName>r</p:attrName>
                                        </p:attrNameLst>
                                      </p:cBhvr>
                                    </p:animRot>
                                    <p:animRot by="240000">
                                      <p:cBhvr>
                                        <p:cTn id="24" dur="200" fill="hold">
                                          <p:stCondLst>
                                            <p:cond delay="400"/>
                                          </p:stCondLst>
                                        </p:cTn>
                                        <p:tgtEl>
                                          <p:spTgt spid="85"/>
                                        </p:tgtEl>
                                        <p:attrNameLst>
                                          <p:attrName>r</p:attrName>
                                        </p:attrNameLst>
                                      </p:cBhvr>
                                    </p:animRot>
                                    <p:animRot by="-240000">
                                      <p:cBhvr>
                                        <p:cTn id="25" dur="200" fill="hold">
                                          <p:stCondLst>
                                            <p:cond delay="600"/>
                                          </p:stCondLst>
                                        </p:cTn>
                                        <p:tgtEl>
                                          <p:spTgt spid="85"/>
                                        </p:tgtEl>
                                        <p:attrNameLst>
                                          <p:attrName>r</p:attrName>
                                        </p:attrNameLst>
                                      </p:cBhvr>
                                    </p:animRot>
                                    <p:animRot by="120000">
                                      <p:cBhvr>
                                        <p:cTn id="26" dur="200" fill="hold">
                                          <p:stCondLst>
                                            <p:cond delay="800"/>
                                          </p:stCondLst>
                                        </p:cTn>
                                        <p:tgtEl>
                                          <p:spTgt spid="85"/>
                                        </p:tgtEl>
                                        <p:attrNameLst>
                                          <p:attrName>r</p:attrName>
                                        </p:attrNameLst>
                                      </p:cBhvr>
                                    </p:animRot>
                                  </p:childTnLst>
                                </p:cTn>
                              </p:par>
                            </p:childTnLst>
                          </p:cTn>
                        </p:par>
                        <p:par>
                          <p:cTn id="27" fill="hold">
                            <p:stCondLst>
                              <p:cond delay="3200"/>
                            </p:stCondLst>
                            <p:childTnLst>
                              <p:par>
                                <p:cTn id="28" presetID="53" presetClass="exit" presetSubtype="32" fill="hold" nodeType="afterEffect">
                                  <p:stCondLst>
                                    <p:cond delay="0"/>
                                  </p:stCondLst>
                                  <p:childTnLst>
                                    <p:anim calcmode="lin" valueType="num">
                                      <p:cBhvr>
                                        <p:cTn id="29" dur="500"/>
                                        <p:tgtEl>
                                          <p:spTgt spid="92"/>
                                        </p:tgtEl>
                                        <p:attrNameLst>
                                          <p:attrName>ppt_w</p:attrName>
                                        </p:attrNameLst>
                                      </p:cBhvr>
                                      <p:tavLst>
                                        <p:tav tm="0">
                                          <p:val>
                                            <p:strVal val="ppt_w"/>
                                          </p:val>
                                        </p:tav>
                                        <p:tav tm="100000">
                                          <p:val>
                                            <p:fltVal val="0"/>
                                          </p:val>
                                        </p:tav>
                                      </p:tavLst>
                                    </p:anim>
                                    <p:anim calcmode="lin" valueType="num">
                                      <p:cBhvr>
                                        <p:cTn id="30" dur="500"/>
                                        <p:tgtEl>
                                          <p:spTgt spid="92"/>
                                        </p:tgtEl>
                                        <p:attrNameLst>
                                          <p:attrName>ppt_h</p:attrName>
                                        </p:attrNameLst>
                                      </p:cBhvr>
                                      <p:tavLst>
                                        <p:tav tm="0">
                                          <p:val>
                                            <p:strVal val="ppt_h"/>
                                          </p:val>
                                        </p:tav>
                                        <p:tav tm="100000">
                                          <p:val>
                                            <p:fltVal val="0"/>
                                          </p:val>
                                        </p:tav>
                                      </p:tavLst>
                                    </p:anim>
                                    <p:animEffect transition="out" filter="fade">
                                      <p:cBhvr>
                                        <p:cTn id="31" dur="500"/>
                                        <p:tgtEl>
                                          <p:spTgt spid="92"/>
                                        </p:tgtEl>
                                      </p:cBhvr>
                                    </p:animEffect>
                                    <p:set>
                                      <p:cBhvr>
                                        <p:cTn id="32" dur="1" fill="hold">
                                          <p:stCondLst>
                                            <p:cond delay="499"/>
                                          </p:stCondLst>
                                        </p:cTn>
                                        <p:tgtEl>
                                          <p:spTgt spid="92"/>
                                        </p:tgtEl>
                                        <p:attrNameLst>
                                          <p:attrName>style.visibility</p:attrName>
                                        </p:attrNameLst>
                                      </p:cBhvr>
                                      <p:to>
                                        <p:strVal val="hidden"/>
                                      </p:to>
                                    </p:set>
                                  </p:childTnLst>
                                </p:cTn>
                              </p:par>
                              <p:par>
                                <p:cTn id="33" presetID="8" presetClass="emph" presetSubtype="0" fill="hold" nodeType="withEffect">
                                  <p:stCondLst>
                                    <p:cond delay="0"/>
                                  </p:stCondLst>
                                  <p:childTnLst>
                                    <p:animRot by="5400000">
                                      <p:cBhvr>
                                        <p:cTn id="34" dur="10000" fill="hold"/>
                                        <p:tgtEl>
                                          <p:spTgt spid="6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2" nodeType="clickEffect">
                                  <p:stCondLst>
                                    <p:cond delay="0"/>
                                  </p:stCondLst>
                                  <p:childTnLst>
                                    <p:animEffect transition="out" filter="fade">
                                      <p:cBhvr>
                                        <p:cTn id="38" dur="500"/>
                                        <p:tgtEl>
                                          <p:spTgt spid="85"/>
                                        </p:tgtEl>
                                      </p:cBhvr>
                                    </p:animEffect>
                                    <p:set>
                                      <p:cBhvr>
                                        <p:cTn id="39" dur="1" fill="hold">
                                          <p:stCondLst>
                                            <p:cond delay="499"/>
                                          </p:stCondLst>
                                        </p:cTn>
                                        <p:tgtEl>
                                          <p:spTgt spid="8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voltage.wav"/>
                                        </p:tgtEl>
                                      </p:cMediaNode>
                                    </p:audio>
                                  </p:subTnLst>
                                </p:cTn>
                              </p:par>
                              <p:par>
                                <p:cTn id="40" presetID="8" presetClass="emph" presetSubtype="0" fill="hold" nodeType="withEffect">
                                  <p:stCondLst>
                                    <p:cond delay="0"/>
                                  </p:stCondLst>
                                  <p:childTnLst>
                                    <p:animRot by="-5400000">
                                      <p:cBhvr>
                                        <p:cTn id="41" dur="5000" fill="hold"/>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animBg="1"/>
      <p:bldP spid="85" grpId="1" animBg="1"/>
      <p:bldP spid="8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4400" b="1">
                <a:solidFill>
                  <a:srgbClr val="FFFF00"/>
                </a:solidFill>
                <a:effectLst>
                  <a:outerShdw blurRad="38100" dist="38100" dir="2700000" algn="tl">
                    <a:srgbClr val="000000">
                      <a:alpha val="43137"/>
                    </a:srgbClr>
                  </a:outerShdw>
                </a:effectLst>
                <a:latin typeface="UTM Amerika Sans" panose="02040603050506020204" pitchFamily="18" charset="0"/>
              </a:rPr>
              <a:t>Nhận xét</a:t>
            </a:r>
          </a:p>
        </p:txBody>
      </p:sp>
      <p:sp>
        <p:nvSpPr>
          <p:cNvPr id="3" name="Content Placeholder 2"/>
          <p:cNvSpPr>
            <a:spLocks noGrp="1"/>
          </p:cNvSpPr>
          <p:nvPr>
            <p:ph idx="1"/>
          </p:nvPr>
        </p:nvSpPr>
        <p:spPr>
          <a:xfrm>
            <a:off x="2099876" y="2464656"/>
            <a:ext cx="9601196" cy="1671916"/>
          </a:xfrm>
        </p:spPr>
        <p:txBody>
          <a:bodyPr>
            <a:normAutofit/>
          </a:bodyPr>
          <a:lstStyle/>
          <a:p>
            <a:pPr marL="0" indent="0">
              <a:buNone/>
            </a:pPr>
            <a:r>
              <a:rPr lang="en-US" sz="4800" b="1">
                <a:latin typeface="UTM Amerika Sans" panose="02040603050506020204" pitchFamily="18" charset="0"/>
              </a:rPr>
              <a:t>Khi tác nhân ion hoá mất đi thì không còn dòng điện nữa.</a:t>
            </a:r>
          </a:p>
        </p:txBody>
      </p:sp>
      <p:sp>
        <p:nvSpPr>
          <p:cNvPr id="4" name="Rectangle 3"/>
          <p:cNvSpPr/>
          <p:nvPr/>
        </p:nvSpPr>
        <p:spPr>
          <a:xfrm>
            <a:off x="3348103" y="4728885"/>
            <a:ext cx="5287895" cy="769441"/>
          </a:xfrm>
          <a:prstGeom prst="rect">
            <a:avLst/>
          </a:prstGeom>
        </p:spPr>
        <p:txBody>
          <a:bodyPr wrap="square">
            <a:spAutoFit/>
          </a:bodyPr>
          <a:lstStyle/>
          <a:p>
            <a:r>
              <a:rPr lang="en-US" sz="4400" b="1">
                <a:solidFill>
                  <a:srgbClr val="FFFF00"/>
                </a:solidFill>
                <a:latin typeface="UTM Amerika Sans" panose="02040603050506020204" pitchFamily="18" charset="0"/>
              </a:rPr>
              <a:t>Tại sao?</a:t>
            </a:r>
          </a:p>
        </p:txBody>
      </p:sp>
    </p:spTree>
    <p:extLst>
      <p:ext uri="{BB962C8B-B14F-4D97-AF65-F5344CB8AC3E}">
        <p14:creationId xmlns:p14="http://schemas.microsoft.com/office/powerpoint/2010/main" val="101206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6" presetClass="emph" presetSubtype="0" fill="hold" grpId="1" nodeType="afterEffect">
                                  <p:stCondLst>
                                    <p:cond delay="300"/>
                                  </p:stCondLst>
                                  <p:childTnLst>
                                    <p:animScale>
                                      <p:cBhvr>
                                        <p:cTn id="25" dur="2000" fill="hold"/>
                                        <p:tgtEl>
                                          <p:spTgt spid="4">
                                            <p:txEl>
                                              <p:pRg st="0" end="0"/>
                                            </p:txEl>
                                          </p:spTgt>
                                        </p:tgtEl>
                                      </p:cBhvr>
                                      <p:by x="200000" y="200000"/>
                                    </p:animScale>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build="allAtOnce"/>
      <p:bldP spid="4" grpId="1" build="allAtOnce"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26713" y="3523132"/>
            <a:ext cx="304800" cy="304800"/>
            <a:chOff x="2441448" y="3188208"/>
            <a:chExt cx="304800" cy="304800"/>
          </a:xfrm>
        </p:grpSpPr>
        <p:pic>
          <p:nvPicPr>
            <p:cNvPr id="35"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rot="16200000">
            <a:off x="8768546" y="1838508"/>
            <a:ext cx="6200577" cy="646331"/>
          </a:xfrm>
          <a:prstGeom prst="rect">
            <a:avLst/>
          </a:prstGeom>
        </p:spPr>
        <p:txBody>
          <a:bodyPr wrap="square">
            <a:spAutoFit/>
          </a:bodyPr>
          <a:lstStyle/>
          <a:p>
            <a:r>
              <a:rPr lang="en-US" sz="3600" b="1">
                <a:latin typeface="UTM Amerika Sans" panose="02040603050506020204" pitchFamily="18" charset="0"/>
              </a:rPr>
              <a:t>-  -  -  -  -  -  -</a:t>
            </a:r>
          </a:p>
        </p:txBody>
      </p:sp>
      <p:grpSp>
        <p:nvGrpSpPr>
          <p:cNvPr id="7" name="Group 6"/>
          <p:cNvGrpSpPr/>
          <p:nvPr/>
        </p:nvGrpSpPr>
        <p:grpSpPr>
          <a:xfrm>
            <a:off x="12417158" y="4142816"/>
            <a:ext cx="304800" cy="304800"/>
            <a:chOff x="2441448" y="3188208"/>
            <a:chExt cx="304800" cy="304800"/>
          </a:xfrm>
        </p:grpSpPr>
        <p:pic>
          <p:nvPicPr>
            <p:cNvPr id="61"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8" name="Picture 10" descr="inelastic-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945" y="3914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 Box 11"/>
          <p:cNvSpPr txBox="1">
            <a:spLocks noChangeArrowheads="1"/>
          </p:cNvSpPr>
          <p:nvPr/>
        </p:nvSpPr>
        <p:spPr bwMode="auto">
          <a:xfrm>
            <a:off x="1722141" y="3899074"/>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5" name="Picture 4" descr="inelastic-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337" y="295124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6" name="Text Box 5"/>
          <p:cNvSpPr txBox="1">
            <a:spLocks noChangeArrowheads="1"/>
          </p:cNvSpPr>
          <p:nvPr/>
        </p:nvSpPr>
        <p:spPr bwMode="auto">
          <a:xfrm>
            <a:off x="9004495" y="264388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nvGrpSpPr>
          <p:cNvPr id="185" name="Group 184"/>
          <p:cNvGrpSpPr/>
          <p:nvPr/>
        </p:nvGrpSpPr>
        <p:grpSpPr>
          <a:xfrm>
            <a:off x="7825882" y="2673017"/>
            <a:ext cx="304800" cy="304800"/>
            <a:chOff x="2441448" y="3188208"/>
            <a:chExt cx="304800" cy="304800"/>
          </a:xfrm>
        </p:grpSpPr>
        <p:pic>
          <p:nvPicPr>
            <p:cNvPr id="18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87" name="Straight Connector 18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89713" y="228909"/>
            <a:ext cx="6200577" cy="646331"/>
          </a:xfrm>
          <a:prstGeom prst="rect">
            <a:avLst/>
          </a:prstGeom>
        </p:spPr>
        <p:txBody>
          <a:bodyPr wrap="square">
            <a:spAutoFit/>
          </a:bodyPr>
          <a:lstStyle/>
          <a:p>
            <a:r>
              <a:rPr lang="en-US" sz="3600" b="1">
                <a:latin typeface="UTM Amerika Sans" panose="02040603050506020204" pitchFamily="18" charset="0"/>
              </a:rPr>
              <a:t>Cơ chế tái hợp thứ nhất</a:t>
            </a:r>
          </a:p>
        </p:txBody>
      </p:sp>
      <p:sp>
        <p:nvSpPr>
          <p:cNvPr id="30" name="Rectangle 29"/>
          <p:cNvSpPr/>
          <p:nvPr/>
        </p:nvSpPr>
        <p:spPr>
          <a:xfrm rot="16200000">
            <a:off x="-2713485" y="1762282"/>
            <a:ext cx="6200577" cy="646331"/>
          </a:xfrm>
          <a:prstGeom prst="rect">
            <a:avLst/>
          </a:prstGeom>
        </p:spPr>
        <p:txBody>
          <a:bodyPr wrap="square">
            <a:spAutoFit/>
          </a:bodyPr>
          <a:lstStyle/>
          <a:p>
            <a:r>
              <a:rPr lang="en-US" sz="3600" b="1">
                <a:latin typeface="UTM Amerika Sans" panose="02040603050506020204" pitchFamily="18" charset="0"/>
              </a:rPr>
              <a:t>+ + + + + + + </a:t>
            </a:r>
          </a:p>
        </p:txBody>
      </p:sp>
    </p:spTree>
    <p:extLst>
      <p:ext uri="{BB962C8B-B14F-4D97-AF65-F5344CB8AC3E}">
        <p14:creationId xmlns:p14="http://schemas.microsoft.com/office/powerpoint/2010/main" val="3901073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2.91667E-6 2.96296E-6 L -0.69974 2.96296E-6 " pathEditMode="relative" rAng="0" ptsTypes="AA">
                                      <p:cBhvr>
                                        <p:cTn id="14" dur="2000" fill="hold"/>
                                        <p:tgtEl>
                                          <p:spTgt spid="185"/>
                                        </p:tgtEl>
                                        <p:attrNameLst>
                                          <p:attrName>ppt_x</p:attrName>
                                          <p:attrName>ppt_y</p:attrName>
                                        </p:attrNameLst>
                                      </p:cBhvr>
                                      <p:rCtr x="-34987" y="0"/>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fill="hold" nodeType="clickEffect">
                                  <p:stCondLst>
                                    <p:cond delay="0"/>
                                  </p:stCondLst>
                                  <p:childTnLst>
                                    <p:animMotion origin="layout" path="M -0.00234 -0.00069 L -0.68307 -0.00069 " pathEditMode="relative" rAng="0" ptsTypes="AA">
                                      <p:cBhvr>
                                        <p:cTn id="18" dur="2000" fill="hold"/>
                                        <p:tgtEl>
                                          <p:spTgt spid="165"/>
                                        </p:tgtEl>
                                        <p:attrNameLst>
                                          <p:attrName>ppt_x</p:attrName>
                                          <p:attrName>ppt_y</p:attrName>
                                        </p:attrNameLst>
                                      </p:cBhvr>
                                      <p:rCtr x="-34036" y="0"/>
                                    </p:animMotion>
                                  </p:childTnLst>
                                </p:cTn>
                              </p:par>
                              <p:par>
                                <p:cTn id="19" presetID="35" presetClass="path" presetSubtype="0" fill="hold" grpId="0" nodeType="withEffect">
                                  <p:stCondLst>
                                    <p:cond delay="0"/>
                                  </p:stCondLst>
                                  <p:childTnLst>
                                    <p:animMotion origin="layout" path="M -0.00208 -2.22222E-6 L -0.68593 -2.22222E-6 " pathEditMode="relative" rAng="0" ptsTypes="AA">
                                      <p:cBhvr>
                                        <p:cTn id="20" dur="2000" fill="hold"/>
                                        <p:tgtEl>
                                          <p:spTgt spid="166"/>
                                        </p:tgtEl>
                                        <p:attrNameLst>
                                          <p:attrName>ppt_x</p:attrName>
                                          <p:attrName>ppt_y</p:attrName>
                                        </p:attrNameLst>
                                      </p:cBhvr>
                                      <p:rCtr x="-34193" y="0"/>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subTnLst>
                                    <p:audio>
                                      <p:cMediaNode>
                                        <p:cTn display="0" masterRel="sameClick">
                                          <p:stCondLst>
                                            <p:cond evt="begin" delay="0">
                                              <p:tn val="22"/>
                                            </p:cond>
                                          </p:stCondLst>
                                          <p:endCondLst>
                                            <p:cond evt="onStopAudio" delay="0">
                                              <p:tgtEl>
                                                <p:sldTgt/>
                                              </p:tgtEl>
                                            </p:cond>
                                          </p:endCondLst>
                                        </p:cTn>
                                        <p:tgtEl>
                                          <p:sndTgt r:embed="rId2" name="bomb.wav"/>
                                        </p:tgtEl>
                                      </p:cMediaNode>
                                    </p:audio>
                                  </p:subTnLst>
                                </p:cTn>
                              </p:par>
                            </p:childTnLst>
                          </p:cTn>
                        </p:par>
                        <p:par>
                          <p:cTn id="25" fill="hold">
                            <p:stCondLst>
                              <p:cond delay="2500"/>
                            </p:stCondLst>
                            <p:childTnLst>
                              <p:par>
                                <p:cTn id="26" presetID="35" presetClass="path" presetSubtype="0" accel="50000" decel="50000" fill="hold" nodeType="afterEffect">
                                  <p:stCondLst>
                                    <p:cond delay="0"/>
                                  </p:stCondLst>
                                  <p:childTnLst>
                                    <p:animMotion origin="layout" path="M -2.29167E-6 3.7037E-7 L -0.10299 3.7037E-7 " pathEditMode="relative" rAng="0" ptsTypes="AA">
                                      <p:cBhvr>
                                        <p:cTn id="27" dur="2000" fill="hold"/>
                                        <p:tgtEl>
                                          <p:spTgt spid="34"/>
                                        </p:tgtEl>
                                        <p:attrNameLst>
                                          <p:attrName>ppt_x</p:attrName>
                                          <p:attrName>ppt_y</p:attrName>
                                        </p:attrNameLst>
                                      </p:cBhvr>
                                      <p:rCtr x="-5156" y="0"/>
                                    </p:animMotion>
                                  </p:childTnLst>
                                </p:cTn>
                              </p:par>
                            </p:childTnLst>
                          </p:cTn>
                        </p:par>
                        <p:par>
                          <p:cTn id="28" fill="hold">
                            <p:stCondLst>
                              <p:cond delay="4500"/>
                            </p:stCondLst>
                            <p:childTnLst>
                              <p:par>
                                <p:cTn id="29" presetID="10" presetClass="exit" presetSubtype="0" fill="hold" grpId="1" nodeType="afterEffect">
                                  <p:stCondLst>
                                    <p:cond delay="0"/>
                                  </p:stCondLst>
                                  <p:childTnLst>
                                    <p:animEffect transition="out" filter="fade">
                                      <p:cBhvr>
                                        <p:cTn id="30" dur="500"/>
                                        <p:tgtEl>
                                          <p:spTgt spid="166"/>
                                        </p:tgtEl>
                                      </p:cBhvr>
                                    </p:animEffect>
                                    <p:set>
                                      <p:cBhvr>
                                        <p:cTn id="31" dur="1" fill="hold">
                                          <p:stCondLst>
                                            <p:cond delay="499"/>
                                          </p:stCondLst>
                                        </p:cTn>
                                        <p:tgtEl>
                                          <p:spTgt spid="166"/>
                                        </p:tgtEl>
                                        <p:attrNameLst>
                                          <p:attrName>style.visibility</p:attrName>
                                        </p:attrNameLst>
                                      </p:cBhvr>
                                      <p:to>
                                        <p:strVal val="hidden"/>
                                      </p:to>
                                    </p:set>
                                  </p:childTnLst>
                                </p:cTn>
                              </p:par>
                            </p:childTnLst>
                          </p:cTn>
                        </p:par>
                        <p:par>
                          <p:cTn id="32" fill="hold">
                            <p:stCondLst>
                              <p:cond delay="5000"/>
                            </p:stCondLst>
                            <p:childTnLst>
                              <p:par>
                                <p:cTn id="33" presetID="10" presetClass="exit" presetSubtype="0" fill="hold" nodeType="after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500"/>
                            </p:stCondLst>
                            <p:childTnLst>
                              <p:par>
                                <p:cTn id="37" presetID="60" presetClass="path" presetSubtype="0" accel="50000" decel="50000" fill="hold" nodeType="afterEffect">
                                  <p:stCondLst>
                                    <p:cond delay="0"/>
                                  </p:stCondLst>
                                  <p:childTnLst>
                                    <p:animMotion origin="layout" path="M -0.68307 -0.00069 C -0.67904 0.05232 -0.69792 0.15301 -0.62917 0.125 C -0.56055 0.09722 -0.3388 -0.16806 -0.27109 -0.16829 C -0.21068 -0.16829 -0.35846 0.09213 -0.41406 0.09236 C -0.46966 0.09236 -0.66966 -0.16713 -0.60456 -0.16713 C -0.5457 -0.16713 -0.3056 -0.04468 -0.24232 0.04144 C -0.1793 0.12685 -0.27149 0.34815 -0.22604 0.34815 C -0.20013 0.34815 -0.14453 -0.01759 -0.14219 -0.00069 " pathEditMode="relative" rAng="0" ptsTypes="AAAAAAAA">
                                      <p:cBhvr>
                                        <p:cTn id="38" dur="2000" fill="hold"/>
                                        <p:tgtEl>
                                          <p:spTgt spid="165"/>
                                        </p:tgtEl>
                                        <p:attrNameLst>
                                          <p:attrName>ppt_x</p:attrName>
                                          <p:attrName>ppt_y</p:attrName>
                                        </p:attrNameLst>
                                      </p:cBhvr>
                                      <p:rCtr x="27044" y="9074"/>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grpId="0" nodeType="clickEffect">
                                  <p:stCondLst>
                                    <p:cond delay="0"/>
                                  </p:stCondLst>
                                  <p:childTnLst>
                                    <p:animMotion origin="layout" path="M 2.91667E-6 4.44444E-6 L 0.77057 4.44444E-6 " pathEditMode="relative" rAng="0" ptsTypes="AA">
                                      <p:cBhvr>
                                        <p:cTn id="42" dur="2000" fill="hold"/>
                                        <p:tgtEl>
                                          <p:spTgt spid="69"/>
                                        </p:tgtEl>
                                        <p:attrNameLst>
                                          <p:attrName>ppt_x</p:attrName>
                                          <p:attrName>ppt_y</p:attrName>
                                        </p:attrNameLst>
                                      </p:cBhvr>
                                      <p:rCtr x="38529" y="0"/>
                                    </p:animMotion>
                                  </p:childTnLst>
                                </p:cTn>
                              </p:par>
                              <p:par>
                                <p:cTn id="43" presetID="63" presetClass="path" presetSubtype="0" accel="50000" decel="50000" fill="hold" nodeType="withEffect">
                                  <p:stCondLst>
                                    <p:cond delay="0"/>
                                  </p:stCondLst>
                                  <p:childTnLst>
                                    <p:animMotion origin="layout" path="M 4.375E-6 -1.11111E-6 L 0.76901 -1.11111E-6 " pathEditMode="relative" rAng="0" ptsTypes="AA">
                                      <p:cBhvr>
                                        <p:cTn id="44" dur="2000" fill="hold"/>
                                        <p:tgtEl>
                                          <p:spTgt spid="68"/>
                                        </p:tgtEl>
                                        <p:attrNameLst>
                                          <p:attrName>ppt_x</p:attrName>
                                          <p:attrName>ppt_y</p:attrName>
                                        </p:attrNameLst>
                                      </p:cBhvr>
                                      <p:rCtr x="38451" y="0"/>
                                    </p:animMotion>
                                  </p:childTnLst>
                                </p:cTn>
                              </p:par>
                            </p:childTnLst>
                          </p:cTn>
                        </p:par>
                        <p:par>
                          <p:cTn id="45" fill="hold">
                            <p:stCondLst>
                              <p:cond delay="2000"/>
                            </p:stCondLst>
                            <p:childTnLst>
                              <p:par>
                                <p:cTn id="46" presetID="35" presetClass="path" presetSubtype="0" accel="50000" decel="50000" fill="hold" nodeType="afterEffect">
                                  <p:stCondLst>
                                    <p:cond delay="0"/>
                                  </p:stCondLst>
                                  <p:childTnLst>
                                    <p:animMotion origin="layout" path="M 0.03971 1.11111E-6 L -0.09348 0.02292 " pathEditMode="relative" rAng="0" ptsTypes="AA">
                                      <p:cBhvr>
                                        <p:cTn id="47" dur="2000" fill="hold"/>
                                        <p:tgtEl>
                                          <p:spTgt spid="7"/>
                                        </p:tgtEl>
                                        <p:attrNameLst>
                                          <p:attrName>ppt_x</p:attrName>
                                          <p:attrName>ppt_y</p:attrName>
                                        </p:attrNameLst>
                                      </p:cBhvr>
                                      <p:rCtr x="-6185" y="0"/>
                                    </p:animMotion>
                                  </p:childTnLst>
                                  <p:subTnLst>
                                    <p:audio>
                                      <p:cMediaNode>
                                        <p:cTn display="0" masterRel="sameClick">
                                          <p:stCondLst>
                                            <p:cond evt="begin" delay="0">
                                              <p:tn val="46"/>
                                            </p:cond>
                                          </p:stCondLst>
                                          <p:endCondLst>
                                            <p:cond evt="onStopAudio" delay="0">
                                              <p:tgtEl>
                                                <p:sldTgt/>
                                              </p:tgtEl>
                                            </p:cond>
                                          </p:endCondLst>
                                        </p:cTn>
                                        <p:tgtEl>
                                          <p:sndTgt r:embed="rId2" name="bomb.wav"/>
                                        </p:tgtEl>
                                      </p:cMediaNode>
                                    </p:audio>
                                  </p:subTnLst>
                                </p:cTn>
                              </p:par>
                            </p:childTnLst>
                          </p:cTn>
                        </p:par>
                        <p:par>
                          <p:cTn id="48" fill="hold">
                            <p:stCondLst>
                              <p:cond delay="4000"/>
                            </p:stCondLst>
                            <p:childTnLst>
                              <p:par>
                                <p:cTn id="49" presetID="10" presetClass="exit" presetSubtype="0" fill="hold" nodeType="afterEffect">
                                  <p:stCondLst>
                                    <p:cond delay="0"/>
                                  </p:stCondLst>
                                  <p:childTnLst>
                                    <p:animEffect transition="out" filter="fade">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childTnLst>
                          </p:cTn>
                        </p:par>
                        <p:par>
                          <p:cTn id="52" fill="hold">
                            <p:stCondLst>
                              <p:cond delay="4500"/>
                            </p:stCondLst>
                            <p:childTnLst>
                              <p:par>
                                <p:cTn id="53" presetID="10" presetClass="exit" presetSubtype="0" fill="hold" grpId="2" nodeType="afterEffect">
                                  <p:stCondLst>
                                    <p:cond delay="0"/>
                                  </p:stCondLst>
                                  <p:childTnLst>
                                    <p:animEffect transition="out" filter="fade">
                                      <p:cBhvr>
                                        <p:cTn id="54" dur="500"/>
                                        <p:tgtEl>
                                          <p:spTgt spid="69"/>
                                        </p:tgtEl>
                                      </p:cBhvr>
                                    </p:animEffect>
                                    <p:set>
                                      <p:cBhvr>
                                        <p:cTn id="55" dur="1" fill="hold">
                                          <p:stCondLst>
                                            <p:cond delay="499"/>
                                          </p:stCondLst>
                                        </p:cTn>
                                        <p:tgtEl>
                                          <p:spTgt spid="69"/>
                                        </p:tgtEl>
                                        <p:attrNameLst>
                                          <p:attrName>style.visibility</p:attrName>
                                        </p:attrNameLst>
                                      </p:cBhvr>
                                      <p:to>
                                        <p:strVal val="hidden"/>
                                      </p:to>
                                    </p:set>
                                  </p:childTnLst>
                                </p:cTn>
                              </p:par>
                            </p:childTnLst>
                          </p:cTn>
                        </p:par>
                        <p:par>
                          <p:cTn id="56" fill="hold">
                            <p:stCondLst>
                              <p:cond delay="5000"/>
                            </p:stCondLst>
                            <p:childTnLst>
                              <p:par>
                                <p:cTn id="57" presetID="61" presetClass="path" presetSubtype="0" accel="50000" decel="50000" fill="hold" nodeType="afterEffect">
                                  <p:stCondLst>
                                    <p:cond delay="0"/>
                                  </p:stCondLst>
                                  <p:childTnLst>
                                    <p:animMotion origin="layout" path="M 0.77148 0.0007 C 0.79335 0.01667 0.81731 0.03195 0.82825 0.05139 C 0.83854 0.07338 0.84427 0.09908 0.85013 0.125 C 0.85559 0.15046 0.85013 0.17245 0.84427 0.1963 C 0.83854 0.21783 0.83099 0.24167 0.81171 0.26111 C 0.79635 0.28102 0.76536 0.33611 0.74062 0.30903 C 0.71549 0.28218 0.70872 0.14745 0.66145 0.09908 C 0.61406 0.0507 0.48854 -0.01505 0.45651 0.01898 C 0.42434 0.05301 0.49362 0.31898 0.46953 0.30301 C 0.44557 0.28912 0.42421 0.2713 0.41289 0.24931 C 0.40052 0.22963 0.39557 0.20232 0.39557 0.18009 C 0.39283 0.15857 0.27291 -0.02917 0.28697 -0.05069 C 0.29895 -0.0706 0.43294 -0.36319 0.46445 -0.37106 C 0.49765 -0.37685 0.5414 0.06921 0.56328 0.08333 C 0.58255 0.09745 0.59505 0.11875 0.5983 0.14445 C 0.5983 0.1706 0.59505 0.19398 0.58255 0.21412 C 0.56953 0.2338 0.57213 0.2375 0.51744 0.26366 C 0.46953 0.29074 0.08815 0.16204 0.05924 0.16389 C 0.02877 0.16389 0.33945 0.27708 0.30924 0.26945 C 0.27799 0.25949 0.25 0.24167 0.23268 0.22546 C 0.21341 0.20972 0.2052 0.19051 0.19427 0.15857 C 0.18763 0.12662 0.18763 0.11111 0.18763 0.0875 L 0.18763 0.01667 " pathEditMode="relative" rAng="0" ptsTypes="AAAAAAAAAAAAAAAAAAAAAAA">
                                      <p:cBhvr>
                                        <p:cTn id="58" dur="2000" fill="hold"/>
                                        <p:tgtEl>
                                          <p:spTgt spid="68"/>
                                        </p:tgtEl>
                                        <p:attrNameLst>
                                          <p:attrName>ppt_x</p:attrName>
                                          <p:attrName>ppt_y</p:attrName>
                                        </p:attrNameLst>
                                      </p:cBhvr>
                                      <p:rCtr x="-31667" y="-28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2"/>
      <p:bldP spid="166" grpId="0"/>
      <p:bldP spid="166" grpId="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rot="16200000">
            <a:off x="8768546" y="1838508"/>
            <a:ext cx="6200577" cy="646331"/>
          </a:xfrm>
          <a:prstGeom prst="rect">
            <a:avLst/>
          </a:prstGeom>
        </p:spPr>
        <p:txBody>
          <a:bodyPr wrap="square">
            <a:spAutoFit/>
          </a:bodyPr>
          <a:lstStyle/>
          <a:p>
            <a:r>
              <a:rPr lang="en-US" sz="3600" b="1">
                <a:latin typeface="UTM Amerika Sans" panose="02040603050506020204" pitchFamily="18" charset="0"/>
              </a:rPr>
              <a:t>-  -  -  -  -  -  -</a:t>
            </a:r>
          </a:p>
        </p:txBody>
      </p:sp>
      <p:sp>
        <p:nvSpPr>
          <p:cNvPr id="2" name="Rectangle 1"/>
          <p:cNvSpPr/>
          <p:nvPr/>
        </p:nvSpPr>
        <p:spPr>
          <a:xfrm>
            <a:off x="289713" y="228909"/>
            <a:ext cx="6200577" cy="646331"/>
          </a:xfrm>
          <a:prstGeom prst="rect">
            <a:avLst/>
          </a:prstGeom>
        </p:spPr>
        <p:txBody>
          <a:bodyPr wrap="square">
            <a:spAutoFit/>
          </a:bodyPr>
          <a:lstStyle/>
          <a:p>
            <a:r>
              <a:rPr lang="en-US" sz="3600" b="1">
                <a:latin typeface="UTM Amerika Sans" panose="02040603050506020204" pitchFamily="18" charset="0"/>
              </a:rPr>
              <a:t>Cơ chế tái hợp thứ hai</a:t>
            </a:r>
          </a:p>
        </p:txBody>
      </p:sp>
      <p:sp>
        <p:nvSpPr>
          <p:cNvPr id="30" name="Rectangle 29"/>
          <p:cNvSpPr/>
          <p:nvPr/>
        </p:nvSpPr>
        <p:spPr>
          <a:xfrm rot="16200000">
            <a:off x="-2713485" y="1762282"/>
            <a:ext cx="6200577" cy="646331"/>
          </a:xfrm>
          <a:prstGeom prst="rect">
            <a:avLst/>
          </a:prstGeom>
        </p:spPr>
        <p:txBody>
          <a:bodyPr wrap="square">
            <a:spAutoFit/>
          </a:bodyPr>
          <a:lstStyle/>
          <a:p>
            <a:r>
              <a:rPr lang="en-US" sz="3600" b="1">
                <a:latin typeface="UTM Amerika Sans" panose="02040603050506020204" pitchFamily="18" charset="0"/>
              </a:rPr>
              <a:t>+ + + + + + + </a:t>
            </a:r>
          </a:p>
        </p:txBody>
      </p:sp>
      <p:pic>
        <p:nvPicPr>
          <p:cNvPr id="32"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1102" y="3431669"/>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1"/>
          <p:cNvSpPr txBox="1">
            <a:spLocks noChangeArrowheads="1"/>
          </p:cNvSpPr>
          <p:nvPr/>
        </p:nvSpPr>
        <p:spPr bwMode="auto">
          <a:xfrm>
            <a:off x="2132298" y="3416527"/>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37"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094" y="351603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8" name="Text Box 5"/>
          <p:cNvSpPr txBox="1">
            <a:spLocks noChangeArrowheads="1"/>
          </p:cNvSpPr>
          <p:nvPr/>
        </p:nvSpPr>
        <p:spPr bwMode="auto">
          <a:xfrm>
            <a:off x="9262252" y="320867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nvGrpSpPr>
          <p:cNvPr id="39" name="Group 38"/>
          <p:cNvGrpSpPr/>
          <p:nvPr/>
        </p:nvGrpSpPr>
        <p:grpSpPr>
          <a:xfrm>
            <a:off x="6659491" y="3744632"/>
            <a:ext cx="304800" cy="304800"/>
            <a:chOff x="2441448" y="3188208"/>
            <a:chExt cx="304800" cy="304800"/>
          </a:xfrm>
        </p:grpSpPr>
        <p:pic>
          <p:nvPicPr>
            <p:cNvPr id="4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6697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0.00234 -0.0007 L -0.2289 -0.0169 " pathEditMode="relative" rAng="0" ptsTypes="AA">
                                      <p:cBhvr>
                                        <p:cTn id="14" dur="2000" fill="hold"/>
                                        <p:tgtEl>
                                          <p:spTgt spid="37"/>
                                        </p:tgtEl>
                                        <p:attrNameLst>
                                          <p:attrName>ppt_x</p:attrName>
                                          <p:attrName>ppt_y</p:attrName>
                                        </p:attrNameLst>
                                      </p:cBhvr>
                                      <p:rCtr x="-11328" y="-810"/>
                                    </p:animMotion>
                                  </p:childTnLst>
                                </p:cTn>
                              </p:par>
                              <p:par>
                                <p:cTn id="15" presetID="35" presetClass="path" presetSubtype="0" fill="hold" grpId="0" nodeType="withEffect">
                                  <p:stCondLst>
                                    <p:cond delay="0"/>
                                  </p:stCondLst>
                                  <p:childTnLst>
                                    <p:animMotion origin="layout" path="M -0.00209 1.85185E-6 L -0.23125 -0.00972 " pathEditMode="relative" rAng="0" ptsTypes="AA">
                                      <p:cBhvr>
                                        <p:cTn id="16" dur="2000" fill="hold"/>
                                        <p:tgtEl>
                                          <p:spTgt spid="38"/>
                                        </p:tgtEl>
                                        <p:attrNameLst>
                                          <p:attrName>ppt_x</p:attrName>
                                          <p:attrName>ppt_y</p:attrName>
                                        </p:attrNameLst>
                                      </p:cBhvr>
                                      <p:rCtr x="-11458" y="-486"/>
                                    </p:animMotion>
                                  </p:childTnLst>
                                </p:cTn>
                              </p:par>
                              <p:par>
                                <p:cTn id="17" presetID="63" presetClass="path" presetSubtype="0" accel="50000" decel="50000" fill="hold" grpId="0" nodeType="withEffect">
                                  <p:stCondLst>
                                    <p:cond delay="0"/>
                                  </p:stCondLst>
                                  <p:childTnLst>
                                    <p:animMotion origin="layout" path="M -8.33333E-7 4.81481E-6 L 0.2724 -0.00788 " pathEditMode="relative" rAng="0" ptsTypes="AA">
                                      <p:cBhvr>
                                        <p:cTn id="18" dur="2000" fill="hold"/>
                                        <p:tgtEl>
                                          <p:spTgt spid="33"/>
                                        </p:tgtEl>
                                        <p:attrNameLst>
                                          <p:attrName>ppt_x</p:attrName>
                                          <p:attrName>ppt_y</p:attrName>
                                        </p:attrNameLst>
                                      </p:cBhvr>
                                      <p:rCtr x="13620" y="-394"/>
                                    </p:animMotion>
                                  </p:childTnLst>
                                </p:cTn>
                              </p:par>
                              <p:par>
                                <p:cTn id="19" presetID="63" presetClass="path" presetSubtype="0" accel="50000" decel="50000" fill="hold" nodeType="withEffect">
                                  <p:stCondLst>
                                    <p:cond delay="0"/>
                                  </p:stCondLst>
                                  <p:childTnLst>
                                    <p:animMotion origin="layout" path="M 4.16667E-7 -7.40741E-7 L 0.27318 -0.00694 " pathEditMode="relative" rAng="0" ptsTypes="AA">
                                      <p:cBhvr>
                                        <p:cTn id="20" dur="2000" fill="hold"/>
                                        <p:tgtEl>
                                          <p:spTgt spid="32"/>
                                        </p:tgtEl>
                                        <p:attrNameLst>
                                          <p:attrName>ppt_x</p:attrName>
                                          <p:attrName>ppt_y</p:attrName>
                                        </p:attrNameLst>
                                      </p:cBhvr>
                                      <p:rCtr x="13659" y="-347"/>
                                    </p:animMotion>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2500"/>
                            </p:stCondLst>
                            <p:childTnLst>
                              <p:par>
                                <p:cTn id="26" presetID="35" presetClass="path" presetSubtype="0" accel="50000" decel="50000" fill="hold" nodeType="afterEffect">
                                  <p:stCondLst>
                                    <p:cond delay="0"/>
                                  </p:stCondLst>
                                  <p:childTnLst>
                                    <p:animMotion origin="layout" path="M -3.95833E-6 2.96296E-6 L -0.09921 2.96296E-6 " pathEditMode="relative" rAng="0" ptsTypes="AA">
                                      <p:cBhvr>
                                        <p:cTn id="27" dur="2000" fill="hold"/>
                                        <p:tgtEl>
                                          <p:spTgt spid="39"/>
                                        </p:tgtEl>
                                        <p:attrNameLst>
                                          <p:attrName>ppt_x</p:attrName>
                                          <p:attrName>ppt_y</p:attrName>
                                        </p:attrNameLst>
                                      </p:cBhvr>
                                      <p:rCtr x="-4961" y="0"/>
                                    </p:animMotion>
                                  </p:childTnLst>
                                </p:cTn>
                              </p:par>
                            </p:childTnLst>
                          </p:cTn>
                        </p:par>
                        <p:par>
                          <p:cTn id="28" fill="hold">
                            <p:stCondLst>
                              <p:cond delay="4500"/>
                            </p:stCondLst>
                            <p:childTnLst>
                              <p:par>
                                <p:cTn id="29" presetID="10" presetClass="exit" presetSubtype="0" fill="hold" nodeType="afterEffect">
                                  <p:stCondLst>
                                    <p:cond delay="0"/>
                                  </p:stCondLst>
                                  <p:childTnLst>
                                    <p:animEffect transition="out" filter="fade">
                                      <p:cBhvr>
                                        <p:cTn id="30" dur="500"/>
                                        <p:tgtEl>
                                          <p:spTgt spid="39"/>
                                        </p:tgtEl>
                                      </p:cBhvr>
                                    </p:animEffect>
                                    <p:set>
                                      <p:cBhvr>
                                        <p:cTn id="31" dur="1" fill="hold">
                                          <p:stCondLst>
                                            <p:cond delay="499"/>
                                          </p:stCondLst>
                                        </p:cTn>
                                        <p:tgtEl>
                                          <p:spTgt spid="39"/>
                                        </p:tgtEl>
                                        <p:attrNameLst>
                                          <p:attrName>style.visibility</p:attrName>
                                        </p:attrNameLst>
                                      </p:cBhvr>
                                      <p:to>
                                        <p:strVal val="hidden"/>
                                      </p:to>
                                    </p:set>
                                  </p:childTnLst>
                                </p:cTn>
                              </p:par>
                            </p:childTnLst>
                          </p:cTn>
                        </p:par>
                        <p:par>
                          <p:cTn id="32" fill="hold">
                            <p:stCondLst>
                              <p:cond delay="5000"/>
                            </p:stCondLst>
                            <p:childTnLst>
                              <p:par>
                                <p:cTn id="33" presetID="10" presetClass="exit" presetSubtype="0" fill="hold" grpId="1" nodeType="afterEffect">
                                  <p:stCondLst>
                                    <p:cond delay="0"/>
                                  </p:stCondLst>
                                  <p:childTnLst>
                                    <p:animEffect transition="out" filter="fade">
                                      <p:cBhvr>
                                        <p:cTn id="34" dur="1000"/>
                                        <p:tgtEl>
                                          <p:spTgt spid="38"/>
                                        </p:tgtEl>
                                      </p:cBhvr>
                                    </p:animEffect>
                                    <p:set>
                                      <p:cBhvr>
                                        <p:cTn id="35" dur="1" fill="hold">
                                          <p:stCondLst>
                                            <p:cond delay="999"/>
                                          </p:stCondLst>
                                        </p:cTn>
                                        <p:tgtEl>
                                          <p:spTgt spid="38"/>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33"/>
                                        </p:tgtEl>
                                      </p:cBhvr>
                                    </p:animEffect>
                                    <p:set>
                                      <p:cBhvr>
                                        <p:cTn id="38" dur="1" fill="hold">
                                          <p:stCondLst>
                                            <p:cond delay="999"/>
                                          </p:stCondLst>
                                        </p:cTn>
                                        <p:tgtEl>
                                          <p:spTgt spid="33"/>
                                        </p:tgtEl>
                                        <p:attrNameLst>
                                          <p:attrName>style.visibility</p:attrName>
                                        </p:attrNameLst>
                                      </p:cBhvr>
                                      <p:to>
                                        <p:strVal val="hidden"/>
                                      </p:to>
                                    </p:set>
                                  </p:childTnLst>
                                </p:cTn>
                              </p:par>
                            </p:childTnLst>
                          </p:cTn>
                        </p:par>
                        <p:par>
                          <p:cTn id="39" fill="hold">
                            <p:stCondLst>
                              <p:cond delay="6000"/>
                            </p:stCondLst>
                            <p:childTnLst>
                              <p:par>
                                <p:cTn id="40" presetID="37" presetClass="path" presetSubtype="0" accel="50000" decel="50000" fill="hold" nodeType="afterEffect">
                                  <p:stCondLst>
                                    <p:cond delay="0"/>
                                  </p:stCondLst>
                                  <p:childTnLst>
                                    <p:animMotion origin="layout" path="M -0.2289 -0.0169 C -0.20664 -0.00371 0.04492 0.02986 0.06732 0.04305 C 0.08138 0.05231 0.18633 0.03102 0.12422 0.05741 C 0.06224 0.08379 -0.31888 0.21111 -0.30495 0.20162 C -0.28255 0.18866 -0.4358 -0.14699 -0.41341 -0.15996 " pathEditMode="relative" rAng="0" ptsTypes="AAAAA">
                                      <p:cBhvr>
                                        <p:cTn id="41" dur="2000" fill="hold"/>
                                        <p:tgtEl>
                                          <p:spTgt spid="37"/>
                                        </p:tgtEl>
                                        <p:attrNameLst>
                                          <p:attrName>ppt_x</p:attrName>
                                          <p:attrName>ppt_y</p:attrName>
                                        </p:attrNameLst>
                                      </p:cBhvr>
                                      <p:rCtr x="9297" y="3796"/>
                                    </p:animMotion>
                                  </p:childTnLst>
                                </p:cTn>
                              </p:par>
                              <p:par>
                                <p:cTn id="42" presetID="50" presetClass="path" presetSubtype="0" accel="50000" decel="50000" fill="hold" nodeType="withEffect">
                                  <p:stCondLst>
                                    <p:cond delay="0"/>
                                  </p:stCondLst>
                                  <p:childTnLst>
                                    <p:animMotion origin="layout" path="M 0.27318 -0.00718 C 0.31497 -0.00718 0.16354 0.30185 0.12214 0.31458 C 0.08086 0.32755 0.02539 0.01366 0.02539 0.06968 C 0.02539 0.11157 0.49102 -0.2419 0.49102 -0.2 " pathEditMode="relative" rAng="0" ptsTypes="AAAA">
                                      <p:cBhvr>
                                        <p:cTn id="43" dur="2000" fill="hold"/>
                                        <p:tgtEl>
                                          <p:spTgt spid="32"/>
                                        </p:tgtEl>
                                        <p:attrNameLst>
                                          <p:attrName>ppt_x</p:attrName>
                                          <p:attrName>ppt_y</p:attrName>
                                        </p:attrNameLst>
                                      </p:cBhvr>
                                      <p:rCtr x="-1497" y="62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3" grpId="1"/>
      <p:bldP spid="38" grpId="0"/>
      <p:bldP spid="38"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rot="16200000">
            <a:off x="8768546" y="1838508"/>
            <a:ext cx="6200577" cy="646331"/>
          </a:xfrm>
          <a:prstGeom prst="rect">
            <a:avLst/>
          </a:prstGeom>
        </p:spPr>
        <p:txBody>
          <a:bodyPr wrap="square">
            <a:spAutoFit/>
          </a:bodyPr>
          <a:lstStyle/>
          <a:p>
            <a:r>
              <a:rPr lang="en-US" sz="3600" b="1">
                <a:latin typeface="UTM Amerika Sans" panose="02040603050506020204" pitchFamily="18" charset="0"/>
              </a:rPr>
              <a:t>-  -  -  -  -  -  -</a:t>
            </a:r>
          </a:p>
        </p:txBody>
      </p:sp>
      <p:sp>
        <p:nvSpPr>
          <p:cNvPr id="2" name="Rectangle 1"/>
          <p:cNvSpPr/>
          <p:nvPr/>
        </p:nvSpPr>
        <p:spPr>
          <a:xfrm>
            <a:off x="289713" y="228909"/>
            <a:ext cx="6200577" cy="646331"/>
          </a:xfrm>
          <a:prstGeom prst="rect">
            <a:avLst/>
          </a:prstGeom>
        </p:spPr>
        <p:txBody>
          <a:bodyPr wrap="square">
            <a:spAutoFit/>
          </a:bodyPr>
          <a:lstStyle/>
          <a:p>
            <a:r>
              <a:rPr lang="en-US" sz="3600" b="1">
                <a:latin typeface="UTM Amerika Sans" panose="02040603050506020204" pitchFamily="18" charset="0"/>
              </a:rPr>
              <a:t>Cơ chế tái hợp thứ ba</a:t>
            </a:r>
          </a:p>
        </p:txBody>
      </p:sp>
      <p:sp>
        <p:nvSpPr>
          <p:cNvPr id="30" name="Rectangle 29"/>
          <p:cNvSpPr/>
          <p:nvPr/>
        </p:nvSpPr>
        <p:spPr>
          <a:xfrm rot="16200000">
            <a:off x="-2713485" y="1762282"/>
            <a:ext cx="6200577" cy="646331"/>
          </a:xfrm>
          <a:prstGeom prst="rect">
            <a:avLst/>
          </a:prstGeom>
        </p:spPr>
        <p:txBody>
          <a:bodyPr wrap="square">
            <a:spAutoFit/>
          </a:bodyPr>
          <a:lstStyle/>
          <a:p>
            <a:r>
              <a:rPr lang="en-US" sz="3600" b="1">
                <a:latin typeface="UTM Amerika Sans" panose="02040603050506020204" pitchFamily="18" charset="0"/>
              </a:rPr>
              <a:t>+ + + + + + + </a:t>
            </a:r>
          </a:p>
        </p:txBody>
      </p:sp>
      <p:pic>
        <p:nvPicPr>
          <p:cNvPr id="42"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720" y="297881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11"/>
          <p:cNvSpPr txBox="1">
            <a:spLocks noChangeArrowheads="1"/>
          </p:cNvSpPr>
          <p:nvPr/>
        </p:nvSpPr>
        <p:spPr bwMode="auto">
          <a:xfrm>
            <a:off x="3188916" y="2963671"/>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nvGrpSpPr>
          <p:cNvPr id="44" name="Group 43"/>
          <p:cNvGrpSpPr/>
          <p:nvPr/>
        </p:nvGrpSpPr>
        <p:grpSpPr>
          <a:xfrm>
            <a:off x="7756138" y="3336332"/>
            <a:ext cx="304800" cy="304800"/>
            <a:chOff x="2441448" y="3188208"/>
            <a:chExt cx="304800" cy="304800"/>
          </a:xfrm>
        </p:grpSpPr>
        <p:pic>
          <p:nvPicPr>
            <p:cNvPr id="45"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6" name="Straight Connector 45"/>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341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4.16667E-7 -2.96296E-6 L 0.2 -0.00069 " pathEditMode="relative" rAng="0" ptsTypes="AA">
                                      <p:cBhvr>
                                        <p:cTn id="14" dur="2000" fill="hold"/>
                                        <p:tgtEl>
                                          <p:spTgt spid="43"/>
                                        </p:tgtEl>
                                        <p:attrNameLst>
                                          <p:attrName>ppt_x</p:attrName>
                                          <p:attrName>ppt_y</p:attrName>
                                        </p:attrNameLst>
                                      </p:cBhvr>
                                      <p:rCtr x="10000" y="-46"/>
                                    </p:animMotion>
                                  </p:childTnLst>
                                </p:cTn>
                              </p:par>
                              <p:par>
                                <p:cTn id="15" presetID="63" presetClass="path" presetSubtype="0" accel="50000" decel="50000" fill="hold" nodeType="withEffect">
                                  <p:stCondLst>
                                    <p:cond delay="0"/>
                                  </p:stCondLst>
                                  <p:childTnLst>
                                    <p:animMotion origin="layout" path="M 1.875E-6 2.96296E-6 L 0.20091 -0.00348 " pathEditMode="relative" rAng="0" ptsTypes="AA">
                                      <p:cBhvr>
                                        <p:cTn id="16" dur="2000" fill="hold"/>
                                        <p:tgtEl>
                                          <p:spTgt spid="42"/>
                                        </p:tgtEl>
                                        <p:attrNameLst>
                                          <p:attrName>ppt_x</p:attrName>
                                          <p:attrName>ppt_y</p:attrName>
                                        </p:attrNameLst>
                                      </p:cBhvr>
                                      <p:rCtr x="10039" y="-185"/>
                                    </p:animMotion>
                                  </p:childTnLst>
                                </p:cTn>
                              </p:par>
                              <p:par>
                                <p:cTn id="17" presetID="35" presetClass="path" presetSubtype="0" accel="50000" decel="50000" fill="hold" nodeType="withEffect">
                                  <p:stCondLst>
                                    <p:cond delay="0"/>
                                  </p:stCondLst>
                                  <p:childTnLst>
                                    <p:animMotion origin="layout" path="M 2.08333E-6 3.7037E-6 L -0.15052 0.00347 " pathEditMode="relative" rAng="0" ptsTypes="AA">
                                      <p:cBhvr>
                                        <p:cTn id="18" dur="2000" fill="hold"/>
                                        <p:tgtEl>
                                          <p:spTgt spid="44"/>
                                        </p:tgtEl>
                                        <p:attrNameLst>
                                          <p:attrName>ppt_x</p:attrName>
                                          <p:attrName>ppt_y</p:attrName>
                                        </p:attrNameLst>
                                      </p:cBhvr>
                                      <p:rCtr x="-7526" y="162"/>
                                    </p:animMotion>
                                  </p:childTnLst>
                                </p:cTn>
                              </p:par>
                            </p:childTnLst>
                          </p:cTn>
                        </p:par>
                        <p:par>
                          <p:cTn id="19" fill="hold">
                            <p:stCondLst>
                              <p:cond delay="2000"/>
                            </p:stCondLst>
                            <p:childTnLst>
                              <p:par>
                                <p:cTn id="20" presetID="10" presetClass="exit" presetSubtype="0" fill="hold" nodeType="afterEffect">
                                  <p:stCondLst>
                                    <p:cond delay="0"/>
                                  </p:stCondLst>
                                  <p:childTnLst>
                                    <p:animEffect transition="out" filter="fade">
                                      <p:cBhvr>
                                        <p:cTn id="21" dur="500"/>
                                        <p:tgtEl>
                                          <p:spTgt spid="44"/>
                                        </p:tgtEl>
                                      </p:cBhvr>
                                    </p:animEffect>
                                    <p:set>
                                      <p:cBhvr>
                                        <p:cTn id="22" dur="1" fill="hold">
                                          <p:stCondLst>
                                            <p:cond delay="499"/>
                                          </p:stCondLst>
                                        </p:cTn>
                                        <p:tgtEl>
                                          <p:spTgt spid="44"/>
                                        </p:tgtEl>
                                        <p:attrNameLst>
                                          <p:attrName>style.visibility</p:attrName>
                                        </p:attrNameLst>
                                      </p:cBhvr>
                                      <p:to>
                                        <p:strVal val="hidden"/>
                                      </p:to>
                                    </p:set>
                                  </p:childTnLst>
                                </p:cTn>
                              </p:par>
                            </p:childTnLst>
                          </p:cTn>
                        </p:par>
                        <p:par>
                          <p:cTn id="23" fill="hold">
                            <p:stCondLst>
                              <p:cond delay="2500"/>
                            </p:stCondLst>
                            <p:childTnLst>
                              <p:par>
                                <p:cTn id="24" presetID="10" presetClass="exit" presetSubtype="0" fill="hold" grpId="1" nodeType="afterEffect">
                                  <p:stCondLst>
                                    <p:cond delay="0"/>
                                  </p:stCondLst>
                                  <p:childTnLst>
                                    <p:animEffect transition="out" filter="fade">
                                      <p:cBhvr>
                                        <p:cTn id="25" dur="1000"/>
                                        <p:tgtEl>
                                          <p:spTgt spid="43"/>
                                        </p:tgtEl>
                                      </p:cBhvr>
                                    </p:animEffect>
                                    <p:set>
                                      <p:cBhvr>
                                        <p:cTn id="26" dur="1" fill="hold">
                                          <p:stCondLst>
                                            <p:cond delay="999"/>
                                          </p:stCondLst>
                                        </p:cTn>
                                        <p:tgtEl>
                                          <p:spTgt spid="43"/>
                                        </p:tgtEl>
                                        <p:attrNameLst>
                                          <p:attrName>style.visibility</p:attrName>
                                        </p:attrNameLst>
                                      </p:cBhvr>
                                      <p:to>
                                        <p:strVal val="hidden"/>
                                      </p:to>
                                    </p:set>
                                  </p:childTnLst>
                                </p:cTn>
                              </p:par>
                            </p:childTnLst>
                          </p:cTn>
                        </p:par>
                        <p:par>
                          <p:cTn id="27" fill="hold">
                            <p:stCondLst>
                              <p:cond delay="3500"/>
                            </p:stCondLst>
                            <p:childTnLst>
                              <p:par>
                                <p:cTn id="28" presetID="50" presetClass="path" presetSubtype="0" accel="50000" decel="50000" fill="hold" nodeType="afterEffect">
                                  <p:stCondLst>
                                    <p:cond delay="0"/>
                                  </p:stCondLst>
                                  <p:childTnLst>
                                    <p:animMotion origin="layout" path="M 0.20091 0.00023 C 0.24271 0.00023 0.17578 -0.0132 0.13216 -0.00232 C 0.08828 0.00833 -0.06133 0.00879 -0.06133 0.06481 C -0.06784 0.09051 0.02851 -0.18287 0.08151 -0.15232 C 0.12226 -0.14746 0.01133 0.12801 0.04036 0.19467 C 0.06979 0.26134 0.24505 0.22199 0.25755 0.24768 " pathEditMode="relative" rAng="0" ptsTypes="AAAAAA">
                                      <p:cBhvr>
                                        <p:cTn id="29" dur="2000" fill="hold"/>
                                        <p:tgtEl>
                                          <p:spTgt spid="42"/>
                                        </p:tgtEl>
                                        <p:attrNameLst>
                                          <p:attrName>ppt_x</p:attrName>
                                          <p:attrName>ppt_y</p:attrName>
                                        </p:attrNameLst>
                                      </p:cBhvr>
                                      <p:rCtr x="-10299" y="46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P spid="43"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626713" y="3523132"/>
            <a:ext cx="304800" cy="304800"/>
            <a:chOff x="2441448" y="3188208"/>
            <a:chExt cx="304800" cy="304800"/>
          </a:xfrm>
        </p:grpSpPr>
        <p:pic>
          <p:nvPicPr>
            <p:cNvPr id="35"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rot="16200000">
            <a:off x="8768546" y="1838508"/>
            <a:ext cx="6200577" cy="646331"/>
          </a:xfrm>
          <a:prstGeom prst="rect">
            <a:avLst/>
          </a:prstGeom>
        </p:spPr>
        <p:txBody>
          <a:bodyPr wrap="square">
            <a:spAutoFit/>
          </a:bodyPr>
          <a:lstStyle/>
          <a:p>
            <a:r>
              <a:rPr lang="en-US" sz="3600" b="1">
                <a:latin typeface="UTM Amerika Sans" panose="02040603050506020204" pitchFamily="18" charset="0"/>
              </a:rPr>
              <a:t>-  -  -  -  -  -  -</a:t>
            </a:r>
          </a:p>
        </p:txBody>
      </p:sp>
      <p:grpSp>
        <p:nvGrpSpPr>
          <p:cNvPr id="7" name="Group 6"/>
          <p:cNvGrpSpPr/>
          <p:nvPr/>
        </p:nvGrpSpPr>
        <p:grpSpPr>
          <a:xfrm>
            <a:off x="12327988" y="4295216"/>
            <a:ext cx="304800" cy="304800"/>
            <a:chOff x="2441448" y="3188208"/>
            <a:chExt cx="304800" cy="304800"/>
          </a:xfrm>
        </p:grpSpPr>
        <p:pic>
          <p:nvPicPr>
            <p:cNvPr id="61"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8" name="Picture 10" descr="inelastic-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945" y="3914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 Box 11"/>
          <p:cNvSpPr txBox="1">
            <a:spLocks noChangeArrowheads="1"/>
          </p:cNvSpPr>
          <p:nvPr/>
        </p:nvSpPr>
        <p:spPr bwMode="auto">
          <a:xfrm>
            <a:off x="1722141" y="3899074"/>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5" name="Picture 4" descr="inelastic-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4337" y="295124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6" name="Text Box 5"/>
          <p:cNvSpPr txBox="1">
            <a:spLocks noChangeArrowheads="1"/>
          </p:cNvSpPr>
          <p:nvPr/>
        </p:nvSpPr>
        <p:spPr bwMode="auto">
          <a:xfrm>
            <a:off x="9004495" y="264388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nvGrpSpPr>
          <p:cNvPr id="185" name="Group 184"/>
          <p:cNvGrpSpPr/>
          <p:nvPr/>
        </p:nvGrpSpPr>
        <p:grpSpPr>
          <a:xfrm>
            <a:off x="7825882" y="2673017"/>
            <a:ext cx="304800" cy="304800"/>
            <a:chOff x="2441448" y="3188208"/>
            <a:chExt cx="304800" cy="304800"/>
          </a:xfrm>
        </p:grpSpPr>
        <p:pic>
          <p:nvPicPr>
            <p:cNvPr id="18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87" name="Straight Connector 18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89713" y="228909"/>
            <a:ext cx="6517487" cy="646331"/>
          </a:xfrm>
          <a:prstGeom prst="rect">
            <a:avLst/>
          </a:prstGeom>
        </p:spPr>
        <p:txBody>
          <a:bodyPr wrap="square">
            <a:spAutoFit/>
          </a:bodyPr>
          <a:lstStyle/>
          <a:p>
            <a:r>
              <a:rPr lang="en-US" sz="3600" b="1">
                <a:latin typeface="UTM Amerika Sans" panose="02040603050506020204" pitchFamily="18" charset="0"/>
              </a:rPr>
              <a:t>Khi tác nhân ion hoá mất đi</a:t>
            </a:r>
          </a:p>
        </p:txBody>
      </p:sp>
      <p:sp>
        <p:nvSpPr>
          <p:cNvPr id="30" name="Rectangle 29"/>
          <p:cNvSpPr/>
          <p:nvPr/>
        </p:nvSpPr>
        <p:spPr>
          <a:xfrm rot="16200000">
            <a:off x="-2713485" y="1762282"/>
            <a:ext cx="6200577" cy="646331"/>
          </a:xfrm>
          <a:prstGeom prst="rect">
            <a:avLst/>
          </a:prstGeom>
        </p:spPr>
        <p:txBody>
          <a:bodyPr wrap="square">
            <a:spAutoFit/>
          </a:bodyPr>
          <a:lstStyle/>
          <a:p>
            <a:r>
              <a:rPr lang="en-US" sz="3600" b="1">
                <a:latin typeface="UTM Amerika Sans" panose="02040603050506020204" pitchFamily="18" charset="0"/>
              </a:rPr>
              <a:t>+ + + + + + + </a:t>
            </a:r>
          </a:p>
        </p:txBody>
      </p:sp>
      <p:pic>
        <p:nvPicPr>
          <p:cNvPr id="64" name="Picture 10" descr="inelastic-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1102" y="517420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5" name="Text Box 11"/>
          <p:cNvSpPr txBox="1">
            <a:spLocks noChangeArrowheads="1"/>
          </p:cNvSpPr>
          <p:nvPr/>
        </p:nvSpPr>
        <p:spPr bwMode="auto">
          <a:xfrm>
            <a:off x="2132298" y="5159063"/>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66" name="Picture 4" descr="inelastic-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2094" y="5258568"/>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7" name="Text Box 5"/>
          <p:cNvSpPr txBox="1">
            <a:spLocks noChangeArrowheads="1"/>
          </p:cNvSpPr>
          <p:nvPr/>
        </p:nvSpPr>
        <p:spPr bwMode="auto">
          <a:xfrm>
            <a:off x="9262252" y="4951209"/>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nvGrpSpPr>
          <p:cNvPr id="70" name="Group 69"/>
          <p:cNvGrpSpPr/>
          <p:nvPr/>
        </p:nvGrpSpPr>
        <p:grpSpPr>
          <a:xfrm>
            <a:off x="6659491" y="5487168"/>
            <a:ext cx="304800" cy="304800"/>
            <a:chOff x="2441448" y="3188208"/>
            <a:chExt cx="304800" cy="304800"/>
          </a:xfrm>
        </p:grpSpPr>
        <p:pic>
          <p:nvPicPr>
            <p:cNvPr id="71"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Connector 71"/>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3" name="Picture 10" descr="inelastic-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7720" y="163309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11"/>
          <p:cNvSpPr txBox="1">
            <a:spLocks noChangeArrowheads="1"/>
          </p:cNvSpPr>
          <p:nvPr/>
        </p:nvSpPr>
        <p:spPr bwMode="auto">
          <a:xfrm>
            <a:off x="3188916" y="1617951"/>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nvGrpSpPr>
          <p:cNvPr id="75" name="Group 74"/>
          <p:cNvGrpSpPr/>
          <p:nvPr/>
        </p:nvGrpSpPr>
        <p:grpSpPr>
          <a:xfrm>
            <a:off x="7756138" y="1990612"/>
            <a:ext cx="304800" cy="304800"/>
            <a:chOff x="2441448" y="3188208"/>
            <a:chExt cx="304800" cy="304800"/>
          </a:xfrm>
        </p:grpSpPr>
        <p:pic>
          <p:nvPicPr>
            <p:cNvPr id="7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010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fill="hold" grpId="0" nodeType="clickEffect">
                                  <p:stCondLst>
                                    <p:cond delay="0"/>
                                  </p:stCondLst>
                                  <p:childTnLst>
                                    <p:animMotion origin="layout" path="M 2.91667E-6 4.44444E-6 L 0.77057 4.44444E-6 " pathEditMode="relative" rAng="0" ptsTypes="AA">
                                      <p:cBhvr>
                                        <p:cTn id="14" dur="2000" fill="hold"/>
                                        <p:tgtEl>
                                          <p:spTgt spid="69"/>
                                        </p:tgtEl>
                                        <p:attrNameLst>
                                          <p:attrName>ppt_x</p:attrName>
                                          <p:attrName>ppt_y</p:attrName>
                                        </p:attrNameLst>
                                      </p:cBhvr>
                                      <p:rCtr x="38529" y="0"/>
                                    </p:animMotion>
                                  </p:childTnLst>
                                </p:cTn>
                              </p:par>
                              <p:par>
                                <p:cTn id="15" presetID="63" presetClass="path" presetSubtype="0" fill="hold" nodeType="withEffect">
                                  <p:stCondLst>
                                    <p:cond delay="0"/>
                                  </p:stCondLst>
                                  <p:childTnLst>
                                    <p:animMotion origin="layout" path="M 4.375E-6 -1.11111E-6 L 0.76901 -1.11111E-6 " pathEditMode="relative" rAng="0" ptsTypes="AA">
                                      <p:cBhvr>
                                        <p:cTn id="16" dur="2000" fill="hold"/>
                                        <p:tgtEl>
                                          <p:spTgt spid="68"/>
                                        </p:tgtEl>
                                        <p:attrNameLst>
                                          <p:attrName>ppt_x</p:attrName>
                                          <p:attrName>ppt_y</p:attrName>
                                        </p:attrNameLst>
                                      </p:cBhvr>
                                      <p:rCtr x="38451" y="0"/>
                                    </p:animMotion>
                                  </p:childTnLst>
                                </p:cTn>
                              </p:par>
                              <p:par>
                                <p:cTn id="17" presetID="35" presetClass="path" presetSubtype="0" fill="hold" nodeType="withEffect">
                                  <p:stCondLst>
                                    <p:cond delay="0"/>
                                  </p:stCondLst>
                                  <p:childTnLst>
                                    <p:animMotion origin="layout" path="M 2.91667E-6 2.96296E-6 L -0.69974 2.96296E-6 " pathEditMode="relative" rAng="0" ptsTypes="AA">
                                      <p:cBhvr>
                                        <p:cTn id="18" dur="2000" fill="hold"/>
                                        <p:tgtEl>
                                          <p:spTgt spid="185"/>
                                        </p:tgtEl>
                                        <p:attrNameLst>
                                          <p:attrName>ppt_x</p:attrName>
                                          <p:attrName>ppt_y</p:attrName>
                                        </p:attrNameLst>
                                      </p:cBhvr>
                                      <p:rCtr x="-34987" y="0"/>
                                    </p:animMotion>
                                  </p:childTnLst>
                                </p:cTn>
                              </p:par>
                              <p:par>
                                <p:cTn id="19" presetID="35" presetClass="path" presetSubtype="0" fill="hold" nodeType="withEffect">
                                  <p:stCondLst>
                                    <p:cond delay="0"/>
                                  </p:stCondLst>
                                  <p:childTnLst>
                                    <p:animMotion origin="layout" path="M -0.00234 -0.00069 L -0.68307 -0.00069 " pathEditMode="relative" rAng="0" ptsTypes="AA">
                                      <p:cBhvr>
                                        <p:cTn id="20" dur="2000" fill="hold"/>
                                        <p:tgtEl>
                                          <p:spTgt spid="165"/>
                                        </p:tgtEl>
                                        <p:attrNameLst>
                                          <p:attrName>ppt_x</p:attrName>
                                          <p:attrName>ppt_y</p:attrName>
                                        </p:attrNameLst>
                                      </p:cBhvr>
                                      <p:rCtr x="-34036" y="0"/>
                                    </p:animMotion>
                                  </p:childTnLst>
                                </p:cTn>
                              </p:par>
                              <p:par>
                                <p:cTn id="21" presetID="35" presetClass="path" presetSubtype="0" fill="hold" grpId="0" nodeType="withEffect">
                                  <p:stCondLst>
                                    <p:cond delay="0"/>
                                  </p:stCondLst>
                                  <p:childTnLst>
                                    <p:animMotion origin="layout" path="M -0.00208 -2.22222E-6 L -0.68593 -2.22222E-6 " pathEditMode="relative" rAng="0" ptsTypes="AA">
                                      <p:cBhvr>
                                        <p:cTn id="22" dur="2000" fill="hold"/>
                                        <p:tgtEl>
                                          <p:spTgt spid="166"/>
                                        </p:tgtEl>
                                        <p:attrNameLst>
                                          <p:attrName>ppt_x</p:attrName>
                                          <p:attrName>ppt_y</p:attrName>
                                        </p:attrNameLst>
                                      </p:cBhvr>
                                      <p:rCtr x="-34193" y="0"/>
                                    </p:animMotion>
                                  </p:childTnLst>
                                </p:cTn>
                              </p:par>
                              <p:par>
                                <p:cTn id="23" presetID="35" presetClass="path" presetSubtype="0" fill="hold" nodeType="withEffect">
                                  <p:stCondLst>
                                    <p:cond delay="0"/>
                                  </p:stCondLst>
                                  <p:childTnLst>
                                    <p:animMotion origin="layout" path="M -0.00234 -0.00069 L -0.2289 -0.01689 " pathEditMode="relative" rAng="0" ptsTypes="AA">
                                      <p:cBhvr>
                                        <p:cTn id="24" dur="2000" fill="hold"/>
                                        <p:tgtEl>
                                          <p:spTgt spid="66"/>
                                        </p:tgtEl>
                                        <p:attrNameLst>
                                          <p:attrName>ppt_x</p:attrName>
                                          <p:attrName>ppt_y</p:attrName>
                                        </p:attrNameLst>
                                      </p:cBhvr>
                                      <p:rCtr x="-11328" y="-810"/>
                                    </p:animMotion>
                                  </p:childTnLst>
                                </p:cTn>
                              </p:par>
                              <p:par>
                                <p:cTn id="25" presetID="35" presetClass="path" presetSubtype="0" fill="hold" grpId="0" nodeType="withEffect">
                                  <p:stCondLst>
                                    <p:cond delay="0"/>
                                  </p:stCondLst>
                                  <p:childTnLst>
                                    <p:animMotion origin="layout" path="M -0.00209 -4.81481E-6 L -0.23125 -0.00972 " pathEditMode="relative" rAng="0" ptsTypes="AA">
                                      <p:cBhvr>
                                        <p:cTn id="26" dur="2000" fill="hold"/>
                                        <p:tgtEl>
                                          <p:spTgt spid="67"/>
                                        </p:tgtEl>
                                        <p:attrNameLst>
                                          <p:attrName>ppt_x</p:attrName>
                                          <p:attrName>ppt_y</p:attrName>
                                        </p:attrNameLst>
                                      </p:cBhvr>
                                      <p:rCtr x="-11458" y="-486"/>
                                    </p:animMotion>
                                  </p:childTnLst>
                                </p:cTn>
                              </p:par>
                              <p:par>
                                <p:cTn id="27" presetID="63" presetClass="path" presetSubtype="0" accel="50000" decel="50000" fill="hold" grpId="0" nodeType="withEffect">
                                  <p:stCondLst>
                                    <p:cond delay="0"/>
                                  </p:stCondLst>
                                  <p:childTnLst>
                                    <p:animMotion origin="layout" path="M -8.33333E-7 -1.85185E-6 L 0.2724 -0.00787 " pathEditMode="relative" rAng="0" ptsTypes="AA">
                                      <p:cBhvr>
                                        <p:cTn id="28" dur="2000" fill="hold"/>
                                        <p:tgtEl>
                                          <p:spTgt spid="65"/>
                                        </p:tgtEl>
                                        <p:attrNameLst>
                                          <p:attrName>ppt_x</p:attrName>
                                          <p:attrName>ppt_y</p:attrName>
                                        </p:attrNameLst>
                                      </p:cBhvr>
                                      <p:rCtr x="13620" y="-394"/>
                                    </p:animMotion>
                                  </p:childTnLst>
                                </p:cTn>
                              </p:par>
                              <p:par>
                                <p:cTn id="29" presetID="63" presetClass="path" presetSubtype="0" accel="50000" decel="50000" fill="hold" nodeType="withEffect">
                                  <p:stCondLst>
                                    <p:cond delay="0"/>
                                  </p:stCondLst>
                                  <p:childTnLst>
                                    <p:animMotion origin="layout" path="M 4.16667E-7 4.07407E-6 L 0.27318 -0.00695 " pathEditMode="relative" rAng="0" ptsTypes="AA">
                                      <p:cBhvr>
                                        <p:cTn id="30" dur="2000" fill="hold"/>
                                        <p:tgtEl>
                                          <p:spTgt spid="64"/>
                                        </p:tgtEl>
                                        <p:attrNameLst>
                                          <p:attrName>ppt_x</p:attrName>
                                          <p:attrName>ppt_y</p:attrName>
                                        </p:attrNameLst>
                                      </p:cBhvr>
                                      <p:rCtr x="13659" y="-347"/>
                                    </p:animMotion>
                                  </p:childTnLst>
                                </p:cTn>
                              </p:par>
                              <p:par>
                                <p:cTn id="31" presetID="63" presetClass="path" presetSubtype="0" accel="50000" decel="50000" fill="hold" grpId="0" nodeType="withEffect">
                                  <p:stCondLst>
                                    <p:cond delay="0"/>
                                  </p:stCondLst>
                                  <p:childTnLst>
                                    <p:animMotion origin="layout" path="M 4.16667E-7 3.33333E-6 L 0.2 -0.0007 " pathEditMode="relative" rAng="0" ptsTypes="AA">
                                      <p:cBhvr>
                                        <p:cTn id="32" dur="2000" fill="hold"/>
                                        <p:tgtEl>
                                          <p:spTgt spid="74"/>
                                        </p:tgtEl>
                                        <p:attrNameLst>
                                          <p:attrName>ppt_x</p:attrName>
                                          <p:attrName>ppt_y</p:attrName>
                                        </p:attrNameLst>
                                      </p:cBhvr>
                                      <p:rCtr x="10000" y="-46"/>
                                    </p:animMotion>
                                  </p:childTnLst>
                                </p:cTn>
                              </p:par>
                              <p:par>
                                <p:cTn id="33" presetID="63" presetClass="path" presetSubtype="0" accel="50000" decel="50000" fill="hold" nodeType="withEffect">
                                  <p:stCondLst>
                                    <p:cond delay="0"/>
                                  </p:stCondLst>
                                  <p:childTnLst>
                                    <p:animMotion origin="layout" path="M 1.875E-6 -2.22222E-6 L 0.20091 -0.00347 " pathEditMode="relative" rAng="0" ptsTypes="AA">
                                      <p:cBhvr>
                                        <p:cTn id="34" dur="2000" fill="hold"/>
                                        <p:tgtEl>
                                          <p:spTgt spid="73"/>
                                        </p:tgtEl>
                                        <p:attrNameLst>
                                          <p:attrName>ppt_x</p:attrName>
                                          <p:attrName>ppt_y</p:attrName>
                                        </p:attrNameLst>
                                      </p:cBhvr>
                                      <p:rCtr x="10039" y="-185"/>
                                    </p:animMotion>
                                  </p:childTnLst>
                                </p:cTn>
                              </p:par>
                              <p:par>
                                <p:cTn id="35" presetID="35" presetClass="path" presetSubtype="0" accel="50000" decel="50000" fill="hold" nodeType="withEffect">
                                  <p:stCondLst>
                                    <p:cond delay="0"/>
                                  </p:stCondLst>
                                  <p:childTnLst>
                                    <p:animMotion origin="layout" path="M 2.08333E-6 5.55112E-17 L -0.15052 0.00347 " pathEditMode="relative" rAng="0" ptsTypes="AA">
                                      <p:cBhvr>
                                        <p:cTn id="36" dur="2000" fill="hold"/>
                                        <p:tgtEl>
                                          <p:spTgt spid="75"/>
                                        </p:tgtEl>
                                        <p:attrNameLst>
                                          <p:attrName>ppt_x</p:attrName>
                                          <p:attrName>ppt_y</p:attrName>
                                        </p:attrNameLst>
                                      </p:cBhvr>
                                      <p:rCtr x="-7526" y="162"/>
                                    </p:animMotion>
                                  </p:childTnLst>
                                </p:cTn>
                              </p:par>
                            </p:childTnLst>
                          </p:cTn>
                        </p:par>
                        <p:par>
                          <p:cTn id="37" fill="hold">
                            <p:stCondLst>
                              <p:cond delay="20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subTnLst>
                                    <p:audio>
                                      <p:cMediaNode>
                                        <p:cTn display="0" masterRel="sameClick">
                                          <p:stCondLst>
                                            <p:cond evt="begin" delay="0">
                                              <p:tn val="38"/>
                                            </p:cond>
                                          </p:stCondLst>
                                          <p:endCondLst>
                                            <p:cond evt="onStopAudio" delay="0">
                                              <p:tgtEl>
                                                <p:sldTgt/>
                                              </p:tgtEl>
                                            </p:cond>
                                          </p:endCondLst>
                                        </p:cTn>
                                        <p:tgtEl>
                                          <p:sndTgt r:embed="rId2" name="bomb.wav"/>
                                        </p:tgtEl>
                                      </p:cMediaNode>
                                    </p:audio>
                                  </p:subTnLst>
                                </p:cTn>
                              </p:par>
                              <p:par>
                                <p:cTn id="41" presetID="10"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500"/>
                                        <p:tgtEl>
                                          <p:spTgt spid="70"/>
                                        </p:tgtEl>
                                      </p:cBhvr>
                                    </p:animEffect>
                                  </p:childTnLst>
                                </p:cTn>
                              </p:par>
                            </p:childTnLst>
                          </p:cTn>
                        </p:par>
                        <p:par>
                          <p:cTn id="44" fill="hold">
                            <p:stCondLst>
                              <p:cond delay="2500"/>
                            </p:stCondLst>
                            <p:childTnLst>
                              <p:par>
                                <p:cTn id="45" presetID="35" presetClass="path" presetSubtype="0" fill="hold" nodeType="afterEffect">
                                  <p:stCondLst>
                                    <p:cond delay="0"/>
                                  </p:stCondLst>
                                  <p:childTnLst>
                                    <p:animMotion origin="layout" path="M -2.29167E-6 3.7037E-7 L -0.10299 3.7037E-7 " pathEditMode="relative" rAng="0" ptsTypes="AA">
                                      <p:cBhvr>
                                        <p:cTn id="46" dur="1000" fill="hold"/>
                                        <p:tgtEl>
                                          <p:spTgt spid="34"/>
                                        </p:tgtEl>
                                        <p:attrNameLst>
                                          <p:attrName>ppt_x</p:attrName>
                                          <p:attrName>ppt_y</p:attrName>
                                        </p:attrNameLst>
                                      </p:cBhvr>
                                      <p:rCtr x="-5156" y="0"/>
                                    </p:animMotion>
                                  </p:childTnLst>
                                </p:cTn>
                              </p:par>
                              <p:par>
                                <p:cTn id="47" presetID="35" presetClass="path" presetSubtype="0" fill="hold" nodeType="withEffect">
                                  <p:stCondLst>
                                    <p:cond delay="0"/>
                                  </p:stCondLst>
                                  <p:childTnLst>
                                    <p:animMotion origin="layout" path="M 0.0013 -1.11111E-6 L -0.07057 -1.11111E-6 " pathEditMode="relative" rAng="0" ptsTypes="AA">
                                      <p:cBhvr>
                                        <p:cTn id="48" dur="1000" fill="hold"/>
                                        <p:tgtEl>
                                          <p:spTgt spid="7"/>
                                        </p:tgtEl>
                                        <p:attrNameLst>
                                          <p:attrName>ppt_x</p:attrName>
                                          <p:attrName>ppt_y</p:attrName>
                                        </p:attrNameLst>
                                      </p:cBhvr>
                                      <p:rCtr x="-3594" y="0"/>
                                    </p:animMotion>
                                  </p:childTnLst>
                                  <p:subTnLst>
                                    <p:audio>
                                      <p:cMediaNode>
                                        <p:cTn display="0" masterRel="sameClick">
                                          <p:stCondLst>
                                            <p:cond evt="begin" delay="0">
                                              <p:tn val="47"/>
                                            </p:cond>
                                          </p:stCondLst>
                                          <p:endCondLst>
                                            <p:cond evt="onStopAudio" delay="0">
                                              <p:tgtEl>
                                                <p:sldTgt/>
                                              </p:tgtEl>
                                            </p:cond>
                                          </p:endCondLst>
                                        </p:cTn>
                                        <p:tgtEl>
                                          <p:sndTgt r:embed="rId2" name="bomb.wav"/>
                                        </p:tgtEl>
                                      </p:cMediaNode>
                                    </p:audio>
                                  </p:subTnLst>
                                </p:cTn>
                              </p:par>
                              <p:par>
                                <p:cTn id="49" presetID="35" presetClass="path" presetSubtype="0" accel="50000" decel="50000" fill="hold" nodeType="withEffect">
                                  <p:stCondLst>
                                    <p:cond delay="0"/>
                                  </p:stCondLst>
                                  <p:childTnLst>
                                    <p:animMotion origin="layout" path="M -3.95833E-6 -2.22222E-6 L -0.09921 -2.22222E-6 " pathEditMode="relative" rAng="0" ptsTypes="AA">
                                      <p:cBhvr>
                                        <p:cTn id="50" dur="2000" fill="hold"/>
                                        <p:tgtEl>
                                          <p:spTgt spid="70"/>
                                        </p:tgtEl>
                                        <p:attrNameLst>
                                          <p:attrName>ppt_x</p:attrName>
                                          <p:attrName>ppt_y</p:attrName>
                                        </p:attrNameLst>
                                      </p:cBhvr>
                                      <p:rCtr x="-4961" y="0"/>
                                    </p:animMotion>
                                  </p:childTnLst>
                                </p:cTn>
                              </p:par>
                            </p:childTnLst>
                          </p:cTn>
                        </p:par>
                        <p:par>
                          <p:cTn id="51" fill="hold">
                            <p:stCondLst>
                              <p:cond delay="4500"/>
                            </p:stCondLst>
                            <p:childTnLst>
                              <p:par>
                                <p:cTn id="52" presetID="10" presetClass="exit" presetSubtype="0" fill="hold" nodeType="after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69"/>
                                        </p:tgtEl>
                                      </p:cBhvr>
                                    </p:animEffect>
                                    <p:set>
                                      <p:cBhvr>
                                        <p:cTn id="57" dur="1" fill="hold">
                                          <p:stCondLst>
                                            <p:cond delay="499"/>
                                          </p:stCondLst>
                                        </p:cTn>
                                        <p:tgtEl>
                                          <p:spTgt spid="69"/>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66"/>
                                        </p:tgtEl>
                                      </p:cBhvr>
                                    </p:animEffect>
                                    <p:set>
                                      <p:cBhvr>
                                        <p:cTn id="60" dur="1" fill="hold">
                                          <p:stCondLst>
                                            <p:cond delay="499"/>
                                          </p:stCondLst>
                                        </p:cTn>
                                        <p:tgtEl>
                                          <p:spTgt spid="166"/>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34"/>
                                        </p:tgtEl>
                                      </p:cBhvr>
                                    </p:animEffect>
                                    <p:set>
                                      <p:cBhvr>
                                        <p:cTn id="63" dur="1" fill="hold">
                                          <p:stCondLst>
                                            <p:cond delay="499"/>
                                          </p:stCondLst>
                                        </p:cTn>
                                        <p:tgtEl>
                                          <p:spTgt spid="3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70"/>
                                        </p:tgtEl>
                                      </p:cBhvr>
                                    </p:animEffect>
                                    <p:set>
                                      <p:cBhvr>
                                        <p:cTn id="66" dur="1" fill="hold">
                                          <p:stCondLst>
                                            <p:cond delay="499"/>
                                          </p:stCondLst>
                                        </p:cTn>
                                        <p:tgtEl>
                                          <p:spTgt spid="70"/>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1000"/>
                                        <p:tgtEl>
                                          <p:spTgt spid="67"/>
                                        </p:tgtEl>
                                      </p:cBhvr>
                                    </p:animEffect>
                                    <p:set>
                                      <p:cBhvr>
                                        <p:cTn id="69" dur="1" fill="hold">
                                          <p:stCondLst>
                                            <p:cond delay="999"/>
                                          </p:stCondLst>
                                        </p:cTn>
                                        <p:tgtEl>
                                          <p:spTgt spid="67"/>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1000"/>
                                        <p:tgtEl>
                                          <p:spTgt spid="65"/>
                                        </p:tgtEl>
                                      </p:cBhvr>
                                    </p:animEffect>
                                    <p:set>
                                      <p:cBhvr>
                                        <p:cTn id="72" dur="1" fill="hold">
                                          <p:stCondLst>
                                            <p:cond delay="999"/>
                                          </p:stCondLst>
                                        </p:cTn>
                                        <p:tgtEl>
                                          <p:spTgt spid="65"/>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5500"/>
                            </p:stCondLst>
                            <p:childTnLst>
                              <p:par>
                                <p:cTn id="77" presetID="10" presetClass="exit" presetSubtype="0" fill="hold" grpId="1" nodeType="afterEffect">
                                  <p:stCondLst>
                                    <p:cond delay="0"/>
                                  </p:stCondLst>
                                  <p:childTnLst>
                                    <p:animEffect transition="out" filter="fade">
                                      <p:cBhvr>
                                        <p:cTn id="78" dur="1000"/>
                                        <p:tgtEl>
                                          <p:spTgt spid="74"/>
                                        </p:tgtEl>
                                      </p:cBhvr>
                                    </p:animEffect>
                                    <p:set>
                                      <p:cBhvr>
                                        <p:cTn id="79" dur="1" fill="hold">
                                          <p:stCondLst>
                                            <p:cond delay="999"/>
                                          </p:stCondLst>
                                        </p:cTn>
                                        <p:tgtEl>
                                          <p:spTgt spid="74"/>
                                        </p:tgtEl>
                                        <p:attrNameLst>
                                          <p:attrName>style.visibility</p:attrName>
                                        </p:attrNameLst>
                                      </p:cBhvr>
                                      <p:to>
                                        <p:strVal val="hidden"/>
                                      </p:to>
                                    </p:set>
                                  </p:childTnLst>
                                </p:cTn>
                              </p:par>
                            </p:childTnLst>
                          </p:cTn>
                        </p:par>
                        <p:par>
                          <p:cTn id="80" fill="hold">
                            <p:stCondLst>
                              <p:cond delay="6500"/>
                            </p:stCondLst>
                            <p:childTnLst>
                              <p:par>
                                <p:cTn id="81" presetID="26" presetClass="path" presetSubtype="0" repeatCount="indefinite" fill="hold" nodeType="afterEffect">
                                  <p:stCondLst>
                                    <p:cond delay="0"/>
                                  </p:stCondLst>
                                  <p:childTnLst>
                                    <p:animMotion origin="layout" path="M 0.77148 0.0007 C 0.72578 0.06435 0.38489 0.17847 0.32981 0.18495 C 0.27461 0.19167 0.45703 0.1 0.44036 0.04028 C 0.43502 0.01343 0.55507 -0.00278 0.54947 -0.02893 C 0.53307 -0.08889 0.20377 -0.24745 0.14114 -0.24305 C 0.07877 -0.23889 0.1582 -0.07708 0.17513 -0.00347 C 0.19205 0.07037 0.20312 0.16227 0.24257 0.19931 C 0.28242 0.23634 0.39648 0.2787 0.41328 0.21875 C 0.41849 0.19236 0.44296 -0.22176 0.4483 -0.24861 C 0.4651 -0.3088 0.49609 -0.19792 0.60455 -0.19792 C 0.69609 -0.19792 0.81718 -0.06296 0.77148 0.0007 Z " pathEditMode="relative" rAng="0" ptsTypes="AAAAAAAAAAA">
                                      <p:cBhvr>
                                        <p:cTn id="82" dur="2000" fill="hold"/>
                                        <p:tgtEl>
                                          <p:spTgt spid="68"/>
                                        </p:tgtEl>
                                        <p:attrNameLst>
                                          <p:attrName>ppt_x</p:attrName>
                                          <p:attrName>ppt_y</p:attrName>
                                        </p:attrNameLst>
                                      </p:cBhvr>
                                      <p:rCtr x="-32201" y="-972"/>
                                    </p:animMotion>
                                  </p:childTnLst>
                                </p:cTn>
                              </p:par>
                              <p:par>
                                <p:cTn id="83" presetID="19" presetClass="path" presetSubtype="0" repeatCount="indefinite" fill="hold" nodeType="withEffect">
                                  <p:stCondLst>
                                    <p:cond delay="0"/>
                                  </p:stCondLst>
                                  <p:childTnLst>
                                    <p:animMotion origin="layout" path="M -0.68307 -0.00069 C -0.703 -0.10324 -0.55755 -0.32523 -0.45104 -0.34282 C -0.3444 -0.36018 -0.29597 -0.10555 -0.04349 -0.10555 C -0.29597 -0.10555 -0.22526 0.25255 -0.3319 0.27014 C -0.43841 0.2875 -0.66328 0.10116 -0.68307 -0.00069 Z " pathEditMode="relative" rAng="0" ptsTypes="AAAAA">
                                      <p:cBhvr>
                                        <p:cTn id="84" dur="2000" spd="-100000" fill="hold"/>
                                        <p:tgtEl>
                                          <p:spTgt spid="165"/>
                                        </p:tgtEl>
                                        <p:attrNameLst>
                                          <p:attrName>ppt_x</p:attrName>
                                          <p:attrName>ppt_y</p:attrName>
                                        </p:attrNameLst>
                                      </p:cBhvr>
                                      <p:rCtr x="31888" y="-3542"/>
                                    </p:animMotion>
                                  </p:childTnLst>
                                </p:cTn>
                              </p:par>
                              <p:par>
                                <p:cTn id="85" presetID="1" presetClass="path" presetSubtype="0" repeatCount="indefinite" fill="hold" nodeType="withEffect">
                                  <p:stCondLst>
                                    <p:cond delay="0"/>
                                  </p:stCondLst>
                                  <p:childTnLst>
                                    <p:animMotion origin="layout" path="M -0.2289 -0.01689 C -0.10573 0.05533 0.08151 -0.39375 0.08854 -0.29421 C 0.09571 -0.19467 -0.07109 0.31412 -0.18945 0.31181 C -0.30768 0.30926 -0.57995 -0.24351 -0.62122 -0.30925 C -0.66263 -0.375 -0.53567 0.16991 -0.47031 0.21852 C -0.40495 0.26737 -0.29101 -0.06203 -0.2289 -0.01689 Z " pathEditMode="relative" rAng="0" ptsTypes="AAAAAA">
                                      <p:cBhvr>
                                        <p:cTn id="86" dur="2000" fill="hold"/>
                                        <p:tgtEl>
                                          <p:spTgt spid="66"/>
                                        </p:tgtEl>
                                        <p:attrNameLst>
                                          <p:attrName>ppt_x</p:attrName>
                                          <p:attrName>ppt_y</p:attrName>
                                        </p:attrNameLst>
                                      </p:cBhvr>
                                      <p:rCtr x="-4154" y="1528"/>
                                    </p:animMotion>
                                  </p:childTnLst>
                                </p:cTn>
                              </p:par>
                              <p:par>
                                <p:cTn id="87" presetID="26" presetClass="path" presetSubtype="0" repeatCount="indefinite" fill="hold" nodeType="withEffect">
                                  <p:stCondLst>
                                    <p:cond delay="0"/>
                                  </p:stCondLst>
                                  <p:childTnLst>
                                    <p:animMotion origin="layout" path="M 0.3543 -0.00463 C 0.3543 0.02801 0.44219 0.12384 0.39141 0.14305 C 0.34075 0.16203 0.04388 0.12847 0.04974 0.11018 C 0.05182 0.10208 0.0849 -0.25093 0.08685 -0.25903 C 0.09284 -0.27709 0.2526 -0.40371 0.3388 -0.36181 C 0.42513 -0.31991 0.59219 -0.11852 0.60469 -0.00741 C 0.61719 0.1037 0.51341 0.26018 0.4138 0.30439 C 0.31432 0.34884 0.01354 0.27708 0.00768 0.25879 C 0.00573 0.25092 0.18906 0.10972 0.18698 0.10162 C 0.18112 0.08356 0.31836 -0.17824 0.27956 -0.17824 C 0.24648 -0.17824 0.3543 -0.03797 0.3543 -0.00463 Z " pathEditMode="relative" rAng="0" ptsTypes="AAAAAAAAAAA">
                                      <p:cBhvr>
                                        <p:cTn id="88" dur="2000" fill="hold"/>
                                        <p:tgtEl>
                                          <p:spTgt spid="64"/>
                                        </p:tgtEl>
                                        <p:attrNameLst>
                                          <p:attrName>ppt_x</p:attrName>
                                          <p:attrName>ppt_y</p:attrName>
                                        </p:attrNameLst>
                                      </p:cBhvr>
                                      <p:rCtr x="-4779" y="-2130"/>
                                    </p:animMotion>
                                  </p:childTnLst>
                                </p:cTn>
                              </p:par>
                              <p:par>
                                <p:cTn id="89" presetID="26" presetClass="path" presetSubtype="0" repeatCount="indefinite" fill="hold" nodeType="withEffect">
                                  <p:stCondLst>
                                    <p:cond delay="0"/>
                                  </p:stCondLst>
                                  <p:childTnLst>
                                    <p:animMotion origin="layout" path="M 0.20091 0.00023 C 0.18346 0.09607 -0.15938 0.34398 -0.16875 0.36667 C -0.17813 0.38935 0.13698 0.18172 0.14453 0.13634 C 0.147 0.11597 0.37278 0.21597 0.37539 0.19584 C 0.38268 0.14954 0.1987 -0.06805 0.23281 -0.04653 C 0.26693 -0.02477 0.58008 0.24097 0.58008 0.325 C 0.58008 0.4088 0.30911 0.25324 0.23281 0.25834 C 0.15651 0.2632 0.12943 0.4007 0.12187 0.35509 C 0.11953 0.33472 0.18776 -0.23403 0.18541 -0.25416 C 0.17773 -0.3 -0.01524 -0.20717 -0.0638 -0.20717 C -0.10534 -0.20717 0.21823 -0.0956 0.20091 0.00023 Z " pathEditMode="relative" rAng="0" ptsTypes="AAAAAAAAAAA">
                                      <p:cBhvr>
                                        <p:cTn id="90" dur="2000" fill="hold"/>
                                        <p:tgtEl>
                                          <p:spTgt spid="73"/>
                                        </p:tgtEl>
                                        <p:attrNameLst>
                                          <p:attrName>ppt_x</p:attrName>
                                          <p:attrName>ppt_y</p:attrName>
                                        </p:attrNameLst>
                                      </p:cBhvr>
                                      <p:rCtr x="456" y="5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1"/>
      <p:bldP spid="166" grpId="0"/>
      <p:bldP spid="166" grpId="1"/>
      <p:bldP spid="2" grpId="0"/>
      <p:bldP spid="65" grpId="0"/>
      <p:bldP spid="65" grpId="1"/>
      <p:bldP spid="67" grpId="0"/>
      <p:bldP spid="67" grpId="1"/>
      <p:bldP spid="74" grpId="0"/>
      <p:bldP spid="74"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75000"/>
              </a:schemeClr>
            </a:gs>
            <a:gs pos="100000">
              <a:schemeClr val="accent5">
                <a:lumMod val="75000"/>
              </a:schemeClr>
            </a:gs>
            <a:gs pos="50000">
              <a:schemeClr val="accent5">
                <a:lumMod val="40000"/>
                <a:lumOff val="6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14" name="Right Arrow 13"/>
          <p:cNvSpPr/>
          <p:nvPr/>
        </p:nvSpPr>
        <p:spPr>
          <a:xfrm rot="20319353">
            <a:off x="3511866" y="3664251"/>
            <a:ext cx="1336127" cy="34299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7001320" y="3346998"/>
            <a:ext cx="1336127" cy="34299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187491">
            <a:off x="3651866" y="2805394"/>
            <a:ext cx="1188442" cy="350761"/>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1766236" y="1486142"/>
            <a:ext cx="1960493" cy="1589244"/>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UTM Neutra" panose="02040603050506020204" pitchFamily="18" charset="0"/>
              </a:rPr>
              <a:t>KIM LOẠI</a:t>
            </a:r>
            <a:endParaRPr lang="en-GB">
              <a:latin typeface="UTM Neutra" panose="02040603050506020204" pitchFamily="18" charset="0"/>
            </a:endParaRPr>
          </a:p>
        </p:txBody>
      </p:sp>
      <p:sp>
        <p:nvSpPr>
          <p:cNvPr id="10" name="Rounded Rectangle 9"/>
          <p:cNvSpPr/>
          <p:nvPr/>
        </p:nvSpPr>
        <p:spPr>
          <a:xfrm>
            <a:off x="1766236" y="3669631"/>
            <a:ext cx="1937475" cy="1570585"/>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UTM Neutra" panose="02040603050506020204" pitchFamily="18" charset="0"/>
              </a:rPr>
              <a:t>Chất điện phân</a:t>
            </a:r>
            <a:endParaRPr lang="en-GB" sz="2800">
              <a:latin typeface="UTM Neutra" panose="02040603050506020204" pitchFamily="18" charset="0"/>
            </a:endParaRPr>
          </a:p>
        </p:txBody>
      </p:sp>
      <p:sp>
        <p:nvSpPr>
          <p:cNvPr id="11" name="Rounded Rectangle 10"/>
          <p:cNvSpPr/>
          <p:nvPr/>
        </p:nvSpPr>
        <p:spPr>
          <a:xfrm>
            <a:off x="4788462" y="2614552"/>
            <a:ext cx="2418240" cy="1570585"/>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UTM Neutra" panose="02040603050506020204" pitchFamily="18" charset="0"/>
              </a:rPr>
              <a:t>Có sẵn nhiều hạt tải điện</a:t>
            </a:r>
            <a:endParaRPr lang="en-GB" sz="2800">
              <a:latin typeface="UTM Neutra" panose="02040603050506020204" pitchFamily="18" charset="0"/>
            </a:endParaRPr>
          </a:p>
        </p:txBody>
      </p:sp>
      <p:sp>
        <p:nvSpPr>
          <p:cNvPr id="12" name="Rounded Rectangle 11"/>
          <p:cNvSpPr/>
          <p:nvPr/>
        </p:nvSpPr>
        <p:spPr>
          <a:xfrm>
            <a:off x="8308375" y="2614553"/>
            <a:ext cx="1937475" cy="1570585"/>
          </a:xfrm>
          <a:prstGeom prst="round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UTM Neutra" panose="02040603050506020204" pitchFamily="18" charset="0"/>
              </a:rPr>
              <a:t>Dẫn điện tốt</a:t>
            </a:r>
            <a:endParaRPr lang="en-GB" sz="2800">
              <a:latin typeface="UTM Neutra" panose="02040603050506020204" pitchFamily="18" charset="0"/>
            </a:endParaRPr>
          </a:p>
        </p:txBody>
      </p:sp>
    </p:spTree>
    <p:extLst>
      <p:ext uri="{BB962C8B-B14F-4D97-AF65-F5344CB8AC3E}">
        <p14:creationId xmlns:p14="http://schemas.microsoft.com/office/powerpoint/2010/main" val="220865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1000"/>
                                        <p:tgtEl>
                                          <p:spTgt spid="10"/>
                                        </p:tgtEl>
                                      </p:cBhvr>
                                    </p:animEffect>
                                  </p:childTnLst>
                                </p:cTn>
                              </p:par>
                            </p:childTnLst>
                          </p:cTn>
                        </p:par>
                        <p:par>
                          <p:cTn id="11" fill="hold">
                            <p:stCondLst>
                              <p:cond delay="1500"/>
                            </p:stCondLst>
                            <p:childTnLst>
                              <p:par>
                                <p:cTn id="12" presetID="14" presetClass="entr" presetSubtype="1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1000"/>
                                        <p:tgtEl>
                                          <p:spTgt spid="5"/>
                                        </p:tgtEl>
                                      </p:cBhvr>
                                    </p:animEffect>
                                  </p:childTnLst>
                                </p:cTn>
                              </p:par>
                              <p:par>
                                <p:cTn id="15" presetID="14" presetClass="entr" presetSubtype="10"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1000"/>
                                        <p:tgtEl>
                                          <p:spTgt spid="14"/>
                                        </p:tgtEl>
                                      </p:cBhvr>
                                    </p:animEffect>
                                  </p:childTnLst>
                                </p:cTn>
                              </p:par>
                            </p:childTnLst>
                          </p:cTn>
                        </p:par>
                        <p:par>
                          <p:cTn id="18" fill="hold">
                            <p:stCondLst>
                              <p:cond delay="3000"/>
                            </p:stCondLst>
                            <p:childTnLst>
                              <p:par>
                                <p:cTn id="19" presetID="14" presetClass="entr" presetSubtype="10" fill="hold" grpId="0" nodeType="afterEffect">
                                  <p:stCondLst>
                                    <p:cond delay="50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1000"/>
                                        <p:tgtEl>
                                          <p:spTgt spid="11"/>
                                        </p:tgtEl>
                                      </p:cBhvr>
                                    </p:animEffect>
                                  </p:childTnLst>
                                </p:cTn>
                              </p:par>
                            </p:childTnLst>
                          </p:cTn>
                        </p:par>
                        <p:par>
                          <p:cTn id="22" fill="hold">
                            <p:stCondLst>
                              <p:cond delay="4500"/>
                            </p:stCondLst>
                            <p:childTnLst>
                              <p:par>
                                <p:cTn id="23" presetID="14" presetClass="entr" presetSubtype="10"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1000"/>
                                        <p:tgtEl>
                                          <p:spTgt spid="16"/>
                                        </p:tgtEl>
                                      </p:cBhvr>
                                    </p:animEffect>
                                  </p:childTnLst>
                                </p:cTn>
                              </p:par>
                            </p:childTnLst>
                          </p:cTn>
                        </p:par>
                        <p:par>
                          <p:cTn id="26" fill="hold">
                            <p:stCondLst>
                              <p:cond delay="6000"/>
                            </p:stCondLst>
                            <p:childTnLst>
                              <p:par>
                                <p:cTn id="27" presetID="14" presetClass="entr" presetSubtype="10" fill="hold" grpId="0" nodeType="afterEffect">
                                  <p:stCondLst>
                                    <p:cond delay="50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5" grpId="0" animBg="1"/>
      <p:bldP spid="2" grpId="0" animBg="1"/>
      <p:bldP spid="10"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6" name="Group 45"/>
          <p:cNvGrpSpPr/>
          <p:nvPr/>
        </p:nvGrpSpPr>
        <p:grpSpPr>
          <a:xfrm>
            <a:off x="-3438308" y="1503788"/>
            <a:ext cx="15068136" cy="4567301"/>
            <a:chOff x="-1454949" y="1312657"/>
            <a:chExt cx="15068136" cy="4567301"/>
          </a:xfrm>
        </p:grpSpPr>
        <p:grpSp>
          <p:nvGrpSpPr>
            <p:cNvPr id="4" name="Group 3"/>
            <p:cNvGrpSpPr/>
            <p:nvPr/>
          </p:nvGrpSpPr>
          <p:grpSpPr>
            <a:xfrm>
              <a:off x="1687478" y="4238562"/>
              <a:ext cx="1066800" cy="1107996"/>
              <a:chOff x="2754279" y="3264399"/>
              <a:chExt cx="1066800" cy="1107996"/>
            </a:xfrm>
          </p:grpSpPr>
          <p:pic>
            <p:nvPicPr>
              <p:cNvPr id="5"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7" name="Group 6"/>
            <p:cNvGrpSpPr/>
            <p:nvPr/>
          </p:nvGrpSpPr>
          <p:grpSpPr>
            <a:xfrm>
              <a:off x="3662244" y="3175968"/>
              <a:ext cx="1066800" cy="1107996"/>
              <a:chOff x="3667161" y="3455417"/>
              <a:chExt cx="1066800" cy="1107996"/>
            </a:xfrm>
          </p:grpSpPr>
          <p:pic>
            <p:nvPicPr>
              <p:cNvPr id="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61" y="347601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a:off x="3897728" y="3455417"/>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0" name="Group 9"/>
            <p:cNvGrpSpPr/>
            <p:nvPr/>
          </p:nvGrpSpPr>
          <p:grpSpPr>
            <a:xfrm>
              <a:off x="851245" y="2159041"/>
              <a:ext cx="1066800" cy="1107996"/>
              <a:chOff x="2754279" y="3264399"/>
              <a:chExt cx="1066800" cy="1107996"/>
            </a:xfrm>
          </p:grpSpPr>
          <p:pic>
            <p:nvPicPr>
              <p:cNvPr id="11"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3" name="Group 12"/>
            <p:cNvGrpSpPr/>
            <p:nvPr/>
          </p:nvGrpSpPr>
          <p:grpSpPr>
            <a:xfrm>
              <a:off x="2829512" y="1312657"/>
              <a:ext cx="1066800" cy="1107996"/>
              <a:chOff x="2754279" y="3264399"/>
              <a:chExt cx="1066800" cy="1107996"/>
            </a:xfrm>
          </p:grpSpPr>
          <p:pic>
            <p:nvPicPr>
              <p:cNvPr id="14" name="Picture 1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6" name="Group 15"/>
            <p:cNvGrpSpPr/>
            <p:nvPr/>
          </p:nvGrpSpPr>
          <p:grpSpPr>
            <a:xfrm>
              <a:off x="-1454949" y="1333255"/>
              <a:ext cx="6127153" cy="4546703"/>
              <a:chOff x="-2306074" y="-174308"/>
              <a:chExt cx="6127153" cy="4546703"/>
            </a:xfrm>
          </p:grpSpPr>
          <p:pic>
            <p:nvPicPr>
              <p:cNvPr id="17" name="Picture 16"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2" name="Picture 161"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074" y="312699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3" name="Text Box 11"/>
              <p:cNvSpPr txBox="1">
                <a:spLocks noChangeArrowheads="1"/>
              </p:cNvSpPr>
              <p:nvPr/>
            </p:nvSpPr>
            <p:spPr bwMode="auto">
              <a:xfrm>
                <a:off x="-2075507" y="310639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4" name="Picture 16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24" y="21713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5" name="Text Box 11"/>
              <p:cNvSpPr txBox="1">
                <a:spLocks noChangeArrowheads="1"/>
              </p:cNvSpPr>
              <p:nvPr/>
            </p:nvSpPr>
            <p:spPr bwMode="auto">
              <a:xfrm>
                <a:off x="-819057" y="21507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6" name="Picture 165"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76" y="-15371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7" name="Text Box 11"/>
              <p:cNvSpPr txBox="1">
                <a:spLocks noChangeArrowheads="1"/>
              </p:cNvSpPr>
              <p:nvPr/>
            </p:nvSpPr>
            <p:spPr bwMode="auto">
              <a:xfrm>
                <a:off x="-1924209" y="-174308"/>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9" name="Group 18"/>
            <p:cNvGrpSpPr/>
            <p:nvPr/>
          </p:nvGrpSpPr>
          <p:grpSpPr>
            <a:xfrm>
              <a:off x="9503466" y="3151164"/>
              <a:ext cx="1066800" cy="1107996"/>
              <a:chOff x="7590457" y="3148526"/>
              <a:chExt cx="1066800" cy="1107996"/>
            </a:xfrm>
          </p:grpSpPr>
          <p:pic>
            <p:nvPicPr>
              <p:cNvPr id="20" name="Picture 19"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457" y="3169124"/>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7821024" y="3148526"/>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2" name="Group 21"/>
            <p:cNvGrpSpPr/>
            <p:nvPr/>
          </p:nvGrpSpPr>
          <p:grpSpPr>
            <a:xfrm>
              <a:off x="5038346" y="1625641"/>
              <a:ext cx="1066800" cy="1107996"/>
              <a:chOff x="2754279" y="3264399"/>
              <a:chExt cx="1066800" cy="1107996"/>
            </a:xfrm>
          </p:grpSpPr>
          <p:pic>
            <p:nvPicPr>
              <p:cNvPr id="23" name="Picture 22"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5" name="Group 24"/>
            <p:cNvGrpSpPr/>
            <p:nvPr/>
          </p:nvGrpSpPr>
          <p:grpSpPr>
            <a:xfrm>
              <a:off x="6605023" y="2733637"/>
              <a:ext cx="1066800" cy="1107996"/>
              <a:chOff x="2754279" y="3264399"/>
              <a:chExt cx="1066800" cy="1107996"/>
            </a:xfrm>
          </p:grpSpPr>
          <p:pic>
            <p:nvPicPr>
              <p:cNvPr id="26" name="Picture 25"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8" name="Group 27"/>
            <p:cNvGrpSpPr/>
            <p:nvPr/>
          </p:nvGrpSpPr>
          <p:grpSpPr>
            <a:xfrm>
              <a:off x="6161105" y="4375033"/>
              <a:ext cx="1066800" cy="1107996"/>
              <a:chOff x="2754279" y="3264399"/>
              <a:chExt cx="1066800" cy="1107996"/>
            </a:xfrm>
          </p:grpSpPr>
          <p:pic>
            <p:nvPicPr>
              <p:cNvPr id="29" name="Picture 28"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1" name="Group 30"/>
            <p:cNvGrpSpPr/>
            <p:nvPr/>
          </p:nvGrpSpPr>
          <p:grpSpPr>
            <a:xfrm>
              <a:off x="8137389" y="4308247"/>
              <a:ext cx="1066800" cy="1107996"/>
              <a:chOff x="2754279" y="3264399"/>
              <a:chExt cx="1066800" cy="1107996"/>
            </a:xfrm>
          </p:grpSpPr>
          <p:pic>
            <p:nvPicPr>
              <p:cNvPr id="32" name="Picture 31"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4" name="Group 33"/>
            <p:cNvGrpSpPr/>
            <p:nvPr/>
          </p:nvGrpSpPr>
          <p:grpSpPr>
            <a:xfrm>
              <a:off x="7541530" y="1333255"/>
              <a:ext cx="1066800" cy="1107996"/>
              <a:chOff x="2754279" y="3264399"/>
              <a:chExt cx="1066800" cy="1107996"/>
            </a:xfrm>
          </p:grpSpPr>
          <p:pic>
            <p:nvPicPr>
              <p:cNvPr id="35" name="Picture 3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7" name="Group 36"/>
            <p:cNvGrpSpPr/>
            <p:nvPr/>
          </p:nvGrpSpPr>
          <p:grpSpPr>
            <a:xfrm>
              <a:off x="11898522" y="2335209"/>
              <a:ext cx="1066800" cy="1107996"/>
              <a:chOff x="5879476" y="2848495"/>
              <a:chExt cx="1066800" cy="1107996"/>
            </a:xfrm>
          </p:grpSpPr>
          <p:pic>
            <p:nvPicPr>
              <p:cNvPr id="38" name="Picture 37"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476" y="286909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11"/>
              <p:cNvSpPr txBox="1">
                <a:spLocks noChangeArrowheads="1"/>
              </p:cNvSpPr>
              <p:nvPr/>
            </p:nvSpPr>
            <p:spPr bwMode="auto">
              <a:xfrm>
                <a:off x="6110043" y="284849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40" name="Group 39"/>
            <p:cNvGrpSpPr/>
            <p:nvPr/>
          </p:nvGrpSpPr>
          <p:grpSpPr>
            <a:xfrm>
              <a:off x="9955891" y="1598871"/>
              <a:ext cx="1066800" cy="1107996"/>
              <a:chOff x="2754279" y="3264399"/>
              <a:chExt cx="1066800" cy="1107996"/>
            </a:xfrm>
          </p:grpSpPr>
          <p:pic>
            <p:nvPicPr>
              <p:cNvPr id="41" name="Picture 4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43" name="Group 42"/>
            <p:cNvGrpSpPr/>
            <p:nvPr/>
          </p:nvGrpSpPr>
          <p:grpSpPr>
            <a:xfrm>
              <a:off x="12546387" y="4263129"/>
              <a:ext cx="1066800" cy="1107996"/>
              <a:chOff x="4976235" y="3565845"/>
              <a:chExt cx="1066800" cy="1107996"/>
            </a:xfrm>
          </p:grpSpPr>
          <p:pic>
            <p:nvPicPr>
              <p:cNvPr id="44" name="Picture 4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235" y="358644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11"/>
              <p:cNvSpPr txBox="1">
                <a:spLocks noChangeArrowheads="1"/>
              </p:cNvSpPr>
              <p:nvPr/>
            </p:nvSpPr>
            <p:spPr bwMode="auto">
              <a:xfrm>
                <a:off x="5206802" y="356584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grpSp>
        <p:nvGrpSpPr>
          <p:cNvPr id="146" name="Group 145"/>
          <p:cNvGrpSpPr/>
          <p:nvPr/>
        </p:nvGrpSpPr>
        <p:grpSpPr>
          <a:xfrm>
            <a:off x="204352" y="911603"/>
            <a:ext cx="17623296" cy="5025065"/>
            <a:chOff x="1167814" y="739710"/>
            <a:chExt cx="17623296" cy="5025065"/>
          </a:xfrm>
        </p:grpSpPr>
        <p:grpSp>
          <p:nvGrpSpPr>
            <p:cNvPr id="95" name="Group 94"/>
            <p:cNvGrpSpPr/>
            <p:nvPr/>
          </p:nvGrpSpPr>
          <p:grpSpPr>
            <a:xfrm>
              <a:off x="10083687" y="739710"/>
              <a:ext cx="8707423" cy="4960488"/>
              <a:chOff x="1434987" y="849977"/>
              <a:chExt cx="8707423" cy="4960488"/>
            </a:xfrm>
          </p:grpSpPr>
          <p:grpSp>
            <p:nvGrpSpPr>
              <p:cNvPr id="56" name="Group 55"/>
              <p:cNvGrpSpPr/>
              <p:nvPr/>
            </p:nvGrpSpPr>
            <p:grpSpPr>
              <a:xfrm>
                <a:off x="2968320" y="2554039"/>
                <a:ext cx="1066800" cy="1446550"/>
                <a:chOff x="5208434" y="4322673"/>
                <a:chExt cx="1066800" cy="1446550"/>
              </a:xfrm>
            </p:grpSpPr>
            <p:pic>
              <p:nvPicPr>
                <p:cNvPr id="57"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434" y="463003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8" name="Text Box 5"/>
                <p:cNvSpPr txBox="1">
                  <a:spLocks noChangeArrowheads="1"/>
                </p:cNvSpPr>
                <p:nvPr/>
              </p:nvSpPr>
              <p:spPr bwMode="auto">
                <a:xfrm>
                  <a:off x="5429096" y="432267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47" name="Group 46"/>
              <p:cNvGrpSpPr/>
              <p:nvPr/>
            </p:nvGrpSpPr>
            <p:grpSpPr>
              <a:xfrm>
                <a:off x="4924566" y="3020386"/>
                <a:ext cx="304800" cy="304800"/>
                <a:chOff x="2441448" y="3188208"/>
                <a:chExt cx="304800" cy="304800"/>
              </a:xfrm>
            </p:grpSpPr>
            <p:pic>
              <p:nvPicPr>
                <p:cNvPr id="4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002651" y="849977"/>
                <a:ext cx="1066800" cy="1446550"/>
                <a:chOff x="5952484" y="3987857"/>
                <a:chExt cx="1066800" cy="1446550"/>
              </a:xfrm>
            </p:grpSpPr>
            <p:pic>
              <p:nvPicPr>
                <p:cNvPr id="5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53" name="Group 52"/>
              <p:cNvGrpSpPr/>
              <p:nvPr/>
            </p:nvGrpSpPr>
            <p:grpSpPr>
              <a:xfrm>
                <a:off x="2064201" y="2557896"/>
                <a:ext cx="304800" cy="304800"/>
                <a:chOff x="-1173502" y="1362547"/>
                <a:chExt cx="304800" cy="304800"/>
              </a:xfrm>
            </p:grpSpPr>
            <p:pic>
              <p:nvPicPr>
                <p:cNvPr id="5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502" y="1362547"/>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p:cNvCxnSpPr/>
                <p:nvPr/>
              </p:nvCxnSpPr>
              <p:spPr>
                <a:xfrm flipV="1">
                  <a:off x="-1129102" y="1514947"/>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600886" y="4826595"/>
                <a:ext cx="304800" cy="304800"/>
                <a:chOff x="2441448" y="3188208"/>
                <a:chExt cx="304800" cy="304800"/>
              </a:xfrm>
            </p:grpSpPr>
            <p:pic>
              <p:nvPicPr>
                <p:cNvPr id="6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34987" y="3882845"/>
                <a:ext cx="1066800" cy="1446550"/>
                <a:chOff x="5753366" y="5208441"/>
                <a:chExt cx="1066800" cy="1446550"/>
              </a:xfrm>
            </p:grpSpPr>
            <p:pic>
              <p:nvPicPr>
                <p:cNvPr id="63"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366" y="55158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 Box 5"/>
                <p:cNvSpPr txBox="1">
                  <a:spLocks noChangeArrowheads="1"/>
                </p:cNvSpPr>
                <p:nvPr/>
              </p:nvSpPr>
              <p:spPr bwMode="auto">
                <a:xfrm>
                  <a:off x="5974028" y="5208441"/>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65" name="Group 64"/>
              <p:cNvGrpSpPr/>
              <p:nvPr/>
            </p:nvGrpSpPr>
            <p:grpSpPr>
              <a:xfrm>
                <a:off x="6521198" y="3206588"/>
                <a:ext cx="304800" cy="304800"/>
                <a:chOff x="2441448" y="3188208"/>
                <a:chExt cx="304800" cy="304800"/>
              </a:xfrm>
            </p:grpSpPr>
            <p:pic>
              <p:nvPicPr>
                <p:cNvPr id="6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075610" y="3740333"/>
                <a:ext cx="1066800" cy="1446550"/>
                <a:chOff x="10473677" y="6685936"/>
                <a:chExt cx="1066800" cy="1446550"/>
              </a:xfrm>
            </p:grpSpPr>
            <p:pic>
              <p:nvPicPr>
                <p:cNvPr id="69"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677" y="699329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 Box 5"/>
                <p:cNvSpPr txBox="1">
                  <a:spLocks noChangeArrowheads="1"/>
                </p:cNvSpPr>
                <p:nvPr/>
              </p:nvSpPr>
              <p:spPr bwMode="auto">
                <a:xfrm>
                  <a:off x="10694339" y="6685936"/>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71" name="Group 70"/>
              <p:cNvGrpSpPr/>
              <p:nvPr/>
            </p:nvGrpSpPr>
            <p:grpSpPr>
              <a:xfrm>
                <a:off x="8421796" y="3684446"/>
                <a:ext cx="304800" cy="304800"/>
                <a:chOff x="2441448" y="3188208"/>
                <a:chExt cx="304800" cy="304800"/>
              </a:xfrm>
            </p:grpSpPr>
            <p:pic>
              <p:nvPicPr>
                <p:cNvPr id="7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455015" y="1520112"/>
                <a:ext cx="1066800" cy="1446550"/>
                <a:chOff x="5952484" y="3987857"/>
                <a:chExt cx="1066800" cy="1446550"/>
              </a:xfrm>
            </p:grpSpPr>
            <p:pic>
              <p:nvPicPr>
                <p:cNvPr id="75"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6"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77" name="Group 76"/>
              <p:cNvGrpSpPr/>
              <p:nvPr/>
            </p:nvGrpSpPr>
            <p:grpSpPr>
              <a:xfrm>
                <a:off x="5261247" y="1647190"/>
                <a:ext cx="304800" cy="304800"/>
                <a:chOff x="-2757035" y="1611020"/>
                <a:chExt cx="304800" cy="304800"/>
              </a:xfrm>
            </p:grpSpPr>
            <p:pic>
              <p:nvPicPr>
                <p:cNvPr id="7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35" y="1611020"/>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p:cNvCxnSpPr/>
                <p:nvPr/>
              </p:nvCxnSpPr>
              <p:spPr>
                <a:xfrm flipV="1">
                  <a:off x="-2712635" y="1763420"/>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8492949" y="1060044"/>
                <a:ext cx="1066800" cy="1446550"/>
                <a:chOff x="5952484" y="3987857"/>
                <a:chExt cx="1066800" cy="1446550"/>
              </a:xfrm>
            </p:grpSpPr>
            <p:pic>
              <p:nvPicPr>
                <p:cNvPr id="8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83" name="Group 82"/>
              <p:cNvGrpSpPr/>
              <p:nvPr/>
            </p:nvGrpSpPr>
            <p:grpSpPr>
              <a:xfrm>
                <a:off x="8822697" y="5505665"/>
                <a:ext cx="304800" cy="304800"/>
                <a:chOff x="2441448" y="3188208"/>
                <a:chExt cx="304800" cy="304800"/>
              </a:xfrm>
            </p:grpSpPr>
            <p:pic>
              <p:nvPicPr>
                <p:cNvPr id="8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6855916" y="3341331"/>
                <a:ext cx="1066800" cy="1446550"/>
                <a:chOff x="5952484" y="3987857"/>
                <a:chExt cx="1066800" cy="1446550"/>
              </a:xfrm>
            </p:grpSpPr>
            <p:sp>
              <p:nvSpPr>
                <p:cNvPr id="88"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pic>
              <p:nvPicPr>
                <p:cNvPr id="87"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3925493" y="3895292"/>
                <a:ext cx="304800" cy="304800"/>
                <a:chOff x="2441448" y="3188208"/>
                <a:chExt cx="304800" cy="304800"/>
              </a:xfrm>
            </p:grpSpPr>
            <p:pic>
              <p:nvPicPr>
                <p:cNvPr id="9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9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5469867" y="3333764"/>
                <a:ext cx="2297818" cy="2476701"/>
                <a:chOff x="9463639" y="5590663"/>
                <a:chExt cx="2297818" cy="2476701"/>
              </a:xfrm>
            </p:grpSpPr>
            <p:pic>
              <p:nvPicPr>
                <p:cNvPr id="93"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639" y="69281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 Box 5"/>
                <p:cNvSpPr txBox="1">
                  <a:spLocks noChangeArrowheads="1"/>
                </p:cNvSpPr>
                <p:nvPr/>
              </p:nvSpPr>
              <p:spPr bwMode="auto">
                <a:xfrm>
                  <a:off x="9684301" y="66208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sp>
              <p:nvSpPr>
                <p:cNvPr id="148" name="Text Box 5"/>
                <p:cNvSpPr txBox="1">
                  <a:spLocks noChangeArrowheads="1"/>
                </p:cNvSpPr>
                <p:nvPr/>
              </p:nvSpPr>
              <p:spPr bwMode="auto">
                <a:xfrm>
                  <a:off x="11135982" y="559066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grpSp>
          <p:nvGrpSpPr>
            <p:cNvPr id="97" name="Group 96"/>
            <p:cNvGrpSpPr/>
            <p:nvPr/>
          </p:nvGrpSpPr>
          <p:grpSpPr>
            <a:xfrm flipH="1">
              <a:off x="1167814" y="804287"/>
              <a:ext cx="8450174" cy="4960488"/>
              <a:chOff x="1692236" y="849977"/>
              <a:chExt cx="8450174" cy="4960488"/>
            </a:xfrm>
          </p:grpSpPr>
          <p:grpSp>
            <p:nvGrpSpPr>
              <p:cNvPr id="98" name="Group 97"/>
              <p:cNvGrpSpPr/>
              <p:nvPr/>
            </p:nvGrpSpPr>
            <p:grpSpPr>
              <a:xfrm>
                <a:off x="1692236" y="2634787"/>
                <a:ext cx="1066800" cy="1446550"/>
                <a:chOff x="3932350" y="4403421"/>
                <a:chExt cx="1066800" cy="1446550"/>
              </a:xfrm>
            </p:grpSpPr>
            <p:pic>
              <p:nvPicPr>
                <p:cNvPr id="14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350" y="471078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5" name="Text Box 5"/>
                <p:cNvSpPr txBox="1">
                  <a:spLocks noChangeArrowheads="1"/>
                </p:cNvSpPr>
                <p:nvPr/>
              </p:nvSpPr>
              <p:spPr bwMode="auto">
                <a:xfrm>
                  <a:off x="4153012" y="4403421"/>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99" name="Group 98"/>
              <p:cNvGrpSpPr/>
              <p:nvPr/>
            </p:nvGrpSpPr>
            <p:grpSpPr>
              <a:xfrm>
                <a:off x="4924566" y="3020386"/>
                <a:ext cx="304800" cy="304800"/>
                <a:chOff x="2441448" y="3188208"/>
                <a:chExt cx="304800" cy="304800"/>
              </a:xfrm>
            </p:grpSpPr>
            <p:pic>
              <p:nvPicPr>
                <p:cNvPr id="14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002651" y="849977"/>
                <a:ext cx="1066800" cy="1446550"/>
                <a:chOff x="5952484" y="3987857"/>
                <a:chExt cx="1066800" cy="1446550"/>
              </a:xfrm>
            </p:grpSpPr>
            <p:pic>
              <p:nvPicPr>
                <p:cNvPr id="140"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1"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1" name="Group 100"/>
              <p:cNvGrpSpPr/>
              <p:nvPr/>
            </p:nvGrpSpPr>
            <p:grpSpPr>
              <a:xfrm>
                <a:off x="2064201" y="2557896"/>
                <a:ext cx="304800" cy="304800"/>
                <a:chOff x="-1173502" y="1362547"/>
                <a:chExt cx="304800" cy="304800"/>
              </a:xfrm>
            </p:grpSpPr>
            <p:pic>
              <p:nvPicPr>
                <p:cNvPr id="13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502" y="1362547"/>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p:cNvCxnSpPr/>
                <p:nvPr/>
              </p:nvCxnSpPr>
              <p:spPr>
                <a:xfrm flipV="1">
                  <a:off x="-1129102" y="1514947"/>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600886" y="4826595"/>
                <a:ext cx="304800" cy="304800"/>
                <a:chOff x="2441448" y="3188208"/>
                <a:chExt cx="304800" cy="304800"/>
              </a:xfrm>
            </p:grpSpPr>
            <p:pic>
              <p:nvPicPr>
                <p:cNvPr id="13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1968387" y="4226059"/>
                <a:ext cx="1066800" cy="1446550"/>
                <a:chOff x="6286766" y="5551655"/>
                <a:chExt cx="1066800" cy="1446550"/>
              </a:xfrm>
            </p:grpSpPr>
            <p:pic>
              <p:nvPicPr>
                <p:cNvPr id="13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766" y="5859014"/>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5" name="Text Box 5"/>
                <p:cNvSpPr txBox="1">
                  <a:spLocks noChangeArrowheads="1"/>
                </p:cNvSpPr>
                <p:nvPr/>
              </p:nvSpPr>
              <p:spPr bwMode="auto">
                <a:xfrm>
                  <a:off x="6507428" y="5551655"/>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4" name="Group 103"/>
              <p:cNvGrpSpPr/>
              <p:nvPr/>
            </p:nvGrpSpPr>
            <p:grpSpPr>
              <a:xfrm>
                <a:off x="6521198" y="3206588"/>
                <a:ext cx="304800" cy="304800"/>
                <a:chOff x="2441448" y="3188208"/>
                <a:chExt cx="304800" cy="304800"/>
              </a:xfrm>
            </p:grpSpPr>
            <p:pic>
              <p:nvPicPr>
                <p:cNvPr id="13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Straight Connector 13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9075610" y="3740333"/>
                <a:ext cx="1066800" cy="1446550"/>
                <a:chOff x="10473677" y="6685936"/>
                <a:chExt cx="1066800" cy="1446550"/>
              </a:xfrm>
            </p:grpSpPr>
            <p:pic>
              <p:nvPicPr>
                <p:cNvPr id="130"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677" y="699329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1" name="Text Box 5"/>
                <p:cNvSpPr txBox="1">
                  <a:spLocks noChangeArrowheads="1"/>
                </p:cNvSpPr>
                <p:nvPr/>
              </p:nvSpPr>
              <p:spPr bwMode="auto">
                <a:xfrm>
                  <a:off x="10694339" y="6685936"/>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6" name="Group 105"/>
              <p:cNvGrpSpPr/>
              <p:nvPr/>
            </p:nvGrpSpPr>
            <p:grpSpPr>
              <a:xfrm>
                <a:off x="8421796" y="3684446"/>
                <a:ext cx="304800" cy="304800"/>
                <a:chOff x="2441448" y="3188208"/>
                <a:chExt cx="304800" cy="304800"/>
              </a:xfrm>
            </p:grpSpPr>
            <p:pic>
              <p:nvPicPr>
                <p:cNvPr id="12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9" name="Straight Connector 128"/>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6455015" y="1520112"/>
                <a:ext cx="1066800" cy="1446550"/>
                <a:chOff x="5952484" y="3987857"/>
                <a:chExt cx="1066800" cy="1446550"/>
              </a:xfrm>
            </p:grpSpPr>
            <p:pic>
              <p:nvPicPr>
                <p:cNvPr id="126"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7"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8" name="Group 107"/>
              <p:cNvGrpSpPr/>
              <p:nvPr/>
            </p:nvGrpSpPr>
            <p:grpSpPr>
              <a:xfrm>
                <a:off x="5261247" y="1647190"/>
                <a:ext cx="304800" cy="304800"/>
                <a:chOff x="-2757035" y="1611020"/>
                <a:chExt cx="304800" cy="304800"/>
              </a:xfrm>
            </p:grpSpPr>
            <p:pic>
              <p:nvPicPr>
                <p:cNvPr id="12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35" y="1611020"/>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5" name="Straight Connector 124"/>
                <p:cNvCxnSpPr/>
                <p:nvPr/>
              </p:nvCxnSpPr>
              <p:spPr>
                <a:xfrm flipV="1">
                  <a:off x="-2712635" y="1763420"/>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492949" y="1060044"/>
                <a:ext cx="1066800" cy="1446550"/>
                <a:chOff x="5952484" y="3987857"/>
                <a:chExt cx="1066800" cy="1446550"/>
              </a:xfrm>
            </p:grpSpPr>
            <p:pic>
              <p:nvPicPr>
                <p:cNvPr id="122"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10" name="Group 109"/>
              <p:cNvGrpSpPr/>
              <p:nvPr/>
            </p:nvGrpSpPr>
            <p:grpSpPr>
              <a:xfrm>
                <a:off x="8822697" y="5505665"/>
                <a:ext cx="304800" cy="304800"/>
                <a:chOff x="2441448" y="3188208"/>
                <a:chExt cx="304800" cy="304800"/>
              </a:xfrm>
            </p:grpSpPr>
            <p:pic>
              <p:nvPicPr>
                <p:cNvPr id="12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1" name="Straight Connector 12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6130887" y="3131888"/>
                <a:ext cx="1066800" cy="1446550"/>
                <a:chOff x="5227455" y="3778414"/>
                <a:chExt cx="1066800" cy="1446550"/>
              </a:xfrm>
            </p:grpSpPr>
            <p:pic>
              <p:nvPicPr>
                <p:cNvPr id="118"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455" y="40857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19" name="Text Box 5"/>
                <p:cNvSpPr txBox="1">
                  <a:spLocks noChangeArrowheads="1"/>
                </p:cNvSpPr>
                <p:nvPr/>
              </p:nvSpPr>
              <p:spPr bwMode="auto">
                <a:xfrm>
                  <a:off x="5448117" y="37784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12" name="Group 111"/>
              <p:cNvGrpSpPr/>
              <p:nvPr/>
            </p:nvGrpSpPr>
            <p:grpSpPr>
              <a:xfrm>
                <a:off x="3925493" y="3895292"/>
                <a:ext cx="304800" cy="304800"/>
                <a:chOff x="2441448" y="3188208"/>
                <a:chExt cx="304800" cy="304800"/>
              </a:xfrm>
            </p:grpSpPr>
            <p:pic>
              <p:nvPicPr>
                <p:cNvPr id="11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Straight Connector 11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469867" y="4363915"/>
                <a:ext cx="1066800" cy="1446550"/>
                <a:chOff x="9463639" y="6620814"/>
                <a:chExt cx="1066800" cy="1446550"/>
              </a:xfrm>
            </p:grpSpPr>
            <p:pic>
              <p:nvPicPr>
                <p:cNvPr id="11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639" y="69281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15" name="Text Box 5"/>
                <p:cNvSpPr txBox="1">
                  <a:spLocks noChangeArrowheads="1"/>
                </p:cNvSpPr>
                <p:nvPr/>
              </p:nvSpPr>
              <p:spPr bwMode="auto">
                <a:xfrm>
                  <a:off x="9684301" y="66208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grpSp>
      <p:pic>
        <p:nvPicPr>
          <p:cNvPr id="157"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88" y="737171"/>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288" y="2565971"/>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860" y="-1204864"/>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960" y="623936"/>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2816" y="1291169"/>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373" y="383313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68"/>
          <p:cNvSpPr/>
          <p:nvPr/>
        </p:nvSpPr>
        <p:spPr>
          <a:xfrm>
            <a:off x="289713" y="228909"/>
            <a:ext cx="6370136" cy="646331"/>
          </a:xfrm>
          <a:prstGeom prst="rect">
            <a:avLst/>
          </a:prstGeom>
        </p:spPr>
        <p:txBody>
          <a:bodyPr wrap="square">
            <a:spAutoFit/>
          </a:bodyPr>
          <a:lstStyle/>
          <a:p>
            <a:r>
              <a:rPr lang="en-US" sz="3600" b="1">
                <a:latin typeface="UTM Amerika Sans" panose="02040603050506020204" pitchFamily="18" charset="0"/>
              </a:rPr>
              <a:t>Khi tác nhân ion hoá mất đi</a:t>
            </a:r>
          </a:p>
        </p:txBody>
      </p:sp>
    </p:spTree>
    <p:extLst>
      <p:ext uri="{BB962C8B-B14F-4D97-AF65-F5344CB8AC3E}">
        <p14:creationId xmlns:p14="http://schemas.microsoft.com/office/powerpoint/2010/main" val="364516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p:cTn id="7" dur="1000" fill="hold"/>
                                        <p:tgtEl>
                                          <p:spTgt spid="169"/>
                                        </p:tgtEl>
                                        <p:attrNameLst>
                                          <p:attrName>ppt_w</p:attrName>
                                        </p:attrNameLst>
                                      </p:cBhvr>
                                      <p:tavLst>
                                        <p:tav tm="0">
                                          <p:val>
                                            <p:fltVal val="0"/>
                                          </p:val>
                                        </p:tav>
                                        <p:tav tm="100000">
                                          <p:val>
                                            <p:strVal val="#ppt_w"/>
                                          </p:val>
                                        </p:tav>
                                      </p:tavLst>
                                    </p:anim>
                                    <p:anim calcmode="lin" valueType="num">
                                      <p:cBhvr>
                                        <p:cTn id="8" dur="1000" fill="hold"/>
                                        <p:tgtEl>
                                          <p:spTgt spid="169"/>
                                        </p:tgtEl>
                                        <p:attrNameLst>
                                          <p:attrName>ppt_h</p:attrName>
                                        </p:attrNameLst>
                                      </p:cBhvr>
                                      <p:tavLst>
                                        <p:tav tm="0">
                                          <p:val>
                                            <p:fltVal val="0"/>
                                          </p:val>
                                        </p:tav>
                                        <p:tav tm="100000">
                                          <p:val>
                                            <p:strVal val="#ppt_h"/>
                                          </p:val>
                                        </p:tav>
                                      </p:tavLst>
                                    </p:anim>
                                    <p:anim calcmode="lin" valueType="num">
                                      <p:cBhvr>
                                        <p:cTn id="9" dur="1000" fill="hold"/>
                                        <p:tgtEl>
                                          <p:spTgt spid="169"/>
                                        </p:tgtEl>
                                        <p:attrNameLst>
                                          <p:attrName>style.rotation</p:attrName>
                                        </p:attrNameLst>
                                      </p:cBhvr>
                                      <p:tavLst>
                                        <p:tav tm="0">
                                          <p:val>
                                            <p:fltVal val="90"/>
                                          </p:val>
                                        </p:tav>
                                        <p:tav tm="100000">
                                          <p:val>
                                            <p:fltVal val="0"/>
                                          </p:val>
                                        </p:tav>
                                      </p:tavLst>
                                    </p:anim>
                                    <p:animEffect transition="in" filter="fade">
                                      <p:cBhvr>
                                        <p:cTn id="10" dur="1000"/>
                                        <p:tgtEl>
                                          <p:spTgt spid="169"/>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fill="hold" nodeType="clickEffect">
                                  <p:stCondLst>
                                    <p:cond delay="0"/>
                                  </p:stCondLst>
                                  <p:childTnLst>
                                    <p:animMotion origin="layout" path="M -3.125E-6 4.44444E-6 L -1.48633 4.44444E-6 " pathEditMode="relative" rAng="0" ptsTypes="AA">
                                      <p:cBhvr>
                                        <p:cTn id="14" dur="15000" fill="hold"/>
                                        <p:tgtEl>
                                          <p:spTgt spid="146"/>
                                        </p:tgtEl>
                                        <p:attrNameLst>
                                          <p:attrName>ppt_x</p:attrName>
                                          <p:attrName>ppt_y</p:attrName>
                                        </p:attrNameLst>
                                      </p:cBhvr>
                                      <p:rCtr x="-74310" y="0"/>
                                    </p:animMotion>
                                  </p:childTnLst>
                                </p:cTn>
                              </p:par>
                              <p:par>
                                <p:cTn id="15" presetID="63" presetClass="path" presetSubtype="0" fill="hold" nodeType="withEffect">
                                  <p:stCondLst>
                                    <p:cond delay="0"/>
                                  </p:stCondLst>
                                  <p:childTnLst>
                                    <p:animMotion origin="layout" path="M 2.5E-6 -3.33333E-6 L 1.30469 -3.33333E-6 " pathEditMode="relative" rAng="0" ptsTypes="AA">
                                      <p:cBhvr>
                                        <p:cTn id="16" dur="15000" fill="hold"/>
                                        <p:tgtEl>
                                          <p:spTgt spid="46"/>
                                        </p:tgtEl>
                                        <p:attrNameLst>
                                          <p:attrName>ppt_x</p:attrName>
                                          <p:attrName>ppt_y</p:attrName>
                                        </p:attrNameLst>
                                      </p:cBhvr>
                                      <p:rCtr x="65234" y="0"/>
                                    </p:animMotion>
                                  </p:childTnLst>
                                </p:cTn>
                              </p:par>
                              <p:par>
                                <p:cTn id="17" presetID="5" presetClass="path" presetSubtype="0" repeatCount="indefinite" fill="hold" nodeType="withEffect">
                                  <p:stCondLst>
                                    <p:cond delay="0"/>
                                  </p:stCondLst>
                                  <p:childTnLst>
                                    <p:animMotion origin="layout" path="M 0.22513 0.14953 L 0.10235 0.57731 L 0.26563 0.82986 L 0.02878 0.84421 L -0.0944 1.27222 L -0.11888 0.853 L -0.35599 0.86805 L -0.13463 0.59166 L -0.15937 0.17291 L 0.00365 0.425 L 0.22513 0.14953 Z " pathEditMode="relative" rAng="2460000" ptsTypes="AAAAAAAAAAA">
                                      <p:cBhvr>
                                        <p:cTn id="18" dur="5000" fill="hold"/>
                                        <p:tgtEl>
                                          <p:spTgt spid="157"/>
                                        </p:tgtEl>
                                        <p:attrNameLst>
                                          <p:attrName>ppt_x</p:attrName>
                                          <p:attrName>ppt_y</p:attrName>
                                        </p:attrNameLst>
                                      </p:cBhvr>
                                      <p:rCtr x="-22513" y="46042"/>
                                    </p:animMotion>
                                  </p:childTnLst>
                                </p:cTn>
                              </p:par>
                              <p:par>
                                <p:cTn id="19" presetID="5" presetClass="path" presetSubtype="0" repeatCount="indefinite" fill="hold" nodeType="withEffect">
                                  <p:stCondLst>
                                    <p:cond delay="0"/>
                                  </p:stCondLst>
                                  <p:childTnLst>
                                    <p:animMotion origin="layout" path="M -0.13359 0.50509 L -0.33359 0.75556 L -0.26432 1.0588 L -0.45586 0.91343 L -0.65664 1.16343 L -0.57526 0.82222 L -0.76719 0.67685 L -0.52474 0.60903 L -0.44401 0.26852 L -0.37526 0.57199 L -0.13359 0.50509 Z " pathEditMode="relative" rAng="4080000" ptsTypes="AAAAAAAAAAA">
                                      <p:cBhvr>
                                        <p:cTn id="20" dur="5000" fill="hold"/>
                                        <p:tgtEl>
                                          <p:spTgt spid="158"/>
                                        </p:tgtEl>
                                        <p:attrNameLst>
                                          <p:attrName>ppt_x</p:attrName>
                                          <p:attrName>ppt_y</p:attrName>
                                        </p:attrNameLst>
                                      </p:cBhvr>
                                      <p:rCtr x="-28906" y="20764"/>
                                    </p:animMotion>
                                  </p:childTnLst>
                                </p:cTn>
                              </p:par>
                              <p:par>
                                <p:cTn id="21" presetID="5" presetClass="path" presetSubtype="0" repeatCount="indefinite" fill="hold" nodeType="withEffect">
                                  <p:stCondLst>
                                    <p:cond delay="0"/>
                                  </p:stCondLst>
                                  <p:childTnLst>
                                    <p:animMotion origin="layout" path="M 0.22513 0.14815 L 0.28099 0.5544 L 0.26563 0.82848 L 0.09219 0.95278 C 0.02982 1.05926 -0.03242 1.16459 -0.09453 1.27061 L -0.16159 0.91922 L -0.35599 0.86667 L -0.21328 0.52037 L -0.1595 0.17153 L 0.02201 0.31088 L 0.22513 0.14815 Z " pathEditMode="relative" rAng="2460000" ptsTypes="AAAAAAAAAAA">
                                      <p:cBhvr>
                                        <p:cTn id="22" dur="5000" fill="hold"/>
                                        <p:tgtEl>
                                          <p:spTgt spid="159"/>
                                        </p:tgtEl>
                                        <p:attrNameLst>
                                          <p:attrName>ppt_x</p:attrName>
                                          <p:attrName>ppt_y</p:attrName>
                                        </p:attrNameLst>
                                      </p:cBhvr>
                                      <p:rCtr x="-22513" y="46042"/>
                                    </p:animMotion>
                                  </p:childTnLst>
                                </p:cTn>
                              </p:par>
                              <p:par>
                                <p:cTn id="23" presetID="5" presetClass="path" presetSubtype="0" repeatCount="indefinite" fill="hold" nodeType="withEffect">
                                  <p:stCondLst>
                                    <p:cond delay="0"/>
                                  </p:stCondLst>
                                  <p:childTnLst>
                                    <p:animMotion origin="layout" path="M 0.00469 0.52662 L -0.08503 0.69768 L -0.01602 1.00139 L -0.13971 0.80694 L -0.22982 0.97778 L -0.2168 0.68541 L -0.34037 0.4912 L -0.20886 0.50278 L -0.19583 0.21065 L -0.12682 0.51412 L 0.00469 0.52662 Z " pathEditMode="relative" rAng="4080000" ptsTypes="AAAAAAAAAAA">
                                      <p:cBhvr>
                                        <p:cTn id="24" dur="5000" fill="hold"/>
                                        <p:tgtEl>
                                          <p:spTgt spid="160"/>
                                        </p:tgtEl>
                                        <p:attrNameLst>
                                          <p:attrName>ppt_x</p:attrName>
                                          <p:attrName>ppt_y</p:attrName>
                                        </p:attrNameLst>
                                      </p:cBhvr>
                                      <p:rCtr x="-14492" y="10394"/>
                                    </p:animMotion>
                                  </p:childTnLst>
                                </p:cTn>
                              </p:par>
                              <p:par>
                                <p:cTn id="25" presetID="5" presetClass="path" presetSubtype="0" repeatCount="indefinite" fill="hold" nodeType="withEffect">
                                  <p:stCondLst>
                                    <p:cond delay="0"/>
                                  </p:stCondLst>
                                  <p:childTnLst>
                                    <p:animMotion origin="layout" path="M 0.22513 0.14931 L 0.10222 0.57709 L 0.26563 0.82963 L 0.02865 0.84398 L -0.0944 1.27199 L -0.11888 0.85301 L -0.35599 0.86783 L -0.13463 0.59144 L -0.1595 0.17269 L 0.00365 0.42477 L 0.22513 0.14931 Z " pathEditMode="relative" rAng="2460000" ptsTypes="AAAAAAAAAAA">
                                      <p:cBhvr>
                                        <p:cTn id="26" dur="5000" fill="hold"/>
                                        <p:tgtEl>
                                          <p:spTgt spid="161"/>
                                        </p:tgtEl>
                                        <p:attrNameLst>
                                          <p:attrName>ppt_x</p:attrName>
                                          <p:attrName>ppt_y</p:attrName>
                                        </p:attrNameLst>
                                      </p:cBhvr>
                                      <p:rCtr x="-22513" y="46042"/>
                                    </p:animMotion>
                                  </p:childTnLst>
                                </p:cTn>
                              </p:par>
                              <p:par>
                                <p:cTn id="27" presetID="5" presetClass="path" presetSubtype="0" repeatCount="indefinite" fill="hold" nodeType="withEffect">
                                  <p:stCondLst>
                                    <p:cond delay="0"/>
                                  </p:stCondLst>
                                  <p:childTnLst>
                                    <p:animMotion origin="layout" path="M -0.03138 -0.08473 L 0.05156 -0.11135 L 0.07279 -0.01783 L 0.10299 -0.12686 L 0.18594 -0.15371 L 0.12174 -0.19468 L 0.15195 -0.30324 L 0.08164 -0.22014 L 0.01745 -0.26111 L 0.0388 -0.16783 L -0.03138 -0.08473 Z " pathEditMode="relative" rAng="4080000" ptsTypes="AAAAAAAAAAA">
                                      <p:cBhvr>
                                        <p:cTn id="28" dur="5000" fill="hold"/>
                                        <p:tgtEl>
                                          <p:spTgt spid="168"/>
                                        </p:tgtEl>
                                        <p:attrNameLst>
                                          <p:attrName>ppt_x</p:attrName>
                                          <p:attrName>ppt_y</p:attrName>
                                        </p:attrNameLst>
                                      </p:cBhvr>
                                      <p:rCtr x="10026" y="-7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6600" b="1">
                <a:solidFill>
                  <a:srgbClr val="FFFF00"/>
                </a:solidFill>
                <a:effectLst>
                  <a:outerShdw blurRad="38100" dist="38100" dir="2700000" algn="tl">
                    <a:srgbClr val="000000">
                      <a:alpha val="43137"/>
                    </a:srgbClr>
                  </a:outerShdw>
                </a:effectLst>
                <a:latin typeface="UTM Amerika Sans" panose="02040603050506020204" pitchFamily="18" charset="0"/>
              </a:rPr>
              <a:t>Nhận xét</a:t>
            </a:r>
          </a:p>
        </p:txBody>
      </p:sp>
      <p:sp>
        <p:nvSpPr>
          <p:cNvPr id="3" name="Content Placeholder 2"/>
          <p:cNvSpPr>
            <a:spLocks noGrp="1"/>
          </p:cNvSpPr>
          <p:nvPr>
            <p:ph idx="1"/>
          </p:nvPr>
        </p:nvSpPr>
        <p:spPr>
          <a:xfrm>
            <a:off x="2099876" y="1897811"/>
            <a:ext cx="9601196" cy="3743863"/>
          </a:xfrm>
        </p:spPr>
        <p:txBody>
          <a:bodyPr>
            <a:normAutofit lnSpcReduction="10000"/>
          </a:bodyPr>
          <a:lstStyle/>
          <a:p>
            <a:pPr marL="0" indent="0">
              <a:buNone/>
            </a:pPr>
            <a:r>
              <a:rPr lang="en-US" sz="4800" b="1">
                <a:latin typeface="UTM Amerika Sans" panose="02040603050506020204" pitchFamily="18" charset="0"/>
              </a:rPr>
              <a:t>Muốn duy trì dòng điện trong chất khí thì ta cần duy trì tác nhân ion hoá. Quá trình dẫn điện đó gọi là quá trình dẫn điện không tự lực</a:t>
            </a:r>
          </a:p>
          <a:p>
            <a:pPr marL="0" indent="0">
              <a:buNone/>
            </a:pPr>
            <a:endParaRPr lang="en-US" sz="4800" b="1">
              <a:latin typeface="UTM Amerika Sans" panose="02040603050506020204" pitchFamily="18" charset="0"/>
            </a:endParaRPr>
          </a:p>
        </p:txBody>
      </p:sp>
    </p:spTree>
    <p:extLst>
      <p:ext uri="{BB962C8B-B14F-4D97-AF65-F5344CB8AC3E}">
        <p14:creationId xmlns:p14="http://schemas.microsoft.com/office/powerpoint/2010/main" val="398473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026393" y="4142816"/>
            <a:ext cx="304800" cy="304800"/>
            <a:chOff x="2441448" y="3188208"/>
            <a:chExt cx="304800" cy="304800"/>
          </a:xfrm>
        </p:grpSpPr>
        <p:pic>
          <p:nvPicPr>
            <p:cNvPr id="37"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843153" y="4461836"/>
            <a:ext cx="304800" cy="304800"/>
            <a:chOff x="2441448" y="3188208"/>
            <a:chExt cx="304800" cy="304800"/>
          </a:xfrm>
        </p:grpSpPr>
        <p:pic>
          <p:nvPicPr>
            <p:cNvPr id="29"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Straight Connector 31"/>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26713" y="3523132"/>
            <a:ext cx="304800" cy="304800"/>
            <a:chOff x="2441448" y="3188208"/>
            <a:chExt cx="304800" cy="304800"/>
          </a:xfrm>
        </p:grpSpPr>
        <p:pic>
          <p:nvPicPr>
            <p:cNvPr id="35"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rot="16200000">
            <a:off x="8768546" y="1838508"/>
            <a:ext cx="6200577" cy="646331"/>
          </a:xfrm>
          <a:prstGeom prst="rect">
            <a:avLst/>
          </a:prstGeom>
        </p:spPr>
        <p:txBody>
          <a:bodyPr wrap="square">
            <a:spAutoFit/>
          </a:bodyPr>
          <a:lstStyle/>
          <a:p>
            <a:r>
              <a:rPr lang="en-US" sz="3600" b="1">
                <a:latin typeface="UTM Amerika Sans" panose="02040603050506020204" pitchFamily="18" charset="0"/>
              </a:rPr>
              <a:t>-  -  -  -  -  -  -</a:t>
            </a:r>
          </a:p>
        </p:txBody>
      </p:sp>
      <p:grpSp>
        <p:nvGrpSpPr>
          <p:cNvPr id="7" name="Group 6"/>
          <p:cNvGrpSpPr/>
          <p:nvPr/>
        </p:nvGrpSpPr>
        <p:grpSpPr>
          <a:xfrm>
            <a:off x="12229767" y="4157036"/>
            <a:ext cx="304800" cy="304800"/>
            <a:chOff x="2441448" y="3188208"/>
            <a:chExt cx="304800" cy="304800"/>
          </a:xfrm>
        </p:grpSpPr>
        <p:pic>
          <p:nvPicPr>
            <p:cNvPr id="61"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68" name="Picture 10"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0945" y="3914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9" name="Text Box 11"/>
          <p:cNvSpPr txBox="1">
            <a:spLocks noChangeArrowheads="1"/>
          </p:cNvSpPr>
          <p:nvPr/>
        </p:nvSpPr>
        <p:spPr bwMode="auto">
          <a:xfrm>
            <a:off x="1722141" y="3899074"/>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5" name="Picture 4"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4337" y="295124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6" name="Text Box 5"/>
          <p:cNvSpPr txBox="1">
            <a:spLocks noChangeArrowheads="1"/>
          </p:cNvSpPr>
          <p:nvPr/>
        </p:nvSpPr>
        <p:spPr bwMode="auto">
          <a:xfrm>
            <a:off x="9004495" y="264388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nvGrpSpPr>
          <p:cNvPr id="185" name="Group 184"/>
          <p:cNvGrpSpPr/>
          <p:nvPr/>
        </p:nvGrpSpPr>
        <p:grpSpPr>
          <a:xfrm>
            <a:off x="7825882" y="2673017"/>
            <a:ext cx="304800" cy="304800"/>
            <a:chOff x="2441448" y="3188208"/>
            <a:chExt cx="304800" cy="304800"/>
          </a:xfrm>
        </p:grpSpPr>
        <p:pic>
          <p:nvPicPr>
            <p:cNvPr id="186"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87" name="Straight Connector 18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Rectangle 1"/>
          <p:cNvSpPr/>
          <p:nvPr/>
        </p:nvSpPr>
        <p:spPr>
          <a:xfrm>
            <a:off x="289713" y="228909"/>
            <a:ext cx="6888327" cy="646331"/>
          </a:xfrm>
          <a:prstGeom prst="rect">
            <a:avLst/>
          </a:prstGeom>
        </p:spPr>
        <p:txBody>
          <a:bodyPr wrap="square">
            <a:spAutoFit/>
          </a:bodyPr>
          <a:lstStyle/>
          <a:p>
            <a:r>
              <a:rPr lang="en-US" sz="3600" b="1">
                <a:solidFill>
                  <a:srgbClr val="FFFF00"/>
                </a:solidFill>
                <a:latin typeface="UTM Amerika Sans" panose="02040603050506020204" pitchFamily="18" charset="0"/>
              </a:rPr>
              <a:t>Cơ chế dẫn điện không tự lực</a:t>
            </a:r>
          </a:p>
        </p:txBody>
      </p:sp>
      <p:sp>
        <p:nvSpPr>
          <p:cNvPr id="30" name="Rectangle 29"/>
          <p:cNvSpPr/>
          <p:nvPr/>
        </p:nvSpPr>
        <p:spPr>
          <a:xfrm rot="16200000">
            <a:off x="-2713485" y="1762282"/>
            <a:ext cx="6200577" cy="646331"/>
          </a:xfrm>
          <a:prstGeom prst="rect">
            <a:avLst/>
          </a:prstGeom>
        </p:spPr>
        <p:txBody>
          <a:bodyPr wrap="square">
            <a:spAutoFit/>
          </a:bodyPr>
          <a:lstStyle/>
          <a:p>
            <a:r>
              <a:rPr lang="en-US" sz="3600" b="1">
                <a:latin typeface="UTM Amerika Sans" panose="02040603050506020204" pitchFamily="18" charset="0"/>
              </a:rPr>
              <a:t>+ + + + + + + </a:t>
            </a:r>
          </a:p>
        </p:txBody>
      </p:sp>
      <p:grpSp>
        <p:nvGrpSpPr>
          <p:cNvPr id="39" name="Group 38"/>
          <p:cNvGrpSpPr/>
          <p:nvPr/>
        </p:nvGrpSpPr>
        <p:grpSpPr>
          <a:xfrm>
            <a:off x="3135485" y="4831838"/>
            <a:ext cx="304800" cy="304800"/>
            <a:chOff x="2441448" y="3188208"/>
            <a:chExt cx="304800" cy="304800"/>
          </a:xfrm>
        </p:grpSpPr>
        <p:pic>
          <p:nvPicPr>
            <p:cNvPr id="40"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3287885" y="4984238"/>
            <a:ext cx="304800" cy="304800"/>
            <a:chOff x="2441448" y="3188208"/>
            <a:chExt cx="304800" cy="304800"/>
          </a:xfrm>
        </p:grpSpPr>
        <p:pic>
          <p:nvPicPr>
            <p:cNvPr id="44"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46" name="Picture 10"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3100" y="4562867"/>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5"/>
          <p:cNvGrpSpPr>
            <a:grpSpLocks/>
          </p:cNvGrpSpPr>
          <p:nvPr/>
        </p:nvGrpSpPr>
        <p:grpSpPr bwMode="auto">
          <a:xfrm>
            <a:off x="1665837" y="5058549"/>
            <a:ext cx="1692275" cy="1511300"/>
            <a:chOff x="1099" y="2321"/>
            <a:chExt cx="1066" cy="952"/>
          </a:xfrm>
        </p:grpSpPr>
        <p:sp>
          <p:nvSpPr>
            <p:cNvPr id="48" name="Freeform 6"/>
            <p:cNvSpPr>
              <a:spLocks/>
            </p:cNvSpPr>
            <p:nvPr/>
          </p:nvSpPr>
          <p:spPr bwMode="auto">
            <a:xfrm>
              <a:off x="1099" y="2321"/>
              <a:ext cx="884" cy="720"/>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Freeform 7"/>
            <p:cNvSpPr>
              <a:spLocks/>
            </p:cNvSpPr>
            <p:nvPr/>
          </p:nvSpPr>
          <p:spPr bwMode="auto">
            <a:xfrm>
              <a:off x="1225" y="2432"/>
              <a:ext cx="788" cy="684"/>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0" name="Freeform 8"/>
            <p:cNvSpPr>
              <a:spLocks/>
            </p:cNvSpPr>
            <p:nvPr/>
          </p:nvSpPr>
          <p:spPr bwMode="auto">
            <a:xfrm>
              <a:off x="1248" y="2504"/>
              <a:ext cx="887" cy="712"/>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 name="Freeform 9"/>
            <p:cNvSpPr>
              <a:spLocks/>
            </p:cNvSpPr>
            <p:nvPr/>
          </p:nvSpPr>
          <p:spPr bwMode="auto">
            <a:xfrm>
              <a:off x="1377" y="2590"/>
              <a:ext cx="788" cy="683"/>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52" name="Text Box 11"/>
          <p:cNvSpPr txBox="1">
            <a:spLocks noChangeArrowheads="1"/>
          </p:cNvSpPr>
          <p:nvPr/>
        </p:nvSpPr>
        <p:spPr bwMode="auto">
          <a:xfrm>
            <a:off x="3093667" y="454226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42" name="Picture 10"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032" y="3803194"/>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1305" y="557308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4" name="Text Box 5"/>
          <p:cNvSpPr txBox="1">
            <a:spLocks noChangeArrowheads="1"/>
          </p:cNvSpPr>
          <p:nvPr/>
        </p:nvSpPr>
        <p:spPr bwMode="auto">
          <a:xfrm>
            <a:off x="6966898" y="3510956"/>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nvGrpSpPr>
          <p:cNvPr id="55" name="Group 54"/>
          <p:cNvGrpSpPr/>
          <p:nvPr/>
        </p:nvGrpSpPr>
        <p:grpSpPr>
          <a:xfrm>
            <a:off x="3855344" y="2779803"/>
            <a:ext cx="304800" cy="304800"/>
            <a:chOff x="2441448" y="3188208"/>
            <a:chExt cx="304800" cy="304800"/>
          </a:xfrm>
        </p:grpSpPr>
        <p:pic>
          <p:nvPicPr>
            <p:cNvPr id="56" name="Picture 2" descr="b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Straight Connector 5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8" name="Picture 10" descr="inelastic-b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4344" y="2328269"/>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59" name="Group 5"/>
          <p:cNvGrpSpPr>
            <a:grpSpLocks/>
          </p:cNvGrpSpPr>
          <p:nvPr/>
        </p:nvGrpSpPr>
        <p:grpSpPr bwMode="auto">
          <a:xfrm>
            <a:off x="2249809" y="2791818"/>
            <a:ext cx="1692275" cy="1511300"/>
            <a:chOff x="1099" y="2321"/>
            <a:chExt cx="1066" cy="952"/>
          </a:xfrm>
        </p:grpSpPr>
        <p:sp>
          <p:nvSpPr>
            <p:cNvPr id="60" name="Freeform 6"/>
            <p:cNvSpPr>
              <a:spLocks/>
            </p:cNvSpPr>
            <p:nvPr/>
          </p:nvSpPr>
          <p:spPr bwMode="auto">
            <a:xfrm>
              <a:off x="1099" y="2321"/>
              <a:ext cx="884" cy="720"/>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 name="Freeform 7"/>
            <p:cNvSpPr>
              <a:spLocks/>
            </p:cNvSpPr>
            <p:nvPr/>
          </p:nvSpPr>
          <p:spPr bwMode="auto">
            <a:xfrm>
              <a:off x="1225" y="2432"/>
              <a:ext cx="788" cy="684"/>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3" name="Freeform 8"/>
            <p:cNvSpPr>
              <a:spLocks/>
            </p:cNvSpPr>
            <p:nvPr/>
          </p:nvSpPr>
          <p:spPr bwMode="auto">
            <a:xfrm>
              <a:off x="1248" y="2504"/>
              <a:ext cx="887" cy="712"/>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4" name="Freeform 9"/>
            <p:cNvSpPr>
              <a:spLocks/>
            </p:cNvSpPr>
            <p:nvPr/>
          </p:nvSpPr>
          <p:spPr bwMode="auto">
            <a:xfrm>
              <a:off x="1377" y="2590"/>
              <a:ext cx="788" cy="683"/>
            </a:xfrm>
            <a:custGeom>
              <a:avLst/>
              <a:gdLst>
                <a:gd name="T0" fmla="*/ 0 w 624"/>
                <a:gd name="T1" fmla="*/ 528 h 528"/>
                <a:gd name="T2" fmla="*/ 192 w 624"/>
                <a:gd name="T3" fmla="*/ 336 h 528"/>
                <a:gd name="T4" fmla="*/ 336 w 624"/>
                <a:gd name="T5" fmla="*/ 336 h 528"/>
                <a:gd name="T6" fmla="*/ 384 w 624"/>
                <a:gd name="T7" fmla="*/ 192 h 528"/>
                <a:gd name="T8" fmla="*/ 480 w 624"/>
                <a:gd name="T9" fmla="*/ 192 h 528"/>
                <a:gd name="T10" fmla="*/ 624 w 624"/>
                <a:gd name="T11" fmla="*/ 0 h 528"/>
              </a:gdLst>
              <a:ahLst/>
              <a:cxnLst>
                <a:cxn ang="0">
                  <a:pos x="T0" y="T1"/>
                </a:cxn>
                <a:cxn ang="0">
                  <a:pos x="T2" y="T3"/>
                </a:cxn>
                <a:cxn ang="0">
                  <a:pos x="T4" y="T5"/>
                </a:cxn>
                <a:cxn ang="0">
                  <a:pos x="T6" y="T7"/>
                </a:cxn>
                <a:cxn ang="0">
                  <a:pos x="T8" y="T9"/>
                </a:cxn>
                <a:cxn ang="0">
                  <a:pos x="T10" y="T11"/>
                </a:cxn>
              </a:cxnLst>
              <a:rect l="0" t="0" r="r" b="b"/>
              <a:pathLst>
                <a:path w="624" h="528">
                  <a:moveTo>
                    <a:pt x="0" y="528"/>
                  </a:moveTo>
                  <a:cubicBezTo>
                    <a:pt x="68" y="448"/>
                    <a:pt x="136" y="368"/>
                    <a:pt x="192" y="336"/>
                  </a:cubicBezTo>
                  <a:cubicBezTo>
                    <a:pt x="248" y="304"/>
                    <a:pt x="304" y="360"/>
                    <a:pt x="336" y="336"/>
                  </a:cubicBezTo>
                  <a:cubicBezTo>
                    <a:pt x="368" y="312"/>
                    <a:pt x="360" y="216"/>
                    <a:pt x="384" y="192"/>
                  </a:cubicBezTo>
                  <a:cubicBezTo>
                    <a:pt x="408" y="168"/>
                    <a:pt x="440" y="224"/>
                    <a:pt x="480" y="192"/>
                  </a:cubicBezTo>
                  <a:cubicBezTo>
                    <a:pt x="520" y="160"/>
                    <a:pt x="572" y="80"/>
                    <a:pt x="624" y="0"/>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65" name="Text Box 11"/>
          <p:cNvSpPr txBox="1">
            <a:spLocks noChangeArrowheads="1"/>
          </p:cNvSpPr>
          <p:nvPr/>
        </p:nvSpPr>
        <p:spPr bwMode="auto">
          <a:xfrm>
            <a:off x="3704911" y="2307671"/>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spTree>
    <p:extLst>
      <p:ext uri="{BB962C8B-B14F-4D97-AF65-F5344CB8AC3E}">
        <p14:creationId xmlns:p14="http://schemas.microsoft.com/office/powerpoint/2010/main" val="135780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0" nodeType="clickEffect">
                                  <p:stCondLst>
                                    <p:cond delay="0"/>
                                  </p:stCondLst>
                                  <p:childTnLst>
                                    <p:animMotion origin="layout" path="M 2.91667E-6 4.44444E-6 L 0.77057 4.44444E-6 " pathEditMode="relative" rAng="0" ptsTypes="AA">
                                      <p:cBhvr>
                                        <p:cTn id="14" dur="2000" fill="hold"/>
                                        <p:tgtEl>
                                          <p:spTgt spid="69"/>
                                        </p:tgtEl>
                                        <p:attrNameLst>
                                          <p:attrName>ppt_x</p:attrName>
                                          <p:attrName>ppt_y</p:attrName>
                                        </p:attrNameLst>
                                      </p:cBhvr>
                                      <p:rCtr x="38529" y="0"/>
                                    </p:animMotion>
                                  </p:childTnLst>
                                </p:cTn>
                              </p:par>
                              <p:par>
                                <p:cTn id="15" presetID="63" presetClass="path" presetSubtype="0" accel="50000" decel="50000" fill="hold" nodeType="withEffect">
                                  <p:stCondLst>
                                    <p:cond delay="0"/>
                                  </p:stCondLst>
                                  <p:childTnLst>
                                    <p:animMotion origin="layout" path="M 4.375E-6 -1.11111E-6 L 0.76901 -1.11111E-6 " pathEditMode="relative" rAng="0" ptsTypes="AA">
                                      <p:cBhvr>
                                        <p:cTn id="16" dur="2000" fill="hold"/>
                                        <p:tgtEl>
                                          <p:spTgt spid="68"/>
                                        </p:tgtEl>
                                        <p:attrNameLst>
                                          <p:attrName>ppt_x</p:attrName>
                                          <p:attrName>ppt_y</p:attrName>
                                        </p:attrNameLst>
                                      </p:cBhvr>
                                      <p:rCtr x="38451" y="0"/>
                                    </p:animMotion>
                                  </p:childTnLst>
                                </p:cTn>
                              </p:par>
                            </p:childTnLst>
                          </p:cTn>
                        </p:par>
                        <p:par>
                          <p:cTn id="17" fill="hold">
                            <p:stCondLst>
                              <p:cond delay="2000"/>
                            </p:stCondLst>
                            <p:childTnLst>
                              <p:par>
                                <p:cTn id="18" presetID="35" presetClass="path" presetSubtype="0" accel="50000" decel="50000" fill="hold" nodeType="afterEffect">
                                  <p:stCondLst>
                                    <p:cond delay="0"/>
                                  </p:stCondLst>
                                  <p:childTnLst>
                                    <p:animMotion origin="layout" path="M 5E-6 -2.22222E-6 L -0.07812 0.02084 " pathEditMode="relative" rAng="0" ptsTypes="AA">
                                      <p:cBhvr>
                                        <p:cTn id="19" dur="2000" fill="hold"/>
                                        <p:tgtEl>
                                          <p:spTgt spid="7"/>
                                        </p:tgtEl>
                                        <p:attrNameLst>
                                          <p:attrName>ppt_x</p:attrName>
                                          <p:attrName>ppt_y</p:attrName>
                                        </p:attrNameLst>
                                      </p:cBhvr>
                                      <p:rCtr x="-3438" y="-46"/>
                                    </p:animMotion>
                                  </p:childTnLst>
                                  <p:subTnLst>
                                    <p:audio>
                                      <p:cMediaNode>
                                        <p:cTn display="0" masterRel="sameClick">
                                          <p:stCondLst>
                                            <p:cond evt="begin" delay="0">
                                              <p:tn val="18"/>
                                            </p:cond>
                                          </p:stCondLst>
                                          <p:endCondLst>
                                            <p:cond evt="onStopAudio" delay="0">
                                              <p:tgtEl>
                                                <p:sldTgt/>
                                              </p:tgtEl>
                                            </p:cond>
                                          </p:endCondLst>
                                        </p:cTn>
                                        <p:tgtEl>
                                          <p:sndTgt r:embed="rId2" name="bomb.wav"/>
                                        </p:tgtEl>
                                      </p:cMediaNode>
                                    </p:audio>
                                  </p:subTnLst>
                                </p:cTn>
                              </p:par>
                            </p:childTnLst>
                          </p:cTn>
                        </p:par>
                        <p:par>
                          <p:cTn id="20" fill="hold">
                            <p:stCondLst>
                              <p:cond delay="4000"/>
                            </p:stCondLst>
                            <p:childTnLst>
                              <p:par>
                                <p:cTn id="21" presetID="10" presetClass="exit" presetSubtype="0" fill="hold" nodeType="after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4500"/>
                            </p:stCondLst>
                            <p:childTnLst>
                              <p:par>
                                <p:cTn id="25" presetID="10" presetClass="exit" presetSubtype="0" fill="hold" grpId="1" nodeType="afterEffect">
                                  <p:stCondLst>
                                    <p:cond delay="0"/>
                                  </p:stCondLst>
                                  <p:childTnLst>
                                    <p:animEffect transition="out" filter="fade">
                                      <p:cBhvr>
                                        <p:cTn id="26" dur="500"/>
                                        <p:tgtEl>
                                          <p:spTgt spid="69"/>
                                        </p:tgtEl>
                                      </p:cBhvr>
                                    </p:animEffect>
                                    <p:set>
                                      <p:cBhvr>
                                        <p:cTn id="27" dur="1" fill="hold">
                                          <p:stCondLst>
                                            <p:cond delay="499"/>
                                          </p:stCondLst>
                                        </p:cTn>
                                        <p:tgtEl>
                                          <p:spTgt spid="69"/>
                                        </p:tgtEl>
                                        <p:attrNameLst>
                                          <p:attrName>style.visibility</p:attrName>
                                        </p:attrNameLst>
                                      </p:cBhvr>
                                      <p:to>
                                        <p:strVal val="hidden"/>
                                      </p:to>
                                    </p:set>
                                  </p:childTnLst>
                                </p:cTn>
                              </p:par>
                            </p:childTnLst>
                          </p:cTn>
                        </p:par>
                        <p:par>
                          <p:cTn id="28" fill="hold">
                            <p:stCondLst>
                              <p:cond delay="5000"/>
                            </p:stCondLst>
                            <p:childTnLst>
                              <p:par>
                                <p:cTn id="29" presetID="48" presetClass="path" presetSubtype="0" accel="50000" decel="50000" fill="hold" nodeType="afterEffect">
                                  <p:stCondLst>
                                    <p:cond delay="0"/>
                                  </p:stCondLst>
                                  <p:childTnLst>
                                    <p:animMotion origin="layout" path="M 0.77148 0.0007 C 0.79987 0.01898 0.83216 0.03727 0.84596 0.06019 C 0.86055 0.08611 0.86732 0.11574 0.87487 0.14607 C 0.88177 0.17593 0.87487 0.20139 0.86732 0.2294 C 0.86055 0.2544 0.84948 0.28241 0.82461 0.30533 C 0.80351 0.32824 0.76784 0.34699 0.72904 0.36088 C 0.69323 0.37477 0.65065 0.3838 0.60807 0.38889 C 0.56575 0.39329 0.52252 0.39329 0.48385 0.38889 C 0.44088 0.3838 0.40156 0.37269 0.36953 0.35417 C 0.33789 0.33796 0.30963 0.31713 0.29531 0.29167 C 0.27695 0.26852 0.26992 0.23611 0.26992 0.21065 C 0.2664 0.18542 0.26992 0.15486 0.28828 0.12963 C 0.30586 0.10671 0.33789 0.08796 0.38047 0.07894 C 0.42305 0.07199 0.46588 0.08102 0.49427 0.09699 C 0.51914 0.11366 0.53685 0.13889 0.54049 0.16898 C 0.54049 0.19954 0.53685 0.22662 0.51914 0.25023 C 0.50117 0.27338 0.50482 0.27755 0.43333 0.3081 C 0.36953 0.34005 0.30586 0.33102 0.2664 0.3331 C 0.22747 0.3331 0.19583 0.32408 0.15612 0.31505 C 0.11367 0.30324 0.07851 0.28241 0.05338 0.26366 C 0.02864 0.24537 0.01797 0.22245 0.00364 0.18542 C -0.00664 0.14815 -0.00664 0.12963 -0.00664 0.10208 C -0.00664 0.07431 -0.00664 0.0463 -0.00664 0.01898 " pathEditMode="relative" rAng="0" ptsTypes="AAAAAAAAAAAAAAAAAAAAAAA">
                                      <p:cBhvr>
                                        <p:cTn id="30" dur="2000" fill="hold"/>
                                        <p:tgtEl>
                                          <p:spTgt spid="68"/>
                                        </p:tgtEl>
                                        <p:attrNameLst>
                                          <p:attrName>ppt_x</p:attrName>
                                          <p:attrName>ppt_y</p:attrName>
                                        </p:attrNameLst>
                                      </p:cBhvr>
                                      <p:rCtr x="-33594" y="19560"/>
                                    </p:animMotion>
                                  </p:childTnLst>
                                </p:cTn>
                              </p:par>
                            </p:childTnLst>
                          </p:cTn>
                        </p:par>
                        <p:par>
                          <p:cTn id="31" fill="hold">
                            <p:stCondLst>
                              <p:cond delay="7000"/>
                            </p:stCondLst>
                            <p:childTnLst>
                              <p:par>
                                <p:cTn id="32" presetID="10" presetClass="entr" presetSubtype="0"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7500"/>
                            </p:stCondLst>
                            <p:childTnLst>
                              <p:par>
                                <p:cTn id="36" presetID="10" presetClass="entr" presetSubtype="0" fill="hold" nodeType="after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childTnLst>
                          </p:cTn>
                        </p:par>
                        <p:par>
                          <p:cTn id="39" fill="hold">
                            <p:stCondLst>
                              <p:cond delay="8000"/>
                            </p:stCondLst>
                            <p:childTnLst>
                              <p:par>
                                <p:cTn id="40" presetID="35" presetClass="path" presetSubtype="0" accel="50000" decel="50000" fill="hold" nodeType="afterEffect">
                                  <p:stCondLst>
                                    <p:cond delay="0"/>
                                  </p:stCondLst>
                                  <p:childTnLst>
                                    <p:animMotion origin="layout" path="M 2.91667E-6 2.96296E-6 L -0.69974 2.96296E-6 " pathEditMode="relative" rAng="0" ptsTypes="AA">
                                      <p:cBhvr>
                                        <p:cTn id="41" dur="2000" fill="hold"/>
                                        <p:tgtEl>
                                          <p:spTgt spid="185"/>
                                        </p:tgtEl>
                                        <p:attrNameLst>
                                          <p:attrName>ppt_x</p:attrName>
                                          <p:attrName>ppt_y</p:attrName>
                                        </p:attrNameLst>
                                      </p:cBhvr>
                                      <p:rCtr x="-34987" y="0"/>
                                    </p:animMotion>
                                  </p:childTnLst>
                                </p:cTn>
                              </p:par>
                            </p:childTnLst>
                          </p:cTn>
                        </p:par>
                        <p:par>
                          <p:cTn id="42" fill="hold">
                            <p:stCondLst>
                              <p:cond delay="10000"/>
                            </p:stCondLst>
                            <p:childTnLst>
                              <p:par>
                                <p:cTn id="43" presetID="35" presetClass="path" presetSubtype="0" fill="hold" nodeType="afterEffect">
                                  <p:stCondLst>
                                    <p:cond delay="0"/>
                                  </p:stCondLst>
                                  <p:childTnLst>
                                    <p:animMotion origin="layout" path="M -0.00234 -0.00069 L -0.68307 -0.00069 " pathEditMode="relative" rAng="0" ptsTypes="AA">
                                      <p:cBhvr>
                                        <p:cTn id="44" dur="2000" fill="hold"/>
                                        <p:tgtEl>
                                          <p:spTgt spid="165"/>
                                        </p:tgtEl>
                                        <p:attrNameLst>
                                          <p:attrName>ppt_x</p:attrName>
                                          <p:attrName>ppt_y</p:attrName>
                                        </p:attrNameLst>
                                      </p:cBhvr>
                                      <p:rCtr x="-34036" y="0"/>
                                    </p:animMotion>
                                  </p:childTnLst>
                                </p:cTn>
                              </p:par>
                              <p:par>
                                <p:cTn id="45" presetID="35" presetClass="path" presetSubtype="0" fill="hold" grpId="0" nodeType="withEffect">
                                  <p:stCondLst>
                                    <p:cond delay="0"/>
                                  </p:stCondLst>
                                  <p:childTnLst>
                                    <p:animMotion origin="layout" path="M -0.00208 -2.22222E-6 L -0.68593 -2.22222E-6 " pathEditMode="relative" rAng="0" ptsTypes="AA">
                                      <p:cBhvr>
                                        <p:cTn id="46" dur="2000" fill="hold"/>
                                        <p:tgtEl>
                                          <p:spTgt spid="166"/>
                                        </p:tgtEl>
                                        <p:attrNameLst>
                                          <p:attrName>ppt_x</p:attrName>
                                          <p:attrName>ppt_y</p:attrName>
                                        </p:attrNameLst>
                                      </p:cBhvr>
                                      <p:rCtr x="-34193" y="0"/>
                                    </p:animMotion>
                                  </p:childTnLst>
                                </p:cTn>
                              </p:par>
                            </p:childTnLst>
                          </p:cTn>
                        </p:par>
                        <p:par>
                          <p:cTn id="47" fill="hold">
                            <p:stCondLst>
                              <p:cond delay="12000"/>
                            </p:stCondLst>
                            <p:childTnLst>
                              <p:par>
                                <p:cTn id="48" presetID="10" presetClass="entr" presetSubtype="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par>
                          <p:cTn id="51" fill="hold">
                            <p:stCondLst>
                              <p:cond delay="12500"/>
                            </p:stCondLst>
                            <p:childTnLst>
                              <p:par>
                                <p:cTn id="52" presetID="35" presetClass="path" presetSubtype="0" accel="50000" decel="50000" fill="hold" nodeType="afterEffect">
                                  <p:stCondLst>
                                    <p:cond delay="0"/>
                                  </p:stCondLst>
                                  <p:childTnLst>
                                    <p:animMotion origin="layout" path="M -2.29167E-6 3.7037E-7 L -0.10299 3.7037E-7 " pathEditMode="relative" rAng="0" ptsTypes="AA">
                                      <p:cBhvr>
                                        <p:cTn id="53" dur="2000" fill="hold"/>
                                        <p:tgtEl>
                                          <p:spTgt spid="34"/>
                                        </p:tgtEl>
                                        <p:attrNameLst>
                                          <p:attrName>ppt_x</p:attrName>
                                          <p:attrName>ppt_y</p:attrName>
                                        </p:attrNameLst>
                                      </p:cBhvr>
                                      <p:rCtr x="-5156" y="0"/>
                                    </p:animMotion>
                                  </p:childTnLst>
                                  <p:subTnLst>
                                    <p:audio>
                                      <p:cMediaNode>
                                        <p:cTn display="0" masterRel="sameClick">
                                          <p:stCondLst>
                                            <p:cond evt="begin" delay="0">
                                              <p:tn val="52"/>
                                            </p:cond>
                                          </p:stCondLst>
                                          <p:endCondLst>
                                            <p:cond evt="onStopAudio" delay="0">
                                              <p:tgtEl>
                                                <p:sldTgt/>
                                              </p:tgtEl>
                                            </p:cond>
                                          </p:endCondLst>
                                        </p:cTn>
                                        <p:tgtEl>
                                          <p:sndTgt r:embed="rId2" name="bomb.wav"/>
                                        </p:tgtEl>
                                      </p:cMediaNode>
                                    </p:audio>
                                  </p:subTnLst>
                                </p:cTn>
                              </p:par>
                            </p:childTnLst>
                          </p:cTn>
                        </p:par>
                        <p:par>
                          <p:cTn id="54" fill="hold">
                            <p:stCondLst>
                              <p:cond delay="14500"/>
                            </p:stCondLst>
                            <p:childTnLst>
                              <p:par>
                                <p:cTn id="55" presetID="10" presetClass="exit" presetSubtype="0" fill="hold" grpId="1" nodeType="afterEffect">
                                  <p:stCondLst>
                                    <p:cond delay="0"/>
                                  </p:stCondLst>
                                  <p:childTnLst>
                                    <p:animEffect transition="out" filter="fade">
                                      <p:cBhvr>
                                        <p:cTn id="56" dur="500"/>
                                        <p:tgtEl>
                                          <p:spTgt spid="166"/>
                                        </p:tgtEl>
                                      </p:cBhvr>
                                    </p:animEffect>
                                    <p:set>
                                      <p:cBhvr>
                                        <p:cTn id="57" dur="1" fill="hold">
                                          <p:stCondLst>
                                            <p:cond delay="499"/>
                                          </p:stCondLst>
                                        </p:cTn>
                                        <p:tgtEl>
                                          <p:spTgt spid="166"/>
                                        </p:tgtEl>
                                        <p:attrNameLst>
                                          <p:attrName>style.visibility</p:attrName>
                                        </p:attrNameLst>
                                      </p:cBhvr>
                                      <p:to>
                                        <p:strVal val="hidden"/>
                                      </p:to>
                                    </p:set>
                                  </p:childTnLst>
                                </p:cTn>
                              </p:par>
                            </p:childTnLst>
                          </p:cTn>
                        </p:par>
                        <p:par>
                          <p:cTn id="58" fill="hold">
                            <p:stCondLst>
                              <p:cond delay="15000"/>
                            </p:stCondLst>
                            <p:childTnLst>
                              <p:par>
                                <p:cTn id="59" presetID="10" presetClass="exit" presetSubtype="0" fill="hold" nodeType="afterEffect">
                                  <p:stCondLst>
                                    <p:cond delay="0"/>
                                  </p:stCondLst>
                                  <p:childTnLst>
                                    <p:animEffect transition="out" filter="fade">
                                      <p:cBhvr>
                                        <p:cTn id="60" dur="500"/>
                                        <p:tgtEl>
                                          <p:spTgt spid="34"/>
                                        </p:tgtEl>
                                      </p:cBhvr>
                                    </p:animEffect>
                                    <p:set>
                                      <p:cBhvr>
                                        <p:cTn id="61" dur="1" fill="hold">
                                          <p:stCondLst>
                                            <p:cond delay="499"/>
                                          </p:stCondLst>
                                        </p:cTn>
                                        <p:tgtEl>
                                          <p:spTgt spid="34"/>
                                        </p:tgtEl>
                                        <p:attrNameLst>
                                          <p:attrName>style.visibility</p:attrName>
                                        </p:attrNameLst>
                                      </p:cBhvr>
                                      <p:to>
                                        <p:strVal val="hidden"/>
                                      </p:to>
                                    </p:set>
                                  </p:childTnLst>
                                </p:cTn>
                              </p:par>
                            </p:childTnLst>
                          </p:cTn>
                        </p:par>
                        <p:par>
                          <p:cTn id="62" fill="hold">
                            <p:stCondLst>
                              <p:cond delay="15500"/>
                            </p:stCondLst>
                            <p:childTnLst>
                              <p:par>
                                <p:cTn id="63" presetID="61" presetClass="path" presetSubtype="0" accel="50000" decel="50000" fill="hold" nodeType="afterEffect">
                                  <p:stCondLst>
                                    <p:cond delay="0"/>
                                  </p:stCondLst>
                                  <p:childTnLst>
                                    <p:animMotion origin="layout" path="M -0.68307 -0.00069 C -0.70794 0.01574 -0.7362 0.03195 -0.74844 0.05255 C -0.7612 0.07523 -0.76719 0.10185 -0.77357 0.12847 C -0.77956 0.15509 -0.77357 0.17801 -0.76719 0.20278 C -0.7612 0.225 -0.75182 0.24977 -0.72982 0.27037 C -0.71107 0.29074 -0.67982 0.30741 -0.64544 0.31968 C -0.61419 0.33218 -0.57669 0.34028 -0.53958 0.34445 C -0.50312 0.34838 -0.4638 0.34838 -0.42969 0.34445 C -0.39219 0.34028 -0.35885 0.33033 -0.32929 0.31366 C -0.30195 0.29931 -0.2776 0.28079 -0.2638 0.25787 C -0.24778 0.2375 -0.24492 0.20903 -0.24492 0.18611 C -0.23867 0.16366 -0.24492 0.13658 -0.26107 0.11435 C -0.27331 0.09375 -0.30195 0.07709 -0.33867 0.06921 C -0.37604 0.06296 -0.41432 0.07107 -0.4388 0.08519 C -0.46081 0.1 -0.4763 0.12246 -0.47956 0.14908 C -0.47956 0.17616 -0.4763 0.20046 -0.46081 0.2213 C -0.44505 0.24167 -0.44831 0.2456 -0.38554 0.27269 C -0.32929 0.30116 -0.27331 0.29306 -0.23867 0.29491 C -0.20456 0.29491 -0.18021 0.28704 -0.1414 0.27894 C -0.10729 0.26829 -0.07435 0.24977 -0.05104 0.2331 C -0.02903 0.21713 -0.01979 0.19653 -0.00716 0.16366 C 0.00222 0.13056 0.00222 0.11435 0.00222 0.08959 C 0.00222 0.06482 0.00222 0.04005 0.00222 0.01574 " pathEditMode="relative" rAng="0" ptsTypes="AAAAAAAAAAAAAAAAAAAAAAA">
                                      <p:cBhvr>
                                        <p:cTn id="64" dur="2000" fill="hold"/>
                                        <p:tgtEl>
                                          <p:spTgt spid="165"/>
                                        </p:tgtEl>
                                        <p:attrNameLst>
                                          <p:attrName>ppt_x</p:attrName>
                                          <p:attrName>ppt_y</p:attrName>
                                        </p:attrNameLst>
                                      </p:cBhvr>
                                      <p:rCtr x="29609" y="17384"/>
                                    </p:animMotion>
                                  </p:childTnLst>
                                </p:cTn>
                              </p:par>
                            </p:childTnLst>
                          </p:cTn>
                        </p:par>
                        <p:par>
                          <p:cTn id="65" fill="hold">
                            <p:stCondLst>
                              <p:cond delay="17500"/>
                            </p:stCondLst>
                            <p:childTnLst>
                              <p:par>
                                <p:cTn id="66" presetID="10" presetClass="exit" presetSubtype="0" fill="hold" nodeType="afterEffect">
                                  <p:stCondLst>
                                    <p:cond delay="0"/>
                                  </p:stCondLst>
                                  <p:childTnLst>
                                    <p:animEffect transition="out" filter="fade">
                                      <p:cBhvr>
                                        <p:cTn id="67" dur="500"/>
                                        <p:tgtEl>
                                          <p:spTgt spid="33"/>
                                        </p:tgtEl>
                                      </p:cBhvr>
                                    </p:animEffect>
                                    <p:set>
                                      <p:cBhvr>
                                        <p:cTn id="68" dur="1" fill="hold">
                                          <p:stCondLst>
                                            <p:cond delay="499"/>
                                          </p:stCondLst>
                                        </p:cTn>
                                        <p:tgtEl>
                                          <p:spTgt spid="33"/>
                                        </p:tgtEl>
                                        <p:attrNameLst>
                                          <p:attrName>style.visibility</p:attrName>
                                        </p:attrNameLst>
                                      </p:cBhvr>
                                      <p:to>
                                        <p:strVal val="hidden"/>
                                      </p:to>
                                    </p:set>
                                  </p:childTnLst>
                                </p:cTn>
                              </p:par>
                            </p:childTnLst>
                          </p:cTn>
                        </p:par>
                        <p:par>
                          <p:cTn id="69" fill="hold">
                            <p:stCondLst>
                              <p:cond delay="18000"/>
                            </p:stCondLst>
                            <p:childTnLst>
                              <p:par>
                                <p:cTn id="70" presetID="22" presetClass="entr" presetSubtype="4" fill="hold"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down)">
                                      <p:cBhvr>
                                        <p:cTn id="72" dur="500"/>
                                        <p:tgtEl>
                                          <p:spTgt spid="47"/>
                                        </p:tgtEl>
                                      </p:cBhvr>
                                    </p:animEffect>
                                  </p:childTnLst>
                                  <p:subTnLst>
                                    <p:audio>
                                      <p:cMediaNode>
                                        <p:cTn display="0" masterRel="sameClick">
                                          <p:stCondLst>
                                            <p:cond evt="begin" delay="0">
                                              <p:tn val="70"/>
                                            </p:cond>
                                          </p:stCondLst>
                                          <p:endCondLst>
                                            <p:cond evt="onStopAudio" delay="0">
                                              <p:tgtEl>
                                                <p:sldTgt/>
                                              </p:tgtEl>
                                            </p:cond>
                                          </p:endCondLst>
                                        </p:cTn>
                                        <p:tgtEl>
                                          <p:sndTgt r:embed="rId3" name="laser.wav"/>
                                        </p:tgtEl>
                                      </p:cMediaNode>
                                    </p:audio>
                                  </p:subTnLst>
                                </p:cTn>
                              </p:par>
                            </p:childTnLst>
                          </p:cTn>
                        </p:par>
                        <p:par>
                          <p:cTn id="73" fill="hold">
                            <p:stCondLst>
                              <p:cond delay="18500"/>
                            </p:stCondLst>
                            <p:childTnLst>
                              <p:par>
                                <p:cTn id="74" presetID="18" presetClass="exit" presetSubtype="12" fill="hold" nodeType="afterEffect">
                                  <p:stCondLst>
                                    <p:cond delay="0"/>
                                  </p:stCondLst>
                                  <p:childTnLst>
                                    <p:animEffect transition="out" filter="strips(downLeft)">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childTnLst>
                          </p:cTn>
                        </p:par>
                        <p:par>
                          <p:cTn id="77" fill="hold">
                            <p:stCondLst>
                              <p:cond delay="19000"/>
                            </p:stCondLst>
                            <p:childTnLst>
                              <p:par>
                                <p:cTn id="78" presetID="56" presetClass="path" presetSubtype="0" accel="50000" decel="50000" fill="hold" nodeType="afterEffect">
                                  <p:stCondLst>
                                    <p:cond delay="0"/>
                                  </p:stCondLst>
                                  <p:childTnLst>
                                    <p:animMotion origin="layout" path="M -1.45833E-6 -1.85185E-6 L 0.25 -0.25 " pathEditMode="relative" rAng="0" ptsTypes="AA">
                                      <p:cBhvr>
                                        <p:cTn id="79" dur="2000" fill="hold"/>
                                        <p:tgtEl>
                                          <p:spTgt spid="39"/>
                                        </p:tgtEl>
                                        <p:attrNameLst>
                                          <p:attrName>ppt_x</p:attrName>
                                          <p:attrName>ppt_y</p:attrName>
                                        </p:attrNameLst>
                                      </p:cBhvr>
                                      <p:rCtr x="10312" y="-13542"/>
                                    </p:animMotion>
                                  </p:childTnLst>
                                  <p:subTnLst>
                                    <p:audio>
                                      <p:cMediaNode>
                                        <p:cTn display="0" masterRel="sameClick">
                                          <p:stCondLst>
                                            <p:cond evt="begin" delay="0">
                                              <p:tn val="78"/>
                                            </p:cond>
                                          </p:stCondLst>
                                          <p:endCondLst>
                                            <p:cond evt="onStopAudio" delay="0">
                                              <p:tgtEl>
                                                <p:sldTgt/>
                                              </p:tgtEl>
                                            </p:cond>
                                          </p:endCondLst>
                                        </p:cTn>
                                        <p:tgtEl>
                                          <p:sndTgt r:embed="rId2" name="bomb.wav"/>
                                        </p:tgtEl>
                                      </p:cMediaNode>
                                    </p:audio>
                                  </p:subTnLst>
                                </p:cTn>
                              </p:par>
                            </p:childTnLst>
                          </p:cTn>
                        </p:par>
                        <p:par>
                          <p:cTn id="80" fill="hold">
                            <p:stCondLst>
                              <p:cond delay="21000"/>
                            </p:stCondLst>
                            <p:childTnLst>
                              <p:par>
                                <p:cTn id="81" presetID="10" presetClass="entr" presetSubtype="0"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fade">
                                      <p:cBhvr>
                                        <p:cTn id="83" dur="500"/>
                                        <p:tgtEl>
                                          <p:spTgt spid="52"/>
                                        </p:tgtEl>
                                      </p:cBhvr>
                                    </p:animEffect>
                                  </p:childTnLst>
                                </p:cTn>
                              </p:par>
                            </p:childTnLst>
                          </p:cTn>
                        </p:par>
                        <p:par>
                          <p:cTn id="84" fill="hold">
                            <p:stCondLst>
                              <p:cond delay="21500"/>
                            </p:stCondLst>
                            <p:childTnLst>
                              <p:par>
                                <p:cTn id="85" presetID="22" presetClass="entr" presetSubtype="4" fill="hold" nodeType="afterEffect">
                                  <p:stCondLst>
                                    <p:cond delay="0"/>
                                  </p:stCondLst>
                                  <p:childTnLst>
                                    <p:set>
                                      <p:cBhvr>
                                        <p:cTn id="86" dur="1" fill="hold">
                                          <p:stCondLst>
                                            <p:cond delay="0"/>
                                          </p:stCondLst>
                                        </p:cTn>
                                        <p:tgtEl>
                                          <p:spTgt spid="59"/>
                                        </p:tgtEl>
                                        <p:attrNameLst>
                                          <p:attrName>style.visibility</p:attrName>
                                        </p:attrNameLst>
                                      </p:cBhvr>
                                      <p:to>
                                        <p:strVal val="visible"/>
                                      </p:to>
                                    </p:set>
                                    <p:animEffect transition="in" filter="wipe(down)">
                                      <p:cBhvr>
                                        <p:cTn id="87" dur="500"/>
                                        <p:tgtEl>
                                          <p:spTgt spid="59"/>
                                        </p:tgtEl>
                                      </p:cBhvr>
                                    </p:animEffect>
                                  </p:childTnLst>
                                  <p:subTnLst>
                                    <p:audio>
                                      <p:cMediaNode>
                                        <p:cTn display="0" masterRel="sameClick">
                                          <p:stCondLst>
                                            <p:cond evt="begin" delay="0">
                                              <p:tn val="85"/>
                                            </p:cond>
                                          </p:stCondLst>
                                          <p:endCondLst>
                                            <p:cond evt="onStopAudio" delay="0">
                                              <p:tgtEl>
                                                <p:sldTgt/>
                                              </p:tgtEl>
                                            </p:cond>
                                          </p:endCondLst>
                                        </p:cTn>
                                        <p:tgtEl>
                                          <p:sndTgt r:embed="rId3" name="laser.wav"/>
                                        </p:tgtEl>
                                      </p:cMediaNode>
                                    </p:audio>
                                  </p:subTnLst>
                                </p:cTn>
                              </p:par>
                            </p:childTnLst>
                          </p:cTn>
                        </p:par>
                        <p:par>
                          <p:cTn id="88" fill="hold">
                            <p:stCondLst>
                              <p:cond delay="22000"/>
                            </p:stCondLst>
                            <p:childTnLst>
                              <p:par>
                                <p:cTn id="89" presetID="18" presetClass="exit" presetSubtype="12" fill="hold" nodeType="afterEffect">
                                  <p:stCondLst>
                                    <p:cond delay="0"/>
                                  </p:stCondLst>
                                  <p:childTnLst>
                                    <p:animEffect transition="out" filter="strips(downLeft)">
                                      <p:cBhvr>
                                        <p:cTn id="90" dur="500"/>
                                        <p:tgtEl>
                                          <p:spTgt spid="59"/>
                                        </p:tgtEl>
                                      </p:cBhvr>
                                    </p:animEffect>
                                    <p:set>
                                      <p:cBhvr>
                                        <p:cTn id="91" dur="1" fill="hold">
                                          <p:stCondLst>
                                            <p:cond delay="499"/>
                                          </p:stCondLst>
                                        </p:cTn>
                                        <p:tgtEl>
                                          <p:spTgt spid="59"/>
                                        </p:tgtEl>
                                        <p:attrNameLst>
                                          <p:attrName>style.visibility</p:attrName>
                                        </p:attrNameLst>
                                      </p:cBhvr>
                                      <p:to>
                                        <p:strVal val="hidden"/>
                                      </p:to>
                                    </p:set>
                                  </p:childTnLst>
                                </p:cTn>
                              </p:par>
                            </p:childTnLst>
                          </p:cTn>
                        </p:par>
                        <p:par>
                          <p:cTn id="92" fill="hold">
                            <p:stCondLst>
                              <p:cond delay="22500"/>
                            </p:stCondLst>
                            <p:childTnLst>
                              <p:par>
                                <p:cTn id="93" presetID="56" presetClass="path" presetSubtype="0" accel="50000" decel="50000" fill="hold" nodeType="afterEffect">
                                  <p:stCondLst>
                                    <p:cond delay="0"/>
                                  </p:stCondLst>
                                  <p:childTnLst>
                                    <p:animMotion origin="layout" path="M 3.95833E-6 3.7037E-6 L 0.1207 0.27014 " pathEditMode="relative" rAng="0" ptsTypes="AA">
                                      <p:cBhvr>
                                        <p:cTn id="94" dur="2000" fill="hold"/>
                                        <p:tgtEl>
                                          <p:spTgt spid="55"/>
                                        </p:tgtEl>
                                        <p:attrNameLst>
                                          <p:attrName>ppt_x</p:attrName>
                                          <p:attrName>ppt_y</p:attrName>
                                        </p:attrNameLst>
                                      </p:cBhvr>
                                      <p:rCtr x="6029" y="13495"/>
                                    </p:animMotion>
                                  </p:childTnLst>
                                  <p:subTnLst>
                                    <p:audio>
                                      <p:cMediaNode>
                                        <p:cTn display="0" masterRel="sameClick">
                                          <p:stCondLst>
                                            <p:cond evt="begin" delay="0">
                                              <p:tn val="93"/>
                                            </p:cond>
                                          </p:stCondLst>
                                          <p:endCondLst>
                                            <p:cond evt="onStopAudio" delay="0">
                                              <p:tgtEl>
                                                <p:sldTgt/>
                                              </p:tgtEl>
                                            </p:cond>
                                          </p:endCondLst>
                                        </p:cTn>
                                        <p:tgtEl>
                                          <p:sndTgt r:embed="rId2" name="bomb.wav"/>
                                        </p:tgtEl>
                                      </p:cMediaNode>
                                    </p:audio>
                                  </p:subTnLst>
                                </p:cTn>
                              </p:par>
                            </p:childTnLst>
                          </p:cTn>
                        </p:par>
                        <p:par>
                          <p:cTn id="95" fill="hold">
                            <p:stCondLst>
                              <p:cond delay="24500"/>
                            </p:stCondLst>
                            <p:childTnLst>
                              <p:par>
                                <p:cTn id="96" presetID="10" presetClass="entr" presetSubtype="0" fill="hold" grpId="0" nodeType="after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fade">
                                      <p:cBhvr>
                                        <p:cTn id="98" dur="500"/>
                                        <p:tgtEl>
                                          <p:spTgt spid="65"/>
                                        </p:tgtEl>
                                      </p:cBhvr>
                                    </p:animEffect>
                                  </p:childTnLst>
                                </p:cTn>
                              </p:par>
                            </p:childTnLst>
                          </p:cTn>
                        </p:par>
                        <p:par>
                          <p:cTn id="99" fill="hold">
                            <p:stCondLst>
                              <p:cond delay="25000"/>
                            </p:stCondLst>
                            <p:childTnLst>
                              <p:par>
                                <p:cTn id="100" presetID="42" presetClass="path" presetSubtype="0" accel="50000" decel="50000" fill="hold" nodeType="afterEffect">
                                  <p:stCondLst>
                                    <p:cond delay="1100"/>
                                  </p:stCondLst>
                                  <p:childTnLst>
                                    <p:animMotion origin="layout" path="M 0.25 -0.25 L 0.32956 -0.07824 " pathEditMode="relative" rAng="0" ptsTypes="AA">
                                      <p:cBhvr>
                                        <p:cTn id="101" dur="2000" fill="hold"/>
                                        <p:tgtEl>
                                          <p:spTgt spid="39"/>
                                        </p:tgtEl>
                                        <p:attrNameLst>
                                          <p:attrName>ppt_x</p:attrName>
                                          <p:attrName>ppt_y</p:attrName>
                                        </p:attrNameLst>
                                      </p:cBhvr>
                                      <p:rCtr x="3971" y="8588"/>
                                    </p:animMotion>
                                  </p:childTnLst>
                                  <p:subTnLst>
                                    <p:audio>
                                      <p:cMediaNode>
                                        <p:cTn display="0" masterRel="sameClick">
                                          <p:stCondLst>
                                            <p:cond evt="begin" delay="0">
                                              <p:tn val="100"/>
                                            </p:cond>
                                          </p:stCondLst>
                                          <p:endCondLst>
                                            <p:cond evt="onStopAudio" delay="0">
                                              <p:tgtEl>
                                                <p:sldTgt/>
                                              </p:tgtEl>
                                            </p:cond>
                                          </p:endCondLst>
                                        </p:cTn>
                                        <p:tgtEl>
                                          <p:sndTgt r:embed="rId2" name="bomb.wav"/>
                                        </p:tgtEl>
                                      </p:cMediaNode>
                                    </p:audio>
                                  </p:subTnLst>
                                </p:cTn>
                              </p:par>
                            </p:childTnLst>
                          </p:cTn>
                        </p:par>
                        <p:par>
                          <p:cTn id="102" fill="hold">
                            <p:stCondLst>
                              <p:cond delay="28100"/>
                            </p:stCondLst>
                            <p:childTnLst>
                              <p:par>
                                <p:cTn id="103" presetID="10" presetClass="entr" presetSubtype="0"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69" grpId="1"/>
      <p:bldP spid="166" grpId="0"/>
      <p:bldP spid="166" grpId="1"/>
      <p:bldP spid="2" grpId="0"/>
      <p:bldP spid="52" grpId="0"/>
      <p:bldP spid="54" grpId="0"/>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3438308" y="1503788"/>
            <a:ext cx="15068136" cy="4567301"/>
            <a:chOff x="-1454949" y="1312657"/>
            <a:chExt cx="15068136" cy="4567301"/>
          </a:xfrm>
        </p:grpSpPr>
        <p:grpSp>
          <p:nvGrpSpPr>
            <p:cNvPr id="4" name="Group 3"/>
            <p:cNvGrpSpPr/>
            <p:nvPr/>
          </p:nvGrpSpPr>
          <p:grpSpPr>
            <a:xfrm>
              <a:off x="1687478" y="4238562"/>
              <a:ext cx="1066800" cy="1107996"/>
              <a:chOff x="2754279" y="3264399"/>
              <a:chExt cx="1066800" cy="1107996"/>
            </a:xfrm>
          </p:grpSpPr>
          <p:pic>
            <p:nvPicPr>
              <p:cNvPr id="5"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7" name="Group 6"/>
            <p:cNvGrpSpPr/>
            <p:nvPr/>
          </p:nvGrpSpPr>
          <p:grpSpPr>
            <a:xfrm>
              <a:off x="3662244" y="3175968"/>
              <a:ext cx="1066800" cy="1107996"/>
              <a:chOff x="3667161" y="3455417"/>
              <a:chExt cx="1066800" cy="1107996"/>
            </a:xfrm>
          </p:grpSpPr>
          <p:pic>
            <p:nvPicPr>
              <p:cNvPr id="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61" y="347601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11"/>
              <p:cNvSpPr txBox="1">
                <a:spLocks noChangeArrowheads="1"/>
              </p:cNvSpPr>
              <p:nvPr/>
            </p:nvSpPr>
            <p:spPr bwMode="auto">
              <a:xfrm>
                <a:off x="3897728" y="3455417"/>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0" name="Group 9"/>
            <p:cNvGrpSpPr/>
            <p:nvPr/>
          </p:nvGrpSpPr>
          <p:grpSpPr>
            <a:xfrm>
              <a:off x="851245" y="2159041"/>
              <a:ext cx="1066800" cy="1107996"/>
              <a:chOff x="2754279" y="3264399"/>
              <a:chExt cx="1066800" cy="1107996"/>
            </a:xfrm>
          </p:grpSpPr>
          <p:pic>
            <p:nvPicPr>
              <p:cNvPr id="11"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3" name="Group 12"/>
            <p:cNvGrpSpPr/>
            <p:nvPr/>
          </p:nvGrpSpPr>
          <p:grpSpPr>
            <a:xfrm>
              <a:off x="2829512" y="1312657"/>
              <a:ext cx="1066800" cy="1107996"/>
              <a:chOff x="2754279" y="3264399"/>
              <a:chExt cx="1066800" cy="1107996"/>
            </a:xfrm>
          </p:grpSpPr>
          <p:pic>
            <p:nvPicPr>
              <p:cNvPr id="14" name="Picture 1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6" name="Group 15"/>
            <p:cNvGrpSpPr/>
            <p:nvPr/>
          </p:nvGrpSpPr>
          <p:grpSpPr>
            <a:xfrm>
              <a:off x="-1454949" y="1333255"/>
              <a:ext cx="6127153" cy="4546703"/>
              <a:chOff x="-2306074" y="-174308"/>
              <a:chExt cx="6127153" cy="4546703"/>
            </a:xfrm>
          </p:grpSpPr>
          <p:pic>
            <p:nvPicPr>
              <p:cNvPr id="17" name="Picture 16"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2" name="Picture 161"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074" y="312699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3" name="Text Box 11"/>
              <p:cNvSpPr txBox="1">
                <a:spLocks noChangeArrowheads="1"/>
              </p:cNvSpPr>
              <p:nvPr/>
            </p:nvSpPr>
            <p:spPr bwMode="auto">
              <a:xfrm>
                <a:off x="-2075507" y="310639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4" name="Picture 16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9624" y="21713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5" name="Text Box 11"/>
              <p:cNvSpPr txBox="1">
                <a:spLocks noChangeArrowheads="1"/>
              </p:cNvSpPr>
              <p:nvPr/>
            </p:nvSpPr>
            <p:spPr bwMode="auto">
              <a:xfrm>
                <a:off x="-819057" y="21507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pic>
            <p:nvPicPr>
              <p:cNvPr id="166" name="Picture 165"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4776" y="-15371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7" name="Text Box 11"/>
              <p:cNvSpPr txBox="1">
                <a:spLocks noChangeArrowheads="1"/>
              </p:cNvSpPr>
              <p:nvPr/>
            </p:nvSpPr>
            <p:spPr bwMode="auto">
              <a:xfrm>
                <a:off x="-1924209" y="-174308"/>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19" name="Group 18"/>
            <p:cNvGrpSpPr/>
            <p:nvPr/>
          </p:nvGrpSpPr>
          <p:grpSpPr>
            <a:xfrm>
              <a:off x="9503466" y="3151164"/>
              <a:ext cx="1066800" cy="1107996"/>
              <a:chOff x="7590457" y="3148526"/>
              <a:chExt cx="1066800" cy="1107996"/>
            </a:xfrm>
          </p:grpSpPr>
          <p:pic>
            <p:nvPicPr>
              <p:cNvPr id="20" name="Picture 19"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0457" y="3169124"/>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11"/>
              <p:cNvSpPr txBox="1">
                <a:spLocks noChangeArrowheads="1"/>
              </p:cNvSpPr>
              <p:nvPr/>
            </p:nvSpPr>
            <p:spPr bwMode="auto">
              <a:xfrm>
                <a:off x="7821024" y="3148526"/>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2" name="Group 21"/>
            <p:cNvGrpSpPr/>
            <p:nvPr/>
          </p:nvGrpSpPr>
          <p:grpSpPr>
            <a:xfrm>
              <a:off x="5038346" y="1625641"/>
              <a:ext cx="1066800" cy="1107996"/>
              <a:chOff x="2754279" y="3264399"/>
              <a:chExt cx="1066800" cy="1107996"/>
            </a:xfrm>
          </p:grpSpPr>
          <p:pic>
            <p:nvPicPr>
              <p:cNvPr id="23" name="Picture 22"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5" name="Group 24"/>
            <p:cNvGrpSpPr/>
            <p:nvPr/>
          </p:nvGrpSpPr>
          <p:grpSpPr>
            <a:xfrm>
              <a:off x="6605023" y="2733637"/>
              <a:ext cx="1066800" cy="1107996"/>
              <a:chOff x="2754279" y="3264399"/>
              <a:chExt cx="1066800" cy="1107996"/>
            </a:xfrm>
          </p:grpSpPr>
          <p:pic>
            <p:nvPicPr>
              <p:cNvPr id="26" name="Picture 25"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27"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28" name="Group 27"/>
            <p:cNvGrpSpPr/>
            <p:nvPr/>
          </p:nvGrpSpPr>
          <p:grpSpPr>
            <a:xfrm>
              <a:off x="6161105" y="4375033"/>
              <a:ext cx="1066800" cy="1107996"/>
              <a:chOff x="2754279" y="3264399"/>
              <a:chExt cx="1066800" cy="1107996"/>
            </a:xfrm>
          </p:grpSpPr>
          <p:pic>
            <p:nvPicPr>
              <p:cNvPr id="29" name="Picture 28"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1" name="Group 30"/>
            <p:cNvGrpSpPr/>
            <p:nvPr/>
          </p:nvGrpSpPr>
          <p:grpSpPr>
            <a:xfrm>
              <a:off x="8137389" y="4308247"/>
              <a:ext cx="1066800" cy="1107996"/>
              <a:chOff x="2754279" y="3264399"/>
              <a:chExt cx="1066800" cy="1107996"/>
            </a:xfrm>
          </p:grpSpPr>
          <p:pic>
            <p:nvPicPr>
              <p:cNvPr id="32" name="Picture 31"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3"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4" name="Group 33"/>
            <p:cNvGrpSpPr/>
            <p:nvPr/>
          </p:nvGrpSpPr>
          <p:grpSpPr>
            <a:xfrm>
              <a:off x="7541530" y="1333255"/>
              <a:ext cx="1066800" cy="1107996"/>
              <a:chOff x="2754279" y="3264399"/>
              <a:chExt cx="1066800" cy="1107996"/>
            </a:xfrm>
          </p:grpSpPr>
          <p:pic>
            <p:nvPicPr>
              <p:cNvPr id="35" name="Picture 3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37" name="Group 36"/>
            <p:cNvGrpSpPr/>
            <p:nvPr/>
          </p:nvGrpSpPr>
          <p:grpSpPr>
            <a:xfrm>
              <a:off x="11898522" y="2335209"/>
              <a:ext cx="1066800" cy="1107996"/>
              <a:chOff x="5879476" y="2848495"/>
              <a:chExt cx="1066800" cy="1107996"/>
            </a:xfrm>
          </p:grpSpPr>
          <p:pic>
            <p:nvPicPr>
              <p:cNvPr id="38" name="Picture 37"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9476" y="286909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11"/>
              <p:cNvSpPr txBox="1">
                <a:spLocks noChangeArrowheads="1"/>
              </p:cNvSpPr>
              <p:nvPr/>
            </p:nvSpPr>
            <p:spPr bwMode="auto">
              <a:xfrm>
                <a:off x="6110043" y="284849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40" name="Group 39"/>
            <p:cNvGrpSpPr/>
            <p:nvPr/>
          </p:nvGrpSpPr>
          <p:grpSpPr>
            <a:xfrm>
              <a:off x="9955891" y="1598871"/>
              <a:ext cx="1066800" cy="1107996"/>
              <a:chOff x="2754279" y="3264399"/>
              <a:chExt cx="1066800" cy="1107996"/>
            </a:xfrm>
          </p:grpSpPr>
          <p:pic>
            <p:nvPicPr>
              <p:cNvPr id="41" name="Picture 4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279" y="328499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1"/>
              <p:cNvSpPr txBox="1">
                <a:spLocks noChangeArrowheads="1"/>
              </p:cNvSpPr>
              <p:nvPr/>
            </p:nvSpPr>
            <p:spPr bwMode="auto">
              <a:xfrm>
                <a:off x="2984846" y="3264399"/>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nvGrpSpPr>
            <p:cNvPr id="43" name="Group 42"/>
            <p:cNvGrpSpPr/>
            <p:nvPr/>
          </p:nvGrpSpPr>
          <p:grpSpPr>
            <a:xfrm>
              <a:off x="12546387" y="4263129"/>
              <a:ext cx="1066800" cy="1107996"/>
              <a:chOff x="4976235" y="3565845"/>
              <a:chExt cx="1066800" cy="1107996"/>
            </a:xfrm>
          </p:grpSpPr>
          <p:pic>
            <p:nvPicPr>
              <p:cNvPr id="44" name="Picture 43"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235" y="358644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11"/>
              <p:cNvSpPr txBox="1">
                <a:spLocks noChangeArrowheads="1"/>
              </p:cNvSpPr>
              <p:nvPr/>
            </p:nvSpPr>
            <p:spPr bwMode="auto">
              <a:xfrm>
                <a:off x="5206802" y="3565845"/>
                <a:ext cx="62547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6600" b="1"/>
                  <a:t>+</a:t>
                </a:r>
              </a:p>
            </p:txBody>
          </p:sp>
        </p:grpSp>
      </p:grpSp>
      <p:grpSp>
        <p:nvGrpSpPr>
          <p:cNvPr id="146" name="Group 145"/>
          <p:cNvGrpSpPr/>
          <p:nvPr/>
        </p:nvGrpSpPr>
        <p:grpSpPr>
          <a:xfrm>
            <a:off x="204352" y="911603"/>
            <a:ext cx="17623296" cy="5025065"/>
            <a:chOff x="1167814" y="739710"/>
            <a:chExt cx="17623296" cy="5025065"/>
          </a:xfrm>
        </p:grpSpPr>
        <p:grpSp>
          <p:nvGrpSpPr>
            <p:cNvPr id="95" name="Group 94"/>
            <p:cNvGrpSpPr/>
            <p:nvPr/>
          </p:nvGrpSpPr>
          <p:grpSpPr>
            <a:xfrm>
              <a:off x="10083687" y="739710"/>
              <a:ext cx="8707423" cy="4960488"/>
              <a:chOff x="1434987" y="849977"/>
              <a:chExt cx="8707423" cy="4960488"/>
            </a:xfrm>
          </p:grpSpPr>
          <p:grpSp>
            <p:nvGrpSpPr>
              <p:cNvPr id="56" name="Group 55"/>
              <p:cNvGrpSpPr/>
              <p:nvPr/>
            </p:nvGrpSpPr>
            <p:grpSpPr>
              <a:xfrm>
                <a:off x="2968320" y="2554039"/>
                <a:ext cx="1066800" cy="1446550"/>
                <a:chOff x="5208434" y="4322673"/>
                <a:chExt cx="1066800" cy="1446550"/>
              </a:xfrm>
            </p:grpSpPr>
            <p:pic>
              <p:nvPicPr>
                <p:cNvPr id="57"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434" y="4630032"/>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8" name="Text Box 5"/>
                <p:cNvSpPr txBox="1">
                  <a:spLocks noChangeArrowheads="1"/>
                </p:cNvSpPr>
                <p:nvPr/>
              </p:nvSpPr>
              <p:spPr bwMode="auto">
                <a:xfrm>
                  <a:off x="5429096" y="432267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47" name="Group 46"/>
              <p:cNvGrpSpPr/>
              <p:nvPr/>
            </p:nvGrpSpPr>
            <p:grpSpPr>
              <a:xfrm>
                <a:off x="4924566" y="3020386"/>
                <a:ext cx="304800" cy="304800"/>
                <a:chOff x="2441448" y="3188208"/>
                <a:chExt cx="304800" cy="304800"/>
              </a:xfrm>
            </p:grpSpPr>
            <p:pic>
              <p:nvPicPr>
                <p:cNvPr id="4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Straight Connector 48"/>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3002651" y="849977"/>
                <a:ext cx="1066800" cy="1446550"/>
                <a:chOff x="5952484" y="3987857"/>
                <a:chExt cx="1066800" cy="1446550"/>
              </a:xfrm>
            </p:grpSpPr>
            <p:pic>
              <p:nvPicPr>
                <p:cNvPr id="5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53" name="Group 52"/>
              <p:cNvGrpSpPr/>
              <p:nvPr/>
            </p:nvGrpSpPr>
            <p:grpSpPr>
              <a:xfrm>
                <a:off x="2064201" y="2557896"/>
                <a:ext cx="304800" cy="304800"/>
                <a:chOff x="-1173502" y="1362547"/>
                <a:chExt cx="304800" cy="304800"/>
              </a:xfrm>
            </p:grpSpPr>
            <p:pic>
              <p:nvPicPr>
                <p:cNvPr id="5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502" y="1362547"/>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Connector 54"/>
                <p:cNvCxnSpPr/>
                <p:nvPr/>
              </p:nvCxnSpPr>
              <p:spPr>
                <a:xfrm flipV="1">
                  <a:off x="-1129102" y="1514947"/>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3600886" y="4826595"/>
                <a:ext cx="304800" cy="304800"/>
                <a:chOff x="2441448" y="3188208"/>
                <a:chExt cx="304800" cy="304800"/>
              </a:xfrm>
            </p:grpSpPr>
            <p:pic>
              <p:nvPicPr>
                <p:cNvPr id="6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61" name="Straight Connector 6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1434987" y="3882845"/>
                <a:ext cx="1066800" cy="1446550"/>
                <a:chOff x="5753366" y="5208441"/>
                <a:chExt cx="1066800" cy="1446550"/>
              </a:xfrm>
            </p:grpSpPr>
            <p:pic>
              <p:nvPicPr>
                <p:cNvPr id="63"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366" y="551580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64" name="Text Box 5"/>
                <p:cNvSpPr txBox="1">
                  <a:spLocks noChangeArrowheads="1"/>
                </p:cNvSpPr>
                <p:nvPr/>
              </p:nvSpPr>
              <p:spPr bwMode="auto">
                <a:xfrm>
                  <a:off x="5974028" y="5208441"/>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65" name="Group 64"/>
              <p:cNvGrpSpPr/>
              <p:nvPr/>
            </p:nvGrpSpPr>
            <p:grpSpPr>
              <a:xfrm>
                <a:off x="6521198" y="3206588"/>
                <a:ext cx="304800" cy="304800"/>
                <a:chOff x="2441448" y="3188208"/>
                <a:chExt cx="304800" cy="304800"/>
              </a:xfrm>
            </p:grpSpPr>
            <p:pic>
              <p:nvPicPr>
                <p:cNvPr id="6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Connector 6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075610" y="3740333"/>
                <a:ext cx="1066800" cy="1446550"/>
                <a:chOff x="10473677" y="6685936"/>
                <a:chExt cx="1066800" cy="1446550"/>
              </a:xfrm>
            </p:grpSpPr>
            <p:pic>
              <p:nvPicPr>
                <p:cNvPr id="69"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677" y="699329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0" name="Text Box 5"/>
                <p:cNvSpPr txBox="1">
                  <a:spLocks noChangeArrowheads="1"/>
                </p:cNvSpPr>
                <p:nvPr/>
              </p:nvSpPr>
              <p:spPr bwMode="auto">
                <a:xfrm>
                  <a:off x="10694339" y="6685936"/>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71" name="Group 70"/>
              <p:cNvGrpSpPr/>
              <p:nvPr/>
            </p:nvGrpSpPr>
            <p:grpSpPr>
              <a:xfrm>
                <a:off x="8421796" y="3684446"/>
                <a:ext cx="304800" cy="304800"/>
                <a:chOff x="2441448" y="3188208"/>
                <a:chExt cx="304800" cy="304800"/>
              </a:xfrm>
            </p:grpSpPr>
            <p:pic>
              <p:nvPicPr>
                <p:cNvPr id="7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455015" y="1520112"/>
                <a:ext cx="1066800" cy="1446550"/>
                <a:chOff x="5952484" y="3987857"/>
                <a:chExt cx="1066800" cy="1446550"/>
              </a:xfrm>
            </p:grpSpPr>
            <p:pic>
              <p:nvPicPr>
                <p:cNvPr id="75"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6"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77" name="Group 76"/>
              <p:cNvGrpSpPr/>
              <p:nvPr/>
            </p:nvGrpSpPr>
            <p:grpSpPr>
              <a:xfrm>
                <a:off x="5261247" y="1647190"/>
                <a:ext cx="304800" cy="304800"/>
                <a:chOff x="-2757035" y="1611020"/>
                <a:chExt cx="304800" cy="304800"/>
              </a:xfrm>
            </p:grpSpPr>
            <p:pic>
              <p:nvPicPr>
                <p:cNvPr id="7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35" y="1611020"/>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p:cNvCxnSpPr/>
                <p:nvPr/>
              </p:nvCxnSpPr>
              <p:spPr>
                <a:xfrm flipV="1">
                  <a:off x="-2712635" y="1763420"/>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8492949" y="1060044"/>
                <a:ext cx="1066800" cy="1446550"/>
                <a:chOff x="5952484" y="3987857"/>
                <a:chExt cx="1066800" cy="1446550"/>
              </a:xfrm>
            </p:grpSpPr>
            <p:pic>
              <p:nvPicPr>
                <p:cNvPr id="81"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82"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83" name="Group 82"/>
              <p:cNvGrpSpPr/>
              <p:nvPr/>
            </p:nvGrpSpPr>
            <p:grpSpPr>
              <a:xfrm>
                <a:off x="8822697" y="5505665"/>
                <a:ext cx="304800" cy="304800"/>
                <a:chOff x="2441448" y="3188208"/>
                <a:chExt cx="304800" cy="304800"/>
              </a:xfrm>
            </p:grpSpPr>
            <p:pic>
              <p:nvPicPr>
                <p:cNvPr id="8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Straight Connector 84"/>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6855916" y="3341331"/>
                <a:ext cx="1066800" cy="1446550"/>
                <a:chOff x="5952484" y="3987857"/>
                <a:chExt cx="1066800" cy="1446550"/>
              </a:xfrm>
            </p:grpSpPr>
            <p:sp>
              <p:nvSpPr>
                <p:cNvPr id="88"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pic>
              <p:nvPicPr>
                <p:cNvPr id="87"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Group 88"/>
              <p:cNvGrpSpPr/>
              <p:nvPr/>
            </p:nvGrpSpPr>
            <p:grpSpPr>
              <a:xfrm>
                <a:off x="3925493" y="3895292"/>
                <a:ext cx="304800" cy="304800"/>
                <a:chOff x="2441448" y="3188208"/>
                <a:chExt cx="304800" cy="304800"/>
              </a:xfrm>
            </p:grpSpPr>
            <p:pic>
              <p:nvPicPr>
                <p:cNvPr id="9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Straight Connector 9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5469867" y="3333764"/>
                <a:ext cx="2297818" cy="2476701"/>
                <a:chOff x="9463639" y="5590663"/>
                <a:chExt cx="2297818" cy="2476701"/>
              </a:xfrm>
            </p:grpSpPr>
            <p:pic>
              <p:nvPicPr>
                <p:cNvPr id="93"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639" y="69281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4" name="Text Box 5"/>
                <p:cNvSpPr txBox="1">
                  <a:spLocks noChangeArrowheads="1"/>
                </p:cNvSpPr>
                <p:nvPr/>
              </p:nvSpPr>
              <p:spPr bwMode="auto">
                <a:xfrm>
                  <a:off x="9684301" y="66208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sp>
              <p:nvSpPr>
                <p:cNvPr id="148" name="Text Box 5"/>
                <p:cNvSpPr txBox="1">
                  <a:spLocks noChangeArrowheads="1"/>
                </p:cNvSpPr>
                <p:nvPr/>
              </p:nvSpPr>
              <p:spPr bwMode="auto">
                <a:xfrm>
                  <a:off x="11135982" y="5590663"/>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grpSp>
          <p:nvGrpSpPr>
            <p:cNvPr id="97" name="Group 96"/>
            <p:cNvGrpSpPr/>
            <p:nvPr/>
          </p:nvGrpSpPr>
          <p:grpSpPr>
            <a:xfrm flipH="1">
              <a:off x="1167814" y="804287"/>
              <a:ext cx="8450174" cy="4960488"/>
              <a:chOff x="1692236" y="849977"/>
              <a:chExt cx="8450174" cy="4960488"/>
            </a:xfrm>
          </p:grpSpPr>
          <p:grpSp>
            <p:nvGrpSpPr>
              <p:cNvPr id="98" name="Group 97"/>
              <p:cNvGrpSpPr/>
              <p:nvPr/>
            </p:nvGrpSpPr>
            <p:grpSpPr>
              <a:xfrm>
                <a:off x="1692236" y="2634787"/>
                <a:ext cx="1066800" cy="1446550"/>
                <a:chOff x="3932350" y="4403421"/>
                <a:chExt cx="1066800" cy="1446550"/>
              </a:xfrm>
            </p:grpSpPr>
            <p:pic>
              <p:nvPicPr>
                <p:cNvPr id="14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350" y="471078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5" name="Text Box 5"/>
                <p:cNvSpPr txBox="1">
                  <a:spLocks noChangeArrowheads="1"/>
                </p:cNvSpPr>
                <p:nvPr/>
              </p:nvSpPr>
              <p:spPr bwMode="auto">
                <a:xfrm>
                  <a:off x="4153012" y="4403421"/>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99" name="Group 98"/>
              <p:cNvGrpSpPr/>
              <p:nvPr/>
            </p:nvGrpSpPr>
            <p:grpSpPr>
              <a:xfrm>
                <a:off x="4924566" y="3020386"/>
                <a:ext cx="304800" cy="304800"/>
                <a:chOff x="2441448" y="3188208"/>
                <a:chExt cx="304800" cy="304800"/>
              </a:xfrm>
            </p:grpSpPr>
            <p:pic>
              <p:nvPicPr>
                <p:cNvPr id="14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3002651" y="849977"/>
                <a:ext cx="1066800" cy="1446550"/>
                <a:chOff x="5952484" y="3987857"/>
                <a:chExt cx="1066800" cy="1446550"/>
              </a:xfrm>
            </p:grpSpPr>
            <p:pic>
              <p:nvPicPr>
                <p:cNvPr id="140"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41"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1" name="Group 100"/>
              <p:cNvGrpSpPr/>
              <p:nvPr/>
            </p:nvGrpSpPr>
            <p:grpSpPr>
              <a:xfrm>
                <a:off x="2064201" y="2557896"/>
                <a:ext cx="304800" cy="304800"/>
                <a:chOff x="-1173502" y="1362547"/>
                <a:chExt cx="304800" cy="304800"/>
              </a:xfrm>
            </p:grpSpPr>
            <p:pic>
              <p:nvPicPr>
                <p:cNvPr id="13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502" y="1362547"/>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9" name="Straight Connector 138"/>
                <p:cNvCxnSpPr/>
                <p:nvPr/>
              </p:nvCxnSpPr>
              <p:spPr>
                <a:xfrm flipV="1">
                  <a:off x="-1129102" y="1514947"/>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3600886" y="4826595"/>
                <a:ext cx="304800" cy="304800"/>
                <a:chOff x="2441448" y="3188208"/>
                <a:chExt cx="304800" cy="304800"/>
              </a:xfrm>
            </p:grpSpPr>
            <p:pic>
              <p:nvPicPr>
                <p:cNvPr id="13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1968387" y="4226059"/>
                <a:ext cx="1066800" cy="1446550"/>
                <a:chOff x="6286766" y="5551655"/>
                <a:chExt cx="1066800" cy="1446550"/>
              </a:xfrm>
            </p:grpSpPr>
            <p:pic>
              <p:nvPicPr>
                <p:cNvPr id="13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766" y="5859014"/>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5" name="Text Box 5"/>
                <p:cNvSpPr txBox="1">
                  <a:spLocks noChangeArrowheads="1"/>
                </p:cNvSpPr>
                <p:nvPr/>
              </p:nvSpPr>
              <p:spPr bwMode="auto">
                <a:xfrm>
                  <a:off x="6507428" y="5551655"/>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4" name="Group 103"/>
              <p:cNvGrpSpPr/>
              <p:nvPr/>
            </p:nvGrpSpPr>
            <p:grpSpPr>
              <a:xfrm>
                <a:off x="6521198" y="3206588"/>
                <a:ext cx="304800" cy="304800"/>
                <a:chOff x="2441448" y="3188208"/>
                <a:chExt cx="304800" cy="304800"/>
              </a:xfrm>
            </p:grpSpPr>
            <p:pic>
              <p:nvPicPr>
                <p:cNvPr id="132"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Straight Connector 132"/>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9075610" y="3740333"/>
                <a:ext cx="1066800" cy="1446550"/>
                <a:chOff x="10473677" y="6685936"/>
                <a:chExt cx="1066800" cy="1446550"/>
              </a:xfrm>
            </p:grpSpPr>
            <p:pic>
              <p:nvPicPr>
                <p:cNvPr id="130"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3677" y="6993295"/>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31" name="Text Box 5"/>
                <p:cNvSpPr txBox="1">
                  <a:spLocks noChangeArrowheads="1"/>
                </p:cNvSpPr>
                <p:nvPr/>
              </p:nvSpPr>
              <p:spPr bwMode="auto">
                <a:xfrm>
                  <a:off x="10694339" y="6685936"/>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6" name="Group 105"/>
              <p:cNvGrpSpPr/>
              <p:nvPr/>
            </p:nvGrpSpPr>
            <p:grpSpPr>
              <a:xfrm>
                <a:off x="8421796" y="3684446"/>
                <a:ext cx="304800" cy="304800"/>
                <a:chOff x="2441448" y="3188208"/>
                <a:chExt cx="304800" cy="304800"/>
              </a:xfrm>
            </p:grpSpPr>
            <p:pic>
              <p:nvPicPr>
                <p:cNvPr id="128"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9" name="Straight Connector 128"/>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6455015" y="1520112"/>
                <a:ext cx="1066800" cy="1446550"/>
                <a:chOff x="5952484" y="3987857"/>
                <a:chExt cx="1066800" cy="1446550"/>
              </a:xfrm>
            </p:grpSpPr>
            <p:pic>
              <p:nvPicPr>
                <p:cNvPr id="126"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7"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08" name="Group 107"/>
              <p:cNvGrpSpPr/>
              <p:nvPr/>
            </p:nvGrpSpPr>
            <p:grpSpPr>
              <a:xfrm>
                <a:off x="5261247" y="1647190"/>
                <a:ext cx="304800" cy="304800"/>
                <a:chOff x="-2757035" y="1611020"/>
                <a:chExt cx="304800" cy="304800"/>
              </a:xfrm>
            </p:grpSpPr>
            <p:pic>
              <p:nvPicPr>
                <p:cNvPr id="124"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35" y="1611020"/>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5" name="Straight Connector 124"/>
                <p:cNvCxnSpPr/>
                <p:nvPr/>
              </p:nvCxnSpPr>
              <p:spPr>
                <a:xfrm flipV="1">
                  <a:off x="-2712635" y="1763420"/>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8492949" y="1060044"/>
                <a:ext cx="1066800" cy="1446550"/>
                <a:chOff x="5952484" y="3987857"/>
                <a:chExt cx="1066800" cy="1446550"/>
              </a:xfrm>
            </p:grpSpPr>
            <p:pic>
              <p:nvPicPr>
                <p:cNvPr id="122"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484" y="4295216"/>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3" name="Text Box 5"/>
                <p:cNvSpPr txBox="1">
                  <a:spLocks noChangeArrowheads="1"/>
                </p:cNvSpPr>
                <p:nvPr/>
              </p:nvSpPr>
              <p:spPr bwMode="auto">
                <a:xfrm>
                  <a:off x="6173146" y="3987857"/>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10" name="Group 109"/>
              <p:cNvGrpSpPr/>
              <p:nvPr/>
            </p:nvGrpSpPr>
            <p:grpSpPr>
              <a:xfrm>
                <a:off x="8822697" y="5505665"/>
                <a:ext cx="304800" cy="304800"/>
                <a:chOff x="2441448" y="3188208"/>
                <a:chExt cx="304800" cy="304800"/>
              </a:xfrm>
            </p:grpSpPr>
            <p:pic>
              <p:nvPicPr>
                <p:cNvPr id="120"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21" name="Straight Connector 120"/>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Group 110"/>
              <p:cNvGrpSpPr/>
              <p:nvPr/>
            </p:nvGrpSpPr>
            <p:grpSpPr>
              <a:xfrm>
                <a:off x="6130887" y="3131888"/>
                <a:ext cx="1066800" cy="1446550"/>
                <a:chOff x="5227455" y="3778414"/>
                <a:chExt cx="1066800" cy="1446550"/>
              </a:xfrm>
            </p:grpSpPr>
            <p:pic>
              <p:nvPicPr>
                <p:cNvPr id="118"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7455" y="40857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19" name="Text Box 5"/>
                <p:cNvSpPr txBox="1">
                  <a:spLocks noChangeArrowheads="1"/>
                </p:cNvSpPr>
                <p:nvPr/>
              </p:nvSpPr>
              <p:spPr bwMode="auto">
                <a:xfrm>
                  <a:off x="5448117" y="37784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nvGrpSpPr>
              <p:cNvPr id="112" name="Group 111"/>
              <p:cNvGrpSpPr/>
              <p:nvPr/>
            </p:nvGrpSpPr>
            <p:grpSpPr>
              <a:xfrm>
                <a:off x="3925493" y="3895292"/>
                <a:ext cx="304800" cy="304800"/>
                <a:chOff x="2441448" y="3188208"/>
                <a:chExt cx="304800" cy="304800"/>
              </a:xfrm>
            </p:grpSpPr>
            <p:pic>
              <p:nvPicPr>
                <p:cNvPr id="116" name="Picture 2" descr="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448" y="3188208"/>
                  <a:ext cx="304800" cy="304800"/>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Straight Connector 116"/>
                <p:cNvCxnSpPr/>
                <p:nvPr/>
              </p:nvCxnSpPr>
              <p:spPr>
                <a:xfrm flipV="1">
                  <a:off x="2485848" y="3340608"/>
                  <a:ext cx="216000"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5469867" y="4363915"/>
                <a:ext cx="1066800" cy="1446550"/>
                <a:chOff x="9463639" y="6620814"/>
                <a:chExt cx="1066800" cy="1446550"/>
              </a:xfrm>
            </p:grpSpPr>
            <p:pic>
              <p:nvPicPr>
                <p:cNvPr id="114" name="Picture 4"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3639" y="6928173"/>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15" name="Text Box 5"/>
                <p:cNvSpPr txBox="1">
                  <a:spLocks noChangeArrowheads="1"/>
                </p:cNvSpPr>
                <p:nvPr/>
              </p:nvSpPr>
              <p:spPr bwMode="auto">
                <a:xfrm>
                  <a:off x="9684301" y="6620814"/>
                  <a:ext cx="62547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8800" b="1"/>
                    <a:t>-</a:t>
                  </a:r>
                </a:p>
              </p:txBody>
            </p:sp>
          </p:grpSp>
        </p:grpSp>
      </p:grpSp>
      <p:pic>
        <p:nvPicPr>
          <p:cNvPr id="157"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7188" y="737171"/>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4288" y="2565971"/>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1860" y="-1204864"/>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8960" y="623936"/>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2816" y="1291169"/>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10" descr="inelastic-b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373" y="3833137"/>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69" name="Rectangle 168"/>
          <p:cNvSpPr/>
          <p:nvPr/>
        </p:nvSpPr>
        <p:spPr>
          <a:xfrm>
            <a:off x="289713" y="228909"/>
            <a:ext cx="6456163" cy="646331"/>
          </a:xfrm>
          <a:prstGeom prst="rect">
            <a:avLst/>
          </a:prstGeom>
        </p:spPr>
        <p:txBody>
          <a:bodyPr wrap="square">
            <a:spAutoFit/>
          </a:bodyPr>
          <a:lstStyle/>
          <a:p>
            <a:r>
              <a:rPr lang="en-US" sz="3600" b="1">
                <a:latin typeface="UTM Amerika Sans" panose="02040603050506020204" pitchFamily="18" charset="0"/>
              </a:rPr>
              <a:t>Khi duy trì tác nhân ion hoá</a:t>
            </a:r>
          </a:p>
        </p:txBody>
      </p:sp>
    </p:spTree>
    <p:extLst>
      <p:ext uri="{BB962C8B-B14F-4D97-AF65-F5344CB8AC3E}">
        <p14:creationId xmlns:p14="http://schemas.microsoft.com/office/powerpoint/2010/main" val="31370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9"/>
                                        </p:tgtEl>
                                        <p:attrNameLst>
                                          <p:attrName>style.visibility</p:attrName>
                                        </p:attrNameLst>
                                      </p:cBhvr>
                                      <p:to>
                                        <p:strVal val="visible"/>
                                      </p:to>
                                    </p:set>
                                    <p:anim calcmode="lin" valueType="num">
                                      <p:cBhvr>
                                        <p:cTn id="7" dur="1000" fill="hold"/>
                                        <p:tgtEl>
                                          <p:spTgt spid="169"/>
                                        </p:tgtEl>
                                        <p:attrNameLst>
                                          <p:attrName>ppt_w</p:attrName>
                                        </p:attrNameLst>
                                      </p:cBhvr>
                                      <p:tavLst>
                                        <p:tav tm="0">
                                          <p:val>
                                            <p:fltVal val="0"/>
                                          </p:val>
                                        </p:tav>
                                        <p:tav tm="100000">
                                          <p:val>
                                            <p:strVal val="#ppt_w"/>
                                          </p:val>
                                        </p:tav>
                                      </p:tavLst>
                                    </p:anim>
                                    <p:anim calcmode="lin" valueType="num">
                                      <p:cBhvr>
                                        <p:cTn id="8" dur="1000" fill="hold"/>
                                        <p:tgtEl>
                                          <p:spTgt spid="169"/>
                                        </p:tgtEl>
                                        <p:attrNameLst>
                                          <p:attrName>ppt_h</p:attrName>
                                        </p:attrNameLst>
                                      </p:cBhvr>
                                      <p:tavLst>
                                        <p:tav tm="0">
                                          <p:val>
                                            <p:fltVal val="0"/>
                                          </p:val>
                                        </p:tav>
                                        <p:tav tm="100000">
                                          <p:val>
                                            <p:strVal val="#ppt_h"/>
                                          </p:val>
                                        </p:tav>
                                      </p:tavLst>
                                    </p:anim>
                                    <p:anim calcmode="lin" valueType="num">
                                      <p:cBhvr>
                                        <p:cTn id="9" dur="1000" fill="hold"/>
                                        <p:tgtEl>
                                          <p:spTgt spid="169"/>
                                        </p:tgtEl>
                                        <p:attrNameLst>
                                          <p:attrName>style.rotation</p:attrName>
                                        </p:attrNameLst>
                                      </p:cBhvr>
                                      <p:tavLst>
                                        <p:tav tm="0">
                                          <p:val>
                                            <p:fltVal val="90"/>
                                          </p:val>
                                        </p:tav>
                                        <p:tav tm="100000">
                                          <p:val>
                                            <p:fltVal val="0"/>
                                          </p:val>
                                        </p:tav>
                                      </p:tavLst>
                                    </p:anim>
                                    <p:animEffect transition="in" filter="fade">
                                      <p:cBhvr>
                                        <p:cTn id="10" dur="1000"/>
                                        <p:tgtEl>
                                          <p:spTgt spid="169"/>
                                        </p:tgtEl>
                                      </p:cBhvr>
                                    </p:animEffect>
                                  </p:childTnLst>
                                </p:cTn>
                              </p:par>
                            </p:childTnLst>
                          </p:cTn>
                        </p:par>
                      </p:childTnLst>
                    </p:cTn>
                  </p:par>
                  <p:par>
                    <p:cTn id="11" fill="hold">
                      <p:stCondLst>
                        <p:cond delay="indefinite"/>
                      </p:stCondLst>
                      <p:childTnLst>
                        <p:par>
                          <p:cTn id="12" fill="hold">
                            <p:stCondLst>
                              <p:cond delay="0"/>
                            </p:stCondLst>
                            <p:childTnLst>
                              <p:par>
                                <p:cTn id="13" presetID="35" presetClass="path" presetSubtype="0" repeatCount="indefinite" fill="hold" nodeType="clickEffect">
                                  <p:stCondLst>
                                    <p:cond delay="0"/>
                                  </p:stCondLst>
                                  <p:childTnLst>
                                    <p:animMotion origin="layout" path="M -3.125E-6 4.44444E-6 L -0.59987 -0.00556 " pathEditMode="relative" rAng="0" ptsTypes="AA">
                                      <p:cBhvr>
                                        <p:cTn id="14" dur="15000" fill="hold"/>
                                        <p:tgtEl>
                                          <p:spTgt spid="146"/>
                                        </p:tgtEl>
                                        <p:attrNameLst>
                                          <p:attrName>ppt_x</p:attrName>
                                          <p:attrName>ppt_y</p:attrName>
                                        </p:attrNameLst>
                                      </p:cBhvr>
                                      <p:rCtr x="-30000" y="-278"/>
                                    </p:animMotion>
                                  </p:childTnLst>
                                </p:cTn>
                              </p:par>
                              <p:par>
                                <p:cTn id="15" presetID="63" presetClass="path" presetSubtype="0" repeatCount="indefinite" fill="hold" nodeType="withEffect">
                                  <p:stCondLst>
                                    <p:cond delay="0"/>
                                  </p:stCondLst>
                                  <p:childTnLst>
                                    <p:animMotion origin="layout" path="M 2.5E-6 -3.33333E-6 L 0.53047 -3.33333E-6 " pathEditMode="relative" rAng="0" ptsTypes="AA">
                                      <p:cBhvr>
                                        <p:cTn id="16" dur="15000" fill="hold"/>
                                        <p:tgtEl>
                                          <p:spTgt spid="46"/>
                                        </p:tgtEl>
                                        <p:attrNameLst>
                                          <p:attrName>ppt_x</p:attrName>
                                          <p:attrName>ppt_y</p:attrName>
                                        </p:attrNameLst>
                                      </p:cBhvr>
                                      <p:rCtr x="26523" y="0"/>
                                    </p:animMotion>
                                  </p:childTnLst>
                                </p:cTn>
                              </p:par>
                              <p:par>
                                <p:cTn id="17" presetID="5" presetClass="path" presetSubtype="0" repeatCount="indefinite" fill="hold" nodeType="withEffect">
                                  <p:stCondLst>
                                    <p:cond delay="0"/>
                                  </p:stCondLst>
                                  <p:childTnLst>
                                    <p:animMotion origin="layout" path="M 0.16198 0.31412 L 0.16459 0.6426 L 0.20248 0.99445 L -0.0345 1.0088 L -0.15768 1.43658 L -0.18203 1.0176 L -0.41914 1.03264 L -0.19778 0.75625 L -0.22265 0.3375 L -0.06224 0.45625 L 0.16198 0.31412 Z " pathEditMode="relative" rAng="2460000" ptsTypes="AAAAAAAAAAA">
                                      <p:cBhvr>
                                        <p:cTn id="18" dur="5000" fill="hold"/>
                                        <p:tgtEl>
                                          <p:spTgt spid="157"/>
                                        </p:tgtEl>
                                        <p:attrNameLst>
                                          <p:attrName>ppt_x</p:attrName>
                                          <p:attrName>ppt_y</p:attrName>
                                        </p:attrNameLst>
                                      </p:cBhvr>
                                      <p:rCtr x="-22513" y="46042"/>
                                    </p:animMotion>
                                  </p:childTnLst>
                                </p:cTn>
                              </p:par>
                              <p:par>
                                <p:cTn id="19" presetID="5" presetClass="path" presetSubtype="0" repeatCount="indefinite" fill="hold" nodeType="withEffect">
                                  <p:stCondLst>
                                    <p:cond delay="0"/>
                                  </p:stCondLst>
                                  <p:childTnLst>
                                    <p:animMotion origin="layout" path="M -0.13359 0.50509 L -0.33359 0.75556 L -0.26432 1.0588 L -0.45586 0.91343 L -0.65664 1.16343 L -0.57526 0.82222 L -0.76719 0.67685 L -0.52474 0.60903 L -0.44401 0.26852 L -0.37526 0.57199 L -0.13359 0.50509 Z " pathEditMode="relative" rAng="4080000" ptsTypes="AAAAAAAAAAA">
                                      <p:cBhvr>
                                        <p:cTn id="20" dur="5000" fill="hold"/>
                                        <p:tgtEl>
                                          <p:spTgt spid="158"/>
                                        </p:tgtEl>
                                        <p:attrNameLst>
                                          <p:attrName>ppt_x</p:attrName>
                                          <p:attrName>ppt_y</p:attrName>
                                        </p:attrNameLst>
                                      </p:cBhvr>
                                      <p:rCtr x="-28906" y="20764"/>
                                    </p:animMotion>
                                  </p:childTnLst>
                                </p:cTn>
                              </p:par>
                              <p:par>
                                <p:cTn id="21" presetID="5" presetClass="path" presetSubtype="0" repeatCount="indefinite" fill="hold" nodeType="withEffect">
                                  <p:stCondLst>
                                    <p:cond delay="0"/>
                                  </p:stCondLst>
                                  <p:childTnLst>
                                    <p:animMotion origin="layout" path="M 0.22513 0.14885 L 0.10222 0.57662 L 0.26563 0.82917 L 0.02865 0.84352 L -0.0944 1.27153 L -0.11888 0.85255 L -0.35599 0.86736 L -0.13463 0.59098 L -0.1595 0.17223 L 0.00365 0.42431 L 0.22513 0.14885 Z " pathEditMode="relative" rAng="2460000" ptsTypes="AAAAAAAAAAA">
                                      <p:cBhvr>
                                        <p:cTn id="22" dur="5000" fill="hold"/>
                                        <p:tgtEl>
                                          <p:spTgt spid="159"/>
                                        </p:tgtEl>
                                        <p:attrNameLst>
                                          <p:attrName>ppt_x</p:attrName>
                                          <p:attrName>ppt_y</p:attrName>
                                        </p:attrNameLst>
                                      </p:cBhvr>
                                      <p:rCtr x="-22513" y="46042"/>
                                    </p:animMotion>
                                  </p:childTnLst>
                                </p:cTn>
                              </p:par>
                              <p:par>
                                <p:cTn id="23" presetID="5" presetClass="path" presetSubtype="0" repeatCount="indefinite" fill="hold" nodeType="withEffect">
                                  <p:stCondLst>
                                    <p:cond delay="0"/>
                                  </p:stCondLst>
                                  <p:childTnLst>
                                    <p:animMotion origin="layout" path="M 0.0052 0.52569 L -0.08477 0.69699 L -0.01589 1.00046 L -0.13959 0.80579 L -0.22969 0.97639 L -0.21641 0.68449 L -0.34037 0.49005 L -0.37006 0.18472 L -0.17657 0.06968 L 0.01028 0.2419 L 0.0052 0.52569 Z " pathEditMode="relative" rAng="4080000" ptsTypes="AAAAAAAAAAA">
                                      <p:cBhvr>
                                        <p:cTn id="24" dur="5000" fill="hold"/>
                                        <p:tgtEl>
                                          <p:spTgt spid="160"/>
                                        </p:tgtEl>
                                        <p:attrNameLst>
                                          <p:attrName>ppt_x</p:attrName>
                                          <p:attrName>ppt_y</p:attrName>
                                        </p:attrNameLst>
                                      </p:cBhvr>
                                      <p:rCtr x="-12982" y="1782"/>
                                    </p:animMotion>
                                  </p:childTnLst>
                                </p:cTn>
                              </p:par>
                              <p:par>
                                <p:cTn id="25" presetID="5" presetClass="path" presetSubtype="0" repeatCount="indefinite" fill="hold" nodeType="withEffect">
                                  <p:stCondLst>
                                    <p:cond delay="0"/>
                                  </p:stCondLst>
                                  <p:childTnLst>
                                    <p:animMotion origin="layout" path="M 0.22513 0.14884 L 0.10222 0.57662 L 0.26563 0.82917 L 0.02865 0.84352 L -0.0944 1.27153 L -0.11888 0.85255 L -0.35599 0.86736 L -0.13463 0.59097 L -0.1595 0.17222 L 0.00365 0.42431 L 0.22513 0.14884 Z " pathEditMode="relative" rAng="2460000" ptsTypes="AAAAAAAAAAA">
                                      <p:cBhvr>
                                        <p:cTn id="26" dur="5000" fill="hold"/>
                                        <p:tgtEl>
                                          <p:spTgt spid="161"/>
                                        </p:tgtEl>
                                        <p:attrNameLst>
                                          <p:attrName>ppt_x</p:attrName>
                                          <p:attrName>ppt_y</p:attrName>
                                        </p:attrNameLst>
                                      </p:cBhvr>
                                      <p:rCtr x="-22513" y="46042"/>
                                    </p:animMotion>
                                  </p:childTnLst>
                                </p:cTn>
                              </p:par>
                              <p:par>
                                <p:cTn id="27" presetID="5" presetClass="path" presetSubtype="0" repeatCount="indefinite" fill="hold" nodeType="withEffect">
                                  <p:stCondLst>
                                    <p:cond delay="0"/>
                                  </p:stCondLst>
                                  <p:childTnLst>
                                    <p:animMotion origin="layout" path="M -0.09297 0.14722 L 0.03489 0.1074 L 0.06862 0.25486 C 0.09622 0.23611 0.1237 0.21713 0.1513 0.19884 L 0.24297 0.04328 L 0.14336 -0.02246 L 0.18958 -0.1926 C 0.15286 -0.17454 0.11627 -0.15625 0.07942 -0.13797 L -0.01836 -0.12871 L 0.0151 0.01805 L -0.09297 0.14722 Z " pathEditMode="relative" rAng="4080000" ptsTypes="AAAAAAAAAAA">
                                      <p:cBhvr>
                                        <p:cTn id="28" dur="5000" fill="hold"/>
                                        <p:tgtEl>
                                          <p:spTgt spid="168"/>
                                        </p:tgtEl>
                                        <p:attrNameLst>
                                          <p:attrName>ppt_x</p:attrName>
                                          <p:attrName>ppt_y</p:attrName>
                                        </p:attrNameLst>
                                      </p:cBhvr>
                                      <p:rCtr x="15508" y="-109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6600" b="1" u="sng">
                <a:solidFill>
                  <a:srgbClr val="FFFF00"/>
                </a:solidFill>
                <a:effectLst>
                  <a:outerShdw blurRad="38100" dist="38100" dir="2700000" algn="tl">
                    <a:srgbClr val="000000">
                      <a:alpha val="43137"/>
                    </a:srgbClr>
                  </a:outerShdw>
                </a:effectLst>
                <a:latin typeface="UTM Amerika Sans" panose="02040603050506020204" pitchFamily="18" charset="0"/>
              </a:rPr>
              <a:t>Chú ý: </a:t>
            </a:r>
          </a:p>
        </p:txBody>
      </p:sp>
      <p:sp>
        <p:nvSpPr>
          <p:cNvPr id="3" name="Content Placeholder 2"/>
          <p:cNvSpPr>
            <a:spLocks noGrp="1"/>
          </p:cNvSpPr>
          <p:nvPr>
            <p:ph idx="1"/>
          </p:nvPr>
        </p:nvSpPr>
        <p:spPr>
          <a:xfrm>
            <a:off x="2099876" y="1897811"/>
            <a:ext cx="9601196" cy="3743863"/>
          </a:xfrm>
        </p:spPr>
        <p:txBody>
          <a:bodyPr>
            <a:normAutofit/>
          </a:bodyPr>
          <a:lstStyle/>
          <a:p>
            <a:pPr marL="0" indent="0">
              <a:buNone/>
            </a:pPr>
            <a:r>
              <a:rPr lang="en-US" sz="4800" b="1">
                <a:latin typeface="UTM Amerika Sans" panose="02040603050506020204" pitchFamily="18" charset="0"/>
              </a:rPr>
              <a:t>   Quá trình dẫn điện không tự lực không tuân theo định luật Ôm</a:t>
            </a:r>
          </a:p>
          <a:p>
            <a:pPr marL="0" indent="0">
              <a:buNone/>
            </a:pPr>
            <a:endParaRPr lang="en-US" sz="4800" b="1">
              <a:latin typeface="UTM Amerika Sans" panose="02040603050506020204" pitchFamily="18" charset="0"/>
            </a:endParaRPr>
          </a:p>
        </p:txBody>
      </p:sp>
    </p:spTree>
    <p:extLst>
      <p:ext uri="{BB962C8B-B14F-4D97-AF65-F5344CB8AC3E}">
        <p14:creationId xmlns:p14="http://schemas.microsoft.com/office/powerpoint/2010/main" val="9909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ChangeArrowheads="1"/>
          </p:cNvSpPr>
          <p:nvPr/>
        </p:nvSpPr>
        <p:spPr bwMode="auto">
          <a:xfrm>
            <a:off x="250577"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6" name="Arc 4"/>
          <p:cNvSpPr>
            <a:spLocks/>
          </p:cNvSpPr>
          <p:nvPr/>
        </p:nvSpPr>
        <p:spPr bwMode="auto">
          <a:xfrm rot="10833868" flipV="1">
            <a:off x="2403227" y="3505200"/>
            <a:ext cx="1884363" cy="18288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Line 5"/>
          <p:cNvSpPr>
            <a:spLocks noChangeShapeType="1"/>
          </p:cNvSpPr>
          <p:nvPr/>
        </p:nvSpPr>
        <p:spPr bwMode="auto">
          <a:xfrm>
            <a:off x="4289177" y="3505200"/>
            <a:ext cx="2667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6"/>
          <p:cNvSpPr>
            <a:spLocks noChangeShapeType="1"/>
          </p:cNvSpPr>
          <p:nvPr/>
        </p:nvSpPr>
        <p:spPr bwMode="auto">
          <a:xfrm>
            <a:off x="4289177" y="3505200"/>
            <a:ext cx="0" cy="1828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7"/>
          <p:cNvSpPr>
            <a:spLocks noChangeShapeType="1"/>
          </p:cNvSpPr>
          <p:nvPr/>
        </p:nvSpPr>
        <p:spPr bwMode="auto">
          <a:xfrm>
            <a:off x="6956177" y="3505200"/>
            <a:ext cx="0" cy="1828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Arc 8"/>
          <p:cNvSpPr>
            <a:spLocks/>
          </p:cNvSpPr>
          <p:nvPr/>
        </p:nvSpPr>
        <p:spPr bwMode="auto">
          <a:xfrm flipV="1">
            <a:off x="6937127" y="762000"/>
            <a:ext cx="933450" cy="2743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Line 9"/>
          <p:cNvSpPr>
            <a:spLocks noChangeShapeType="1"/>
          </p:cNvSpPr>
          <p:nvPr/>
        </p:nvSpPr>
        <p:spPr bwMode="auto">
          <a:xfrm>
            <a:off x="2384177" y="3505200"/>
            <a:ext cx="1828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5" name="Group 12"/>
          <p:cNvGrpSpPr>
            <a:grpSpLocks/>
          </p:cNvGrpSpPr>
          <p:nvPr/>
        </p:nvGrpSpPr>
        <p:grpSpPr bwMode="auto">
          <a:xfrm>
            <a:off x="2365128" y="533400"/>
            <a:ext cx="7920038" cy="4800600"/>
            <a:chOff x="1332" y="336"/>
            <a:chExt cx="4989" cy="3024"/>
          </a:xfrm>
        </p:grpSpPr>
        <p:sp>
          <p:nvSpPr>
            <p:cNvPr id="28" name="Line 13"/>
            <p:cNvSpPr>
              <a:spLocks noChangeShapeType="1"/>
            </p:cNvSpPr>
            <p:nvPr/>
          </p:nvSpPr>
          <p:spPr bwMode="auto">
            <a:xfrm>
              <a:off x="1332" y="3360"/>
              <a:ext cx="4989" cy="0"/>
            </a:xfrm>
            <a:prstGeom prst="line">
              <a:avLst/>
            </a:prstGeom>
            <a:noFill/>
            <a:ln w="3810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14"/>
            <p:cNvSpPr>
              <a:spLocks noChangeShapeType="1"/>
            </p:cNvSpPr>
            <p:nvPr/>
          </p:nvSpPr>
          <p:spPr bwMode="auto">
            <a:xfrm flipV="1">
              <a:off x="1344" y="336"/>
              <a:ext cx="0" cy="3024"/>
            </a:xfrm>
            <a:prstGeom prst="line">
              <a:avLst/>
            </a:prstGeom>
            <a:noFill/>
            <a:ln w="38100">
              <a:solidFill>
                <a:srgbClr val="FFFF00"/>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Rectangle 1"/>
          <p:cNvSpPr/>
          <p:nvPr/>
        </p:nvSpPr>
        <p:spPr>
          <a:xfrm>
            <a:off x="2394264" y="6086475"/>
            <a:ext cx="4690708" cy="584775"/>
          </a:xfrm>
          <a:prstGeom prst="rect">
            <a:avLst/>
          </a:prstGeom>
        </p:spPr>
        <p:txBody>
          <a:bodyPr wrap="none">
            <a:spAutoFit/>
          </a:bodyPr>
          <a:lstStyle/>
          <a:p>
            <a:r>
              <a:rPr lang="en-US" sz="3200" b="1">
                <a:solidFill>
                  <a:srgbClr val="FFFF00"/>
                </a:solidFill>
                <a:latin typeface="UTM Amerika Sans" panose="02040603050506020204" pitchFamily="18" charset="0"/>
              </a:rPr>
              <a:t>Đặc tuyến Vôn - Ampe</a:t>
            </a:r>
          </a:p>
        </p:txBody>
      </p:sp>
      <p:sp>
        <p:nvSpPr>
          <p:cNvPr id="3" name="Rectangle 2"/>
          <p:cNvSpPr/>
          <p:nvPr/>
        </p:nvSpPr>
        <p:spPr>
          <a:xfrm>
            <a:off x="1893277" y="500390"/>
            <a:ext cx="468222" cy="523220"/>
          </a:xfrm>
          <a:prstGeom prst="rect">
            <a:avLst/>
          </a:prstGeom>
        </p:spPr>
        <p:txBody>
          <a:bodyPr wrap="square">
            <a:spAutoFit/>
          </a:bodyPr>
          <a:lstStyle/>
          <a:p>
            <a:r>
              <a:rPr lang="en-US" sz="2800" b="1">
                <a:latin typeface="UTM Amerika Sans" panose="02040603050506020204" pitchFamily="18" charset="0"/>
              </a:rPr>
              <a:t> I</a:t>
            </a:r>
          </a:p>
        </p:txBody>
      </p:sp>
      <p:sp>
        <p:nvSpPr>
          <p:cNvPr id="23" name="Rectangle 22"/>
          <p:cNvSpPr/>
          <p:nvPr/>
        </p:nvSpPr>
        <p:spPr>
          <a:xfrm>
            <a:off x="7169741" y="5438020"/>
            <a:ext cx="2079694" cy="523220"/>
          </a:xfrm>
          <a:prstGeom prst="rect">
            <a:avLst/>
          </a:prstGeom>
        </p:spPr>
        <p:txBody>
          <a:bodyPr wrap="square">
            <a:spAutoFit/>
          </a:bodyPr>
          <a:lstStyle/>
          <a:p>
            <a:r>
              <a:rPr lang="en-US" sz="2800" b="1">
                <a:latin typeface="UTM Amerika Sans" panose="02040603050506020204" pitchFamily="18" charset="0"/>
              </a:rPr>
              <a:t> U quá lớn</a:t>
            </a:r>
          </a:p>
        </p:txBody>
      </p:sp>
      <p:sp>
        <p:nvSpPr>
          <p:cNvPr id="26" name="Rectangle 25"/>
          <p:cNvSpPr/>
          <p:nvPr/>
        </p:nvSpPr>
        <p:spPr>
          <a:xfrm>
            <a:off x="4539638" y="5479183"/>
            <a:ext cx="2098222" cy="523220"/>
          </a:xfrm>
          <a:prstGeom prst="rect">
            <a:avLst/>
          </a:prstGeom>
        </p:spPr>
        <p:txBody>
          <a:bodyPr wrap="square">
            <a:spAutoFit/>
          </a:bodyPr>
          <a:lstStyle/>
          <a:p>
            <a:r>
              <a:rPr lang="en-US" sz="2800" b="1">
                <a:latin typeface="UTM Amerika Sans" panose="02040603050506020204" pitchFamily="18" charset="0"/>
              </a:rPr>
              <a:t> U đủ lớn</a:t>
            </a:r>
          </a:p>
        </p:txBody>
      </p:sp>
      <p:sp>
        <p:nvSpPr>
          <p:cNvPr id="27" name="Rectangle 26"/>
          <p:cNvSpPr/>
          <p:nvPr/>
        </p:nvSpPr>
        <p:spPr>
          <a:xfrm>
            <a:off x="7289936" y="639335"/>
            <a:ext cx="468222" cy="523220"/>
          </a:xfrm>
          <a:prstGeom prst="rect">
            <a:avLst/>
          </a:prstGeom>
        </p:spPr>
        <p:txBody>
          <a:bodyPr wrap="square">
            <a:spAutoFit/>
          </a:bodyPr>
          <a:lstStyle/>
          <a:p>
            <a:r>
              <a:rPr lang="en-US" sz="2800" b="1">
                <a:latin typeface="UTM Amerika Sans" panose="02040603050506020204" pitchFamily="18" charset="0"/>
              </a:rPr>
              <a:t>C</a:t>
            </a:r>
          </a:p>
        </p:txBody>
      </p:sp>
      <p:sp>
        <p:nvSpPr>
          <p:cNvPr id="30" name="Rectangle 29"/>
          <p:cNvSpPr/>
          <p:nvPr/>
        </p:nvSpPr>
        <p:spPr>
          <a:xfrm>
            <a:off x="2666299" y="5479183"/>
            <a:ext cx="1341459" cy="523220"/>
          </a:xfrm>
          <a:prstGeom prst="rect">
            <a:avLst/>
          </a:prstGeom>
        </p:spPr>
        <p:txBody>
          <a:bodyPr wrap="square">
            <a:spAutoFit/>
          </a:bodyPr>
          <a:lstStyle/>
          <a:p>
            <a:r>
              <a:rPr lang="en-US" sz="2800" b="1">
                <a:latin typeface="UTM Amerika Sans" panose="02040603050506020204" pitchFamily="18" charset="0"/>
              </a:rPr>
              <a:t> U nhỏ</a:t>
            </a:r>
          </a:p>
        </p:txBody>
      </p:sp>
      <p:sp>
        <p:nvSpPr>
          <p:cNvPr id="31" name="Rectangle 30"/>
          <p:cNvSpPr/>
          <p:nvPr/>
        </p:nvSpPr>
        <p:spPr>
          <a:xfrm>
            <a:off x="6655007" y="2871972"/>
            <a:ext cx="468222" cy="523220"/>
          </a:xfrm>
          <a:prstGeom prst="rect">
            <a:avLst/>
          </a:prstGeom>
        </p:spPr>
        <p:txBody>
          <a:bodyPr wrap="square">
            <a:spAutoFit/>
          </a:bodyPr>
          <a:lstStyle/>
          <a:p>
            <a:r>
              <a:rPr lang="en-US" sz="2800" b="1">
                <a:latin typeface="UTM Amerika Sans" panose="02040603050506020204" pitchFamily="18" charset="0"/>
              </a:rPr>
              <a:t>B</a:t>
            </a:r>
          </a:p>
        </p:txBody>
      </p:sp>
      <p:sp>
        <p:nvSpPr>
          <p:cNvPr id="33" name="Rectangle 32"/>
          <p:cNvSpPr/>
          <p:nvPr/>
        </p:nvSpPr>
        <p:spPr>
          <a:xfrm>
            <a:off x="4007758" y="2884185"/>
            <a:ext cx="597106" cy="523220"/>
          </a:xfrm>
          <a:prstGeom prst="rect">
            <a:avLst/>
          </a:prstGeom>
        </p:spPr>
        <p:txBody>
          <a:bodyPr wrap="square">
            <a:spAutoFit/>
          </a:bodyPr>
          <a:lstStyle/>
          <a:p>
            <a:r>
              <a:rPr lang="en-US" sz="2800" b="1">
                <a:latin typeface="UTM Amerika Sans" panose="02040603050506020204" pitchFamily="18" charset="0"/>
              </a:rPr>
              <a:t> A</a:t>
            </a:r>
          </a:p>
        </p:txBody>
      </p:sp>
      <p:sp>
        <p:nvSpPr>
          <p:cNvPr id="34" name="Rectangle 33"/>
          <p:cNvSpPr/>
          <p:nvPr/>
        </p:nvSpPr>
        <p:spPr>
          <a:xfrm>
            <a:off x="1882255" y="5456666"/>
            <a:ext cx="631644" cy="523220"/>
          </a:xfrm>
          <a:prstGeom prst="rect">
            <a:avLst/>
          </a:prstGeom>
        </p:spPr>
        <p:txBody>
          <a:bodyPr wrap="square">
            <a:spAutoFit/>
          </a:bodyPr>
          <a:lstStyle/>
          <a:p>
            <a:r>
              <a:rPr lang="en-US" sz="2800" b="1">
                <a:latin typeface="UTM Amerika Sans" panose="02040603050506020204" pitchFamily="18" charset="0"/>
              </a:rPr>
              <a:t> O</a:t>
            </a:r>
          </a:p>
        </p:txBody>
      </p:sp>
      <p:sp>
        <p:nvSpPr>
          <p:cNvPr id="35" name="Rectangle 34"/>
          <p:cNvSpPr/>
          <p:nvPr/>
        </p:nvSpPr>
        <p:spPr>
          <a:xfrm>
            <a:off x="9781316" y="5479183"/>
            <a:ext cx="704147" cy="531258"/>
          </a:xfrm>
          <a:prstGeom prst="rect">
            <a:avLst/>
          </a:prstGeom>
        </p:spPr>
        <p:txBody>
          <a:bodyPr wrap="square">
            <a:spAutoFit/>
          </a:bodyPr>
          <a:lstStyle/>
          <a:p>
            <a:r>
              <a:rPr lang="en-US" sz="2800" b="1">
                <a:latin typeface="UTM Amerika Sans" panose="02040603050506020204" pitchFamily="18" charset="0"/>
              </a:rPr>
              <a:t>U</a:t>
            </a:r>
          </a:p>
        </p:txBody>
      </p:sp>
      <p:sp>
        <p:nvSpPr>
          <p:cNvPr id="37" name="Rectangle 36"/>
          <p:cNvSpPr/>
          <p:nvPr/>
        </p:nvSpPr>
        <p:spPr>
          <a:xfrm>
            <a:off x="1619648" y="3145795"/>
            <a:ext cx="745970" cy="523220"/>
          </a:xfrm>
          <a:prstGeom prst="rect">
            <a:avLst/>
          </a:prstGeom>
        </p:spPr>
        <p:txBody>
          <a:bodyPr wrap="square">
            <a:spAutoFit/>
          </a:bodyPr>
          <a:lstStyle/>
          <a:p>
            <a:r>
              <a:rPr lang="en-US" sz="2800" b="1">
                <a:latin typeface="UTM Amerika Sans" panose="02040603050506020204" pitchFamily="18" charset="0"/>
              </a:rPr>
              <a:t> I</a:t>
            </a:r>
            <a:r>
              <a:rPr lang="en-US" sz="2800" b="1" i="1" baseline="-25000">
                <a:latin typeface="UTM Amerika Sans" panose="02040603050506020204" pitchFamily="18" charset="0"/>
              </a:rPr>
              <a:t>bh</a:t>
            </a:r>
            <a:endParaRPr lang="en-US" sz="2800" b="1" i="1">
              <a:latin typeface="UTM Amerika Sans" panose="02040603050506020204" pitchFamily="18" charset="0"/>
            </a:endParaRPr>
          </a:p>
        </p:txBody>
      </p:sp>
    </p:spTree>
    <p:extLst>
      <p:ext uri="{BB962C8B-B14F-4D97-AF65-F5344CB8AC3E}">
        <p14:creationId xmlns:p14="http://schemas.microsoft.com/office/powerpoint/2010/main" val="38176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slide(fromBottom)">
                                      <p:cBhvr>
                                        <p:cTn id="18" dur="2000"/>
                                        <p:tgtEl>
                                          <p:spTgt spid="18"/>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par>
                                <p:cTn id="19" presetID="18" presetClass="entr" presetSubtype="12"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strips(downLeft)">
                                      <p:cBhvr>
                                        <p:cTn id="21" dur="3000"/>
                                        <p:tgtEl>
                                          <p:spTgt spid="21"/>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3000"/>
                                        <p:tgtEl>
                                          <p:spTgt spid="16"/>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500"/>
                            </p:stCondLst>
                            <p:childTnLst>
                              <p:par>
                                <p:cTn id="36" presetID="54" presetClass="entr" presetSubtype="0" accel="10000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2000" fill="hold"/>
                                        <p:tgtEl>
                                          <p:spTgt spid="17"/>
                                        </p:tgtEl>
                                        <p:attrNameLst>
                                          <p:attrName>ppt_w</p:attrName>
                                        </p:attrNameLst>
                                      </p:cBhvr>
                                      <p:tavLst>
                                        <p:tav tm="0">
                                          <p:val>
                                            <p:strVal val="#ppt_w*0.05"/>
                                          </p:val>
                                        </p:tav>
                                        <p:tav tm="100000">
                                          <p:val>
                                            <p:strVal val="#ppt_w"/>
                                          </p:val>
                                        </p:tav>
                                      </p:tavLst>
                                    </p:anim>
                                    <p:anim calcmode="lin" valueType="num">
                                      <p:cBhvr>
                                        <p:cTn id="39" dur="2000" fill="hold"/>
                                        <p:tgtEl>
                                          <p:spTgt spid="17"/>
                                        </p:tgtEl>
                                        <p:attrNameLst>
                                          <p:attrName>ppt_h</p:attrName>
                                        </p:attrNameLst>
                                      </p:cBhvr>
                                      <p:tavLst>
                                        <p:tav tm="0">
                                          <p:val>
                                            <p:strVal val="#ppt_h"/>
                                          </p:val>
                                        </p:tav>
                                        <p:tav tm="100000">
                                          <p:val>
                                            <p:strVal val="#ppt_h"/>
                                          </p:val>
                                        </p:tav>
                                      </p:tavLst>
                                    </p:anim>
                                    <p:anim calcmode="lin" valueType="num">
                                      <p:cBhvr>
                                        <p:cTn id="40" dur="2000" fill="hold"/>
                                        <p:tgtEl>
                                          <p:spTgt spid="17"/>
                                        </p:tgtEl>
                                        <p:attrNameLst>
                                          <p:attrName>ppt_x</p:attrName>
                                        </p:attrNameLst>
                                      </p:cBhvr>
                                      <p:tavLst>
                                        <p:tav tm="0">
                                          <p:val>
                                            <p:strVal val="#ppt_x-.2"/>
                                          </p:val>
                                        </p:tav>
                                        <p:tav tm="100000">
                                          <p:val>
                                            <p:strVal val="#ppt_x"/>
                                          </p:val>
                                        </p:tav>
                                      </p:tavLst>
                                    </p:anim>
                                    <p:anim calcmode="lin" valueType="num">
                                      <p:cBhvr>
                                        <p:cTn id="41" dur="2000" fill="hold"/>
                                        <p:tgtEl>
                                          <p:spTgt spid="17"/>
                                        </p:tgtEl>
                                        <p:attrNameLst>
                                          <p:attrName>ppt_y</p:attrName>
                                        </p:attrNameLst>
                                      </p:cBhvr>
                                      <p:tavLst>
                                        <p:tav tm="0">
                                          <p:val>
                                            <p:strVal val="#ppt_y"/>
                                          </p:val>
                                        </p:tav>
                                        <p:tav tm="100000">
                                          <p:val>
                                            <p:strVal val="#ppt_y"/>
                                          </p:val>
                                        </p:tav>
                                      </p:tavLst>
                                    </p:anim>
                                    <p:animEffect transition="in" filter="fade">
                                      <p:cBhvr>
                                        <p:cTn id="42" dur="2000"/>
                                        <p:tgtEl>
                                          <p:spTgt spid="17"/>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2" presetClass="entr" presetSubtype="4"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slide(fromBottom)">
                                      <p:cBhvr>
                                        <p:cTn id="51" dur="20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3000"/>
                                        <p:tgtEl>
                                          <p:spTgt spid="20"/>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 grpId="0"/>
      <p:bldP spid="23" grpId="0"/>
      <p:bldP spid="26" grpId="0"/>
      <p:bldP spid="27" grpId="0"/>
      <p:bldP spid="30" grpId="0"/>
      <p:bldP spid="31" grpId="0"/>
      <p:bldP spid="33"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áy bay chở 117 người bị sét đánh khi chờ cất cánh - YouTube (36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1268197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cTn>
                <p:tgtEl>
                  <p:spTgt spid="8"/>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344673" y="971817"/>
            <a:ext cx="9404723" cy="1248870"/>
          </a:xfrm>
          <a:effectLst>
            <a:outerShdw blurRad="152400" dist="317500" dir="5400000" sx="90000" sy="-19000" rotWithShape="0">
              <a:prstClr val="black">
                <a:alpha val="15000"/>
              </a:prstClr>
            </a:outerShdw>
            <a:reflection blurRad="6350" stA="50000" endPos="68000" dir="5400000" sy="-100000" algn="bl" rotWithShape="0"/>
          </a:effectLst>
        </p:spPr>
        <p:txBody>
          <a:bodyPr/>
          <a:lstStyle/>
          <a:p>
            <a:r>
              <a:rPr lang="en-US" sz="7200" b="1">
                <a:solidFill>
                  <a:schemeClr val="tx1"/>
                </a:solidFill>
                <a:effectLst>
                  <a:outerShdw blurRad="38100" dist="38100" dir="2700000" algn="tl">
                    <a:srgbClr val="000000">
                      <a:alpha val="43137"/>
                    </a:srgbClr>
                  </a:outerShdw>
                </a:effectLst>
                <a:latin typeface="UTM Amerika Sans" panose="02040603050506020204" pitchFamily="18" charset="0"/>
              </a:rPr>
              <a:t>Nhiệm vụ về nhà</a:t>
            </a:r>
          </a:p>
        </p:txBody>
      </p:sp>
      <p:sp>
        <p:nvSpPr>
          <p:cNvPr id="4" name="Content Placeholder 2"/>
          <p:cNvSpPr>
            <a:spLocks noGrp="1"/>
          </p:cNvSpPr>
          <p:nvPr>
            <p:ph idx="1"/>
          </p:nvPr>
        </p:nvSpPr>
        <p:spPr>
          <a:xfrm>
            <a:off x="1246436" y="3262154"/>
            <a:ext cx="9601196" cy="2514532"/>
          </a:xfrm>
        </p:spPr>
        <p:txBody>
          <a:bodyPr>
            <a:normAutofit/>
          </a:bodyPr>
          <a:lstStyle/>
          <a:p>
            <a:pPr marL="0" indent="0">
              <a:buNone/>
            </a:pPr>
            <a:r>
              <a:rPr lang="en-US" sz="4800" b="1">
                <a:latin typeface="UTM Amerika Sans" panose="02040603050506020204" pitchFamily="18" charset="0"/>
              </a:rPr>
              <a:t>Tìm hiểu xem tại sao dòng điện trong chất khí không tuân theo định luật Ôm</a:t>
            </a:r>
          </a:p>
          <a:p>
            <a:pPr marL="0" indent="0">
              <a:buNone/>
            </a:pPr>
            <a:endParaRPr lang="en-US" sz="4800" b="1">
              <a:latin typeface="UTM Amerika Sans" panose="02040603050506020204" pitchFamily="18" charset="0"/>
            </a:endParaRPr>
          </a:p>
        </p:txBody>
      </p:sp>
    </p:spTree>
    <p:extLst>
      <p:ext uri="{BB962C8B-B14F-4D97-AF65-F5344CB8AC3E}">
        <p14:creationId xmlns:p14="http://schemas.microsoft.com/office/powerpoint/2010/main" val="179149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746" y="2232392"/>
            <a:ext cx="9404723" cy="1089032"/>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4800" b="1">
                <a:effectLst>
                  <a:outerShdw blurRad="38100" dist="38100" dir="2700000" algn="tl">
                    <a:srgbClr val="000000">
                      <a:alpha val="43137"/>
                    </a:srgbClr>
                  </a:outerShdw>
                </a:effectLst>
                <a:latin typeface="UTM Amerika Sans" panose="02040603050506020204" pitchFamily="18" charset="0"/>
              </a:rPr>
              <a:t>Chất khí có dẫn điện không?</a:t>
            </a:r>
            <a:endParaRPr lang="en-US" sz="4800" b="1">
              <a:solidFill>
                <a:schemeClr val="tx1"/>
              </a:solidFill>
              <a:effectLst>
                <a:outerShdw blurRad="38100" dist="38100" dir="2700000" algn="tl">
                  <a:srgbClr val="000000">
                    <a:alpha val="43137"/>
                  </a:srgbClr>
                </a:outerShdw>
              </a:effectLst>
              <a:latin typeface="UTM Amerika Sans" panose="02040603050506020204" pitchFamily="18" charset="0"/>
            </a:endParaRPr>
          </a:p>
        </p:txBody>
      </p:sp>
    </p:spTree>
    <p:extLst>
      <p:ext uri="{BB962C8B-B14F-4D97-AF65-F5344CB8AC3E}">
        <p14:creationId xmlns:p14="http://schemas.microsoft.com/office/powerpoint/2010/main" val="307271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b="1">
                <a:solidFill>
                  <a:srgbClr val="7030A0"/>
                </a:solidFill>
                <a:latin typeface="UTM Futura Extra" panose="02040603050506020204" pitchFamily="18" charset="0"/>
                <a:ea typeface="GoudyText" panose="00000400000000000000" pitchFamily="2" charset="0"/>
                <a:cs typeface="GoudyText" panose="00000400000000000000" pitchFamily="2" charset="0"/>
              </a:rPr>
              <a:t>BÀI 15</a:t>
            </a:r>
          </a:p>
        </p:txBody>
      </p:sp>
      <p:sp>
        <p:nvSpPr>
          <p:cNvPr id="3" name="Subtitle 2"/>
          <p:cNvSpPr>
            <a:spLocks noGrp="1"/>
          </p:cNvSpPr>
          <p:nvPr>
            <p:ph type="subTitle" idx="1"/>
          </p:nvPr>
        </p:nvSpPr>
        <p:spPr/>
        <p:txBody>
          <a:bodyPr>
            <a:normAutofit fontScale="85000" lnSpcReduction="20000"/>
          </a:bodyPr>
          <a:lstStyle/>
          <a:p>
            <a:r>
              <a:rPr lang="en-US" sz="5400">
                <a:solidFill>
                  <a:srgbClr val="7030A0"/>
                </a:solidFill>
                <a:latin typeface="UTM Kona KT" panose="02040603050506020204" pitchFamily="18" charset="0"/>
              </a:rPr>
              <a:t>Dòng điện trong chất khí</a:t>
            </a:r>
          </a:p>
        </p:txBody>
      </p:sp>
    </p:spTree>
    <p:extLst>
      <p:ext uri="{BB962C8B-B14F-4D97-AF65-F5344CB8AC3E}">
        <p14:creationId xmlns:p14="http://schemas.microsoft.com/office/powerpoint/2010/main" val="406788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809003"/>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4800" b="1">
                <a:solidFill>
                  <a:srgbClr val="FFFF00"/>
                </a:solidFill>
                <a:effectLst>
                  <a:outerShdw blurRad="38100" dist="38100" dir="2700000" algn="tl">
                    <a:srgbClr val="000000">
                      <a:alpha val="43137"/>
                    </a:srgbClr>
                  </a:outerShdw>
                </a:effectLst>
                <a:latin typeface="UTM Amerika Sans" panose="02040603050506020204" pitchFamily="18" charset="0"/>
              </a:rPr>
              <a:t>MỤC TIÊU</a:t>
            </a:r>
          </a:p>
        </p:txBody>
      </p:sp>
      <p:sp>
        <p:nvSpPr>
          <p:cNvPr id="3" name="Content Placeholder 2"/>
          <p:cNvSpPr>
            <a:spLocks noGrp="1"/>
          </p:cNvSpPr>
          <p:nvPr>
            <p:ph idx="1"/>
          </p:nvPr>
        </p:nvSpPr>
        <p:spPr>
          <a:xfrm>
            <a:off x="1247157" y="1719637"/>
            <a:ext cx="9601196" cy="4721504"/>
          </a:xfrm>
        </p:spPr>
        <p:txBody>
          <a:bodyPr>
            <a:normAutofit fontScale="70000" lnSpcReduction="20000"/>
          </a:bodyPr>
          <a:lstStyle/>
          <a:p>
            <a:pPr marL="0" indent="712788">
              <a:buNone/>
            </a:pPr>
            <a:r>
              <a:rPr lang="en-US" sz="3600" b="1" u="sng">
                <a:latin typeface="UTM Amerika Sans" panose="02040603050506020204" pitchFamily="18" charset="0"/>
              </a:rPr>
              <a:t>TIẾT THỨ NHẤT</a:t>
            </a:r>
          </a:p>
          <a:p>
            <a:pPr marL="711200" indent="-711200"/>
            <a:r>
              <a:rPr lang="en-US" sz="3600">
                <a:latin typeface="UTM Amerika Sans" panose="02040603050506020204" pitchFamily="18" charset="0"/>
              </a:rPr>
              <a:t>Hiểu được khi nào thì chất khí không dẫn điện và khi nào thì chất khí có thể dẫn điện.</a:t>
            </a:r>
          </a:p>
          <a:p>
            <a:pPr marL="711200" indent="-711200"/>
            <a:r>
              <a:rPr lang="en-US" sz="3600">
                <a:latin typeface="UTM Amerika Sans" panose="02040603050506020204" pitchFamily="18" charset="0"/>
              </a:rPr>
              <a:t>Hiểu được quá trình dẫn điện </a:t>
            </a:r>
            <a:r>
              <a:rPr lang="en-US" sz="3600">
                <a:solidFill>
                  <a:srgbClr val="FFFF00"/>
                </a:solidFill>
                <a:latin typeface="UTM Amerika Sans" panose="02040603050506020204" pitchFamily="18" charset="0"/>
              </a:rPr>
              <a:t>KHÔNG TỰ LỰC </a:t>
            </a:r>
            <a:r>
              <a:rPr lang="en-US" sz="3600">
                <a:latin typeface="UTM Amerika Sans" panose="02040603050506020204" pitchFamily="18" charset="0"/>
              </a:rPr>
              <a:t>của chất khí</a:t>
            </a:r>
          </a:p>
          <a:p>
            <a:pPr marL="0" indent="714375">
              <a:buNone/>
            </a:pPr>
            <a:r>
              <a:rPr lang="en-US" sz="3600" b="1" u="sng">
                <a:latin typeface="UTM Amerika Sans" panose="02040603050506020204" pitchFamily="18" charset="0"/>
              </a:rPr>
              <a:t>TIẾT THỨ HAI</a:t>
            </a:r>
          </a:p>
          <a:p>
            <a:pPr marL="711200" indent="-711200"/>
            <a:r>
              <a:rPr lang="en-US" sz="3600">
                <a:latin typeface="UTM Amerika Sans" panose="02040603050506020204" pitchFamily="18" charset="0"/>
              </a:rPr>
              <a:t>Hiểu được hiện tượng nhân số hạt tải điện </a:t>
            </a:r>
          </a:p>
          <a:p>
            <a:pPr marL="711200" indent="-711200"/>
            <a:r>
              <a:rPr lang="en-US" sz="3600">
                <a:latin typeface="UTM Amerika Sans" panose="02040603050506020204" pitchFamily="18" charset="0"/>
              </a:rPr>
              <a:t>Hiểu được quá trình dẫn điện </a:t>
            </a:r>
            <a:r>
              <a:rPr lang="en-US" sz="3600">
                <a:solidFill>
                  <a:srgbClr val="FFFF00"/>
                </a:solidFill>
                <a:latin typeface="UTM Amerika Sans" panose="02040603050506020204" pitchFamily="18" charset="0"/>
              </a:rPr>
              <a:t>TỰ LỰC </a:t>
            </a:r>
            <a:r>
              <a:rPr lang="en-US" sz="3600">
                <a:latin typeface="UTM Amerika Sans" panose="02040603050506020204" pitchFamily="18" charset="0"/>
              </a:rPr>
              <a:t>của chất khí </a:t>
            </a:r>
          </a:p>
          <a:p>
            <a:pPr marL="711200" indent="-711200"/>
            <a:r>
              <a:rPr lang="en-US" sz="3600">
                <a:latin typeface="UTM Amerika Sans" panose="02040603050506020204" pitchFamily="18" charset="0"/>
              </a:rPr>
              <a:t>Hiểu được thế nào là tia lửa điện, điều kiện tạo ra tia lửa điện và ứng dụng của tia lửa điện</a:t>
            </a:r>
          </a:p>
          <a:p>
            <a:pPr marL="711200" indent="-711200"/>
            <a:r>
              <a:rPr lang="en-US" sz="3600">
                <a:latin typeface="UTM Amerika Sans" panose="02040603050506020204" pitchFamily="18" charset="0"/>
              </a:rPr>
              <a:t>Hiểu được thế nào là hồ quang điện, điều kiện tạo ra hồ quang điện và ứng dụng của hồ quang điện</a:t>
            </a:r>
          </a:p>
          <a:p>
            <a:endParaRPr lang="en-US"/>
          </a:p>
        </p:txBody>
      </p:sp>
    </p:spTree>
    <p:extLst>
      <p:ext uri="{BB962C8B-B14F-4D97-AF65-F5344CB8AC3E}">
        <p14:creationId xmlns:p14="http://schemas.microsoft.com/office/powerpoint/2010/main" val="40008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9600" b="1">
                <a:effectLst>
                  <a:outerShdw blurRad="38100" dist="38100" dir="2700000" algn="tl">
                    <a:srgbClr val="000000">
                      <a:alpha val="43137"/>
                    </a:srgbClr>
                  </a:outerShdw>
                </a:effectLst>
                <a:latin typeface="UTM Amerika Sans" panose="02040603050506020204" pitchFamily="18" charset="0"/>
              </a:rPr>
              <a:t>Nhiệm vụ 1:</a:t>
            </a:r>
            <a:endParaRPr lang="en-US" sz="9600" b="1">
              <a:solidFill>
                <a:schemeClr val="tx1"/>
              </a:solidFill>
              <a:effectLst>
                <a:outerShdw blurRad="38100" dist="38100" dir="2700000" algn="tl">
                  <a:srgbClr val="000000">
                    <a:alpha val="43137"/>
                  </a:srgbClr>
                </a:outerShdw>
              </a:effectLst>
              <a:latin typeface="UTM Amerika Sans" panose="02040603050506020204" pitchFamily="18" charset="0"/>
            </a:endParaRPr>
          </a:p>
        </p:txBody>
      </p:sp>
      <p:sp>
        <p:nvSpPr>
          <p:cNvPr id="3" name="Content Placeholder 2"/>
          <p:cNvSpPr>
            <a:spLocks noGrp="1"/>
          </p:cNvSpPr>
          <p:nvPr>
            <p:ph idx="1"/>
          </p:nvPr>
        </p:nvSpPr>
        <p:spPr>
          <a:xfrm>
            <a:off x="1324430" y="2917372"/>
            <a:ext cx="9601196" cy="3643086"/>
          </a:xfrm>
        </p:spPr>
        <p:txBody>
          <a:bodyPr>
            <a:normAutofit lnSpcReduction="10000"/>
          </a:bodyPr>
          <a:lstStyle/>
          <a:p>
            <a:pPr marL="0" indent="0">
              <a:buNone/>
            </a:pPr>
            <a:r>
              <a:rPr lang="en-US" sz="4000" b="1">
                <a:latin typeface="UTM Amerika Sans" panose="02040603050506020204" pitchFamily="18" charset="0"/>
              </a:rPr>
              <a:t>Căn cứ vào những ví dụ thực tế như: dây điện cao thế không có lớp cách điện, khoảng cách giữa các cực điện trong thiết bị điện nhỏ và không cần bọc cách điện… cho biết ở điều kiện thường chất khí có dẫn điện không?</a:t>
            </a:r>
          </a:p>
        </p:txBody>
      </p:sp>
    </p:spTree>
    <p:extLst>
      <p:ext uri="{BB962C8B-B14F-4D97-AF65-F5344CB8AC3E}">
        <p14:creationId xmlns:p14="http://schemas.microsoft.com/office/powerpoint/2010/main" val="261257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865" y="1030941"/>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4800" b="1">
                <a:solidFill>
                  <a:srgbClr val="FFFF00"/>
                </a:solidFill>
                <a:effectLst>
                  <a:outerShdw blurRad="38100" dist="38100" dir="2700000" algn="tl">
                    <a:srgbClr val="000000">
                      <a:alpha val="43137"/>
                    </a:srgbClr>
                  </a:outerShdw>
                </a:effectLst>
                <a:latin typeface="UTM Amerika Sans" panose="02040603050506020204" pitchFamily="18" charset="0"/>
              </a:rPr>
              <a:t>I. Chất khí có dẫn điện không?</a:t>
            </a:r>
          </a:p>
        </p:txBody>
      </p:sp>
      <p:sp>
        <p:nvSpPr>
          <p:cNvPr id="6" name="Title 1"/>
          <p:cNvSpPr txBox="1">
            <a:spLocks/>
          </p:cNvSpPr>
          <p:nvPr/>
        </p:nvSpPr>
        <p:spPr>
          <a:xfrm>
            <a:off x="1555056" y="2436052"/>
            <a:ext cx="9404723" cy="2058254"/>
          </a:xfrm>
          <a:prstGeom prst="rect">
            <a:avLst/>
          </a:prstGeom>
          <a:effectLst>
            <a:outerShdw blurRad="152400" dist="317500" dir="5400000" sx="90000" sy="-19000" rotWithShape="0">
              <a:prstClr val="black">
                <a:alpha val="15000"/>
              </a:prstClr>
            </a:outerShdw>
            <a:reflection blurRad="6350" stA="50000" endA="300" endPos="55000" dir="5400000" sy="-100000" algn="bl" rotWithShape="0"/>
          </a:effectLst>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a:solidFill>
                  <a:schemeClr val="tx1"/>
                </a:solidFill>
                <a:latin typeface="UTM Amerika Sans" panose="02040603050506020204" pitchFamily="18" charset="0"/>
              </a:rPr>
              <a:t>Thực tế cho thấy:  ở điều kiện bình thường không khí không dẫn điện (không có hạt tải điện)</a:t>
            </a:r>
          </a:p>
        </p:txBody>
      </p:sp>
    </p:spTree>
    <p:extLst>
      <p:ext uri="{BB962C8B-B14F-4D97-AF65-F5344CB8AC3E}">
        <p14:creationId xmlns:p14="http://schemas.microsoft.com/office/powerpoint/2010/main" val="391086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5361" y="684946"/>
            <a:ext cx="9404723" cy="1405111"/>
          </a:xfrm>
          <a:effectLst>
            <a:outerShdw blurRad="152400" dist="317500" dir="5400000" sx="90000" sy="-19000" rotWithShape="0">
              <a:prstClr val="black">
                <a:alpha val="15000"/>
              </a:prstClr>
            </a:outerShdw>
            <a:reflection blurRad="6350" stA="50000" endA="300" endPos="55000" dir="5400000" sy="-100000" algn="bl" rotWithShape="0"/>
          </a:effectLst>
        </p:spPr>
        <p:txBody>
          <a:bodyPr/>
          <a:lstStyle/>
          <a:p>
            <a:r>
              <a:rPr lang="en-US" sz="9600" b="1">
                <a:effectLst>
                  <a:outerShdw blurRad="38100" dist="38100" dir="2700000" algn="tl">
                    <a:srgbClr val="000000">
                      <a:alpha val="43137"/>
                    </a:srgbClr>
                  </a:outerShdw>
                </a:effectLst>
                <a:latin typeface="UTM Amerika Sans" panose="02040603050506020204" pitchFamily="18" charset="0"/>
              </a:rPr>
              <a:t>Nhiệm vụ 2:</a:t>
            </a:r>
            <a:endParaRPr lang="en-US" sz="9600" b="1">
              <a:solidFill>
                <a:schemeClr val="tx1"/>
              </a:solidFill>
              <a:effectLst>
                <a:outerShdw blurRad="38100" dist="38100" dir="2700000" algn="tl">
                  <a:srgbClr val="000000">
                    <a:alpha val="43137"/>
                  </a:srgbClr>
                </a:outerShdw>
              </a:effectLst>
              <a:latin typeface="UTM Amerika Sans" panose="02040603050506020204" pitchFamily="18" charset="0"/>
            </a:endParaRPr>
          </a:p>
        </p:txBody>
      </p:sp>
      <p:sp>
        <p:nvSpPr>
          <p:cNvPr id="3" name="Content Placeholder 2"/>
          <p:cNvSpPr>
            <a:spLocks noGrp="1"/>
          </p:cNvSpPr>
          <p:nvPr>
            <p:ph idx="1"/>
          </p:nvPr>
        </p:nvSpPr>
        <p:spPr>
          <a:xfrm>
            <a:off x="1324430" y="2917372"/>
            <a:ext cx="9601196" cy="3643086"/>
          </a:xfrm>
        </p:spPr>
        <p:txBody>
          <a:bodyPr>
            <a:normAutofit/>
          </a:bodyPr>
          <a:lstStyle/>
          <a:p>
            <a:pPr marL="0" indent="0">
              <a:buNone/>
            </a:pPr>
            <a:r>
              <a:rPr lang="en-US" sz="4800" b="1">
                <a:latin typeface="UTM Amerika Sans" panose="02040603050506020204" pitchFamily="18" charset="0"/>
              </a:rPr>
              <a:t>Tìm hiểu sự ion hoá chất khí</a:t>
            </a:r>
          </a:p>
        </p:txBody>
      </p:sp>
    </p:spTree>
    <p:extLst>
      <p:ext uri="{BB962C8B-B14F-4D97-AF65-F5344CB8AC3E}">
        <p14:creationId xmlns:p14="http://schemas.microsoft.com/office/powerpoint/2010/main" val="173680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1_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1860</TotalTime>
  <Words>997</Words>
  <Application>Microsoft Office PowerPoint</Application>
  <PresentationFormat>Màn hình rộng</PresentationFormat>
  <Paragraphs>234</Paragraphs>
  <Slides>37</Slides>
  <Notes>2</Notes>
  <HiddenSlides>1</HiddenSlides>
  <MMClips>1</MMClips>
  <ScaleCrop>false</ScaleCrop>
  <HeadingPairs>
    <vt:vector size="6" baseType="variant">
      <vt:variant>
        <vt:lpstr>Phông được Dùng</vt:lpstr>
      </vt:variant>
      <vt:variant>
        <vt:i4>11</vt:i4>
      </vt:variant>
      <vt:variant>
        <vt:lpstr>Chủ đề</vt:lpstr>
      </vt:variant>
      <vt:variant>
        <vt:i4>3</vt:i4>
      </vt:variant>
      <vt:variant>
        <vt:lpstr>Tiêu đề Bản chiếu</vt:lpstr>
      </vt:variant>
      <vt:variant>
        <vt:i4>37</vt:i4>
      </vt:variant>
    </vt:vector>
  </HeadingPairs>
  <TitlesOfParts>
    <vt:vector size="51" baseType="lpstr">
      <vt:lpstr>Arial</vt:lpstr>
      <vt:lpstr>Calibri</vt:lpstr>
      <vt:lpstr>Century Gothic</vt:lpstr>
      <vt:lpstr>Garamond</vt:lpstr>
      <vt:lpstr>UTM Amerika Sans</vt:lpstr>
      <vt:lpstr>UTM Chickenhawk</vt:lpstr>
      <vt:lpstr>UTM Eremitage</vt:lpstr>
      <vt:lpstr>UTM Futura Extra</vt:lpstr>
      <vt:lpstr>UTM Kona KT</vt:lpstr>
      <vt:lpstr>UTM Neutra</vt:lpstr>
      <vt:lpstr>Wingdings 3</vt:lpstr>
      <vt:lpstr>Ion</vt:lpstr>
      <vt:lpstr>Organic</vt:lpstr>
      <vt:lpstr>1_Ion</vt:lpstr>
      <vt:lpstr>Kiểm tra bài cũ</vt:lpstr>
      <vt:lpstr>Trả lời:</vt:lpstr>
      <vt:lpstr>Bản trình bày PowerPoint</vt:lpstr>
      <vt:lpstr>Chất khí có dẫn điện không?</vt:lpstr>
      <vt:lpstr>BÀI 15</vt:lpstr>
      <vt:lpstr>MỤC TIÊU</vt:lpstr>
      <vt:lpstr>Nhiệm vụ 1:</vt:lpstr>
      <vt:lpstr>I. Chất khí có dẫn điện không?</vt:lpstr>
      <vt:lpstr>Nhiệm vụ 2:</vt:lpstr>
      <vt:lpstr>II. Sự ion hoá chất khí</vt:lpstr>
      <vt:lpstr>Bản trình bày PowerPoint</vt:lpstr>
      <vt:lpstr>3. Không khí bị ion hoá có thể dẫn điện không </vt:lpstr>
      <vt:lpstr>b) Kiểm chứng</vt:lpstr>
      <vt:lpstr>c) Kết luận </vt:lpstr>
      <vt:lpstr>Nhiệm vụ 3:</vt:lpstr>
      <vt:lpstr>III. Dòng điện trong chất khí:</vt:lpstr>
      <vt:lpstr>Khi chưa có điện trường </vt:lpstr>
      <vt:lpstr>Nhận xét:</vt:lpstr>
      <vt:lpstr>Khi có điện trường </vt:lpstr>
      <vt:lpstr>Nhận xét:</vt:lpstr>
      <vt:lpstr>Kết luận:</vt:lpstr>
      <vt:lpstr>Bản trình bày PowerPoint</vt:lpstr>
      <vt:lpstr>2. Sự dẫn điện không tự lực của chất khí</vt:lpstr>
      <vt:lpstr>b) Kiểm tra</vt:lpstr>
      <vt:lpstr>Nhận xét</vt:lpstr>
      <vt:lpstr>Bản trình bày PowerPoint</vt:lpstr>
      <vt:lpstr>Bản trình bày PowerPoint</vt:lpstr>
      <vt:lpstr>Bản trình bày PowerPoint</vt:lpstr>
      <vt:lpstr>Bản trình bày PowerPoint</vt:lpstr>
      <vt:lpstr>Bản trình bày PowerPoint</vt:lpstr>
      <vt:lpstr>Nhận xét</vt:lpstr>
      <vt:lpstr>Bản trình bày PowerPoint</vt:lpstr>
      <vt:lpstr>Bản trình bày PowerPoint</vt:lpstr>
      <vt:lpstr>Chú ý: </vt:lpstr>
      <vt:lpstr>Bản trình bày PowerPoint</vt:lpstr>
      <vt:lpstr>Bản trình bày PowerPoint</vt:lpstr>
      <vt:lpstr>Nhiệm vụ về nhà</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dc:title>
  <dc:creator>THE SUN</dc:creator>
  <cp:lastModifiedBy>Tuân Sắc</cp:lastModifiedBy>
  <cp:revision>331</cp:revision>
  <dcterms:created xsi:type="dcterms:W3CDTF">2015-10-18T06:17:03Z</dcterms:created>
  <dcterms:modified xsi:type="dcterms:W3CDTF">2021-09-08T08:50:10Z</dcterms:modified>
</cp:coreProperties>
</file>