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8" r:id="rId3"/>
    <p:sldId id="288" r:id="rId4"/>
    <p:sldId id="287" r:id="rId5"/>
    <p:sldId id="290" r:id="rId6"/>
    <p:sldId id="257" r:id="rId7"/>
    <p:sldId id="307" r:id="rId8"/>
    <p:sldId id="259" r:id="rId9"/>
    <p:sldId id="292" r:id="rId10"/>
    <p:sldId id="294" r:id="rId11"/>
    <p:sldId id="293" r:id="rId12"/>
    <p:sldId id="295" r:id="rId13"/>
    <p:sldId id="296" r:id="rId14"/>
    <p:sldId id="302" r:id="rId15"/>
    <p:sldId id="310" r:id="rId16"/>
    <p:sldId id="262" r:id="rId17"/>
    <p:sldId id="297" r:id="rId18"/>
    <p:sldId id="263" r:id="rId19"/>
    <p:sldId id="305" r:id="rId20"/>
    <p:sldId id="309" r:id="rId21"/>
    <p:sldId id="298" r:id="rId22"/>
    <p:sldId id="300" r:id="rId23"/>
    <p:sldId id="303" r:id="rId24"/>
    <p:sldId id="278" r:id="rId25"/>
    <p:sldId id="312" r:id="rId26"/>
    <p:sldId id="301" r:id="rId27"/>
    <p:sldId id="313" r:id="rId28"/>
    <p:sldId id="276" r:id="rId29"/>
    <p:sldId id="277" r:id="rId30"/>
    <p:sldId id="284" r:id="rId31"/>
    <p:sldId id="285" r:id="rId32"/>
    <p:sldId id="286" r:id="rId33"/>
    <p:sldId id="31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FFCCFF"/>
    <a:srgbClr val="00FFFF"/>
    <a:srgbClr val="FFFF99"/>
    <a:srgbClr val="00FF99"/>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6" autoAdjust="0"/>
    <p:restoredTop sz="94574" autoAdjust="0"/>
  </p:normalViewPr>
  <p:slideViewPr>
    <p:cSldViewPr snapToGrid="0">
      <p:cViewPr>
        <p:scale>
          <a:sx n="46" d="100"/>
          <a:sy n="46" d="100"/>
        </p:scale>
        <p:origin x="-394" y="-182"/>
      </p:cViewPr>
      <p:guideLst>
        <p:guide orient="horz" pos="2160"/>
        <p:guide pos="3840"/>
      </p:guideLst>
    </p:cSldViewPr>
  </p:slideViewPr>
  <p:outlineViewPr>
    <p:cViewPr>
      <p:scale>
        <a:sx n="33" d="100"/>
        <a:sy n="33" d="100"/>
      </p:scale>
      <p:origin x="250" y="0"/>
    </p:cViewPr>
  </p:outlineViewPr>
  <p:notesTextViewPr>
    <p:cViewPr>
      <p:scale>
        <a:sx n="1" d="1"/>
        <a:sy n="1" d="1"/>
      </p:scale>
      <p:origin x="0" y="0"/>
    </p:cViewPr>
  </p:notesTextViewPr>
  <p:sorterViewPr>
    <p:cViewPr>
      <p:scale>
        <a:sx n="66" d="100"/>
        <a:sy n="66" d="100"/>
      </p:scale>
      <p:origin x="0" y="455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46D43-19F5-4BA1-941B-C91E7B03963B}" type="datetimeFigureOut">
              <a:rPr lang="vi-VN" smtClean="0"/>
              <a:pPr/>
              <a:t>23/7/21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535B4-4094-4C42-95D0-DCD979FBDE1A}"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8</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18</a:t>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24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 name="Google Shape;22;p6"/>
          <p:cNvPicPr preferRelativeResize="0">
            <a:picLocks noChangeAspect="1" noChangeArrowheads="1"/>
          </p:cNvPicPr>
          <p:nvPr/>
        </p:nvPicPr>
        <p:blipFill>
          <a:blip r:embed="rId2"/>
          <a:srcRect t="3044" b="39510"/>
          <a:stretch>
            <a:fillRect/>
          </a:stretch>
        </p:blipFill>
        <p:spPr bwMode="auto">
          <a:xfrm>
            <a:off x="-330200" y="-249238"/>
            <a:ext cx="12981517" cy="7359651"/>
          </a:xfrm>
          <a:prstGeom prst="rect">
            <a:avLst/>
          </a:prstGeom>
          <a:noFill/>
          <a:ln w="9525">
            <a:noFill/>
            <a:miter lim="800000"/>
            <a:headEnd/>
            <a:tailEnd/>
          </a:ln>
        </p:spPr>
      </p:pic>
      <p:pic>
        <p:nvPicPr>
          <p:cNvPr id="3" name="Google Shape;23;p6"/>
          <p:cNvPicPr preferRelativeResize="0">
            <a:picLocks noChangeAspect="1" noChangeArrowheads="1"/>
          </p:cNvPicPr>
          <p:nvPr/>
        </p:nvPicPr>
        <p:blipFill>
          <a:blip r:embed="rId3"/>
          <a:srcRect/>
          <a:stretch>
            <a:fillRect/>
          </a:stretch>
        </p:blipFill>
        <p:spPr bwMode="auto">
          <a:xfrm>
            <a:off x="338667" y="268289"/>
            <a:ext cx="11514667" cy="63214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121758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0F15-967D-4EED-AF26-1512C2BF3FD9}"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0F15-967D-4EED-AF26-1512C2BF3FD9}" type="datetimeFigureOut">
              <a:rPr lang="en-US" smtClean="0"/>
              <a:pPr/>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pPr/>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pPr/>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pPr/>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pn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7.png"/><Relationship Id="rId10" Type="http://schemas.openxmlformats.org/officeDocument/2006/relationships/image" Target="../media/image31.jpeg"/><Relationship Id="rId4" Type="http://schemas.openxmlformats.org/officeDocument/2006/relationships/image" Target="../media/image6.jpe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3.pn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6.jpeg"/><Relationship Id="rId4" Type="http://schemas.openxmlformats.org/officeDocument/2006/relationships/image" Target="../media/image15.png"/><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3">
            <a:alphaModFix/>
          </a:blip>
          <a:srcRect l="15285" t="10430" r="46645" b="11190"/>
          <a:stretch/>
        </p:blipFill>
        <p:spPr>
          <a:xfrm>
            <a:off x="-1053869" y="-300107"/>
            <a:ext cx="13550669" cy="7158107"/>
          </a:xfrm>
          <a:prstGeom prst="rect">
            <a:avLst/>
          </a:prstGeom>
          <a:noFill/>
          <a:ln>
            <a:noFill/>
          </a:ln>
        </p:spPr>
      </p:pic>
      <p:sp>
        <p:nvSpPr>
          <p:cNvPr id="4" name="TextBox 1"/>
          <p:cNvSpPr txBox="1">
            <a:spLocks noChangeArrowheads="1"/>
          </p:cNvSpPr>
          <p:nvPr/>
        </p:nvSpPr>
        <p:spPr bwMode="auto">
          <a:xfrm>
            <a:off x="2517913" y="521052"/>
            <a:ext cx="7612951" cy="1199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SỞ NGUYỄN TRÃI </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a:t>
            </a:r>
            <a:r>
              <a:rPr lang="en-US" altLang="vi-VN" sz="2398" dirty="0" smtClean="0">
                <a:latin typeface="Times New Roman" panose="02020603050405020304" pitchFamily="18" charset="0"/>
                <a:ea typeface="宋体" panose="02010600030101010101" pitchFamily="2" charset="-122"/>
                <a:cs typeface="Times New Roman" panose="02020603050405020304" pitchFamily="18" charset="0"/>
              </a:rPr>
              <a:t>NGỮ VĂN – TIẾNG ANH</a:t>
            </a: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244600"/>
            <a:ext cx="4945440" cy="430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NHÓM 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 xmlns:a14="http://schemas.microsoft.com/office/drawing/2010/main" w="9525">
                <a:solidFill>
                  <a:srgbClr val="00CC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 xmlns:a14="http://schemas.microsoft.com/office/drawing/2010/main" w="9525">
                <a:solidFill>
                  <a:srgbClr val="FF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 xmlns:a14="http://schemas.microsoft.com/office/drawing/2010/main" w="9525">
                <a:solidFill>
                  <a:srgbClr val="00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402080" y="1517408"/>
            <a:ext cx="9692572"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Arial" pitchFamily="34" charset="0"/>
                <a:cs typeface="Arial" pitchFamily="34"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2" name="Shape 1"/>
          <p:cNvPicPr/>
          <p:nvPr/>
        </p:nvPicPr>
        <p:blipFill>
          <a:blip r:embed="rId6"/>
          <a:stretch/>
        </p:blipFill>
        <p:spPr>
          <a:xfrm>
            <a:off x="10523220" y="274320"/>
            <a:ext cx="1272540" cy="1043940"/>
          </a:xfrm>
          <a:prstGeom prst="rect">
            <a:avLst/>
          </a:prstGeom>
        </p:spPr>
      </p:pic>
      <p:pic>
        <p:nvPicPr>
          <p:cNvPr id="43" name="Picture 9"/>
          <p:cNvPicPr>
            <a:picLocks noChangeAspect="1" noChangeArrowheads="1"/>
          </p:cNvPicPr>
          <p:nvPr/>
        </p:nvPicPr>
        <p:blipFill>
          <a:blip r:embed="rId7"/>
          <a:srcRect/>
          <a:stretch>
            <a:fillRect/>
          </a:stretch>
        </p:blipFill>
        <p:spPr bwMode="auto">
          <a:xfrm>
            <a:off x="609600" y="365760"/>
            <a:ext cx="1806865" cy="1615440"/>
          </a:xfrm>
          <a:prstGeom prst="rect">
            <a:avLst/>
          </a:prstGeom>
          <a:noFill/>
          <a:ln w="9525">
            <a:noFill/>
            <a:miter lim="800000"/>
            <a:headEnd/>
            <a:tailEnd/>
          </a:ln>
        </p:spPr>
      </p:pic>
      <p:pic>
        <p:nvPicPr>
          <p:cNvPr id="44" name="Picture 2" descr="Không có mô tả ảnh."/>
          <p:cNvPicPr>
            <a:picLocks noGrp="1" noChangeAspect="1" noChangeArrowheads="1"/>
          </p:cNvPicPr>
          <p:nvPr>
            <p:ph idx="1"/>
          </p:nvPr>
        </p:nvPicPr>
        <p:blipFill>
          <a:blip r:embed="rId8"/>
          <a:srcRect l="15076"/>
          <a:stretch>
            <a:fillRect/>
          </a:stretch>
        </p:blipFill>
        <p:spPr>
          <a:xfrm>
            <a:off x="1619250" y="3700145"/>
            <a:ext cx="4291013" cy="1965325"/>
          </a:xfrm>
        </p:spPr>
      </p:pic>
      <p:sp>
        <p:nvSpPr>
          <p:cNvPr id="45"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 xmlns:p14="http://schemas.microsoft.com/office/powerpoint/2010/main" val="192866246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 xmlns:a14="http://schemas.microsoft.com/office/drawing/2010/main" val="0"/>
              </a:ext>
            </a:extLst>
          </a:blip>
          <a:srcRect l="3466" r="34400" b="5897"/>
          <a:stretch/>
        </p:blipFill>
        <p:spPr>
          <a:xfrm>
            <a:off x="-166250" y="-382385"/>
            <a:ext cx="12568844" cy="7498079"/>
          </a:xfrm>
          <a:prstGeom prst="rect">
            <a:avLst/>
          </a:prstGeom>
        </p:spPr>
      </p:pic>
      <p:pic>
        <p:nvPicPr>
          <p:cNvPr id="15" name="Shape 1"/>
          <p:cNvPicPr/>
          <p:nvPr/>
        </p:nvPicPr>
        <p:blipFill>
          <a:blip r:embed="rId4"/>
          <a:stretch/>
        </p:blipFill>
        <p:spPr>
          <a:xfrm>
            <a:off x="10919460" y="0"/>
            <a:ext cx="1272540" cy="1043940"/>
          </a:xfrm>
          <a:prstGeom prst="rect">
            <a:avLst/>
          </a:prstGeom>
        </p:spPr>
      </p:pic>
      <p:pic>
        <p:nvPicPr>
          <p:cNvPr id="14"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sp>
        <p:nvSpPr>
          <p:cNvPr id="61441" name="Rectangle 1"/>
          <p:cNvSpPr>
            <a:spLocks noChangeArrowheads="1"/>
          </p:cNvSpPr>
          <p:nvPr/>
        </p:nvSpPr>
        <p:spPr bwMode="auto">
          <a:xfrm>
            <a:off x="1878677" y="1113903"/>
            <a:ext cx="967601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Những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chi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trong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câu</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chuyện</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thể</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hiện</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lối</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sống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kiệm</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của</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Bác</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Hồ</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định</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quá</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gì</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phải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hết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Có</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quả</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hơi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ăn,bác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dao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gọt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phần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thường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đồng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chỉ</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chuẩn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bị</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cơm</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nắm</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- 10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ngày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tháng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nghèo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Nếu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miếng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nhỏ</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đủ</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viết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thì</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chớ</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dùng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tờ</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838590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a:t>
            </a:r>
            <a:r>
              <a:rPr lang="vi-VN" sz="2800" dirty="0" smtClean="0">
                <a:solidFill>
                  <a:schemeClr val="tx1"/>
                </a:solidFill>
              </a:rPr>
              <a:t>lối </a:t>
            </a:r>
            <a:r>
              <a:rPr lang="vi-VN" sz="2800" dirty="0" smtClean="0">
                <a:solidFill>
                  <a:schemeClr val="tx1"/>
                </a:solidFill>
              </a:rPr>
              <a:t>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Bữa</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ăn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quy</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định</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không</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quá</a:t>
            </a:r>
            <a:r>
              <a:rPr lang="en-US" sz="2400" dirty="0" smtClean="0">
                <a:solidFill>
                  <a:schemeClr val="tx1"/>
                </a:solidFill>
                <a:latin typeface="Arial" pitchFamily="34" charset="0"/>
                <a:ea typeface="Calibri" pitchFamily="34" charset="0"/>
                <a:cs typeface="Times New Roman" pitchFamily="18" charset="0"/>
              </a:rPr>
              <a:t> 3 </a:t>
            </a:r>
            <a:r>
              <a:rPr lang="en-US" sz="2400" dirty="0" err="1" smtClean="0">
                <a:solidFill>
                  <a:schemeClr val="tx1"/>
                </a:solidFill>
                <a:latin typeface="Arial" pitchFamily="34" charset="0"/>
                <a:ea typeface="Calibri" pitchFamily="34" charset="0"/>
                <a:cs typeface="Times New Roman" pitchFamily="18" charset="0"/>
              </a:rPr>
              <a:t>món</a:t>
            </a:r>
            <a:r>
              <a:rPr lang="en-US" sz="2400" dirty="0" smtClean="0">
                <a:solidFill>
                  <a:schemeClr val="tx1"/>
                </a:solidFill>
                <a:latin typeface="Arial" pitchFamily="34" charset="0"/>
                <a:ea typeface="Calibri" pitchFamily="34" charset="0"/>
                <a:cs typeface="Times New Roman" pitchFamily="18" charset="0"/>
              </a:rPr>
              <a:t>.</a:t>
            </a:r>
            <a:endParaRPr lang="vi-VN" sz="2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Ăn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món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gì</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phải</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hết</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đấy</a:t>
            </a:r>
            <a:r>
              <a:rPr lang="en-US" sz="2400" dirty="0" smtClean="0">
                <a:solidFill>
                  <a:schemeClr val="tx1"/>
                </a:solidFill>
                <a:latin typeface="Arial" pitchFamily="34" charset="0"/>
                <a:ea typeface="Calibri" pitchFamily="34" charset="0"/>
                <a:cs typeface="Times New Roman" pitchFamily="18" charset="0"/>
              </a:rPr>
              <a:t>.</a:t>
            </a:r>
            <a:endParaRPr lang="vi-VN" sz="2400" dirty="0" smtClean="0">
              <a:solidFill>
                <a:schemeClr val="tx1"/>
              </a:solidFill>
              <a:latin typeface="Arial" pitchFamily="34" charset="0"/>
              <a:cs typeface="Arial" pitchFamily="34" charset="0"/>
            </a:endParaRPr>
          </a:p>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 xmlns:a14="http://schemas.microsoft.com/office/drawing/2010/main" val="0"/>
              </a:ext>
            </a:extLst>
          </a:blip>
          <a:srcRect l="3466" r="34400" b="5897"/>
          <a:stretch/>
        </p:blipFill>
        <p:spPr>
          <a:xfrm>
            <a:off x="-166250" y="249368"/>
            <a:ext cx="12568844" cy="6683432"/>
          </a:xfrm>
          <a:prstGeom prst="rect">
            <a:avLst/>
          </a:prstGeom>
        </p:spPr>
      </p:pic>
      <p:pic>
        <p:nvPicPr>
          <p:cNvPr id="15" name="Shape 1"/>
          <p:cNvPicPr/>
          <p:nvPr/>
        </p:nvPicPr>
        <p:blipFill>
          <a:blip r:embed="rId4"/>
          <a:stretch/>
        </p:blipFill>
        <p:spPr>
          <a:xfrm>
            <a:off x="10919460" y="0"/>
            <a:ext cx="1272540" cy="1043940"/>
          </a:xfrm>
          <a:prstGeom prst="rect">
            <a:avLst/>
          </a:prstGeom>
        </p:spPr>
      </p:pic>
      <p:pic>
        <p:nvPicPr>
          <p:cNvPr id="14"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sp>
        <p:nvSpPr>
          <p:cNvPr id="61441" name="Rectangle 1"/>
          <p:cNvSpPr>
            <a:spLocks noChangeArrowheads="1"/>
          </p:cNvSpPr>
          <p:nvPr/>
        </p:nvSpPr>
        <p:spPr bwMode="auto">
          <a:xfrm>
            <a:off x="1795548" y="2061564"/>
            <a:ext cx="96760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err="1" smtClean="0">
                <a:solidFill>
                  <a:srgbClr val="FF0000"/>
                </a:solidFill>
              </a:rPr>
              <a:t>Từ</a:t>
            </a:r>
            <a:r>
              <a:rPr lang="en-US" sz="3600" dirty="0" smtClean="0">
                <a:solidFill>
                  <a:srgbClr val="FF0000"/>
                </a:solidFill>
              </a:rPr>
              <a:t> </a:t>
            </a:r>
            <a:r>
              <a:rPr lang="en-US" sz="3600" dirty="0" err="1" smtClean="0">
                <a:solidFill>
                  <a:srgbClr val="FF0000"/>
                </a:solidFill>
              </a:rPr>
              <a:t>câu</a:t>
            </a:r>
            <a:r>
              <a:rPr lang="en-US" sz="3600" dirty="0" smtClean="0">
                <a:solidFill>
                  <a:srgbClr val="FF0000"/>
                </a:solidFill>
              </a:rPr>
              <a:t> </a:t>
            </a:r>
            <a:r>
              <a:rPr lang="en-US" sz="3600" dirty="0" err="1" smtClean="0">
                <a:solidFill>
                  <a:srgbClr val="FF0000"/>
                </a:solidFill>
              </a:rPr>
              <a:t>chuyện</a:t>
            </a:r>
            <a:r>
              <a:rPr lang="en-US" sz="3600" dirty="0" smtClean="0">
                <a:solidFill>
                  <a:srgbClr val="FF0000"/>
                </a:solidFill>
              </a:rPr>
              <a:t> </a:t>
            </a:r>
            <a:r>
              <a:rPr lang="en-US" sz="3600" dirty="0" err="1" smtClean="0">
                <a:solidFill>
                  <a:srgbClr val="FF0000"/>
                </a:solidFill>
              </a:rPr>
              <a:t>về</a:t>
            </a:r>
            <a:r>
              <a:rPr lang="en-US" sz="3600" dirty="0" smtClean="0">
                <a:solidFill>
                  <a:srgbClr val="FF0000"/>
                </a:solidFill>
              </a:rPr>
              <a:t> </a:t>
            </a:r>
            <a:r>
              <a:rPr lang="en-US" sz="3600" dirty="0" err="1" smtClean="0">
                <a:solidFill>
                  <a:srgbClr val="FF0000"/>
                </a:solidFill>
              </a:rPr>
              <a:t>Bác</a:t>
            </a:r>
            <a:r>
              <a:rPr lang="en-US" sz="3600" dirty="0" smtClean="0">
                <a:solidFill>
                  <a:srgbClr val="FF0000"/>
                </a:solidFill>
              </a:rPr>
              <a:t> </a:t>
            </a:r>
            <a:r>
              <a:rPr lang="en-US" sz="3600" dirty="0" err="1" smtClean="0">
                <a:solidFill>
                  <a:srgbClr val="FF0000"/>
                </a:solidFill>
              </a:rPr>
              <a:t>Hồ</a:t>
            </a:r>
            <a:r>
              <a:rPr lang="en-US" sz="3600" dirty="0" smtClean="0">
                <a:solidFill>
                  <a:srgbClr val="FF0000"/>
                </a:solidFill>
              </a:rPr>
              <a:t>, </a:t>
            </a:r>
            <a:r>
              <a:rPr lang="en-US" sz="3600" dirty="0" err="1" smtClean="0">
                <a:solidFill>
                  <a:srgbClr val="FF0000"/>
                </a:solidFill>
              </a:rPr>
              <a:t>em</a:t>
            </a:r>
            <a:r>
              <a:rPr lang="en-US" sz="3600" dirty="0" smtClean="0">
                <a:solidFill>
                  <a:srgbClr val="FF0000"/>
                </a:solidFill>
              </a:rPr>
              <a:t> </a:t>
            </a:r>
            <a:r>
              <a:rPr lang="en-US" sz="3600" dirty="0" err="1" smtClean="0">
                <a:solidFill>
                  <a:srgbClr val="FF0000"/>
                </a:solidFill>
              </a:rPr>
              <a:t>hiểu</a:t>
            </a:r>
            <a:r>
              <a:rPr lang="en-US" sz="3600" dirty="0" smtClean="0">
                <a:solidFill>
                  <a:srgbClr val="FF0000"/>
                </a:solidFill>
              </a:rPr>
              <a:t> </a:t>
            </a:r>
            <a:r>
              <a:rPr lang="en-US" sz="3600" dirty="0" err="1" smtClean="0">
                <a:solidFill>
                  <a:srgbClr val="FF0000"/>
                </a:solidFill>
              </a:rPr>
              <a:t>tiết</a:t>
            </a:r>
            <a:r>
              <a:rPr lang="en-US" sz="3600" dirty="0" smtClean="0">
                <a:solidFill>
                  <a:srgbClr val="FF0000"/>
                </a:solidFill>
              </a:rPr>
              <a:t> </a:t>
            </a:r>
            <a:r>
              <a:rPr lang="en-US" sz="3600" dirty="0" err="1" smtClean="0">
                <a:solidFill>
                  <a:srgbClr val="FF0000"/>
                </a:solidFill>
              </a:rPr>
              <a:t>kiệm</a:t>
            </a:r>
            <a:r>
              <a:rPr lang="en-US" sz="3600" dirty="0" smtClean="0">
                <a:solidFill>
                  <a:srgbClr val="FF0000"/>
                </a:solidFill>
              </a:rPr>
              <a:t> </a:t>
            </a:r>
            <a:r>
              <a:rPr lang="en-US" sz="3600" dirty="0" err="1" smtClean="0">
                <a:solidFill>
                  <a:srgbClr val="FF0000"/>
                </a:solidFill>
              </a:rPr>
              <a:t>là</a:t>
            </a:r>
            <a:r>
              <a:rPr lang="en-US" sz="3600" dirty="0" smtClean="0">
                <a:solidFill>
                  <a:srgbClr val="FF0000"/>
                </a:solidFill>
              </a:rPr>
              <a:t>: </a:t>
            </a:r>
            <a:r>
              <a:rPr lang="en-US" sz="3600" dirty="0" err="1" smtClean="0"/>
              <a:t>sử</a:t>
            </a:r>
            <a:r>
              <a:rPr lang="en-US" sz="3600" dirty="0" smtClean="0"/>
              <a:t> </a:t>
            </a:r>
            <a:r>
              <a:rPr lang="en-US" sz="3600" dirty="0" err="1" smtClean="0"/>
              <a:t>dụng</a:t>
            </a:r>
            <a:r>
              <a:rPr lang="en-US" sz="3600" dirty="0" smtClean="0"/>
              <a:t> </a:t>
            </a:r>
            <a:r>
              <a:rPr lang="en-US" sz="3600" dirty="0" err="1" smtClean="0"/>
              <a:t>một</a:t>
            </a:r>
            <a:r>
              <a:rPr lang="en-US" sz="3600" dirty="0" smtClean="0"/>
              <a:t> </a:t>
            </a:r>
            <a:r>
              <a:rPr lang="en-US" sz="3600" dirty="0" err="1" smtClean="0"/>
              <a:t>cách</a:t>
            </a:r>
            <a:r>
              <a:rPr lang="en-US" sz="3600" dirty="0" smtClean="0"/>
              <a:t> </a:t>
            </a:r>
            <a:r>
              <a:rPr lang="en-US" sz="3600" dirty="0" err="1" smtClean="0"/>
              <a:t>hợp</a:t>
            </a:r>
            <a:r>
              <a:rPr lang="en-US" sz="3600" dirty="0" smtClean="0"/>
              <a:t> </a:t>
            </a:r>
            <a:r>
              <a:rPr lang="en-US" sz="3600" dirty="0" err="1" smtClean="0"/>
              <a:t>lí</a:t>
            </a:r>
            <a:r>
              <a:rPr lang="en-US" sz="3600" dirty="0" smtClean="0"/>
              <a:t> </a:t>
            </a:r>
            <a:r>
              <a:rPr lang="en-US" sz="3600" dirty="0" err="1" smtClean="0"/>
              <a:t>tiền</a:t>
            </a:r>
            <a:r>
              <a:rPr lang="en-US" sz="3600" dirty="0" smtClean="0"/>
              <a:t> </a:t>
            </a:r>
            <a:r>
              <a:rPr lang="en-US" sz="3600" dirty="0" err="1" smtClean="0"/>
              <a:t>bạc</a:t>
            </a:r>
            <a:r>
              <a:rPr lang="en-US" sz="3600" dirty="0" smtClean="0"/>
              <a:t>, </a:t>
            </a:r>
            <a:r>
              <a:rPr lang="en-US" sz="3600" dirty="0" err="1" smtClean="0"/>
              <a:t>của</a:t>
            </a:r>
            <a:r>
              <a:rPr lang="en-US" sz="3600" dirty="0" smtClean="0"/>
              <a:t> </a:t>
            </a:r>
            <a:r>
              <a:rPr lang="en-US" sz="3600" dirty="0" err="1" smtClean="0"/>
              <a:t>cải</a:t>
            </a:r>
            <a:r>
              <a:rPr lang="en-US" sz="3600" dirty="0" smtClean="0"/>
              <a:t>, </a:t>
            </a:r>
            <a:r>
              <a:rPr lang="en-US" sz="3600" dirty="0" err="1" smtClean="0"/>
              <a:t>thời</a:t>
            </a:r>
            <a:r>
              <a:rPr lang="en-US" sz="3600" dirty="0" smtClean="0"/>
              <a:t> </a:t>
            </a:r>
            <a:r>
              <a:rPr lang="en-US" sz="3600" dirty="0" err="1" smtClean="0"/>
              <a:t>gian</a:t>
            </a:r>
            <a:r>
              <a:rPr lang="en-US" sz="3600" dirty="0" smtClean="0"/>
              <a:t>, </a:t>
            </a:r>
            <a:r>
              <a:rPr lang="en-US" sz="3600" dirty="0" err="1" smtClean="0"/>
              <a:t>sức</a:t>
            </a:r>
            <a:r>
              <a:rPr lang="en-US" sz="3600" dirty="0" smtClean="0"/>
              <a:t> </a:t>
            </a:r>
            <a:r>
              <a:rPr lang="en-US" sz="3600" dirty="0" err="1" smtClean="0"/>
              <a:t>lực</a:t>
            </a:r>
            <a:r>
              <a:rPr lang="en-US" sz="3600" dirty="0" smtClean="0"/>
              <a:t> </a:t>
            </a:r>
            <a:r>
              <a:rPr lang="en-US" sz="3600" dirty="0" err="1" smtClean="0"/>
              <a:t>của</a:t>
            </a:r>
            <a:r>
              <a:rPr lang="en-US" sz="3600" dirty="0" smtClean="0"/>
              <a:t> </a:t>
            </a:r>
            <a:r>
              <a:rPr lang="en-US" sz="3600" dirty="0" err="1" smtClean="0"/>
              <a:t>người</a:t>
            </a:r>
            <a:r>
              <a:rPr lang="en-US" sz="3600" dirty="0" smtClean="0"/>
              <a:t> </a:t>
            </a:r>
            <a:r>
              <a:rPr lang="en-US" sz="3600" dirty="0" err="1" smtClean="0"/>
              <a:t>khác</a:t>
            </a:r>
            <a:r>
              <a:rPr lang="en-US" sz="3600" dirty="0" smtClean="0"/>
              <a:t>. </a:t>
            </a:r>
            <a:r>
              <a:rPr lang="en-US" sz="3600" dirty="0" err="1" smtClean="0"/>
              <a:t>Chúng</a:t>
            </a:r>
            <a:r>
              <a:rPr lang="en-US" sz="3600" dirty="0" smtClean="0"/>
              <a:t> </a:t>
            </a:r>
            <a:r>
              <a:rPr lang="en-US" sz="3600" dirty="0" err="1" smtClean="0"/>
              <a:t>ta</a:t>
            </a:r>
            <a:r>
              <a:rPr lang="en-US" sz="3600" dirty="0" smtClean="0"/>
              <a:t> </a:t>
            </a:r>
            <a:r>
              <a:rPr lang="en-US" sz="3600" dirty="0" err="1" smtClean="0"/>
              <a:t>phải</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vì</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không</a:t>
            </a:r>
            <a:r>
              <a:rPr lang="en-US" sz="3600" dirty="0" smtClean="0"/>
              <a:t> </a:t>
            </a:r>
            <a:r>
              <a:rPr lang="en-US" sz="3600" dirty="0" err="1" smtClean="0"/>
              <a:t>chỉ</a:t>
            </a:r>
            <a:r>
              <a:rPr lang="en-US" sz="3600" dirty="0" smtClean="0"/>
              <a:t> </a:t>
            </a:r>
            <a:r>
              <a:rPr lang="en-US" sz="3600" dirty="0" err="1" smtClean="0"/>
              <a:t>giảm</a:t>
            </a:r>
            <a:r>
              <a:rPr lang="en-US" sz="3600" dirty="0" smtClean="0"/>
              <a:t> </a:t>
            </a:r>
            <a:r>
              <a:rPr lang="en-US" sz="3600" dirty="0" err="1" smtClean="0"/>
              <a:t>gánh</a:t>
            </a:r>
            <a:r>
              <a:rPr lang="en-US" sz="3600" dirty="0" smtClean="0"/>
              <a:t> </a:t>
            </a:r>
            <a:r>
              <a:rPr lang="en-US" sz="3600" dirty="0" err="1" smtClean="0"/>
              <a:t>nặng</a:t>
            </a:r>
            <a:r>
              <a:rPr lang="en-US" sz="3600" dirty="0" smtClean="0"/>
              <a:t> </a:t>
            </a:r>
            <a:r>
              <a:rPr lang="en-US" sz="3600" dirty="0" err="1" smtClean="0"/>
              <a:t>cho</a:t>
            </a:r>
            <a:r>
              <a:rPr lang="en-US" sz="3600" dirty="0" smtClean="0"/>
              <a:t> </a:t>
            </a:r>
            <a:r>
              <a:rPr lang="en-US" sz="3600" dirty="0" err="1" smtClean="0"/>
              <a:t>gia</a:t>
            </a:r>
            <a:r>
              <a:rPr lang="en-US" sz="3600" dirty="0" smtClean="0"/>
              <a:t> </a:t>
            </a:r>
            <a:r>
              <a:rPr lang="en-US" sz="3600" dirty="0" err="1" smtClean="0"/>
              <a:t>đình</a:t>
            </a:r>
            <a:r>
              <a:rPr lang="en-US" sz="3600" dirty="0" smtClean="0"/>
              <a:t>, </a:t>
            </a:r>
            <a:r>
              <a:rPr lang="en-US" sz="3600" dirty="0" err="1" smtClean="0"/>
              <a:t>thể</a:t>
            </a:r>
            <a:r>
              <a:rPr lang="en-US" sz="3600" dirty="0" smtClean="0"/>
              <a:t> </a:t>
            </a:r>
            <a:r>
              <a:rPr lang="en-US" sz="3600" dirty="0" err="1" smtClean="0"/>
              <a:t>hiện</a:t>
            </a:r>
            <a:r>
              <a:rPr lang="en-US" sz="3600" dirty="0" smtClean="0"/>
              <a:t> </a:t>
            </a:r>
            <a:r>
              <a:rPr lang="en-US" sz="3600" dirty="0" err="1" smtClean="0"/>
              <a:t>lối</a:t>
            </a:r>
            <a:r>
              <a:rPr lang="en-US" sz="3600" dirty="0" smtClean="0"/>
              <a:t> </a:t>
            </a:r>
            <a:r>
              <a:rPr lang="en-US" sz="3600" dirty="0" err="1" smtClean="0"/>
              <a:t>sống</a:t>
            </a:r>
            <a:r>
              <a:rPr lang="en-US" sz="3600" dirty="0" smtClean="0"/>
              <a:t> </a:t>
            </a:r>
            <a:r>
              <a:rPr lang="en-US" sz="3600" dirty="0" err="1" smtClean="0"/>
              <a:t>văn</a:t>
            </a:r>
            <a:r>
              <a:rPr lang="en-US" sz="3600" dirty="0" smtClean="0"/>
              <a:t> </a:t>
            </a:r>
            <a:r>
              <a:rPr lang="en-US" sz="3600" dirty="0" err="1" smtClean="0"/>
              <a:t>minh</a:t>
            </a:r>
            <a:r>
              <a:rPr lang="en-US" sz="3600" dirty="0" smtClean="0"/>
              <a:t> </a:t>
            </a:r>
            <a:r>
              <a:rPr lang="en-US" sz="3600" dirty="0" err="1" smtClean="0"/>
              <a:t>mà</a:t>
            </a:r>
            <a:r>
              <a:rPr lang="en-US" sz="3600" dirty="0" smtClean="0"/>
              <a:t> </a:t>
            </a:r>
            <a:r>
              <a:rPr lang="en-US" sz="3600" dirty="0" err="1" smtClean="0"/>
              <a:t>còn</a:t>
            </a:r>
            <a:r>
              <a:rPr lang="en-US" sz="3600" dirty="0" smtClean="0"/>
              <a:t> </a:t>
            </a:r>
            <a:r>
              <a:rPr lang="en-US" sz="3600" dirty="0" err="1" smtClean="0"/>
              <a:t>có</a:t>
            </a:r>
            <a:r>
              <a:rPr lang="en-US" sz="3600" dirty="0" smtClean="0"/>
              <a:t> </a:t>
            </a:r>
            <a:r>
              <a:rPr lang="en-US" sz="3600" dirty="0" err="1" smtClean="0"/>
              <a:t>điều</a:t>
            </a:r>
            <a:r>
              <a:rPr lang="en-US" sz="3600" dirty="0" smtClean="0"/>
              <a:t> </a:t>
            </a:r>
            <a:r>
              <a:rPr lang="en-US" sz="3600" dirty="0" err="1" smtClean="0"/>
              <a:t>kiện</a:t>
            </a:r>
            <a:r>
              <a:rPr lang="en-US" sz="3600" dirty="0" smtClean="0"/>
              <a:t> </a:t>
            </a:r>
            <a:r>
              <a:rPr lang="en-US" sz="3600" dirty="0" err="1" smtClean="0"/>
              <a:t>giúp</a:t>
            </a:r>
            <a:r>
              <a:rPr lang="en-US" sz="3600" dirty="0" smtClean="0"/>
              <a:t> </a:t>
            </a:r>
            <a:r>
              <a:rPr lang="en-US" sz="3600" dirty="0" err="1" smtClean="0"/>
              <a:t>đỡ</a:t>
            </a:r>
            <a:r>
              <a:rPr lang="en-US" sz="3600" dirty="0" smtClean="0"/>
              <a:t> </a:t>
            </a:r>
            <a:r>
              <a:rPr lang="en-US" sz="3600" dirty="0" err="1" smtClean="0"/>
              <a:t>người</a:t>
            </a:r>
            <a:r>
              <a:rPr lang="en-US" sz="3600" dirty="0" smtClean="0"/>
              <a:t> </a:t>
            </a:r>
            <a:r>
              <a:rPr lang="en-US" sz="3600" dirty="0" err="1" smtClean="0"/>
              <a:t>khác</a:t>
            </a:r>
            <a:r>
              <a:rPr lang="en-US" sz="3600" dirty="0" smtClean="0"/>
              <a:t> , </a:t>
            </a:r>
            <a:r>
              <a:rPr lang="en-US" sz="3600" dirty="0" err="1" smtClean="0"/>
              <a:t>chia</a:t>
            </a:r>
            <a:r>
              <a:rPr lang="en-US" sz="3600" dirty="0" smtClean="0"/>
              <a:t> </a:t>
            </a:r>
            <a:r>
              <a:rPr lang="en-US" sz="3600" dirty="0" err="1" smtClean="0"/>
              <a:t>sẻ</a:t>
            </a:r>
            <a:r>
              <a:rPr lang="en-US" sz="3600" dirty="0" smtClean="0"/>
              <a:t> </a:t>
            </a:r>
            <a:r>
              <a:rPr lang="en-US" sz="3600" dirty="0" err="1" smtClean="0"/>
              <a:t>với</a:t>
            </a:r>
            <a:r>
              <a:rPr lang="en-US" sz="3600" dirty="0" smtClean="0"/>
              <a:t> </a:t>
            </a:r>
            <a:r>
              <a:rPr lang="en-US" sz="3600" dirty="0" err="1" smtClean="0"/>
              <a:t>những</a:t>
            </a:r>
            <a:r>
              <a:rPr lang="en-US" sz="3600" dirty="0" smtClean="0"/>
              <a:t> </a:t>
            </a:r>
            <a:r>
              <a:rPr lang="en-US" sz="3600" dirty="0" err="1" smtClean="0"/>
              <a:t>người</a:t>
            </a:r>
            <a:r>
              <a:rPr lang="en-US" sz="3600" dirty="0" smtClean="0"/>
              <a:t> </a:t>
            </a:r>
            <a:r>
              <a:rPr lang="en-US" sz="3600" dirty="0" err="1" smtClean="0"/>
              <a:t>có</a:t>
            </a:r>
            <a:r>
              <a:rPr lang="en-US" sz="3600" dirty="0" smtClean="0"/>
              <a:t> </a:t>
            </a:r>
            <a:r>
              <a:rPr lang="en-US" sz="3600" dirty="0" err="1" smtClean="0"/>
              <a:t>hoàn</a:t>
            </a:r>
            <a:r>
              <a:rPr lang="en-US" sz="3600" dirty="0" smtClean="0"/>
              <a:t> </a:t>
            </a:r>
            <a:r>
              <a:rPr lang="en-US" sz="3600" dirty="0" err="1" smtClean="0"/>
              <a:t>cảnh</a:t>
            </a:r>
            <a:r>
              <a:rPr lang="en-US" sz="3600" dirty="0" smtClean="0"/>
              <a:t> </a:t>
            </a:r>
            <a:r>
              <a:rPr lang="en-US" sz="3600" dirty="0" err="1" smtClean="0"/>
              <a:t>khó</a:t>
            </a:r>
            <a:r>
              <a:rPr lang="en-US" sz="3600" dirty="0" smtClean="0"/>
              <a:t> </a:t>
            </a:r>
            <a:r>
              <a:rPr lang="en-US" sz="3600" dirty="0" err="1" smtClean="0"/>
              <a:t>khăn</a:t>
            </a:r>
            <a:r>
              <a:rPr lang="en-US" sz="3600" dirty="0" smtClean="0"/>
              <a:t>. </a:t>
            </a:r>
            <a:endParaRPr lang="vi-VN" sz="3600" dirty="0"/>
          </a:p>
        </p:txBody>
      </p:sp>
    </p:spTree>
    <p:extLst>
      <p:ext uri="{BB962C8B-B14F-4D97-AF65-F5344CB8AC3E}">
        <p14:creationId xmlns="" xmlns:p14="http://schemas.microsoft.com/office/powerpoint/2010/main" val="2838590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a:t>
            </a:r>
            <a:r>
              <a:rPr lang="vi-VN" sz="2800" dirty="0" smtClean="0">
                <a:solidFill>
                  <a:schemeClr val="tx1"/>
                </a:solidFill>
              </a:rPr>
              <a:t>lối </a:t>
            </a:r>
            <a:r>
              <a:rPr lang="vi-VN" sz="2800" dirty="0" smtClean="0">
                <a:solidFill>
                  <a:schemeClr val="tx1"/>
                </a:solidFill>
              </a:rPr>
              <a:t>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Bữa</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ăn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quy</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định</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không</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quá</a:t>
            </a:r>
            <a:r>
              <a:rPr lang="en-US" sz="2400" b="1" dirty="0" smtClean="0">
                <a:solidFill>
                  <a:schemeClr val="tx1"/>
                </a:solidFill>
                <a:latin typeface="Arial" pitchFamily="34" charset="0"/>
                <a:ea typeface="Calibri" pitchFamily="34" charset="0"/>
                <a:cs typeface="Times New Roman" pitchFamily="18" charset="0"/>
              </a:rPr>
              <a:t> 3 </a:t>
            </a:r>
            <a:r>
              <a:rPr lang="en-US" sz="2400" b="1" dirty="0" err="1" smtClean="0">
                <a:solidFill>
                  <a:schemeClr val="tx1"/>
                </a:solidFill>
                <a:latin typeface="Arial" pitchFamily="34" charset="0"/>
                <a:ea typeface="Calibri" pitchFamily="34" charset="0"/>
                <a:cs typeface="Times New Roman" pitchFamily="18" charset="0"/>
              </a:rPr>
              <a:t>món</a:t>
            </a:r>
            <a:r>
              <a:rPr lang="en-US" sz="2400" b="1" dirty="0" smtClean="0">
                <a:solidFill>
                  <a:schemeClr val="tx1"/>
                </a:solidFill>
                <a:latin typeface="Arial" pitchFamily="34" charset="0"/>
                <a:ea typeface="Calibri" pitchFamily="34" charset="0"/>
                <a:cs typeface="Times New Roman" pitchFamily="18" charset="0"/>
              </a:rPr>
              <a:t>.</a:t>
            </a:r>
            <a:endParaRPr lang="vi-VN" sz="2400" b="1"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Ăn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món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gì</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phải</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hết</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đấy</a:t>
            </a:r>
            <a:r>
              <a:rPr lang="en-US" sz="2400" b="1" dirty="0" smtClean="0">
                <a:solidFill>
                  <a:schemeClr val="tx1"/>
                </a:solidFill>
                <a:latin typeface="Arial" pitchFamily="34" charset="0"/>
                <a:ea typeface="Calibri" pitchFamily="34" charset="0"/>
                <a:cs typeface="Times New Roman" pitchFamily="18" charset="0"/>
              </a:rPr>
              <a:t>.</a:t>
            </a:r>
            <a:endParaRPr lang="vi-VN" sz="2400" b="1" dirty="0" smtClean="0">
              <a:solidFill>
                <a:schemeClr val="tx1"/>
              </a:solidFill>
              <a:latin typeface="Arial" pitchFamily="34" charset="0"/>
              <a:cs typeface="Arial" pitchFamily="34" charset="0"/>
            </a:endParaRPr>
          </a:p>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là</a:t>
            </a:r>
            <a:r>
              <a:rPr lang="en-US" sz="2800" b="1" dirty="0" smtClean="0">
                <a:solidFill>
                  <a:schemeClr val="tx1"/>
                </a:solidFill>
              </a:rPr>
              <a:t> </a:t>
            </a:r>
            <a:r>
              <a:rPr lang="en-US" sz="2800" b="1" dirty="0" err="1" smtClean="0">
                <a:solidFill>
                  <a:schemeClr val="tx1"/>
                </a:solidFill>
              </a:rPr>
              <a:t>sử</a:t>
            </a:r>
            <a:r>
              <a:rPr lang="en-US" sz="2800" b="1" dirty="0" smtClean="0">
                <a:solidFill>
                  <a:schemeClr val="tx1"/>
                </a:solidFill>
              </a:rPr>
              <a:t> </a:t>
            </a:r>
            <a:r>
              <a:rPr lang="en-US" sz="2800" b="1" dirty="0" err="1" smtClean="0">
                <a:solidFill>
                  <a:schemeClr val="tx1"/>
                </a:solidFill>
              </a:rPr>
              <a:t>dụng</a:t>
            </a:r>
            <a:r>
              <a:rPr lang="en-US" sz="2800" b="1" dirty="0" smtClean="0">
                <a:solidFill>
                  <a:schemeClr val="tx1"/>
                </a:solidFill>
              </a:rPr>
              <a:t>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cách</a:t>
            </a:r>
            <a:r>
              <a:rPr lang="en-US" sz="2800" b="1" dirty="0" smtClean="0">
                <a:solidFill>
                  <a:schemeClr val="tx1"/>
                </a:solidFill>
              </a:rPr>
              <a:t> </a:t>
            </a:r>
            <a:r>
              <a:rPr lang="en-US" sz="2800" b="1" dirty="0" err="1" smtClean="0">
                <a:solidFill>
                  <a:schemeClr val="tx1"/>
                </a:solidFill>
              </a:rPr>
              <a:t>hợp</a:t>
            </a:r>
            <a:r>
              <a:rPr lang="en-US" sz="2800" b="1" dirty="0" smtClean="0">
                <a:solidFill>
                  <a:schemeClr val="tx1"/>
                </a:solidFill>
              </a:rPr>
              <a:t> </a:t>
            </a:r>
            <a:r>
              <a:rPr lang="en-US" sz="2800" b="1" dirty="0" err="1" smtClean="0">
                <a:solidFill>
                  <a:schemeClr val="tx1"/>
                </a:solidFill>
              </a:rPr>
              <a:t>lí</a:t>
            </a:r>
            <a:r>
              <a:rPr lang="en-US" sz="2800" b="1" dirty="0" smtClean="0">
                <a:solidFill>
                  <a:schemeClr val="tx1"/>
                </a:solidFill>
              </a:rPr>
              <a:t> </a:t>
            </a:r>
            <a:r>
              <a:rPr lang="en-US" sz="2800" b="1" dirty="0" err="1" smtClean="0">
                <a:solidFill>
                  <a:schemeClr val="tx1"/>
                </a:solidFill>
              </a:rPr>
              <a:t>tiền</a:t>
            </a:r>
            <a:r>
              <a:rPr lang="en-US" sz="2800" b="1" dirty="0" smtClean="0">
                <a:solidFill>
                  <a:schemeClr val="tx1"/>
                </a:solidFill>
              </a:rPr>
              <a:t> </a:t>
            </a:r>
            <a:r>
              <a:rPr lang="en-US" sz="2800" b="1" dirty="0" err="1" smtClean="0">
                <a:solidFill>
                  <a:schemeClr val="tx1"/>
                </a:solidFill>
              </a:rPr>
              <a:t>bạc</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cải</a:t>
            </a:r>
            <a:r>
              <a:rPr lang="en-US" sz="2800" b="1" dirty="0" smtClean="0">
                <a:solidFill>
                  <a:schemeClr val="tx1"/>
                </a:solidFill>
              </a:rPr>
              <a:t>, </a:t>
            </a:r>
            <a:r>
              <a:rPr lang="en-US" sz="2800" b="1" dirty="0" err="1" smtClean="0">
                <a:solidFill>
                  <a:schemeClr val="tx1"/>
                </a:solidFill>
              </a:rPr>
              <a:t>thời</a:t>
            </a:r>
            <a:r>
              <a:rPr lang="en-US" sz="2800" b="1" dirty="0" smtClean="0">
                <a:solidFill>
                  <a:schemeClr val="tx1"/>
                </a:solidFill>
              </a:rPr>
              <a:t> </a:t>
            </a:r>
            <a:r>
              <a:rPr lang="en-US" sz="2800" b="1" dirty="0" err="1" smtClean="0">
                <a:solidFill>
                  <a:schemeClr val="tx1"/>
                </a:solidFill>
              </a:rPr>
              <a:t>gian</a:t>
            </a:r>
            <a:r>
              <a:rPr lang="en-US" sz="2800" b="1" dirty="0" smtClean="0">
                <a:solidFill>
                  <a:schemeClr val="tx1"/>
                </a:solidFill>
              </a:rPr>
              <a:t>, </a:t>
            </a:r>
            <a:r>
              <a:rPr lang="en-US" sz="2800" b="1" dirty="0" err="1" smtClean="0">
                <a:solidFill>
                  <a:schemeClr val="tx1"/>
                </a:solidFill>
              </a:rPr>
              <a:t>sức</a:t>
            </a:r>
            <a:r>
              <a:rPr lang="en-US" sz="2800" b="1" dirty="0" smtClean="0">
                <a:solidFill>
                  <a:schemeClr val="tx1"/>
                </a:solidFill>
              </a:rPr>
              <a:t> </a:t>
            </a:r>
            <a:r>
              <a:rPr lang="en-US" sz="2800" b="1" dirty="0" err="1" smtClean="0">
                <a:solidFill>
                  <a:schemeClr val="tx1"/>
                </a:solidFill>
              </a:rPr>
              <a:t>lực</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người</a:t>
            </a:r>
            <a:r>
              <a:rPr lang="en-US" sz="2800" b="1" dirty="0" smtClean="0">
                <a:solidFill>
                  <a:schemeClr val="tx1"/>
                </a:solidFill>
              </a:rPr>
              <a:t> </a:t>
            </a:r>
            <a:r>
              <a:rPr lang="en-US" sz="2800" b="1" dirty="0" err="1" smtClean="0">
                <a:solidFill>
                  <a:schemeClr val="tx1"/>
                </a:solidFill>
              </a:rPr>
              <a:t>khác</a:t>
            </a:r>
            <a:r>
              <a:rPr lang="en-US" sz="2800" b="1" dirty="0" smtClean="0">
                <a:solidFill>
                  <a:schemeClr val="tx1"/>
                </a:solidFill>
              </a:rPr>
              <a:t>. </a:t>
            </a:r>
            <a:r>
              <a:rPr lang="en-US" sz="2800" b="1" dirty="0" err="1" smtClean="0">
                <a:solidFill>
                  <a:schemeClr val="tx1"/>
                </a:solidFill>
              </a:rPr>
              <a:t>Chúng</a:t>
            </a:r>
            <a:r>
              <a:rPr lang="en-US" sz="2800" b="1" dirty="0" smtClean="0">
                <a:solidFill>
                  <a:schemeClr val="tx1"/>
                </a:solidFill>
              </a:rPr>
              <a:t> </a:t>
            </a:r>
            <a:r>
              <a:rPr lang="en-US" sz="2800" b="1" dirty="0" err="1" smtClean="0">
                <a:solidFill>
                  <a:schemeClr val="tx1"/>
                </a:solidFill>
              </a:rPr>
              <a:t>ta</a:t>
            </a:r>
            <a:r>
              <a:rPr lang="en-US" sz="2800" b="1" dirty="0" smtClean="0">
                <a:solidFill>
                  <a:schemeClr val="tx1"/>
                </a:solidFill>
              </a:rPr>
              <a:t> </a:t>
            </a:r>
            <a:r>
              <a:rPr lang="en-US" sz="2800" b="1" dirty="0" err="1" smtClean="0">
                <a:solidFill>
                  <a:schemeClr val="tx1"/>
                </a:solidFill>
              </a:rPr>
              <a:t>phải</a:t>
            </a:r>
            <a:r>
              <a:rPr lang="en-US" sz="2800" b="1" dirty="0" smtClean="0">
                <a:solidFill>
                  <a:schemeClr val="tx1"/>
                </a:solidFill>
              </a:rPr>
              <a:t> </a:t>
            </a: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vì</a:t>
            </a:r>
            <a:r>
              <a:rPr lang="en-US" sz="2800" b="1" dirty="0" smtClean="0">
                <a:solidFill>
                  <a:schemeClr val="tx1"/>
                </a:solidFill>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48750" y="4006734"/>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dirty="0" err="1" smtClean="0">
                <a:solidFill>
                  <a:schemeClr val="tx1"/>
                </a:solidFill>
              </a:rPr>
              <a:t>Chúng</a:t>
            </a:r>
            <a:r>
              <a:rPr lang="en-US" sz="2800" b="1" dirty="0" smtClean="0">
                <a:solidFill>
                  <a:schemeClr val="tx1"/>
                </a:solidFill>
              </a:rPr>
              <a:t> </a:t>
            </a:r>
            <a:r>
              <a:rPr lang="en-US" sz="2800" b="1" dirty="0" err="1" smtClean="0">
                <a:solidFill>
                  <a:schemeClr val="tx1"/>
                </a:solidFill>
              </a:rPr>
              <a:t>ta</a:t>
            </a:r>
            <a:r>
              <a:rPr lang="en-US" sz="2800" b="1" dirty="0" smtClean="0">
                <a:solidFill>
                  <a:schemeClr val="tx1"/>
                </a:solidFill>
              </a:rPr>
              <a:t> </a:t>
            </a:r>
            <a:r>
              <a:rPr lang="en-US" sz="2800" b="1" dirty="0" err="1" smtClean="0">
                <a:solidFill>
                  <a:schemeClr val="tx1"/>
                </a:solidFill>
              </a:rPr>
              <a:t>phải</a:t>
            </a:r>
            <a:r>
              <a:rPr lang="en-US" sz="2800" b="1" dirty="0" smtClean="0">
                <a:solidFill>
                  <a:schemeClr val="tx1"/>
                </a:solidFill>
              </a:rPr>
              <a:t> </a:t>
            </a:r>
            <a:r>
              <a:rPr lang="en-US" sz="2800" b="1" dirty="0" err="1" smtClean="0">
                <a:solidFill>
                  <a:schemeClr val="tx1"/>
                </a:solidFill>
              </a:rPr>
              <a:t>biết</a:t>
            </a:r>
            <a:r>
              <a:rPr lang="en-US" sz="2800" b="1" dirty="0" smtClean="0">
                <a:solidFill>
                  <a:schemeClr val="tx1"/>
                </a:solidFill>
              </a:rPr>
              <a:t> </a:t>
            </a: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từ</a:t>
            </a:r>
            <a:r>
              <a:rPr lang="en-US" sz="2800" b="1" dirty="0" smtClean="0">
                <a:solidFill>
                  <a:schemeClr val="tx1"/>
                </a:solidFill>
              </a:rPr>
              <a:t> </a:t>
            </a:r>
            <a:r>
              <a:rPr lang="en-US" sz="2800" b="1" dirty="0" err="1" smtClean="0">
                <a:solidFill>
                  <a:schemeClr val="tx1"/>
                </a:solidFill>
              </a:rPr>
              <a:t>những</a:t>
            </a:r>
            <a:r>
              <a:rPr lang="en-US" sz="2800" b="1" dirty="0" smtClean="0">
                <a:solidFill>
                  <a:schemeClr val="tx1"/>
                </a:solidFill>
              </a:rPr>
              <a:t> </a:t>
            </a:r>
            <a:r>
              <a:rPr lang="en-US" sz="2800" b="1" dirty="0" err="1" smtClean="0">
                <a:solidFill>
                  <a:schemeClr val="tx1"/>
                </a:solidFill>
              </a:rPr>
              <a:t>việc</a:t>
            </a:r>
            <a:r>
              <a:rPr lang="en-US" sz="2800" b="1" dirty="0" smtClean="0">
                <a:solidFill>
                  <a:schemeClr val="tx1"/>
                </a:solidFill>
              </a:rPr>
              <a:t> </a:t>
            </a:r>
            <a:r>
              <a:rPr lang="en-US" sz="2800" b="1" dirty="0" err="1" smtClean="0">
                <a:solidFill>
                  <a:schemeClr val="tx1"/>
                </a:solidFill>
              </a:rPr>
              <a:t>làm</a:t>
            </a:r>
            <a:r>
              <a:rPr lang="en-US" sz="2800" b="1" dirty="0" smtClean="0">
                <a:solidFill>
                  <a:schemeClr val="tx1"/>
                </a:solidFill>
              </a:rPr>
              <a:t> </a:t>
            </a:r>
            <a:r>
              <a:rPr lang="en-US" sz="2800" b="1" dirty="0" err="1" smtClean="0">
                <a:solidFill>
                  <a:schemeClr val="tx1"/>
                </a:solidFill>
              </a:rPr>
              <a:t>nhỏ</a:t>
            </a:r>
            <a:r>
              <a:rPr lang="en-US" sz="2800" b="1" dirty="0" smtClean="0">
                <a:solidFill>
                  <a:schemeClr val="tx1"/>
                </a:solidFill>
              </a:rPr>
              <a:t> </a:t>
            </a:r>
            <a:r>
              <a:rPr lang="en-US" sz="2800" b="1" dirty="0" err="1" smtClean="0">
                <a:solidFill>
                  <a:schemeClr val="tx1"/>
                </a:solidFill>
              </a:rPr>
              <a:t>nhặt</a:t>
            </a:r>
            <a:r>
              <a:rPr lang="en-US" sz="2800" b="1" dirty="0" smtClean="0">
                <a:solidFill>
                  <a:schemeClr val="tx1"/>
                </a:solidFill>
              </a:rPr>
              <a:t> </a:t>
            </a:r>
            <a:r>
              <a:rPr lang="en-US" sz="2800" b="1" dirty="0" err="1" smtClean="0">
                <a:solidFill>
                  <a:schemeClr val="tx1"/>
                </a:solidFill>
              </a:rPr>
              <a:t>nhất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thể</a:t>
            </a:r>
            <a:r>
              <a:rPr lang="en-US" sz="2800" b="1" dirty="0" smtClean="0">
                <a:solidFill>
                  <a:schemeClr val="tx1"/>
                </a:solidFill>
              </a:rPr>
              <a:t>.</a:t>
            </a:r>
            <a:endParaRPr lang="vi-VN" sz="2800" b="1" dirty="0">
              <a:solidFill>
                <a:schemeClr val="tx1"/>
              </a:solidFill>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2016228" y="3817836"/>
            <a:ext cx="396672" cy="476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989746" y="3838470"/>
            <a:ext cx="396671" cy="63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131314"/>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709353" y="3565729"/>
            <a:ext cx="5524500" cy="2862322"/>
          </a:xfrm>
          <a:prstGeom prst="rect">
            <a:avLst/>
          </a:prstGeom>
          <a:noFill/>
          <a:ln w="9525">
            <a:noFill/>
            <a:miter lim="800000"/>
            <a:headEnd/>
            <a:tailEnd/>
          </a:ln>
        </p:spPr>
        <p:txBody>
          <a:bodyPr>
            <a:spAutoFit/>
          </a:bodyPr>
          <a:lstStyle/>
          <a:p>
            <a:pPr defTabSz="457200"/>
            <a:r>
              <a:rPr lang="vi-VN" sz="3600" dirty="0" smtClean="0"/>
              <a:t>Tiết kiệm là biết sử dụng một cách hợp lí, tiền bạc của cải, thời gian, sức lực của mình và của người khác.</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1415927" y="2947166"/>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ppt_w</p:attrName>
                                        </p:attrNameLst>
                                      </p:cBhvr>
                                      <p:tavLst>
                                        <p:tav tm="0" fmla="#ppt_w*sin(2.5*pi*$)">
                                          <p:val>
                                            <p:fltVal val="0"/>
                                          </p:val>
                                        </p:tav>
                                        <p:tav tm="100000">
                                          <p:val>
                                            <p:fltVal val="1"/>
                                          </p:val>
                                        </p:tav>
                                      </p:tavLst>
                                    </p:anim>
                                    <p:anim calcmode="lin" valueType="num">
                                      <p:cBhvr>
                                        <p:cTn id="9" dur="750" fill="hold"/>
                                        <p:tgtEl>
                                          <p:spTgt spid="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639397" y="3628796"/>
            <a:ext cx="5944292"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b.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a:t>
            </a:r>
            <a:r>
              <a:rPr lang="en-US" altLang="en-US" sz="2400" b="1" kern="0" dirty="0" smtClean="0">
                <a:latin typeface="Times New Roman" panose="02020603050405020304" pitchFamily="18" charset="0"/>
                <a:cs typeface="Times New Roman" panose="02020603050405020304" pitchFamily="18" charset="0"/>
              </a:rPr>
              <a:t>LUẬN NHÓM BÀN</a:t>
            </a:r>
            <a:endParaRPr lang="en-US" altLang="en-US" sz="24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182875" y="854808"/>
            <a:ext cx="11787447" cy="2277547"/>
          </a:xfrm>
          <a:prstGeom prst="rect">
            <a:avLst/>
          </a:prstGeom>
          <a:solidFill>
            <a:schemeClr val="bg1">
              <a:lumMod val="95000"/>
            </a:schemeClr>
          </a:solidFill>
          <a:ln w="19050">
            <a:solidFill>
              <a:srgbClr val="0000FF"/>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altLang="en-US" sz="3200" dirty="0" smtClean="0">
                <a:solidFill>
                  <a:srgbClr val="FF0000"/>
                </a:solidFill>
                <a:ea typeface="Cambria" panose="02040503050406030204" pitchFamily="18" charset="0"/>
                <a:cs typeface="Cambria" panose="02040503050406030204" pitchFamily="18" charset="0"/>
              </a:rPr>
              <a:t>1) </a:t>
            </a:r>
            <a:r>
              <a:rPr lang="en-US" sz="3200" dirty="0" err="1" smtClean="0">
                <a:solidFill>
                  <a:srgbClr val="FF0000"/>
                </a:solidFill>
                <a:ea typeface="Courier New" panose="02070309020205020404" pitchFamily="49" charset="0"/>
                <a:cs typeface="Arial" pitchFamily="34" charset="0"/>
              </a:rPr>
              <a:t>Hành</a:t>
            </a:r>
            <a:r>
              <a:rPr lang="en-US" sz="3200" dirty="0" smtClean="0">
                <a:solidFill>
                  <a:srgbClr val="FF0000"/>
                </a:solidFill>
                <a:ea typeface="Courier New" panose="02070309020205020404" pitchFamily="49" charset="0"/>
                <a:cs typeface="Arial" pitchFamily="34" charset="0"/>
              </a:rPr>
              <a:t> vi </a:t>
            </a:r>
            <a:r>
              <a:rPr lang="en-US" sz="3200" dirty="0" err="1" smtClean="0">
                <a:solidFill>
                  <a:srgbClr val="FF0000"/>
                </a:solidFill>
                <a:ea typeface="Courier New" panose="02070309020205020404" pitchFamily="49" charset="0"/>
                <a:cs typeface="Arial" pitchFamily="34" charset="0"/>
              </a:rPr>
              <a:t>nào</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thể</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hiện</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sự</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tiết</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kiệm</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và</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hành</a:t>
            </a:r>
            <a:r>
              <a:rPr lang="en-US" sz="3200" dirty="0" smtClean="0">
                <a:solidFill>
                  <a:srgbClr val="FF0000"/>
                </a:solidFill>
                <a:ea typeface="Courier New" panose="02070309020205020404" pitchFamily="49" charset="0"/>
                <a:cs typeface="Arial" pitchFamily="34" charset="0"/>
              </a:rPr>
              <a:t> vi </a:t>
            </a:r>
            <a:r>
              <a:rPr lang="en-US" sz="3200" dirty="0" err="1" smtClean="0">
                <a:solidFill>
                  <a:srgbClr val="FF0000"/>
                </a:solidFill>
                <a:ea typeface="Courier New" panose="02070309020205020404" pitchFamily="49" charset="0"/>
                <a:cs typeface="Arial" pitchFamily="34" charset="0"/>
              </a:rPr>
              <a:t>nào</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thể</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hiện</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sự</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lãng</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phí</a:t>
            </a:r>
            <a:r>
              <a:rPr lang="en-US" sz="3200" dirty="0" smtClean="0">
                <a:solidFill>
                  <a:srgbClr val="FF0000"/>
                </a:solidFill>
                <a:ea typeface="Courier New" panose="02070309020205020404" pitchFamily="49" charset="0"/>
                <a:cs typeface="Arial" pitchFamily="34" charset="0"/>
              </a:rPr>
              <a:t>?</a:t>
            </a:r>
          </a:p>
          <a:p>
            <a:pPr indent="12700"/>
            <a:r>
              <a:rPr lang="en-US" altLang="en-US" sz="3200" dirty="0" smtClean="0">
                <a:solidFill>
                  <a:srgbClr val="FF0000"/>
                </a:solidFill>
                <a:ea typeface="Cambria" panose="02040503050406030204" pitchFamily="18" charset="0"/>
                <a:cs typeface="Arial" pitchFamily="34" charset="0"/>
              </a:rPr>
              <a:t>2) </a:t>
            </a:r>
            <a:r>
              <a:rPr lang="vi-VN" sz="3200" dirty="0" smtClean="0">
                <a:solidFill>
                  <a:srgbClr val="FF0000"/>
                </a:solidFill>
              </a:rPr>
              <a:t>Cho biết hậu quả của những hành vi lãng phí.</a:t>
            </a:r>
          </a:p>
          <a:p>
            <a:pPr indent="12700"/>
            <a:endParaRPr lang="vi-VN" altLang="en-US" sz="3600" b="1" dirty="0" smtClean="0">
              <a:solidFill>
                <a:srgbClr val="FF0000"/>
              </a:solidFill>
              <a:ea typeface="Cambria" panose="02040503050406030204" pitchFamily="18" charset="0"/>
              <a:cs typeface="Arial" pitchFamily="34" charset="0"/>
            </a:endParaRPr>
          </a:p>
        </p:txBody>
      </p:sp>
      <p:sp>
        <p:nvSpPr>
          <p:cNvPr id="25" name="TextBox 24"/>
          <p:cNvSpPr txBox="1"/>
          <p:nvPr/>
        </p:nvSpPr>
        <p:spPr>
          <a:xfrm>
            <a:off x="448885" y="595986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1" name="Shape 265"/>
          <p:cNvPicPr/>
          <p:nvPr/>
        </p:nvPicPr>
        <p:blipFill>
          <a:blip r:embed="rId5"/>
          <a:srcRect r="50823"/>
          <a:stretch/>
        </p:blipFill>
        <p:spPr>
          <a:xfrm>
            <a:off x="243493" y="3524553"/>
            <a:ext cx="2749089" cy="2314334"/>
          </a:xfrm>
          <a:prstGeom prst="rect">
            <a:avLst/>
          </a:prstGeom>
        </p:spPr>
      </p:pic>
      <p:pic>
        <p:nvPicPr>
          <p:cNvPr id="32" name="Shape 265"/>
          <p:cNvPicPr/>
          <p:nvPr/>
        </p:nvPicPr>
        <p:blipFill>
          <a:blip r:embed="rId5"/>
          <a:srcRect l="50411"/>
          <a:stretch/>
        </p:blipFill>
        <p:spPr>
          <a:xfrm>
            <a:off x="3075708" y="3491299"/>
            <a:ext cx="2826327" cy="2314334"/>
          </a:xfrm>
          <a:prstGeom prst="rect">
            <a:avLst/>
          </a:prstGeom>
        </p:spPr>
      </p:pic>
      <p:pic>
        <p:nvPicPr>
          <p:cNvPr id="33" name="Shape 267"/>
          <p:cNvPicPr/>
          <p:nvPr/>
        </p:nvPicPr>
        <p:blipFill>
          <a:blip r:embed="rId6"/>
          <a:stretch/>
        </p:blipFill>
        <p:spPr>
          <a:xfrm>
            <a:off x="6101195" y="3488530"/>
            <a:ext cx="2660420" cy="2247252"/>
          </a:xfrm>
          <a:prstGeom prst="rect">
            <a:avLst/>
          </a:prstGeom>
        </p:spPr>
      </p:pic>
      <p:pic>
        <p:nvPicPr>
          <p:cNvPr id="34" name="Shape 269"/>
          <p:cNvPicPr/>
          <p:nvPr/>
        </p:nvPicPr>
        <p:blipFill>
          <a:blip r:embed="rId7"/>
          <a:stretch/>
        </p:blipFill>
        <p:spPr>
          <a:xfrm>
            <a:off x="8911243" y="3476408"/>
            <a:ext cx="2682240" cy="2232660"/>
          </a:xfrm>
          <a:prstGeom prst="rect">
            <a:avLst/>
          </a:prstGeom>
        </p:spPr>
      </p:pic>
      <p:sp>
        <p:nvSpPr>
          <p:cNvPr id="35" name="TextBox 34"/>
          <p:cNvSpPr txBox="1"/>
          <p:nvPr/>
        </p:nvSpPr>
        <p:spPr>
          <a:xfrm>
            <a:off x="3427610" y="592661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6" name="TextBox 35"/>
          <p:cNvSpPr txBox="1"/>
          <p:nvPr/>
        </p:nvSpPr>
        <p:spPr>
          <a:xfrm>
            <a:off x="6450673" y="5909982"/>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9446025" y="5862878"/>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par>
                                <p:cTn id="8" presetID="2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edge">
                                      <p:cBhvr>
                                        <p:cTn id="10" dur="2000"/>
                                        <p:tgtEl>
                                          <p:spTgt spid="32"/>
                                        </p:tgtEl>
                                      </p:cBhvr>
                                    </p:animEffect>
                                  </p:childTnLst>
                                </p:cTn>
                              </p:par>
                              <p:par>
                                <p:cTn id="11" presetID="2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edge">
                                      <p:cBhvr>
                                        <p:cTn id="13" dur="2000"/>
                                        <p:tgtEl>
                                          <p:spTgt spid="33"/>
                                        </p:tgtEl>
                                      </p:cBhvr>
                                    </p:animEffect>
                                  </p:childTnLst>
                                </p:cTn>
                              </p:par>
                              <p:par>
                                <p:cTn id="14" presetID="2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edge">
                                      <p:cBhvr>
                                        <p:cTn id="16" dur="2000"/>
                                        <p:tgtEl>
                                          <p:spTgt spid="3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heel(1)">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a:t>
            </a:r>
            <a:r>
              <a:rPr lang="en-US" altLang="en-US" sz="2400" b="1" kern="0" dirty="0" smtClean="0">
                <a:latin typeface="Times New Roman" panose="02020603050405020304" pitchFamily="18" charset="0"/>
                <a:cs typeface="Times New Roman" panose="02020603050405020304" pitchFamily="18" charset="0"/>
              </a:rPr>
              <a:t>LUẬN NHÓM BÀN</a:t>
            </a:r>
            <a:endParaRPr lang="en-US" altLang="en-US" sz="24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6733309" y="1652842"/>
            <a:ext cx="5203762" cy="3354765"/>
          </a:xfrm>
          <a:prstGeom prst="rect">
            <a:avLst/>
          </a:prstGeom>
          <a:solidFill>
            <a:schemeClr val="bg1">
              <a:lumMod val="95000"/>
            </a:schemeClr>
          </a:solidFill>
          <a:ln w="28575">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srgbClr val="0000FF"/>
                </a:solidFill>
                <a:ea typeface="Cambria" panose="02040503050406030204" pitchFamily="18" charset="0"/>
                <a:cs typeface="Cambria" panose="02040503050406030204" pitchFamily="18" charset="0"/>
              </a:rPr>
              <a:t/>
            </a:r>
            <a:br>
              <a:rPr lang="vi-VN" altLang="en-US" sz="1000" dirty="0" smtClean="0">
                <a:solidFill>
                  <a:srgbClr val="0000FF"/>
                </a:solidFill>
                <a:ea typeface="Cambria" panose="02040503050406030204" pitchFamily="18" charset="0"/>
                <a:cs typeface="Cambria" panose="02040503050406030204" pitchFamily="18" charset="0"/>
              </a:rPr>
            </a:br>
            <a:endParaRPr lang="en-US" altLang="en-US" sz="1000" dirty="0" smtClean="0">
              <a:solidFill>
                <a:srgbClr val="0000FF"/>
              </a:solidFill>
              <a:ea typeface="Cambria" panose="02040503050406030204" pitchFamily="18" charset="0"/>
              <a:cs typeface="Cambria" panose="02040503050406030204" pitchFamily="18" charset="0"/>
            </a:endParaRPr>
          </a:p>
          <a:p>
            <a:pPr indent="12700" algn="just"/>
            <a:r>
              <a:rPr lang="en-US" sz="3200" dirty="0" err="1" smtClean="0">
                <a:solidFill>
                  <a:srgbClr val="0000FF"/>
                </a:solidFill>
              </a:rPr>
              <a:t>Hậu</a:t>
            </a:r>
            <a:r>
              <a:rPr lang="en-US" sz="3200" dirty="0" smtClean="0">
                <a:solidFill>
                  <a:srgbClr val="0000FF"/>
                </a:solidFill>
              </a:rPr>
              <a:t> </a:t>
            </a:r>
            <a:r>
              <a:rPr lang="en-US" sz="3200" dirty="0" err="1" smtClean="0">
                <a:solidFill>
                  <a:srgbClr val="0000FF"/>
                </a:solidFill>
              </a:rPr>
              <a:t>quả</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những</a:t>
            </a:r>
            <a:r>
              <a:rPr lang="en-US" sz="3200" dirty="0" smtClean="0">
                <a:solidFill>
                  <a:srgbClr val="0000FF"/>
                </a:solidFill>
              </a:rPr>
              <a:t> </a:t>
            </a:r>
            <a:r>
              <a:rPr lang="en-US" sz="3200" dirty="0" err="1" smtClean="0">
                <a:solidFill>
                  <a:srgbClr val="0000FF"/>
                </a:solidFill>
              </a:rPr>
              <a:t>hành</a:t>
            </a:r>
            <a:r>
              <a:rPr lang="en-US" sz="3200" dirty="0" smtClean="0">
                <a:solidFill>
                  <a:srgbClr val="0000FF"/>
                </a:solidFill>
              </a:rPr>
              <a:t> vi </a:t>
            </a:r>
            <a:r>
              <a:rPr lang="en-US" sz="3200" dirty="0" err="1" smtClean="0">
                <a:solidFill>
                  <a:srgbClr val="0000FF"/>
                </a:solidFill>
              </a:rPr>
              <a:t>lãng</a:t>
            </a:r>
            <a:r>
              <a:rPr lang="en-US" sz="3200" dirty="0" smtClean="0">
                <a:solidFill>
                  <a:srgbClr val="0000FF"/>
                </a:solidFill>
              </a:rPr>
              <a:t> </a:t>
            </a:r>
            <a:r>
              <a:rPr lang="en-US" sz="3200" dirty="0" err="1" smtClean="0">
                <a:solidFill>
                  <a:srgbClr val="0000FF"/>
                </a:solidFill>
              </a:rPr>
              <a:t>phí</a:t>
            </a:r>
            <a:r>
              <a:rPr lang="en-US" sz="3200" dirty="0" smtClean="0">
                <a:solidFill>
                  <a:srgbClr val="0000FF"/>
                </a:solidFill>
              </a:rPr>
              <a:t>: </a:t>
            </a:r>
            <a:r>
              <a:rPr lang="en-US" sz="3200" dirty="0" err="1" smtClean="0">
                <a:solidFill>
                  <a:srgbClr val="0000FF"/>
                </a:solidFill>
              </a:rPr>
              <a:t>tốn</a:t>
            </a:r>
            <a:r>
              <a:rPr lang="en-US" sz="3200" dirty="0" smtClean="0">
                <a:solidFill>
                  <a:srgbClr val="0000FF"/>
                </a:solidFill>
              </a:rPr>
              <a:t> </a:t>
            </a:r>
            <a:r>
              <a:rPr lang="en-US" sz="3200" dirty="0" err="1" smtClean="0">
                <a:solidFill>
                  <a:srgbClr val="0000FF"/>
                </a:solidFill>
              </a:rPr>
              <a:t>kém</a:t>
            </a:r>
            <a:r>
              <a:rPr lang="en-US" sz="3200" dirty="0" smtClean="0">
                <a:solidFill>
                  <a:srgbClr val="0000FF"/>
                </a:solidFill>
              </a:rPr>
              <a:t> </a:t>
            </a:r>
            <a:r>
              <a:rPr lang="en-US" sz="3200" dirty="0" err="1" smtClean="0">
                <a:solidFill>
                  <a:srgbClr val="0000FF"/>
                </a:solidFill>
              </a:rPr>
              <a:t>tiền</a:t>
            </a:r>
            <a:r>
              <a:rPr lang="en-US" sz="3200" dirty="0" smtClean="0">
                <a:solidFill>
                  <a:srgbClr val="0000FF"/>
                </a:solidFill>
              </a:rPr>
              <a:t> </a:t>
            </a:r>
            <a:r>
              <a:rPr lang="en-US" sz="3200" dirty="0" err="1" smtClean="0">
                <a:solidFill>
                  <a:srgbClr val="0000FF"/>
                </a:solidFill>
              </a:rPr>
              <a:t>bạc</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gia</a:t>
            </a:r>
            <a:r>
              <a:rPr lang="en-US" sz="3200" dirty="0" smtClean="0">
                <a:solidFill>
                  <a:srgbClr val="0000FF"/>
                </a:solidFill>
              </a:rPr>
              <a:t> </a:t>
            </a:r>
            <a:r>
              <a:rPr lang="en-US" sz="3200" dirty="0" err="1" smtClean="0">
                <a:solidFill>
                  <a:srgbClr val="0000FF"/>
                </a:solidFill>
              </a:rPr>
              <a:t>đình</a:t>
            </a:r>
            <a:r>
              <a:rPr lang="en-US" sz="3200" dirty="0" smtClean="0">
                <a:solidFill>
                  <a:srgbClr val="0000FF"/>
                </a:solidFill>
              </a:rPr>
              <a:t>, </a:t>
            </a:r>
            <a:r>
              <a:rPr lang="en-US" sz="3200" dirty="0" err="1" smtClean="0">
                <a:solidFill>
                  <a:srgbClr val="0000FF"/>
                </a:solidFill>
              </a:rPr>
              <a:t>tài</a:t>
            </a:r>
            <a:r>
              <a:rPr lang="en-US" sz="3200" dirty="0" smtClean="0">
                <a:solidFill>
                  <a:srgbClr val="0000FF"/>
                </a:solidFill>
              </a:rPr>
              <a:t> </a:t>
            </a:r>
            <a:r>
              <a:rPr lang="en-US" sz="3200" dirty="0" err="1" smtClean="0">
                <a:solidFill>
                  <a:srgbClr val="0000FF"/>
                </a:solidFill>
              </a:rPr>
              <a:t>nguyên</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xã</a:t>
            </a:r>
            <a:r>
              <a:rPr lang="en-US" sz="3200" dirty="0" smtClean="0">
                <a:solidFill>
                  <a:srgbClr val="0000FF"/>
                </a:solidFill>
              </a:rPr>
              <a:t> </a:t>
            </a:r>
            <a:r>
              <a:rPr lang="en-US" sz="3200" dirty="0" err="1" smtClean="0">
                <a:solidFill>
                  <a:srgbClr val="0000FF"/>
                </a:solidFill>
              </a:rPr>
              <a:t>hội</a:t>
            </a:r>
            <a:r>
              <a:rPr lang="en-US" sz="3200" dirty="0" smtClean="0">
                <a:solidFill>
                  <a:srgbClr val="0000FF"/>
                </a:solidFill>
              </a:rPr>
              <a:t> </a:t>
            </a:r>
            <a:r>
              <a:rPr lang="en-US" sz="3200" dirty="0" err="1" smtClean="0">
                <a:solidFill>
                  <a:srgbClr val="0000FF"/>
                </a:solidFill>
              </a:rPr>
              <a:t>và</a:t>
            </a:r>
            <a:r>
              <a:rPr lang="en-US" sz="3200" dirty="0" smtClean="0">
                <a:solidFill>
                  <a:srgbClr val="0000FF"/>
                </a:solidFill>
              </a:rPr>
              <a:t> </a:t>
            </a:r>
            <a:r>
              <a:rPr lang="en-US" sz="3200" dirty="0" err="1" smtClean="0">
                <a:solidFill>
                  <a:srgbClr val="0000FF"/>
                </a:solidFill>
              </a:rPr>
              <a:t>lãng</a:t>
            </a:r>
            <a:r>
              <a:rPr lang="en-US" sz="3200" dirty="0" smtClean="0">
                <a:solidFill>
                  <a:srgbClr val="0000FF"/>
                </a:solidFill>
              </a:rPr>
              <a:t> </a:t>
            </a:r>
            <a:r>
              <a:rPr lang="en-US" sz="3200" dirty="0" err="1" smtClean="0">
                <a:solidFill>
                  <a:srgbClr val="0000FF"/>
                </a:solidFill>
              </a:rPr>
              <a:t>phí</a:t>
            </a:r>
            <a:r>
              <a:rPr lang="en-US" sz="3200" dirty="0" smtClean="0">
                <a:solidFill>
                  <a:srgbClr val="0000FF"/>
                </a:solidFill>
              </a:rPr>
              <a:t> </a:t>
            </a:r>
            <a:r>
              <a:rPr lang="en-US" sz="3200" dirty="0" err="1" smtClean="0">
                <a:solidFill>
                  <a:srgbClr val="0000FF"/>
                </a:solidFill>
              </a:rPr>
              <a:t>với</a:t>
            </a:r>
            <a:r>
              <a:rPr lang="en-US" sz="3200" dirty="0" smtClean="0">
                <a:solidFill>
                  <a:srgbClr val="0000FF"/>
                </a:solidFill>
              </a:rPr>
              <a:t> </a:t>
            </a:r>
            <a:r>
              <a:rPr lang="en-US" sz="3200" dirty="0" err="1" smtClean="0">
                <a:solidFill>
                  <a:srgbClr val="0000FF"/>
                </a:solidFill>
              </a:rPr>
              <a:t>thời</a:t>
            </a:r>
            <a:r>
              <a:rPr lang="en-US" sz="3200" dirty="0" smtClean="0">
                <a:solidFill>
                  <a:srgbClr val="0000FF"/>
                </a:solidFill>
              </a:rPr>
              <a:t> </a:t>
            </a:r>
            <a:r>
              <a:rPr lang="en-US" sz="3200" dirty="0" err="1" smtClean="0">
                <a:solidFill>
                  <a:srgbClr val="0000FF"/>
                </a:solidFill>
              </a:rPr>
              <a:t>gian</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chúng</a:t>
            </a:r>
            <a:r>
              <a:rPr lang="en-US" sz="3200" dirty="0" smtClean="0">
                <a:solidFill>
                  <a:srgbClr val="0000FF"/>
                </a:solidFill>
              </a:rPr>
              <a:t> </a:t>
            </a:r>
            <a:r>
              <a:rPr lang="en-US" sz="3200" dirty="0" err="1" smtClean="0">
                <a:solidFill>
                  <a:srgbClr val="0000FF"/>
                </a:solidFill>
              </a:rPr>
              <a:t>ta</a:t>
            </a:r>
            <a:r>
              <a:rPr lang="en-US" sz="3200" dirty="0" smtClean="0">
                <a:solidFill>
                  <a:srgbClr val="0000FF"/>
                </a:solidFill>
              </a:rPr>
              <a:t>.   </a:t>
            </a:r>
          </a:p>
          <a:p>
            <a:pPr indent="12700"/>
            <a:r>
              <a:rPr lang="en-US" sz="3200" dirty="0" smtClean="0">
                <a:solidFill>
                  <a:srgbClr val="0000FF"/>
                </a:solidFill>
              </a:rPr>
              <a:t>                      </a:t>
            </a:r>
            <a:endParaRPr lang="vi-VN" altLang="en-US" sz="3600" b="1" dirty="0" smtClean="0">
              <a:solidFill>
                <a:srgbClr val="0000FF"/>
              </a:solidFill>
              <a:ea typeface="Cambria" panose="02040503050406030204" pitchFamily="18"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3" name="Shape 267"/>
          <p:cNvPicPr/>
          <p:nvPr/>
        </p:nvPicPr>
        <p:blipFill>
          <a:blip r:embed="rId5"/>
          <a:stretch/>
        </p:blipFill>
        <p:spPr>
          <a:xfrm>
            <a:off x="265661" y="2161309"/>
            <a:ext cx="2660420" cy="2277688"/>
          </a:xfrm>
          <a:prstGeom prst="rect">
            <a:avLst/>
          </a:prstGeom>
        </p:spPr>
      </p:pic>
      <p:pic>
        <p:nvPicPr>
          <p:cNvPr id="34" name="Shape 269"/>
          <p:cNvPicPr/>
          <p:nvPr/>
        </p:nvPicPr>
        <p:blipFill>
          <a:blip r:embed="rId6"/>
          <a:stretch/>
        </p:blipFill>
        <p:spPr>
          <a:xfrm>
            <a:off x="3640975" y="2161309"/>
            <a:ext cx="2682240" cy="2317477"/>
          </a:xfrm>
          <a:prstGeom prst="rect">
            <a:avLst/>
          </a:prstGeom>
        </p:spPr>
      </p:pic>
      <p:sp>
        <p:nvSpPr>
          <p:cNvPr id="36" name="TextBox 35"/>
          <p:cNvSpPr txBox="1"/>
          <p:nvPr/>
        </p:nvSpPr>
        <p:spPr>
          <a:xfrm>
            <a:off x="698265" y="5211713"/>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3693617" y="5164609"/>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26750"/>
            <a:ext cx="12192000" cy="6831250"/>
          </a:xfrm>
          <a:prstGeom prst="rect">
            <a:avLst/>
          </a:prstGeom>
          <a:noFill/>
        </p:spPr>
      </p:pic>
      <p:pic>
        <p:nvPicPr>
          <p:cNvPr id="3" name="Picture 2"/>
          <p:cNvPicPr>
            <a:picLocks noChangeAspect="1"/>
          </p:cNvPicPr>
          <p:nvPr/>
        </p:nvPicPr>
        <p:blipFill>
          <a:blip r:embed="rId4"/>
          <a:stretch>
            <a:fillRect/>
          </a:stretch>
        </p:blipFill>
        <p:spPr>
          <a:xfrm>
            <a:off x="10935926" y="-50055"/>
            <a:ext cx="1255238" cy="937524"/>
          </a:xfrm>
          <a:prstGeom prst="rect">
            <a:avLst/>
          </a:prstGeom>
        </p:spPr>
      </p:pic>
      <p:sp>
        <p:nvSpPr>
          <p:cNvPr id="9" name="Rectangle 8"/>
          <p:cNvSpPr/>
          <p:nvPr/>
        </p:nvSpPr>
        <p:spPr>
          <a:xfrm>
            <a:off x="8179638" y="1306255"/>
            <a:ext cx="3663128" cy="531428"/>
          </a:xfrm>
          <a:prstGeom prst="rect">
            <a:avLst/>
          </a:prstGeom>
        </p:spPr>
        <p:txBody>
          <a:bodyPr wrap="square">
            <a:spAutoFit/>
          </a:bodyPr>
          <a:lstStyle/>
          <a:p>
            <a:pPr eaLnBrk="0" fontAlgn="base" hangingPunct="0">
              <a:lnSpc>
                <a:spcPct val="125000"/>
              </a:lnSpc>
              <a:spcBef>
                <a:spcPct val="0"/>
              </a:spcBef>
              <a:spcAft>
                <a:spcPct val="0"/>
              </a:spcAft>
              <a:defRPr/>
            </a:pPr>
            <a:endParaRPr lang="en-US" sz="2531" dirty="0">
              <a:solidFill>
                <a:srgbClr val="FF0000"/>
              </a:solidFill>
              <a:latin typeface="Arial" pitchFamily="34" charset="0"/>
              <a:ea typeface="Arial Unicode MS"/>
              <a:cs typeface="Arial" pitchFamily="34" charset="0"/>
            </a:endParaRPr>
          </a:p>
        </p:txBody>
      </p:sp>
      <p:sp>
        <p:nvSpPr>
          <p:cNvPr id="10" name="Rectangle 9"/>
          <p:cNvSpPr/>
          <p:nvPr/>
        </p:nvSpPr>
        <p:spPr>
          <a:xfrm>
            <a:off x="-1489704" y="6858000"/>
            <a:ext cx="3458255" cy="481799"/>
          </a:xfrm>
          <a:prstGeom prst="rect">
            <a:avLst/>
          </a:prstGeom>
        </p:spPr>
        <p:txBody>
          <a:bodyPr wrap="square">
            <a:spAutoFit/>
          </a:bodyPr>
          <a:lstStyle/>
          <a:p>
            <a:pPr eaLnBrk="0" fontAlgn="base" hangingPunct="0">
              <a:spcBef>
                <a:spcPct val="0"/>
              </a:spcBef>
              <a:spcAft>
                <a:spcPct val="0"/>
              </a:spcAft>
              <a:defRPr/>
            </a:pPr>
            <a:endParaRPr lang="en-SG" sz="2531" dirty="0">
              <a:solidFill>
                <a:srgbClr val="FF0000"/>
              </a:solidFill>
              <a:latin typeface="Arial" pitchFamily="34" charset="0"/>
              <a:ea typeface="微软雅黑"/>
              <a:cs typeface="Arial" pitchFamily="34" charset="0"/>
            </a:endParaRPr>
          </a:p>
        </p:txBody>
      </p:sp>
      <p:pic>
        <p:nvPicPr>
          <p:cNvPr id="11" name="图片 1"/>
          <p:cNvPicPr>
            <a:picLocks noChangeAspect="1"/>
          </p:cNvPicPr>
          <p:nvPr/>
        </p:nvPicPr>
        <p:blipFill>
          <a:blip r:embed="rId5">
            <a:extLst>
              <a:ext uri="{28A0092B-C50C-407E-A947-70E740481C1C}">
                <a14:useLocalDpi xmlns="" xmlns:a14="http://schemas.microsoft.com/office/drawing/2010/main" val="0"/>
              </a:ext>
            </a:extLst>
          </a:blip>
          <a:srcRect l="8347" r="32761"/>
          <a:stretch>
            <a:fillRect/>
          </a:stretch>
        </p:blipFill>
        <p:spPr bwMode="auto">
          <a:xfrm>
            <a:off x="10674927" y="5120347"/>
            <a:ext cx="1517073" cy="1737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305874" y="282625"/>
            <a:ext cx="8517302" cy="646331"/>
          </a:xfrm>
          <a:prstGeom prst="rect">
            <a:avLst/>
          </a:prstGeom>
          <a:solidFill>
            <a:srgbClr val="FFFF00"/>
          </a:solidFill>
          <a:ln w="28575">
            <a:solidFill>
              <a:srgbClr val="00B05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a:t>
            </a:r>
            <a:r>
              <a:rPr lang="en-US" altLang="en-US" sz="3600" b="1" dirty="0" smtClean="0">
                <a:solidFill>
                  <a:srgbClr val="0070C0"/>
                </a:solidFill>
                <a:latin typeface="Arial" pitchFamily="34" charset="0"/>
                <a:ea typeface="Helvetica Neue"/>
                <a:cs typeface="Arial" pitchFamily="34" charset="0"/>
              </a:rPr>
              <a:t>: “TIẾP SỨC ĐỒNG ĐỘI”</a:t>
            </a:r>
            <a:endParaRPr lang="en-SG" altLang="en-US" sz="3600" b="1" dirty="0">
              <a:solidFill>
                <a:srgbClr val="0070C0"/>
              </a:solidFill>
              <a:latin typeface="Arial" pitchFamily="34" charset="0"/>
              <a:cs typeface="Arial" pitchFamily="34" charset="0"/>
            </a:endParaRPr>
          </a:p>
        </p:txBody>
      </p:sp>
      <p:pic>
        <p:nvPicPr>
          <p:cNvPr id="16" name="Picture 15"/>
          <p:cNvPicPr>
            <a:picLocks noChangeAspect="1"/>
          </p:cNvPicPr>
          <p:nvPr/>
        </p:nvPicPr>
        <p:blipFill>
          <a:blip r:embed="rId6"/>
          <a:stretch>
            <a:fillRect/>
          </a:stretch>
        </p:blipFill>
        <p:spPr>
          <a:xfrm>
            <a:off x="149625" y="-33430"/>
            <a:ext cx="2161309" cy="1387864"/>
          </a:xfrm>
          <a:prstGeom prst="rect">
            <a:avLst/>
          </a:prstGeom>
        </p:spPr>
      </p:pic>
      <p:pic>
        <p:nvPicPr>
          <p:cNvPr id="17" name="Shape 1"/>
          <p:cNvPicPr/>
          <p:nvPr/>
        </p:nvPicPr>
        <p:blipFill>
          <a:blip r:embed="rId7"/>
          <a:stretch/>
        </p:blipFill>
        <p:spPr>
          <a:xfrm>
            <a:off x="10919460" y="0"/>
            <a:ext cx="1272540" cy="1043940"/>
          </a:xfrm>
          <a:prstGeom prst="rect">
            <a:avLst/>
          </a:prstGeom>
        </p:spPr>
      </p:pic>
      <p:sp>
        <p:nvSpPr>
          <p:cNvPr id="18"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9" name="Rounded Rectangle 18"/>
          <p:cNvSpPr/>
          <p:nvPr/>
        </p:nvSpPr>
        <p:spPr>
          <a:xfrm>
            <a:off x="299258" y="1413164"/>
            <a:ext cx="3541222" cy="483800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lnSpc>
                <a:spcPct val="125000"/>
              </a:lnSpc>
              <a:spcBef>
                <a:spcPct val="0"/>
              </a:spcBef>
              <a:spcAft>
                <a:spcPct val="0"/>
              </a:spcAft>
              <a:defRPr/>
            </a:pPr>
            <a:r>
              <a:rPr lang="en-US" sz="3200" kern="0" dirty="0" err="1" smtClean="0">
                <a:solidFill>
                  <a:srgbClr val="0070C0"/>
                </a:solidFill>
                <a:latin typeface="Arial" pitchFamily="34" charset="0"/>
                <a:ea typeface="Arial Unicode MS"/>
                <a:cs typeface="Arial" pitchFamily="34" charset="0"/>
              </a:rPr>
              <a:t>Chia</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lớp</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ra</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thành</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hai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đội</a:t>
            </a:r>
            <a:r>
              <a:rPr lang="en-US" sz="3200" kern="0" dirty="0" smtClean="0">
                <a:solidFill>
                  <a:srgbClr val="0070C0"/>
                </a:solidFill>
                <a:latin typeface="Arial" pitchFamily="34" charset="0"/>
                <a:ea typeface="Arial Unicode MS"/>
                <a:cs typeface="Arial" pitchFamily="34" charset="0"/>
              </a:rPr>
              <a:t>:</a:t>
            </a:r>
          </a:p>
          <a:p>
            <a:pPr lvl="0" eaLnBrk="0" fontAlgn="base" hangingPunct="0">
              <a:lnSpc>
                <a:spcPct val="125000"/>
              </a:lnSpc>
              <a:spcBef>
                <a:spcPct val="0"/>
              </a:spcBef>
              <a:spcAft>
                <a:spcPct val="0"/>
              </a:spcAft>
              <a:defRPr/>
            </a:pP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1: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tiết</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kiệm</a:t>
            </a:r>
            <a:endPar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endParaRPr>
          </a:p>
          <a:p>
            <a:pPr lvl="0" eaLnBrk="0" fontAlgn="base" hangingPunct="0">
              <a:lnSpc>
                <a:spcPct val="125000"/>
              </a:lnSpc>
              <a:spcBef>
                <a:spcPct val="0"/>
              </a:spcBef>
              <a:spcAft>
                <a:spcPct val="0"/>
              </a:spcAft>
              <a:defRPr/>
            </a:pP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2: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lãng</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phí</a:t>
            </a:r>
            <a:endParaRPr lang="zh-CN" altLang="en-US" sz="3200" kern="0" dirty="0">
              <a:solidFill>
                <a:srgbClr val="0070C0"/>
              </a:solidFill>
              <a:latin typeface="Arial" pitchFamily="34" charset="0"/>
              <a:ea typeface="微软雅黑"/>
              <a:cs typeface="Arial" pitchFamily="34" charset="0"/>
              <a:sym typeface="微软雅黑" panose="020B0503020204020204" pitchFamily="34" charset="-122"/>
            </a:endParaRPr>
          </a:p>
        </p:txBody>
      </p:sp>
      <p:sp>
        <p:nvSpPr>
          <p:cNvPr id="20" name="Rounded Rectangle 19"/>
          <p:cNvSpPr/>
          <p:nvPr/>
        </p:nvSpPr>
        <p:spPr>
          <a:xfrm>
            <a:off x="4039985" y="1745673"/>
            <a:ext cx="3557848" cy="18953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kern="0" dirty="0" err="1" smtClean="0">
                <a:solidFill>
                  <a:srgbClr val="0070C0"/>
                </a:solidFill>
                <a:latin typeface="Arial" pitchFamily="34" charset="0"/>
                <a:ea typeface="Arial Unicode MS"/>
                <a:cs typeface="Arial" pitchFamily="34" charset="0"/>
              </a:rPr>
              <a:t>Mỗi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đội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cử</a:t>
            </a:r>
            <a:r>
              <a:rPr lang="en-US" sz="3200" kern="0" dirty="0" smtClean="0">
                <a:solidFill>
                  <a:srgbClr val="0070C0"/>
                </a:solidFill>
                <a:latin typeface="Arial" pitchFamily="34" charset="0"/>
                <a:ea typeface="Arial Unicode MS"/>
                <a:cs typeface="Arial" pitchFamily="34" charset="0"/>
              </a:rPr>
              <a:t> 5 </a:t>
            </a:r>
            <a:r>
              <a:rPr lang="en-US" sz="3200" kern="0" dirty="0" err="1" smtClean="0">
                <a:solidFill>
                  <a:srgbClr val="0070C0"/>
                </a:solidFill>
                <a:latin typeface="Arial" pitchFamily="34" charset="0"/>
                <a:ea typeface="Arial Unicode MS"/>
                <a:cs typeface="Arial" pitchFamily="34" charset="0"/>
              </a:rPr>
              <a:t>bạn</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đại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diện</a:t>
            </a:r>
            <a:endParaRPr lang="zh-CN" altLang="en-US" sz="3200" kern="0" dirty="0" smtClean="0">
              <a:solidFill>
                <a:srgbClr val="0070C0"/>
              </a:solidFill>
              <a:latin typeface="Arial" pitchFamily="34" charset="0"/>
              <a:ea typeface="微软雅黑"/>
              <a:cs typeface="Arial" pitchFamily="34" charset="0"/>
              <a:sym typeface="微软雅黑" panose="020B0503020204020204" pitchFamily="34" charset="-122"/>
            </a:endParaRPr>
          </a:p>
          <a:p>
            <a:pPr algn="ctr"/>
            <a:endParaRPr lang="vi-VN" dirty="0">
              <a:solidFill>
                <a:srgbClr val="0070C0"/>
              </a:solidFill>
            </a:endParaRPr>
          </a:p>
        </p:txBody>
      </p:sp>
      <p:sp>
        <p:nvSpPr>
          <p:cNvPr id="21" name="Rounded Rectangle 20"/>
          <p:cNvSpPr/>
          <p:nvPr/>
        </p:nvSpPr>
        <p:spPr>
          <a:xfrm>
            <a:off x="7996844" y="1429789"/>
            <a:ext cx="3940232" cy="257694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25000"/>
              </a:lnSpc>
              <a:spcBef>
                <a:spcPct val="0"/>
              </a:spcBef>
              <a:spcAft>
                <a:spcPct val="0"/>
              </a:spcAft>
              <a:defRPr/>
            </a:pPr>
            <a:r>
              <a:rPr lang="en-US" sz="3200" dirty="0" err="1" smtClean="0">
                <a:solidFill>
                  <a:srgbClr val="0070C0"/>
                </a:solidFill>
                <a:latin typeface="Arial" pitchFamily="34" charset="0"/>
                <a:ea typeface="Arial Unicode MS"/>
                <a:cs typeface="Arial" pitchFamily="34" charset="0"/>
              </a:rPr>
              <a:t>Đạ</a:t>
            </a:r>
            <a:r>
              <a:rPr lang="it-IT" sz="3200" dirty="0" smtClean="0">
                <a:solidFill>
                  <a:srgbClr val="0070C0"/>
                </a:solidFill>
                <a:latin typeface="Arial" pitchFamily="34" charset="0"/>
                <a:ea typeface="Arial Unicode MS"/>
                <a:cs typeface="Arial" pitchFamily="34" charset="0"/>
              </a:rPr>
              <a:t>i di</a:t>
            </a:r>
            <a:r>
              <a:rPr lang="en-US" sz="3200" dirty="0" err="1" smtClean="0">
                <a:solidFill>
                  <a:srgbClr val="0070C0"/>
                </a:solidFill>
                <a:latin typeface="Arial" pitchFamily="34" charset="0"/>
                <a:ea typeface="Arial Unicode MS"/>
                <a:cs typeface="Arial" pitchFamily="34" charset="0"/>
              </a:rPr>
              <a:t>ện</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hai</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đội</a:t>
            </a:r>
            <a:r>
              <a:rPr lang="en-US" sz="3200" dirty="0" smtClean="0">
                <a:solidFill>
                  <a:srgbClr val="0070C0"/>
                </a:solidFill>
                <a:latin typeface="Arial" pitchFamily="34" charset="0"/>
                <a:ea typeface="Arial Unicode MS"/>
                <a:cs typeface="Arial" pitchFamily="34" charset="0"/>
              </a:rPr>
              <a:t> l</a:t>
            </a:r>
            <a:r>
              <a:rPr lang="fr-FR" sz="3200" dirty="0" smtClean="0">
                <a:solidFill>
                  <a:srgbClr val="0070C0"/>
                </a:solidFill>
                <a:latin typeface="Arial" pitchFamily="34" charset="0"/>
                <a:ea typeface="Arial Unicode MS"/>
                <a:cs typeface="Arial" pitchFamily="34" charset="0"/>
              </a:rPr>
              <a:t>ê</a:t>
            </a:r>
            <a:r>
              <a:rPr lang="en-US" sz="3200" dirty="0" smtClean="0">
                <a:solidFill>
                  <a:srgbClr val="0070C0"/>
                </a:solidFill>
                <a:latin typeface="Arial" pitchFamily="34" charset="0"/>
                <a:ea typeface="Arial Unicode MS"/>
                <a:cs typeface="Arial" pitchFamily="34" charset="0"/>
              </a:rPr>
              <a:t>n </a:t>
            </a:r>
            <a:r>
              <a:rPr lang="en-US" sz="3200" dirty="0" err="1" smtClean="0">
                <a:solidFill>
                  <a:srgbClr val="0070C0"/>
                </a:solidFill>
                <a:latin typeface="Arial" pitchFamily="34" charset="0"/>
                <a:ea typeface="Arial Unicode MS"/>
                <a:cs typeface="Arial" pitchFamily="34" charset="0"/>
              </a:rPr>
              <a:t>bả</a:t>
            </a:r>
            <a:r>
              <a:rPr lang="nl-NL" sz="3200" dirty="0" smtClean="0">
                <a:solidFill>
                  <a:srgbClr val="0070C0"/>
                </a:solidFill>
                <a:latin typeface="Arial" pitchFamily="34" charset="0"/>
                <a:ea typeface="Arial Unicode MS"/>
                <a:cs typeface="Arial" pitchFamily="34" charset="0"/>
              </a:rPr>
              <a:t>ng </a:t>
            </a:r>
            <a:r>
              <a:rPr lang="en-US" sz="3200" dirty="0" err="1" smtClean="0">
                <a:solidFill>
                  <a:srgbClr val="0070C0"/>
                </a:solidFill>
                <a:latin typeface="Arial" pitchFamily="34" charset="0"/>
                <a:ea typeface="Arial Unicode MS"/>
                <a:cs typeface="Arial" pitchFamily="34" charset="0"/>
              </a:rPr>
              <a:t>viết</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những</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biểu</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hiện</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trong</a:t>
            </a:r>
            <a:r>
              <a:rPr lang="en-US" sz="3200" dirty="0" smtClean="0">
                <a:solidFill>
                  <a:srgbClr val="0070C0"/>
                </a:solidFill>
                <a:latin typeface="Arial" pitchFamily="34" charset="0"/>
                <a:ea typeface="Arial Unicode MS"/>
                <a:cs typeface="Arial" pitchFamily="34" charset="0"/>
              </a:rPr>
              <a:t> </a:t>
            </a:r>
            <a:r>
              <a:rPr lang="en-US" sz="3200" dirty="0" smtClean="0">
                <a:solidFill>
                  <a:srgbClr val="0070C0"/>
                </a:solidFill>
                <a:latin typeface="Arial" pitchFamily="34" charset="0"/>
                <a:ea typeface="Arial Unicode MS"/>
                <a:cs typeface="Arial" pitchFamily="34" charset="0"/>
              </a:rPr>
              <a:t>3’</a:t>
            </a:r>
            <a:endParaRPr lang="en-US" sz="3200" dirty="0">
              <a:solidFill>
                <a:srgbClr val="0070C0"/>
              </a:solidFill>
              <a:latin typeface="Arial" pitchFamily="34" charset="0"/>
              <a:ea typeface="Arial Unicode MS"/>
              <a:cs typeface="Arial" pitchFamily="34" charset="0"/>
            </a:endParaRPr>
          </a:p>
        </p:txBody>
      </p:sp>
      <p:sp>
        <p:nvSpPr>
          <p:cNvPr id="22" name="Oval 21"/>
          <p:cNvSpPr/>
          <p:nvPr/>
        </p:nvSpPr>
        <p:spPr>
          <a:xfrm>
            <a:off x="4172989" y="4272741"/>
            <a:ext cx="6616931" cy="2177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3200" dirty="0" err="1" smtClean="0">
                <a:solidFill>
                  <a:schemeClr val="tx1"/>
                </a:solidFill>
                <a:latin typeface="Arial" pitchFamily="34" charset="0"/>
                <a:ea typeface="Arial Unicode MS"/>
                <a:cs typeface="Arial" pitchFamily="34" charset="0"/>
              </a:rPr>
              <a:t>Đội</a:t>
            </a:r>
            <a:r>
              <a:rPr lang="en-US" sz="3200" dirty="0" smtClean="0">
                <a:solidFill>
                  <a:schemeClr val="tx1"/>
                </a:solidFill>
                <a:latin typeface="Arial" pitchFamily="34" charset="0"/>
                <a:ea typeface="Arial Unicode MS"/>
                <a:cs typeface="Arial" pitchFamily="34" charset="0"/>
              </a:rPr>
              <a:t> n</a:t>
            </a:r>
            <a:r>
              <a:rPr lang="fr-FR" sz="3200" dirty="0" smtClean="0">
                <a:solidFill>
                  <a:schemeClr val="tx1"/>
                </a:solidFill>
                <a:latin typeface="Arial" pitchFamily="34" charset="0"/>
                <a:ea typeface="Arial Unicode MS"/>
                <a:cs typeface="Arial" pitchFamily="34" charset="0"/>
              </a:rPr>
              <a:t>à</a:t>
            </a:r>
            <a:r>
              <a:rPr lang="en-US" sz="3200" dirty="0" smtClean="0">
                <a:solidFill>
                  <a:schemeClr val="tx1"/>
                </a:solidFill>
                <a:latin typeface="Arial" pitchFamily="34" charset="0"/>
                <a:ea typeface="Arial Unicode MS"/>
                <a:cs typeface="Arial" pitchFamily="34" charset="0"/>
              </a:rPr>
              <a:t>o </a:t>
            </a:r>
            <a:r>
              <a:rPr lang="en-US" sz="3200" dirty="0" err="1" smtClean="0">
                <a:solidFill>
                  <a:schemeClr val="tx1"/>
                </a:solidFill>
                <a:latin typeface="Arial" pitchFamily="34" charset="0"/>
                <a:ea typeface="Arial Unicode MS"/>
                <a:cs typeface="Arial" pitchFamily="34" charset="0"/>
              </a:rPr>
              <a:t>viết</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đượ</a:t>
            </a:r>
            <a:r>
              <a:rPr lang="pt-PT" sz="3200" dirty="0" smtClean="0">
                <a:solidFill>
                  <a:schemeClr val="tx1"/>
                </a:solidFill>
                <a:latin typeface="Arial" pitchFamily="34" charset="0"/>
                <a:ea typeface="Arial Unicode MS"/>
                <a:cs typeface="Arial" pitchFamily="34" charset="0"/>
              </a:rPr>
              <a:t>c nhi</a:t>
            </a:r>
            <a:r>
              <a:rPr lang="en-US" sz="3200" dirty="0" err="1" smtClean="0">
                <a:solidFill>
                  <a:schemeClr val="tx1"/>
                </a:solidFill>
                <a:latin typeface="Arial" pitchFamily="34" charset="0"/>
                <a:ea typeface="Arial Unicode MS"/>
                <a:cs typeface="Arial" pitchFamily="34" charset="0"/>
              </a:rPr>
              <a:t>ều</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biểu</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hiện</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sẽ</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chiến</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thắng</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và</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được</a:t>
            </a:r>
            <a:r>
              <a:rPr lang="en-US" sz="3200" dirty="0" smtClean="0">
                <a:solidFill>
                  <a:schemeClr val="tx1"/>
                </a:solidFill>
                <a:latin typeface="Arial" pitchFamily="34" charset="0"/>
                <a:ea typeface="Arial Unicode MS"/>
                <a:cs typeface="Arial" pitchFamily="34" charset="0"/>
              </a:rPr>
              <a:t> 10 </a:t>
            </a:r>
            <a:r>
              <a:rPr lang="en-US" sz="3200" dirty="0" err="1" smtClean="0">
                <a:solidFill>
                  <a:schemeClr val="tx1"/>
                </a:solidFill>
                <a:latin typeface="Arial" pitchFamily="34" charset="0"/>
                <a:ea typeface="Arial Unicode MS"/>
                <a:cs typeface="Arial" pitchFamily="34" charset="0"/>
              </a:rPr>
              <a:t>điểm</a:t>
            </a:r>
            <a:endParaRPr lang="en-SG" sz="3200" dirty="0">
              <a:solidFill>
                <a:schemeClr val="tx1"/>
              </a:solidFill>
              <a:latin typeface="Arial" pitchFamily="34" charset="0"/>
              <a:ea typeface="微软雅黑"/>
              <a:cs typeface="Arial" pitchFamily="34" charset="0"/>
            </a:endParaRPr>
          </a:p>
        </p:txBody>
      </p:sp>
    </p:spTree>
    <p:extLst>
      <p:ext uri="{BB962C8B-B14F-4D97-AF65-F5344CB8AC3E}">
        <p14:creationId xmlns=""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0" grpId="1" animBg="1"/>
      <p:bldP spid="21" grpId="1"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 xmlns:a14="http://schemas.microsoft.com/office/drawing/2010/main" val="0"/>
              </a:ext>
            </a:extLst>
          </a:blip>
          <a:srcRect l="3466" r="34400" b="5897"/>
          <a:stretch/>
        </p:blipFill>
        <p:spPr>
          <a:xfrm>
            <a:off x="-276845" y="-596237"/>
            <a:ext cx="12084671" cy="7725473"/>
          </a:xfrm>
          <a:prstGeom prst="rect">
            <a:avLst/>
          </a:prstGeom>
        </p:spPr>
      </p:pic>
      <p:sp>
        <p:nvSpPr>
          <p:cNvPr id="15" name="Rectangle 14"/>
          <p:cNvSpPr/>
          <p:nvPr/>
        </p:nvSpPr>
        <p:spPr>
          <a:xfrm>
            <a:off x="1296771" y="2370293"/>
            <a:ext cx="4990407" cy="3046988"/>
          </a:xfrm>
          <a:prstGeom prst="rect">
            <a:avLst/>
          </a:prstGeom>
        </p:spPr>
        <p:txBody>
          <a:bodyPr wrap="square">
            <a:spAutoFit/>
          </a:bodyPr>
          <a:lstStyle/>
          <a:p>
            <a:pPr marL="514350" indent="-514350" algn="just">
              <a:buAutoNum type="arabicPeriod"/>
            </a:pPr>
            <a:r>
              <a:rPr lang="vi-VN" sz="3200" dirty="0" smtClean="0"/>
              <a:t>Mua nhiều đồ dùng học tập, không dùng đến.</a:t>
            </a:r>
          </a:p>
          <a:p>
            <a:pPr marL="514350" indent="-514350" algn="just">
              <a:buAutoNum type="arabicPeriod"/>
            </a:pPr>
            <a:r>
              <a:rPr lang="vi-VN" sz="3200" dirty="0" smtClean="0"/>
              <a:t>Bỏ quên đồ dùng.</a:t>
            </a:r>
          </a:p>
          <a:p>
            <a:pPr marL="514350" indent="-514350" algn="just">
              <a:buAutoNum type="arabicPeriod"/>
            </a:pPr>
            <a:endParaRPr lang="vi-VN" sz="3200" dirty="0" smtClean="0"/>
          </a:p>
          <a:p>
            <a:pPr marL="514350" indent="-514350" algn="just">
              <a:buAutoNum type="arabicPeriod"/>
            </a:pPr>
            <a:r>
              <a:rPr lang="vi-VN" sz="3200" dirty="0" smtClean="0"/>
              <a:t>Vở viết dở, bỏ đi nhiều trang giấy trắng...</a:t>
            </a:r>
            <a:endParaRPr lang="vi-VN" sz="3200" dirty="0"/>
          </a:p>
        </p:txBody>
      </p:sp>
      <p:sp>
        <p:nvSpPr>
          <p:cNvPr id="17" name="Rectangle 16"/>
          <p:cNvSpPr/>
          <p:nvPr/>
        </p:nvSpPr>
        <p:spPr>
          <a:xfrm>
            <a:off x="6278875" y="2291542"/>
            <a:ext cx="4477794" cy="4031873"/>
          </a:xfrm>
          <a:prstGeom prst="rect">
            <a:avLst/>
          </a:prstGeom>
        </p:spPr>
        <p:txBody>
          <a:bodyPr wrap="square">
            <a:spAutoFit/>
          </a:bodyPr>
          <a:lstStyle/>
          <a:p>
            <a:pPr marL="514350" indent="-514350" algn="just">
              <a:buAutoNum type="arabicPeriod"/>
            </a:pPr>
            <a:r>
              <a:rPr lang="vi-VN" sz="3200" dirty="0" smtClean="0"/>
              <a:t>Bọc sách vở, giữ gìn cẩn thận.</a:t>
            </a:r>
          </a:p>
          <a:p>
            <a:pPr marL="514350" indent="-514350" algn="just">
              <a:buAutoNum type="arabicPeriod"/>
            </a:pPr>
            <a:r>
              <a:rPr lang="vi-VN" sz="3200" dirty="0" smtClean="0"/>
              <a:t>Đựng đồ dùng học tập vào túi đựng.</a:t>
            </a:r>
          </a:p>
          <a:p>
            <a:pPr marL="514350" indent="-514350" algn="just">
              <a:buAutoNum type="arabicPeriod"/>
            </a:pPr>
            <a:r>
              <a:rPr lang="vi-VN" sz="3200" dirty="0" smtClean="0"/>
              <a:t>Sử dụng các tờ giấy trắng còn lại của quyển vở dở để làm nháp…</a:t>
            </a:r>
            <a:endParaRPr lang="vi-VN" sz="3200" dirty="0"/>
          </a:p>
        </p:txBody>
      </p:sp>
      <p:sp>
        <p:nvSpPr>
          <p:cNvPr id="18" name="Rectangle 17"/>
          <p:cNvSpPr/>
          <p:nvPr/>
        </p:nvSpPr>
        <p:spPr>
          <a:xfrm>
            <a:off x="2215144" y="1419884"/>
            <a:ext cx="2685143" cy="584775"/>
          </a:xfrm>
          <a:prstGeom prst="rect">
            <a:avLst/>
          </a:prstGeom>
        </p:spPr>
        <p:txBody>
          <a:bodyPr wrap="square">
            <a:spAutoFit/>
          </a:bodyPr>
          <a:lstStyle/>
          <a:p>
            <a:pPr algn="ctr"/>
            <a:r>
              <a:rPr lang="vi-VN" sz="3200" b="1" dirty="0" smtClean="0">
                <a:solidFill>
                  <a:srgbClr val="FF0000"/>
                </a:solidFill>
              </a:rPr>
              <a:t>Tiết kiệm </a:t>
            </a:r>
            <a:endParaRPr lang="vi-VN" sz="3200" dirty="0">
              <a:solidFill>
                <a:srgbClr val="FF0000"/>
              </a:solidFill>
            </a:endParaRPr>
          </a:p>
        </p:txBody>
      </p:sp>
      <p:sp>
        <p:nvSpPr>
          <p:cNvPr id="19" name="Rectangle 18"/>
          <p:cNvSpPr/>
          <p:nvPr/>
        </p:nvSpPr>
        <p:spPr>
          <a:xfrm>
            <a:off x="6925030" y="1460307"/>
            <a:ext cx="2685143" cy="584775"/>
          </a:xfrm>
          <a:prstGeom prst="rect">
            <a:avLst/>
          </a:prstGeom>
        </p:spPr>
        <p:txBody>
          <a:bodyPr wrap="square">
            <a:spAutoFit/>
          </a:bodyPr>
          <a:lstStyle/>
          <a:p>
            <a:pPr algn="ctr"/>
            <a:r>
              <a:rPr lang="vi-VN" sz="3200" b="1" dirty="0" smtClean="0">
                <a:solidFill>
                  <a:srgbClr val="FF0000"/>
                </a:solidFill>
              </a:rPr>
              <a:t>Lãng phí</a:t>
            </a:r>
            <a:endParaRPr lang="vi-VN" sz="3200" b="1" dirty="0">
              <a:solidFill>
                <a:srgbClr val="FF0000"/>
              </a:solidFill>
            </a:endParaRPr>
          </a:p>
        </p:txBody>
      </p:sp>
      <p:pic>
        <p:nvPicPr>
          <p:cNvPr id="10" name="Shape 1"/>
          <p:cNvPicPr/>
          <p:nvPr/>
        </p:nvPicPr>
        <p:blipFill>
          <a:blip r:embed="rId4"/>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2" name="Rectangle 11"/>
          <p:cNvSpPr>
            <a:spLocks noChangeArrowheads="1"/>
          </p:cNvSpPr>
          <p:nvPr/>
        </p:nvSpPr>
        <p:spPr bwMode="auto">
          <a:xfrm>
            <a:off x="2156244" y="66500"/>
            <a:ext cx="8517302" cy="646331"/>
          </a:xfrm>
          <a:prstGeom prst="rect">
            <a:avLst/>
          </a:prstGeom>
          <a:solidFill>
            <a:srgbClr val="FFFF00"/>
          </a:solidFill>
          <a:ln w="28575">
            <a:solidFill>
              <a:srgbClr val="00B05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a:t>
            </a:r>
            <a:r>
              <a:rPr lang="en-US" altLang="en-US" sz="3600" b="1" dirty="0" smtClean="0">
                <a:solidFill>
                  <a:srgbClr val="0070C0"/>
                </a:solidFill>
                <a:latin typeface="Arial" pitchFamily="34" charset="0"/>
                <a:ea typeface="Helvetica Neue"/>
                <a:cs typeface="Arial" pitchFamily="34" charset="0"/>
              </a:rPr>
              <a:t>: “TIẾP SỨC ĐỒNG ĐỘI”</a:t>
            </a:r>
            <a:endParaRPr lang="en-SG" altLang="en-US" sz="3600" b="1" dirty="0">
              <a:solidFill>
                <a:srgbClr val="0070C0"/>
              </a:solidFill>
              <a:latin typeface="Arial" pitchFamily="34" charset="0"/>
              <a:cs typeface="Arial" pitchFamily="34" charset="0"/>
            </a:endParaRPr>
          </a:p>
        </p:txBody>
      </p:sp>
      <p:pic>
        <p:nvPicPr>
          <p:cNvPr id="13" name="Picture 9"/>
          <p:cNvPicPr>
            <a:picLocks noChangeAspect="1" noChangeArrowheads="1"/>
          </p:cNvPicPr>
          <p:nvPr/>
        </p:nvPicPr>
        <p:blipFill>
          <a:blip r:embed="rId5"/>
          <a:srcRect/>
          <a:stretch>
            <a:fillRect/>
          </a:stretch>
        </p:blipFill>
        <p:spPr bwMode="auto">
          <a:xfrm>
            <a:off x="0" y="16625"/>
            <a:ext cx="1439333" cy="1150937"/>
          </a:xfrm>
          <a:prstGeom prst="rect">
            <a:avLst/>
          </a:prstGeom>
          <a:noFill/>
          <a:ln w="9525">
            <a:noFill/>
            <a:miter lim="800000"/>
            <a:headEnd/>
            <a:tailEnd/>
          </a:ln>
        </p:spPr>
      </p:pic>
    </p:spTree>
    <p:extLst>
      <p:ext uri="{BB962C8B-B14F-4D97-AF65-F5344CB8AC3E}">
        <p14:creationId xmlns=""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1"/>
          <p:cNvPicPr/>
          <p:nvPr/>
        </p:nvPicPr>
        <p:blipFill>
          <a:blip r:embed="rId2"/>
          <a:stretch/>
        </p:blipFill>
        <p:spPr>
          <a:xfrm>
            <a:off x="10919460" y="0"/>
            <a:ext cx="1272540" cy="1043940"/>
          </a:xfrm>
          <a:prstGeom prst="rect">
            <a:avLst/>
          </a:prstGeom>
        </p:spPr>
      </p:pic>
      <p:pic>
        <p:nvPicPr>
          <p:cNvPr id="17" name="Picture 9"/>
          <p:cNvPicPr>
            <a:picLocks noChangeAspect="1" noChangeArrowheads="1"/>
          </p:cNvPicPr>
          <p:nvPr/>
        </p:nvPicPr>
        <p:blipFill>
          <a:blip r:embed="rId3"/>
          <a:srcRect/>
          <a:stretch>
            <a:fillRect/>
          </a:stretch>
        </p:blipFill>
        <p:spPr bwMode="auto">
          <a:xfrm>
            <a:off x="0" y="0"/>
            <a:ext cx="1639225" cy="1615440"/>
          </a:xfrm>
          <a:prstGeom prst="rect">
            <a:avLst/>
          </a:prstGeom>
          <a:noFill/>
          <a:ln w="9525">
            <a:noFill/>
            <a:miter lim="800000"/>
            <a:headEnd/>
            <a:tailEnd/>
          </a:ln>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1" name="Shape 261"/>
          <p:cNvPicPr/>
          <p:nvPr/>
        </p:nvPicPr>
        <p:blipFill>
          <a:blip r:embed="rId4"/>
          <a:stretch/>
        </p:blipFill>
        <p:spPr>
          <a:xfrm>
            <a:off x="1546167" y="288182"/>
            <a:ext cx="3474719" cy="2338647"/>
          </a:xfrm>
          <a:prstGeom prst="rect">
            <a:avLst/>
          </a:prstGeom>
        </p:spPr>
      </p:pic>
      <p:pic>
        <p:nvPicPr>
          <p:cNvPr id="22" name="Shape 265"/>
          <p:cNvPicPr/>
          <p:nvPr/>
        </p:nvPicPr>
        <p:blipFill>
          <a:blip r:embed="rId5"/>
          <a:stretch/>
        </p:blipFill>
        <p:spPr>
          <a:xfrm>
            <a:off x="5430634" y="266007"/>
            <a:ext cx="5387340" cy="2327563"/>
          </a:xfrm>
          <a:prstGeom prst="rect">
            <a:avLst/>
          </a:prstGeom>
        </p:spPr>
      </p:pic>
      <p:pic>
        <p:nvPicPr>
          <p:cNvPr id="23" name="Shape 267"/>
          <p:cNvPicPr/>
          <p:nvPr/>
        </p:nvPicPr>
        <p:blipFill>
          <a:blip r:embed="rId6"/>
          <a:stretch/>
        </p:blipFill>
        <p:spPr>
          <a:xfrm>
            <a:off x="505689" y="4172987"/>
            <a:ext cx="2885903" cy="2477191"/>
          </a:xfrm>
          <a:prstGeom prst="rect">
            <a:avLst/>
          </a:prstGeom>
        </p:spPr>
      </p:pic>
      <p:pic>
        <p:nvPicPr>
          <p:cNvPr id="24" name="Shape 269"/>
          <p:cNvPicPr/>
          <p:nvPr/>
        </p:nvPicPr>
        <p:blipFill>
          <a:blip r:embed="rId7"/>
          <a:stretch/>
        </p:blipFill>
        <p:spPr>
          <a:xfrm>
            <a:off x="3724102" y="4056611"/>
            <a:ext cx="3241943" cy="2527068"/>
          </a:xfrm>
          <a:prstGeom prst="rect">
            <a:avLst/>
          </a:prstGeom>
        </p:spPr>
      </p:pic>
      <p:pic>
        <p:nvPicPr>
          <p:cNvPr id="25" name="Picutre 271"/>
          <p:cNvPicPr/>
          <p:nvPr/>
        </p:nvPicPr>
        <p:blipFill>
          <a:blip r:embed="rId8"/>
          <a:stretch/>
        </p:blipFill>
        <p:spPr>
          <a:xfrm>
            <a:off x="7502801" y="4073236"/>
            <a:ext cx="4090670" cy="2502132"/>
          </a:xfrm>
          <a:prstGeom prst="rect">
            <a:avLst/>
          </a:prstGeom>
        </p:spPr>
      </p:pic>
      <p:sp>
        <p:nvSpPr>
          <p:cNvPr id="26" name="Rectangle 25"/>
          <p:cNvSpPr/>
          <p:nvPr/>
        </p:nvSpPr>
        <p:spPr>
          <a:xfrm>
            <a:off x="2294305" y="2924183"/>
            <a:ext cx="7248698" cy="769441"/>
          </a:xfrm>
          <a:prstGeom prst="rect">
            <a:avLst/>
          </a:prstGeom>
        </p:spPr>
        <p:txBody>
          <a:bodyPr wrap="square">
            <a:spAutoFit/>
          </a:bodyPr>
          <a:lstStyle/>
          <a:p>
            <a:pPr algn="ctr" eaLnBrk="0" fontAlgn="base" hangingPunct="0">
              <a:spcBef>
                <a:spcPct val="0"/>
              </a:spcBef>
              <a:spcAft>
                <a:spcPct val="0"/>
              </a:spcAft>
            </a:pPr>
            <a:r>
              <a:rPr lang="en-US" altLang="en-US" sz="4400" b="1" dirty="0" err="1" smtClean="0">
                <a:solidFill>
                  <a:srgbClr val="0000FF"/>
                </a:solidFill>
                <a:latin typeface="Monotype Corsiva" pitchFamily="66" charset="0"/>
                <a:ea typeface="Helvetica Neue"/>
                <a:cs typeface="Arial" pitchFamily="34" charset="0"/>
              </a:rPr>
              <a:t>Bài</a:t>
            </a:r>
            <a:r>
              <a:rPr lang="en-US" altLang="en-US" sz="4400" b="1" dirty="0" smtClean="0">
                <a:solidFill>
                  <a:srgbClr val="0000FF"/>
                </a:solidFill>
                <a:latin typeface="Monotype Corsiva" pitchFamily="66" charset="0"/>
                <a:ea typeface="Helvetica Neue"/>
                <a:cs typeface="Arial" pitchFamily="34" charset="0"/>
              </a:rPr>
              <a:t>  8: </a:t>
            </a:r>
            <a:r>
              <a:rPr lang="en-US" altLang="en-US" sz="4400" b="1" dirty="0" smtClean="0">
                <a:solidFill>
                  <a:srgbClr val="0000FF"/>
                </a:solidFill>
                <a:latin typeface="Times New Roman" pitchFamily="18" charset="0"/>
                <a:ea typeface="Helvetica Neue"/>
                <a:cs typeface="Times New Roman" pitchFamily="18" charset="0"/>
              </a:rPr>
              <a:t>TIẾT KIỆM </a:t>
            </a:r>
            <a:endParaRPr lang="en-US" altLang="en-US" sz="4400" b="1" dirty="0" smtClean="0">
              <a:solidFill>
                <a:srgbClr val="FF0000"/>
              </a:solidFill>
              <a:latin typeface="Times New Roman" pitchFamily="18" charset="0"/>
              <a:ea typeface="Helvetica Neue"/>
              <a:cs typeface="Times New Roman" pitchFamily="18" charset="0"/>
            </a:endParaRPr>
          </a:p>
        </p:txBody>
      </p:sp>
    </p:spTree>
    <p:extLst>
      <p:ext uri="{BB962C8B-B14F-4D97-AF65-F5344CB8AC3E}">
        <p14:creationId xmlns="" xmlns:p14="http://schemas.microsoft.com/office/powerpoint/2010/main" val="175536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192437"/>
            <a:ext cx="5524500" cy="5693866"/>
          </a:xfrm>
          <a:prstGeom prst="rect">
            <a:avLst/>
          </a:prstGeom>
          <a:noFill/>
          <a:ln w="9525">
            <a:noFill/>
            <a:miter lim="800000"/>
            <a:headEnd/>
            <a:tailEnd/>
          </a:ln>
        </p:spPr>
        <p:txBody>
          <a:bodyPr>
            <a:spAutoFit/>
          </a:bodyPr>
          <a:lstStyle/>
          <a:p>
            <a:r>
              <a:rPr lang="vi-VN" sz="2800" b="1" dirty="0" smtClean="0">
                <a:cs typeface="Arial" pitchFamily="34" charset="0"/>
              </a:rPr>
              <a:t>- Chi tiêu hợp lí</a:t>
            </a:r>
            <a:r>
              <a:rPr lang="en-US" sz="2800" b="1" dirty="0" smtClean="0">
                <a:cs typeface="Arial" pitchFamily="34" charset="0"/>
              </a:rPr>
              <a:t>.</a:t>
            </a:r>
            <a:endParaRPr lang="vi-VN" sz="2800" b="1" dirty="0" smtClean="0">
              <a:cs typeface="Arial" pitchFamily="34" charset="0"/>
            </a:endParaRPr>
          </a:p>
          <a:p>
            <a:r>
              <a:rPr lang="vi-VN" sz="2800" b="1" dirty="0" smtClean="0">
                <a:cs typeface="Arial" pitchFamily="34" charset="0"/>
              </a:rPr>
              <a:t>- Tắt các thi</a:t>
            </a:r>
            <a:r>
              <a:rPr lang="en-US" sz="2800" b="1" dirty="0" smtClean="0">
                <a:cs typeface="Arial" pitchFamily="34" charset="0"/>
              </a:rPr>
              <a:t>ế</a:t>
            </a:r>
            <a:r>
              <a:rPr lang="vi-VN" sz="2800" b="1" dirty="0" smtClean="0">
                <a:cs typeface="Arial" pitchFamily="34" charset="0"/>
              </a:rPr>
              <a:t>t bị điện, khóa vòi nước khi không sử dụng.</a:t>
            </a:r>
          </a:p>
          <a:p>
            <a:r>
              <a:rPr lang="vi-VN" sz="2800" b="1" dirty="0" smtClean="0">
                <a:cs typeface="Arial" pitchFamily="34" charset="0"/>
              </a:rPr>
              <a:t>- Sắp xếp thời gian làm việc kho</a:t>
            </a:r>
            <a:r>
              <a:rPr lang="en-US" sz="2800" b="1" dirty="0" smtClean="0">
                <a:cs typeface="Arial" pitchFamily="34" charset="0"/>
              </a:rPr>
              <a:t>a</a:t>
            </a:r>
            <a:r>
              <a:rPr lang="vi-VN" sz="2800" b="1" dirty="0" smtClean="0">
                <a:cs typeface="Arial" pitchFamily="34" charset="0"/>
              </a:rPr>
              <a:t> học.</a:t>
            </a:r>
          </a:p>
          <a:p>
            <a:r>
              <a:rPr lang="vi-VN" sz="2800" b="1" dirty="0" smtClean="0">
                <a:cs typeface="Arial" pitchFamily="34" charset="0"/>
              </a:rPr>
              <a:t>- Sử dụng hợp lí và khai thác hiệu quả nguồn tài nguyên.</a:t>
            </a:r>
          </a:p>
          <a:p>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Bảo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quản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đồ</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dùng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tâp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dụng</a:t>
            </a:r>
            <a:endParaRPr lang="vi-VN" sz="2800" b="1" dirty="0" smtClean="0">
              <a:latin typeface="Arial" pitchFamily="34" charset="0"/>
              <a:cs typeface="Arial" pitchFamily="34" charset="0"/>
            </a:endParaRPr>
          </a:p>
          <a:p>
            <a:pPr>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Bảo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vệ</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công</a:t>
            </a:r>
            <a:r>
              <a:rPr lang="en-US" sz="2800" b="1" dirty="0" smtClean="0">
                <a:latin typeface="Arial" pitchFamily="34" charset="0"/>
                <a:cs typeface="Arial" pitchFamily="34" charset="0"/>
              </a:rPr>
              <a:t>…</a:t>
            </a:r>
          </a:p>
          <a:p>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Trái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với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tiết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kiệm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xa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hoa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lãng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phí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keo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kiệt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tiện</a:t>
            </a:r>
            <a:r>
              <a:rPr lang="en-US" sz="2800" b="1" dirty="0" smtClean="0">
                <a:latin typeface="Arial" pitchFamily="34" charset="0"/>
                <a:cs typeface="Arial" pitchFamily="34" charset="0"/>
              </a:rPr>
              <a:t>…</a:t>
            </a:r>
            <a:endParaRPr lang="vi-VN" sz="2800" b="1" dirty="0" smtClean="0">
              <a:latin typeface="Arial" pitchFamily="34" charset="0"/>
              <a:cs typeface="Arial" pitchFamily="34" charset="0"/>
            </a:endParaRPr>
          </a:p>
          <a:p>
            <a:pPr>
              <a:buFontTx/>
              <a:buChar char="-"/>
            </a:pPr>
            <a:endParaRPr lang="vi-VN" sz="2800" dirty="0">
              <a:latin typeface="Arial" pitchFamily="34" charset="0"/>
              <a:cs typeface="Arial" pitchFamily="34"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4" name="文本框 15"/>
          <p:cNvSpPr txBox="1">
            <a:spLocks noChangeArrowheads="1"/>
          </p:cNvSpPr>
          <p:nvPr/>
        </p:nvSpPr>
        <p:spPr bwMode="auto">
          <a:xfrm>
            <a:off x="639397" y="3628796"/>
            <a:ext cx="5944292"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b.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5"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6"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69309" y="4313225"/>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HOẠT ĐỘNG NHÓM VÀ CHIA SẺ TRƯỚC LỚP</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18" name="Rectangle 17"/>
          <p:cNvSpPr/>
          <p:nvPr/>
        </p:nvSpPr>
        <p:spPr>
          <a:xfrm>
            <a:off x="149625" y="1892322"/>
            <a:ext cx="8296101" cy="2554545"/>
          </a:xfrm>
          <a:prstGeom prst="rect">
            <a:avLst/>
          </a:prstGeom>
          <a:solidFill>
            <a:schemeClr val="bg1">
              <a:lumMod val="95000"/>
            </a:schemeClr>
          </a:solidFill>
          <a:ln w="28575">
            <a:solidFill>
              <a:srgbClr val="0070C0"/>
            </a:solidFill>
          </a:ln>
        </p:spPr>
        <p:txBody>
          <a:bodyPr wrap="square">
            <a:spAutoFit/>
          </a:bodyPr>
          <a:lstStyle/>
          <a:p>
            <a:r>
              <a:rPr lang="vi-VN" sz="3200" b="1" dirty="0" smtClean="0">
                <a:solidFill>
                  <a:srgbClr val="FF0000"/>
                </a:solidFill>
              </a:rPr>
              <a:t>Em hãy thảo luận và chia sẻ với các bạn trong lớp về ý nghĩa của câu ca dao sau:</a:t>
            </a:r>
          </a:p>
          <a:p>
            <a:r>
              <a:rPr lang="vi-VN" sz="3200" i="1" dirty="0" smtClean="0">
                <a:solidFill>
                  <a:srgbClr val="FF0000"/>
                </a:solidFill>
              </a:rPr>
              <a:t>                      Được mùa chớ phụ ngô khoai</a:t>
            </a:r>
            <a:br>
              <a:rPr lang="vi-VN" sz="3200" i="1" dirty="0" smtClean="0">
                <a:solidFill>
                  <a:srgbClr val="FF0000"/>
                </a:solidFill>
              </a:rPr>
            </a:br>
            <a:r>
              <a:rPr lang="vi-VN" sz="3200" i="1" dirty="0" smtClean="0">
                <a:solidFill>
                  <a:srgbClr val="FF0000"/>
                </a:solidFill>
              </a:rPr>
              <a:t>                Đến khi thất bát lấy ai bạn cùng.</a:t>
            </a:r>
            <a:endParaRPr lang="vi-VN" sz="3200" dirty="0" smtClean="0">
              <a:solidFill>
                <a:srgbClr val="FF0000"/>
              </a:solidFill>
            </a:endParaRPr>
          </a:p>
          <a:p>
            <a:r>
              <a:rPr lang="vi-VN" sz="3200" dirty="0" smtClean="0">
                <a:solidFill>
                  <a:srgbClr val="FF0000"/>
                </a:solidFill>
              </a:rPr>
              <a:t>                                             (Ca dao)</a:t>
            </a:r>
          </a:p>
        </p:txBody>
      </p:sp>
      <p:pic>
        <p:nvPicPr>
          <p:cNvPr id="66562" name="Picture 2" descr="lam-viec-nhom.png"/>
          <p:cNvPicPr>
            <a:picLocks noChangeAspect="1" noChangeArrowheads="1"/>
          </p:cNvPicPr>
          <p:nvPr/>
        </p:nvPicPr>
        <p:blipFill>
          <a:blip r:embed="rId6"/>
          <a:srcRect l="19424" r="17739"/>
          <a:stretch>
            <a:fillRect/>
          </a:stretch>
        </p:blipFill>
        <p:spPr bwMode="auto">
          <a:xfrm>
            <a:off x="8695114" y="1766769"/>
            <a:ext cx="2992581" cy="2762251"/>
          </a:xfrm>
          <a:prstGeom prst="rect">
            <a:avLst/>
          </a:prstGeom>
          <a:noFill/>
        </p:spPr>
      </p:pic>
      <p:pic>
        <p:nvPicPr>
          <p:cNvPr id="21" name="Picture 2" descr="https://thiepnhanai.com/wp-content/uploads/2021/05/hinh-nen-powerpoint-don-gian-2.jpg"/>
          <p:cNvPicPr>
            <a:picLocks noGrp="1" noChangeAspect="1" noChangeArrowheads="1"/>
          </p:cNvPicPr>
          <p:nvPr>
            <p:ph idx="1"/>
          </p:nvPr>
        </p:nvPicPr>
        <p:blipFill>
          <a:blip r:embed="rId7"/>
          <a:srcRect t="70757"/>
          <a:stretch>
            <a:fillRect/>
          </a:stretch>
        </p:blipFill>
        <p:spPr bwMode="auto">
          <a:xfrm>
            <a:off x="0" y="5037519"/>
            <a:ext cx="12191999" cy="1272454"/>
          </a:xfrm>
          <a:prstGeom prst="rect">
            <a:avLst/>
          </a:prstGeom>
          <a:noFill/>
        </p:spPr>
      </p:pic>
      <p:pic>
        <p:nvPicPr>
          <p:cNvPr id="66566" name="Picture 6" descr="http://thuthuatphanmem.vn/uploads/2018/04/06/hinh-nen-dong-day-ngang-dep-1-143_104237588.gif"/>
          <p:cNvPicPr>
            <a:picLocks noChangeAspect="1" noChangeArrowheads="1" noCrop="1"/>
          </p:cNvPicPr>
          <p:nvPr/>
        </p:nvPicPr>
        <p:blipFill>
          <a:blip r:embed="rId8"/>
          <a:srcRect/>
          <a:stretch>
            <a:fillRect/>
          </a:stretch>
        </p:blipFill>
        <p:spPr bwMode="auto">
          <a:xfrm>
            <a:off x="149631" y="6353174"/>
            <a:ext cx="11959243" cy="504826"/>
          </a:xfrm>
          <a:prstGeom prst="rect">
            <a:avLst/>
          </a:prstGeom>
          <a:noFill/>
        </p:spPr>
      </p:pic>
    </p:spTree>
    <p:extLst>
      <p:ext uri="{BB962C8B-B14F-4D97-AF65-F5344CB8AC3E}">
        <p14:creationId xmlns="" xmlns:p14="http://schemas.microsoft.com/office/powerpoint/2010/main" val="1647878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HOẠT ĐỘNG NHÓM VÀ CHIA SẺ TRƯỚC LỚP</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18" name="Rectangle 17"/>
          <p:cNvSpPr/>
          <p:nvPr/>
        </p:nvSpPr>
        <p:spPr>
          <a:xfrm>
            <a:off x="133001" y="1365425"/>
            <a:ext cx="11975874" cy="5170646"/>
          </a:xfrm>
          <a:prstGeom prst="rect">
            <a:avLst/>
          </a:prstGeom>
          <a:solidFill>
            <a:srgbClr val="FFCCFF"/>
          </a:solidFill>
          <a:ln w="28575">
            <a:solidFill>
              <a:srgbClr val="0070C0"/>
            </a:solidFill>
          </a:ln>
        </p:spPr>
        <p:txBody>
          <a:bodyPr wrap="square">
            <a:spAutoFit/>
          </a:bodyPr>
          <a:lstStyle/>
          <a:p>
            <a:pPr algn="just"/>
            <a:r>
              <a:rPr lang="en-US" sz="3000" dirty="0" smtClean="0">
                <a:solidFill>
                  <a:srgbClr val="0070C0"/>
                </a:solidFill>
                <a:latin typeface="Arial" pitchFamily="34" charset="0"/>
                <a:cs typeface="Arial" pitchFamily="34" charset="0"/>
              </a:rPr>
              <a:t>Ý </a:t>
            </a:r>
            <a:r>
              <a:rPr lang="en-US" sz="3000" dirty="0" err="1" smtClean="0">
                <a:solidFill>
                  <a:srgbClr val="0070C0"/>
                </a:solidFill>
                <a:latin typeface="Arial" pitchFamily="34" charset="0"/>
                <a:cs typeface="Arial" pitchFamily="34" charset="0"/>
              </a:rPr>
              <a:t>nghĩa</a:t>
            </a:r>
            <a:r>
              <a:rPr lang="en-US" sz="3000" dirty="0" smtClean="0">
                <a:solidFill>
                  <a:srgbClr val="0070C0"/>
                </a:solidFill>
                <a:latin typeface="Arial" pitchFamily="34" charset="0"/>
                <a:cs typeface="Arial" pitchFamily="34" charset="0"/>
              </a:rPr>
              <a:t> </a:t>
            </a:r>
            <a:r>
              <a:rPr lang="en-US" sz="3000" dirty="0" err="1" smtClean="0">
                <a:solidFill>
                  <a:srgbClr val="0070C0"/>
                </a:solidFill>
                <a:latin typeface="Arial" pitchFamily="34" charset="0"/>
                <a:cs typeface="Arial" pitchFamily="34" charset="0"/>
              </a:rPr>
              <a:t>câu</a:t>
            </a:r>
            <a:r>
              <a:rPr lang="en-US" sz="3000" dirty="0" smtClean="0">
                <a:solidFill>
                  <a:srgbClr val="0070C0"/>
                </a:solidFill>
                <a:latin typeface="Arial" pitchFamily="34" charset="0"/>
                <a:cs typeface="Arial" pitchFamily="34" charset="0"/>
              </a:rPr>
              <a:t> ca </a:t>
            </a:r>
            <a:r>
              <a:rPr lang="en-US" sz="3000" dirty="0" err="1" smtClean="0">
                <a:solidFill>
                  <a:srgbClr val="0070C0"/>
                </a:solidFill>
                <a:latin typeface="Arial" pitchFamily="34" charset="0"/>
                <a:cs typeface="Arial" pitchFamily="34" charset="0"/>
              </a:rPr>
              <a:t>dao</a:t>
            </a:r>
            <a:r>
              <a:rPr lang="en-US" sz="3000" dirty="0" smtClean="0">
                <a:solidFill>
                  <a:srgbClr val="0070C0"/>
                </a:solidFill>
                <a:latin typeface="Arial" pitchFamily="34" charset="0"/>
                <a:cs typeface="Arial" pitchFamily="34" charset="0"/>
              </a:rPr>
              <a:t>: </a:t>
            </a:r>
            <a:r>
              <a:rPr lang="en-US" sz="3000" dirty="0" err="1" smtClean="0">
                <a:latin typeface="Arial" pitchFamily="34" charset="0"/>
                <a:cs typeface="Arial" pitchFamily="34" charset="0"/>
              </a:rPr>
              <a:t>Dùng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từ</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hóm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hỉnh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khuyên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mọi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người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giá</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trị</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bằng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lúa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gạo</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nhưng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quan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trọng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độn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trong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kì</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giáp</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hạt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tháng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ngày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tám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Dù</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có</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được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mùa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cũng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phụ</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coi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rúng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endParaRPr lang="vi-VN" sz="3000" dirty="0" smtClean="0">
              <a:latin typeface="Arial" pitchFamily="34" charset="0"/>
              <a:cs typeface="Arial" pitchFamily="34" charset="0"/>
            </a:endParaRPr>
          </a:p>
          <a:p>
            <a:pPr algn="just"/>
            <a:r>
              <a:rPr lang="en-US" sz="3000" dirty="0" smtClean="0">
                <a:latin typeface="Arial" pitchFamily="34" charset="0"/>
                <a:cs typeface="Arial" pitchFamily="34" charset="0"/>
              </a:rPr>
              <a:t> </a:t>
            </a:r>
            <a:endParaRPr lang="vi-VN" sz="3000" dirty="0" smtClean="0">
              <a:latin typeface="Arial" pitchFamily="34" charset="0"/>
              <a:cs typeface="Arial" pitchFamily="34" charset="0"/>
            </a:endParaRPr>
          </a:p>
          <a:p>
            <a:pPr algn="just"/>
            <a:r>
              <a:rPr lang="en-US" sz="3000" dirty="0" smtClean="0">
                <a:latin typeface="Arial" pitchFamily="34" charset="0"/>
                <a:cs typeface="Arial" pitchFamily="34" charset="0"/>
              </a:rPr>
              <a:t>“</a:t>
            </a:r>
            <a:r>
              <a:rPr lang="en-US" sz="3000" dirty="0" err="1" smtClean="0">
                <a:latin typeface="Arial" pitchFamily="34" charset="0"/>
                <a:cs typeface="Arial" pitchFamily="34" charset="0"/>
              </a:rPr>
              <a:t>Khi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bát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mùa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hoạch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kém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Lấy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nghĩa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lấy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gì</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san </a:t>
            </a:r>
            <a:r>
              <a:rPr lang="en-US" sz="3000" dirty="0" err="1" smtClean="0">
                <a:latin typeface="Arial" pitchFamily="34" charset="0"/>
                <a:cs typeface="Arial" pitchFamily="34" charset="0"/>
              </a:rPr>
              <a:t>sẻ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chia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ngọt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sẻ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bùi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mình</a:t>
            </a:r>
            <a:r>
              <a:rPr lang="en-US" sz="3000" dirty="0" smtClean="0">
                <a:latin typeface="Arial" pitchFamily="34" charset="0"/>
                <a:cs typeface="Arial" pitchFamily="34" charset="0"/>
              </a:rPr>
              <a:t> qua </a:t>
            </a:r>
            <a:r>
              <a:rPr lang="en-US" sz="3000" dirty="0" err="1" smtClean="0">
                <a:latin typeface="Arial" pitchFamily="34" charset="0"/>
                <a:cs typeface="Arial" pitchFamily="34" charset="0"/>
              </a:rPr>
              <a:t>cơn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đói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kém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thiếu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thốn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Câu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tục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ngữ</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với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cách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nói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nhẹ</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thấm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thìa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về</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một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khuyên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cũng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như</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mọi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người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phải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biết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quý</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trọng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được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coi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hoặc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hoang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phí</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lương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thực</a:t>
            </a:r>
            <a:r>
              <a:rPr lang="en-US" sz="3000" dirty="0" smtClean="0">
                <a:latin typeface="Arial" pitchFamily="34" charset="0"/>
                <a:cs typeface="Arial" pitchFamily="34" charset="0"/>
              </a:rPr>
              <a:t>.</a:t>
            </a:r>
            <a:endParaRPr lang="vi-VN" sz="3000" dirty="0">
              <a:latin typeface="Arial" pitchFamily="34" charset="0"/>
              <a:cs typeface="Arial" pitchFamily="34" charset="0"/>
            </a:endParaRPr>
          </a:p>
        </p:txBody>
      </p:sp>
    </p:spTree>
    <p:extLst>
      <p:ext uri="{BB962C8B-B14F-4D97-AF65-F5344CB8AC3E}">
        <p14:creationId xmlns="" xmlns:p14="http://schemas.microsoft.com/office/powerpoint/2010/main" val="1647878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308814"/>
            <a:ext cx="5524500" cy="5078313"/>
          </a:xfrm>
          <a:prstGeom prst="rect">
            <a:avLst/>
          </a:prstGeom>
          <a:noFill/>
          <a:ln w="9525">
            <a:noFill/>
            <a:miter lim="800000"/>
            <a:headEnd/>
            <a:tailEnd/>
          </a:ln>
        </p:spPr>
        <p:txBody>
          <a:bodyPr>
            <a:spAutoFit/>
          </a:bodyPr>
          <a:lstStyle/>
          <a:p>
            <a:pPr defTabSz="457200"/>
            <a:r>
              <a:rPr lang="vi-VN" sz="3600" dirty="0" smtClean="0"/>
              <a:t>- Tiết kiệm giúp chúng ta quý trọng kết quả lao động của bản thân mình và của người khác. </a:t>
            </a:r>
          </a:p>
          <a:p>
            <a:pPr defTabSz="457200"/>
            <a:r>
              <a:rPr lang="vi-VN" sz="3600" dirty="0" smtClean="0"/>
              <a:t>- Khi tiết kiệm, chúng ta sẽ có điều kiện để giúp đỡ, chia sẻ với những người có hoàn cảnh khó khăn.</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66090"/>
            <a:ext cx="12192000" cy="6831250"/>
          </a:xfrm>
          <a:prstGeom prst="rect">
            <a:avLst/>
          </a:prstGeom>
          <a:noFill/>
        </p:spPr>
      </p:pic>
      <p:sp>
        <p:nvSpPr>
          <p:cNvPr id="7" name="Rectangle 6"/>
          <p:cNvSpPr/>
          <p:nvPr/>
        </p:nvSpPr>
        <p:spPr>
          <a:xfrm>
            <a:off x="3882056" y="216129"/>
            <a:ext cx="8293319" cy="6370975"/>
          </a:xfrm>
          <a:prstGeom prst="rect">
            <a:avLst/>
          </a:prstGeom>
          <a:solidFill>
            <a:srgbClr val="FFFFCC"/>
          </a:solidFill>
        </p:spPr>
        <p:txBody>
          <a:bodyPr wrap="square">
            <a:spAutoFit/>
          </a:bodyPr>
          <a:lstStyle/>
          <a:p>
            <a:pPr lvl="0"/>
            <a:r>
              <a:rPr lang="vi-VN" sz="2400" dirty="0" smtClean="0">
                <a:solidFill>
                  <a:srgbClr val="FF0000"/>
                </a:solidFill>
              </a:rPr>
              <a:t>Khái niệm: </a:t>
            </a:r>
            <a:r>
              <a:rPr lang="vi-VN" sz="2400" dirty="0" smtClean="0"/>
              <a:t>Tiết </a:t>
            </a:r>
            <a:r>
              <a:rPr lang="vi-VN" sz="2400" dirty="0"/>
              <a:t>kiệm là biết sử dụng </a:t>
            </a:r>
            <a:r>
              <a:rPr lang="vi-VN" sz="2400" dirty="0" smtClean="0"/>
              <a:t>một cách hợp                   </a:t>
            </a:r>
            <a:r>
              <a:rPr lang="vi-VN" sz="2400" dirty="0"/>
              <a:t>lí tiền bạc, của cải, thời gian, </a:t>
            </a:r>
            <a:r>
              <a:rPr lang="vi-VN" sz="2400" dirty="0" smtClean="0"/>
              <a:t>sức lực </a:t>
            </a:r>
            <a:r>
              <a:rPr lang="vi-VN" sz="2400" dirty="0"/>
              <a:t>của mình </a:t>
            </a:r>
            <a:r>
              <a:rPr lang="vi-VN" sz="2400" dirty="0" smtClean="0"/>
              <a:t>và                    </a:t>
            </a:r>
            <a:r>
              <a:rPr lang="vi-VN" sz="2400" dirty="0"/>
              <a:t>của người khác</a:t>
            </a:r>
            <a:r>
              <a:rPr lang="vi-VN" sz="2400" dirty="0" smtClean="0"/>
              <a:t>.</a:t>
            </a:r>
          </a:p>
          <a:p>
            <a:pPr lvl="0"/>
            <a:endParaRPr lang="en-US" sz="2400" dirty="0" smtClean="0"/>
          </a:p>
          <a:p>
            <a:pPr lvl="0"/>
            <a:endParaRPr lang="vi-VN" sz="2400" dirty="0"/>
          </a:p>
          <a:p>
            <a:r>
              <a:rPr lang="vi-VN" sz="2400" dirty="0" smtClean="0">
                <a:solidFill>
                  <a:srgbClr val="FF0000"/>
                </a:solidFill>
                <a:latin typeface="Arial" pitchFamily="34" charset="0"/>
                <a:cs typeface="Arial" pitchFamily="34" charset="0"/>
              </a:rPr>
              <a:t>Biểu hiện: </a:t>
            </a:r>
            <a:r>
              <a:rPr lang="vi-VN" sz="2400" dirty="0" smtClean="0">
                <a:latin typeface="Arial" pitchFamily="34" charset="0"/>
                <a:cs typeface="Arial" pitchFamily="34" charset="0"/>
              </a:rPr>
              <a:t>- </a:t>
            </a:r>
            <a:r>
              <a:rPr lang="vi-VN" sz="2400" dirty="0" smtClean="0">
                <a:latin typeface="Arial" pitchFamily="34" charset="0"/>
                <a:cs typeface="Arial" pitchFamily="34" charset="0"/>
              </a:rPr>
              <a:t>Chi tiêu hợp lí</a:t>
            </a:r>
            <a:r>
              <a:rPr lang="en-US" sz="2400" dirty="0" smtClean="0">
                <a:latin typeface="Arial" pitchFamily="34" charset="0"/>
                <a:cs typeface="Arial" pitchFamily="34" charset="0"/>
              </a:rPr>
              <a:t>.</a:t>
            </a:r>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 Tắt các thi</a:t>
            </a:r>
            <a:r>
              <a:rPr lang="en-US" sz="2400" dirty="0" smtClean="0">
                <a:latin typeface="Arial" pitchFamily="34" charset="0"/>
                <a:cs typeface="Arial" pitchFamily="34" charset="0"/>
              </a:rPr>
              <a:t>ế</a:t>
            </a:r>
            <a:r>
              <a:rPr lang="vi-VN" sz="2400" dirty="0" smtClean="0">
                <a:latin typeface="Arial" pitchFamily="34" charset="0"/>
                <a:cs typeface="Arial" pitchFamily="34" charset="0"/>
              </a:rPr>
              <a:t>t bị điện, khóa vòi nước khi không sử dụng.</a:t>
            </a:r>
          </a:p>
          <a:p>
            <a:r>
              <a:rPr lang="vi-VN" sz="2400" dirty="0" smtClean="0">
                <a:latin typeface="Arial" pitchFamily="34" charset="0"/>
                <a:cs typeface="Arial" pitchFamily="34" charset="0"/>
              </a:rPr>
              <a:t>- Sắp xếp thời gian làm việc kho</a:t>
            </a:r>
            <a:r>
              <a:rPr lang="en-US" sz="2400" dirty="0" smtClean="0">
                <a:latin typeface="Arial" pitchFamily="34" charset="0"/>
                <a:cs typeface="Arial" pitchFamily="34" charset="0"/>
              </a:rPr>
              <a:t>a</a:t>
            </a:r>
            <a:r>
              <a:rPr lang="vi-VN" sz="2400" dirty="0" smtClean="0">
                <a:latin typeface="Arial" pitchFamily="34" charset="0"/>
                <a:cs typeface="Arial" pitchFamily="34" charset="0"/>
              </a:rPr>
              <a:t> học.</a:t>
            </a:r>
          </a:p>
          <a:p>
            <a:r>
              <a:rPr lang="vi-VN" sz="2400" dirty="0" smtClean="0">
                <a:latin typeface="Arial" pitchFamily="34" charset="0"/>
                <a:cs typeface="Arial" pitchFamily="34" charset="0"/>
              </a:rPr>
              <a:t>- Sử dụng hợp lí và khai thác hiệu quả nguồn tài nguyên.</a:t>
            </a:r>
          </a:p>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dùng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tâp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endParaRPr lang="vi-VN"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a:t>
            </a:r>
          </a:p>
          <a:p>
            <a:endParaRPr lang="vi-VN" sz="2400" dirty="0" smtClean="0">
              <a:latin typeface="Arial" pitchFamily="34" charset="0"/>
              <a:cs typeface="Arial" pitchFamily="34" charset="0"/>
            </a:endParaRPr>
          </a:p>
          <a:p>
            <a:endParaRPr lang="vi-VN" sz="2400" dirty="0" smtClean="0">
              <a:latin typeface="Arial" pitchFamily="34" charset="0"/>
              <a:cs typeface="Arial" pitchFamily="34" charset="0"/>
            </a:endParaRPr>
          </a:p>
          <a:p>
            <a:pPr defTabSz="457200"/>
            <a:r>
              <a:rPr lang="vi-VN" sz="2400" dirty="0" smtClean="0">
                <a:solidFill>
                  <a:srgbClr val="FF0000"/>
                </a:solidFill>
              </a:rPr>
              <a:t>Ý </a:t>
            </a:r>
            <a:r>
              <a:rPr lang="vi-VN" sz="2400" dirty="0" smtClean="0">
                <a:solidFill>
                  <a:srgbClr val="FF0000"/>
                </a:solidFill>
              </a:rPr>
              <a:t>nghĩa: </a:t>
            </a:r>
            <a:r>
              <a:rPr lang="vi-VN" sz="2400" dirty="0" smtClean="0"/>
              <a:t>- </a:t>
            </a:r>
            <a:r>
              <a:rPr lang="vi-VN" sz="2400" dirty="0" smtClean="0"/>
              <a:t>Tiết kiệm giúp chúng ta quý trọng kết quả lao động của bản thân mình và của người khác. </a:t>
            </a:r>
          </a:p>
          <a:p>
            <a:pPr defTabSz="457200"/>
            <a:r>
              <a:rPr lang="vi-VN" sz="2400" dirty="0" smtClean="0"/>
              <a:t>- Khi tiết kiệm, chúng ta sẽ có điều kiện để giúp đỡ, chia sẻ với những người có hoàn cảnh khó khăn</a:t>
            </a:r>
            <a:r>
              <a:rPr lang="vi-VN" sz="2400" dirty="0" smtClean="0"/>
              <a:t>.</a:t>
            </a:r>
            <a:endParaRPr lang="vi-VN" sz="2800" dirty="0"/>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212464"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Arial" pitchFamily="34" charset="0"/>
                <a:ea typeface="Helvetica Neue"/>
                <a:cs typeface="Arial" pitchFamily="34" charset="0"/>
              </a:rPr>
              <a:t>TIẾT KIỆM</a:t>
            </a:r>
            <a:endParaRPr lang="en-SG" altLang="en-US" sz="3200" b="1" dirty="0">
              <a:solidFill>
                <a:srgbClr val="0000FF"/>
              </a:solidFill>
              <a:latin typeface="Arial" pitchFamily="34" charset="0"/>
              <a:cs typeface="Arial" pitchFamily="34" charset="0"/>
            </a:endParaRPr>
          </a:p>
        </p:txBody>
      </p:sp>
      <p:cxnSp>
        <p:nvCxnSpPr>
          <p:cNvPr id="17" name="Straight Arrow Connector 16"/>
          <p:cNvCxnSpPr/>
          <p:nvPr/>
        </p:nvCxnSpPr>
        <p:spPr>
          <a:xfrm rot="5400000" flipH="1" flipV="1">
            <a:off x="2468881" y="1354975"/>
            <a:ext cx="2327565" cy="515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260096" y="2132094"/>
            <a:ext cx="759230" cy="5184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2668385" y="3383279"/>
            <a:ext cx="1934095" cy="5098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Shape 1"/>
          <p:cNvPicPr/>
          <p:nvPr/>
        </p:nvPicPr>
        <p:blipFill>
          <a:blip r:embed="rId5"/>
          <a:stretch/>
        </p:blipFill>
        <p:spPr>
          <a:xfrm>
            <a:off x="10919460" y="0"/>
            <a:ext cx="1272540" cy="1043940"/>
          </a:xfrm>
          <a:prstGeom prst="rect">
            <a:avLst/>
          </a:prstGeom>
        </p:spPr>
      </p:pic>
    </p:spTree>
    <p:extLst>
      <p:ext uri="{BB962C8B-B14F-4D97-AF65-F5344CB8AC3E}">
        <p14:creationId xmlns="" xmlns:p14="http://schemas.microsoft.com/office/powerpoint/2010/main" val="177884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a:t>
            </a:r>
            <a:r>
              <a:rPr lang="en-US" altLang="zh-CN" sz="4000" b="1" dirty="0" err="1" smtClean="0">
                <a:solidFill>
                  <a:srgbClr val="0070C0"/>
                </a:solidFill>
                <a:latin typeface="Times New Roman" pitchFamily="18" charset="0"/>
                <a:ea typeface="华康海报体W12"/>
                <a:cs typeface="Times New Roman" pitchFamily="18" charset="0"/>
              </a:rPr>
              <a:t>Cách</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rèn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TRÒ CHƠI: TÔI LÀ THUYẾT TRÌNH GIA</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72706" name="AutoShape 2"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08" name="AutoShape 4"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10" name="AutoShape 6"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1" name="Picture 7" descr="C:\Users\HOANGHA\Desktop\hinh-nen-slide-thuyet-trinh-dep-25-768x576.jpg"/>
          <p:cNvPicPr>
            <a:picLocks noChangeAspect="1" noChangeArrowheads="1"/>
          </p:cNvPicPr>
          <p:nvPr/>
        </p:nvPicPr>
        <p:blipFill>
          <a:blip r:embed="rId6"/>
          <a:srcRect t="33996"/>
          <a:stretch>
            <a:fillRect/>
          </a:stretch>
        </p:blipFill>
        <p:spPr bwMode="auto">
          <a:xfrm>
            <a:off x="831272" y="914396"/>
            <a:ext cx="2211186" cy="2227812"/>
          </a:xfrm>
          <a:prstGeom prst="rect">
            <a:avLst/>
          </a:prstGeom>
          <a:noFill/>
        </p:spPr>
      </p:pic>
      <p:pic>
        <p:nvPicPr>
          <p:cNvPr id="72713" name="Picture 9" descr="https://img.lovepik.com/original_origin_pic/18/12/01/2fa88ccd825193da0edd05fcbfd8aeed.png_wh860.png"/>
          <p:cNvPicPr>
            <a:picLocks noChangeAspect="1" noChangeArrowheads="1"/>
          </p:cNvPicPr>
          <p:nvPr/>
        </p:nvPicPr>
        <p:blipFill>
          <a:blip r:embed="rId7"/>
          <a:srcRect l="21238" t="7818" r="22542" b="15260"/>
          <a:stretch>
            <a:fillRect/>
          </a:stretch>
        </p:blipFill>
        <p:spPr bwMode="auto">
          <a:xfrm>
            <a:off x="382385" y="3233660"/>
            <a:ext cx="3241964" cy="2327564"/>
          </a:xfrm>
          <a:prstGeom prst="rect">
            <a:avLst/>
          </a:prstGeom>
          <a:noFill/>
        </p:spPr>
      </p:pic>
      <p:sp>
        <p:nvSpPr>
          <p:cNvPr id="72715" name="AutoShape 11" descr="https://thuthuatnhanh.com/wp-content/uploads/2020/03/hinh-anh-tien-viet-n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6" name="Picture 12" descr="C:\Users\HOANGHA\Desktop\hinh-anh-tien-viet-nam.jpg"/>
          <p:cNvPicPr>
            <a:picLocks noChangeAspect="1" noChangeArrowheads="1"/>
          </p:cNvPicPr>
          <p:nvPr/>
        </p:nvPicPr>
        <p:blipFill>
          <a:blip r:embed="rId8"/>
          <a:srcRect/>
          <a:stretch>
            <a:fillRect/>
          </a:stretch>
        </p:blipFill>
        <p:spPr bwMode="auto">
          <a:xfrm>
            <a:off x="4006737" y="2144683"/>
            <a:ext cx="4056609" cy="3911707"/>
          </a:xfrm>
          <a:prstGeom prst="rect">
            <a:avLst/>
          </a:prstGeom>
          <a:noFill/>
        </p:spPr>
      </p:pic>
      <p:pic>
        <p:nvPicPr>
          <p:cNvPr id="19" name="Picture 4"/>
          <p:cNvPicPr>
            <a:picLocks noChangeAspect="1" noChangeArrowheads="1"/>
          </p:cNvPicPr>
          <p:nvPr/>
        </p:nvPicPr>
        <p:blipFill>
          <a:blip r:embed="rId9"/>
          <a:srcRect l="10772" t="10369" r="50702" b="60653"/>
          <a:stretch>
            <a:fillRect/>
          </a:stretch>
        </p:blipFill>
        <p:spPr bwMode="auto">
          <a:xfrm>
            <a:off x="8467899" y="2709949"/>
            <a:ext cx="3341716" cy="2975956"/>
          </a:xfrm>
          <a:prstGeom prst="rect">
            <a:avLst/>
          </a:prstGeom>
          <a:noFill/>
          <a:ln w="9525">
            <a:noFill/>
            <a:miter lim="800000"/>
            <a:headEnd/>
            <a:tailEnd/>
          </a:ln>
          <a:effectLst/>
        </p:spPr>
      </p:pic>
      <p:sp>
        <p:nvSpPr>
          <p:cNvPr id="20" name="Rectangle 19"/>
          <p:cNvSpPr/>
          <p:nvPr/>
        </p:nvSpPr>
        <p:spPr>
          <a:xfrm>
            <a:off x="3347258" y="961152"/>
            <a:ext cx="5796742" cy="954107"/>
          </a:xfrm>
          <a:prstGeom prst="rect">
            <a:avLst/>
          </a:prstGeom>
          <a:solidFill>
            <a:srgbClr val="FFCCFF"/>
          </a:solidFill>
        </p:spPr>
        <p:txBody>
          <a:bodyPr wrap="square">
            <a:spAutoFit/>
          </a:bodyPr>
          <a:lstStyle/>
          <a:p>
            <a:r>
              <a:rPr lang="vi-VN" sz="2800" b="1" dirty="0" smtClean="0"/>
              <a:t>Em hãy thuyết trình trước lớp về một trong các chủ đề sau:</a:t>
            </a:r>
            <a:endParaRPr lang="vi-VN" sz="2800" b="1" dirty="0"/>
          </a:p>
        </p:txBody>
      </p:sp>
      <p:sp>
        <p:nvSpPr>
          <p:cNvPr id="21" name="Rectangle 20"/>
          <p:cNvSpPr/>
          <p:nvPr/>
        </p:nvSpPr>
        <p:spPr>
          <a:xfrm>
            <a:off x="488596" y="6120538"/>
            <a:ext cx="3125664" cy="523220"/>
          </a:xfrm>
          <a:prstGeom prst="rect">
            <a:avLst/>
          </a:prstGeom>
          <a:solidFill>
            <a:srgbClr val="00FF99"/>
          </a:solidFill>
        </p:spPr>
        <p:txBody>
          <a:bodyPr wrap="none">
            <a:spAutoFit/>
          </a:bodyPr>
          <a:lstStyle/>
          <a:p>
            <a:pPr lvl="0"/>
            <a:r>
              <a:rPr lang="vi-VN" sz="2800" dirty="0" smtClean="0"/>
              <a:t>Tiết kiệm thời gian</a:t>
            </a:r>
            <a:endParaRPr lang="vi-VN" sz="2800" dirty="0"/>
          </a:p>
        </p:txBody>
      </p:sp>
      <p:sp>
        <p:nvSpPr>
          <p:cNvPr id="22" name="Rectangle 21"/>
          <p:cNvSpPr/>
          <p:nvPr/>
        </p:nvSpPr>
        <p:spPr>
          <a:xfrm>
            <a:off x="4654999" y="6153788"/>
            <a:ext cx="2989408" cy="523220"/>
          </a:xfrm>
          <a:prstGeom prst="rect">
            <a:avLst/>
          </a:prstGeom>
          <a:solidFill>
            <a:srgbClr val="00FF99"/>
          </a:solidFill>
        </p:spPr>
        <p:txBody>
          <a:bodyPr wrap="none">
            <a:spAutoFit/>
          </a:bodyPr>
          <a:lstStyle/>
          <a:p>
            <a:pPr lvl="0"/>
            <a:r>
              <a:rPr lang="vi-VN" sz="2800" dirty="0" smtClean="0"/>
              <a:t>Tiết kiệm tiền bạc</a:t>
            </a:r>
            <a:endParaRPr lang="vi-VN" sz="2800" dirty="0"/>
          </a:p>
        </p:txBody>
      </p:sp>
      <p:sp>
        <p:nvSpPr>
          <p:cNvPr id="24" name="Rectangle 23"/>
          <p:cNvSpPr/>
          <p:nvPr/>
        </p:nvSpPr>
        <p:spPr>
          <a:xfrm>
            <a:off x="8359834" y="6103912"/>
            <a:ext cx="3465500" cy="523220"/>
          </a:xfrm>
          <a:prstGeom prst="rect">
            <a:avLst/>
          </a:prstGeom>
          <a:solidFill>
            <a:srgbClr val="00FF99"/>
          </a:solidFill>
        </p:spPr>
        <p:txBody>
          <a:bodyPr wrap="none">
            <a:spAutoFit/>
          </a:bodyPr>
          <a:lstStyle/>
          <a:p>
            <a:r>
              <a:rPr lang="vi-VN" sz="2800" dirty="0" smtClean="0"/>
              <a:t>Tiết kiệm điện, nước</a:t>
            </a:r>
            <a:endParaRPr lang="vi-VN" sz="2800" dirty="0"/>
          </a:p>
        </p:txBody>
      </p:sp>
      <p:pic>
        <p:nvPicPr>
          <p:cNvPr id="72721" name="Picture 17" descr="https://gxtanhuong.net/wp-content/uploads/2018/03/VoTay.jpg"/>
          <p:cNvPicPr>
            <a:picLocks noChangeAspect="1" noChangeArrowheads="1"/>
          </p:cNvPicPr>
          <p:nvPr/>
        </p:nvPicPr>
        <p:blipFill>
          <a:blip r:embed="rId10" cstate="print"/>
          <a:srcRect/>
          <a:stretch>
            <a:fillRect/>
          </a:stretch>
        </p:blipFill>
        <p:spPr bwMode="auto">
          <a:xfrm flipH="1">
            <a:off x="9942020" y="1180403"/>
            <a:ext cx="1512917" cy="1296786"/>
          </a:xfrm>
          <a:prstGeom prst="rect">
            <a:avLst/>
          </a:prstGeom>
          <a:noFill/>
        </p:spPr>
      </p:pic>
    </p:spTree>
    <p:extLst>
      <p:ext uri="{BB962C8B-B14F-4D97-AF65-F5344CB8AC3E}">
        <p14:creationId xmlns=""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diamond(in)">
                                      <p:cBhvr>
                                        <p:cTn id="12" dur="2000"/>
                                        <p:tgtEl>
                                          <p:spTgt spid="727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wheel(4)">
                                      <p:cBhvr>
                                        <p:cTn id="20" dur="2000"/>
                                        <p:tgtEl>
                                          <p:spTgt spid="72716"/>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4)">
                                      <p:cBhvr>
                                        <p:cTn id="28" dur="2000"/>
                                        <p:tgtEl>
                                          <p:spTgt spid="19"/>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4)">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a:t>
            </a:r>
            <a:r>
              <a:rPr lang="en-US" altLang="zh-CN" sz="4000" b="1" dirty="0" err="1" smtClean="0">
                <a:solidFill>
                  <a:srgbClr val="0070C0"/>
                </a:solidFill>
                <a:latin typeface="Times New Roman" pitchFamily="18" charset="0"/>
                <a:ea typeface="华康海报体W12"/>
                <a:cs typeface="Times New Roman" pitchFamily="18" charset="0"/>
              </a:rPr>
              <a:t>Cách</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rèn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70657" name="Rectangle 1"/>
          <p:cNvSpPr>
            <a:spLocks noChangeArrowheads="1"/>
          </p:cNvSpPr>
          <p:nvPr/>
        </p:nvSpPr>
        <p:spPr bwMode="auto">
          <a:xfrm>
            <a:off x="6550429" y="1862050"/>
            <a:ext cx="44057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vi-VN"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thời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gian</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tiền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bạc</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điện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nước</a:t>
            </a:r>
            <a:r>
              <a:rPr kumimoji="0" lang="vi-VN"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1022"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III.Luyện</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 </a:t>
            </a:r>
            <a:r>
              <a:rPr lang="en-US" altLang="zh-CN" sz="3200" b="1" dirty="0" err="1"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tập</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spTree>
    <p:extLst>
      <p:ext uri="{BB962C8B-B14F-4D97-AF65-F5344CB8AC3E}">
        <p14:creationId xmlns="" xmlns:p14="http://schemas.microsoft.com/office/powerpoint/2010/main" val="1840279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49875" y="-66090"/>
            <a:ext cx="12192000" cy="6831250"/>
          </a:xfrm>
          <a:prstGeom prst="rect">
            <a:avLst/>
          </a:prstGeom>
          <a:noFill/>
        </p:spPr>
      </p:pic>
      <p:sp>
        <p:nvSpPr>
          <p:cNvPr id="10" name="TextBox 9"/>
          <p:cNvSpPr txBox="1"/>
          <p:nvPr/>
        </p:nvSpPr>
        <p:spPr>
          <a:xfrm>
            <a:off x="0" y="0"/>
            <a:ext cx="10041775" cy="2708430"/>
          </a:xfrm>
          <a:prstGeom prst="rect">
            <a:avLst/>
          </a:prstGeom>
          <a:solidFill>
            <a:srgbClr val="FFCCFF"/>
          </a:solidFill>
          <a:ln>
            <a:noFill/>
          </a:ln>
        </p:spPr>
        <p:txBody>
          <a:bodyPr wrap="square" lIns="121917" tIns="60958" rIns="121917" bIns="60958" rtlCol="0">
            <a:spAutoFit/>
          </a:bodyPr>
          <a:lstStyle/>
          <a:p>
            <a:r>
              <a:rPr lang="vi-VN" sz="2800" dirty="0" smtClean="0"/>
              <a:t>1. Em </a:t>
            </a:r>
            <a:r>
              <a:rPr lang="vi-VN" sz="2800" dirty="0" smtClean="0"/>
              <a:t>đồng tình hoặc không </a:t>
            </a:r>
            <a:r>
              <a:rPr lang="vi-VN" sz="2800" dirty="0" smtClean="0"/>
              <a:t>đồng </a:t>
            </a:r>
            <a:r>
              <a:rPr lang="vi-VN" sz="2800" dirty="0" smtClean="0"/>
              <a:t>tình với hành vi của bạn nào? Vì sao</a:t>
            </a:r>
            <a:r>
              <a:rPr lang="vi-VN" sz="2800" dirty="0" smtClean="0"/>
              <a:t>? </a:t>
            </a:r>
            <a:endParaRPr lang="vi-VN" sz="2800" dirty="0" smtClean="0"/>
          </a:p>
          <a:p>
            <a:r>
              <a:rPr lang="vi-VN" sz="2800" dirty="0" smtClean="0"/>
              <a:t>2. Nếu là bạn học cùng lớp với các bạn trên, em sẽ đưa ra lời khuyên gì cho các bạn ấy?</a:t>
            </a:r>
          </a:p>
          <a:p>
            <a:r>
              <a:rPr lang="vi-VN" sz="2800" dirty="0" smtClean="0"/>
              <a:t/>
            </a:r>
            <a:br>
              <a:rPr lang="vi-VN" sz="2800" dirty="0" smtClean="0"/>
            </a:br>
            <a:endParaRPr lang="vi-VN" sz="2800" b="1" dirty="0" smtClean="0"/>
          </a:p>
        </p:txBody>
      </p:sp>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919460" y="0"/>
            <a:ext cx="1272540" cy="1043940"/>
          </a:xfrm>
          <a:prstGeom prst="rect">
            <a:avLst/>
          </a:prstGeom>
        </p:spPr>
      </p:pic>
      <p:sp>
        <p:nvSpPr>
          <p:cNvPr id="12" name="Rectangle 11"/>
          <p:cNvSpPr/>
          <p:nvPr/>
        </p:nvSpPr>
        <p:spPr>
          <a:xfrm>
            <a:off x="199501" y="2025908"/>
            <a:ext cx="4256116" cy="4832092"/>
          </a:xfrm>
          <a:prstGeom prst="rect">
            <a:avLst/>
          </a:prstGeom>
          <a:solidFill>
            <a:srgbClr val="00FFFF"/>
          </a:solidFill>
        </p:spPr>
        <p:txBody>
          <a:bodyPr wrap="square">
            <a:spAutoFit/>
          </a:bodyPr>
          <a:lstStyle/>
          <a:p>
            <a:r>
              <a:rPr lang="vi-VN" sz="2800" b="1" dirty="0" smtClean="0"/>
              <a:t>Nhóm 1: Tình </a:t>
            </a:r>
            <a:r>
              <a:rPr lang="vi-VN" sz="2800" b="1" dirty="0" smtClean="0"/>
              <a:t>huống 1: </a:t>
            </a:r>
            <a:r>
              <a:rPr lang="vi-VN" sz="2800" dirty="0" smtClean="0"/>
              <a:t>Hôm nay, Lan có nhiều bài tập về nhà </a:t>
            </a:r>
            <a:r>
              <a:rPr lang="vi-VN" sz="2800" dirty="0" smtClean="0"/>
              <a:t>cần </a:t>
            </a:r>
            <a:r>
              <a:rPr lang="vi-VN" sz="2800" dirty="0" smtClean="0"/>
              <a:t>làm xong nhưng tối có chương trình tivi Lan yêu thích. Lan định sáng mai sẽ dậy sớm làm bài. Nhưng do thức khuya, Lan ngủ dậy muộn, bị trễ giờ đi học và không hoàn thành bài tập.</a:t>
            </a:r>
            <a:endParaRPr lang="vi-VN" sz="2800" dirty="0"/>
          </a:p>
        </p:txBody>
      </p:sp>
      <p:sp>
        <p:nvSpPr>
          <p:cNvPr id="13" name="Rectangle 12"/>
          <p:cNvSpPr/>
          <p:nvPr/>
        </p:nvSpPr>
        <p:spPr>
          <a:xfrm>
            <a:off x="4605251" y="2028308"/>
            <a:ext cx="3707475" cy="4832092"/>
          </a:xfrm>
          <a:prstGeom prst="rect">
            <a:avLst/>
          </a:prstGeom>
          <a:solidFill>
            <a:srgbClr val="00FFFF"/>
          </a:solidFill>
        </p:spPr>
        <p:txBody>
          <a:bodyPr wrap="square">
            <a:spAutoFit/>
          </a:bodyPr>
          <a:lstStyle/>
          <a:p>
            <a:r>
              <a:rPr lang="vi-VN" sz="2800" b="1" dirty="0" smtClean="0"/>
              <a:t>Nhóm 2: Tình </a:t>
            </a:r>
            <a:r>
              <a:rPr lang="vi-VN" sz="2800" b="1" dirty="0" smtClean="0"/>
              <a:t>huống 2: </a:t>
            </a:r>
            <a:r>
              <a:rPr lang="vi-VN" sz="2800" dirty="0" smtClean="0"/>
              <a:t>Một nhóm bạn trong lớp 6A thường để nước tràn lênh láng khi rửa chân tay ở vòi nước phía sau khu nhà đang xây trong sân trường. Các bạn ấy còn hay quên tắt điện, quạt trong lớp mỗi khi ra về.</a:t>
            </a:r>
            <a:endParaRPr lang="vi-VN" sz="2800" dirty="0"/>
          </a:p>
        </p:txBody>
      </p:sp>
      <p:sp>
        <p:nvSpPr>
          <p:cNvPr id="15" name="Rectangle 14"/>
          <p:cNvSpPr/>
          <p:nvPr/>
        </p:nvSpPr>
        <p:spPr>
          <a:xfrm>
            <a:off x="8478983" y="2047442"/>
            <a:ext cx="3524590" cy="4832092"/>
          </a:xfrm>
          <a:prstGeom prst="rect">
            <a:avLst/>
          </a:prstGeom>
          <a:solidFill>
            <a:srgbClr val="00FFFF"/>
          </a:solidFill>
        </p:spPr>
        <p:txBody>
          <a:bodyPr wrap="square">
            <a:spAutoFit/>
          </a:bodyPr>
          <a:lstStyle/>
          <a:p>
            <a:r>
              <a:rPr lang="vi-VN" sz="2800" b="1" dirty="0" smtClean="0"/>
              <a:t>Nhóm 3,4: Tình </a:t>
            </a:r>
            <a:r>
              <a:rPr lang="vi-VN" sz="2800" b="1" dirty="0" smtClean="0"/>
              <a:t>huống 3: </a:t>
            </a:r>
            <a:r>
              <a:rPr lang="vi-VN" sz="2800" dirty="0" smtClean="0"/>
              <a:t>Bạn An là học sinh lớp 6 nhưng luôn đòi bố mẹ mua cho những đồ đắt tiền như </a:t>
            </a:r>
            <a:r>
              <a:rPr lang="vi-VN" sz="2800" dirty="0" smtClean="0"/>
              <a:t>quần </a:t>
            </a:r>
            <a:r>
              <a:rPr lang="vi-VN" sz="2800" dirty="0" smtClean="0"/>
              <a:t>áo hàng hiệu, máy nghe nhạc, điện thoại thông minh,... để tỏ vẻ sành điệu trước mặt bạn bè.</a:t>
            </a:r>
            <a:endParaRPr lang="vi-VN" sz="2800" dirty="0"/>
          </a:p>
        </p:txBody>
      </p:sp>
      <p:sp>
        <p:nvSpPr>
          <p:cNvPr id="9217" name="Rectangle 1"/>
          <p:cNvSpPr>
            <a:spLocks noChangeArrowheads="1"/>
          </p:cNvSpPr>
          <p:nvPr/>
        </p:nvSpPr>
        <p:spPr bwMode="auto">
          <a:xfrm>
            <a:off x="199508" y="1974657"/>
            <a:ext cx="3341717" cy="440120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lần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sau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nữa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việc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hôm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nay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chớ</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ngày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thân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807248" y="2025908"/>
            <a:ext cx="4006735"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nhắc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nhở</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đây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toàn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mỗi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một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8146473" y="2025908"/>
            <a:ext cx="3929152"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An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nói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ở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ngoài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còn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nghèo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khổ</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họ</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thiếu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thốn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có</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giúp</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đỡ</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cũng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15"/>
          <p:cNvPicPr>
            <a:picLocks noChangeAspect="1"/>
          </p:cNvPicPr>
          <p:nvPr/>
        </p:nvPicPr>
        <p:blipFill>
          <a:blip r:embed="rId4" cstate="print"/>
          <a:srcRect l="5257" t="19184" r="3513" b="27566"/>
          <a:stretch>
            <a:fillRect/>
          </a:stretch>
        </p:blipFill>
        <p:spPr>
          <a:xfrm>
            <a:off x="10241281" y="1047400"/>
            <a:ext cx="1047404" cy="831273"/>
          </a:xfrm>
          <a:prstGeom prst="rect">
            <a:avLst/>
          </a:prstGeom>
        </p:spPr>
      </p:pic>
    </p:spTree>
    <p:extLst>
      <p:ext uri="{BB962C8B-B14F-4D97-AF65-F5344CB8AC3E}">
        <p14:creationId xmlns=""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9217"/>
                                        </p:tgtEl>
                                        <p:attrNameLst>
                                          <p:attrName>style.visibility</p:attrName>
                                        </p:attrNameLst>
                                      </p:cBhvr>
                                      <p:to>
                                        <p:strVal val="visible"/>
                                      </p:to>
                                    </p:set>
                                    <p:animEffect transition="in" filter="randombar(horizontal)">
                                      <p:cBhvr>
                                        <p:cTn id="28" dur="500"/>
                                        <p:tgtEl>
                                          <p:spTgt spid="92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9218"/>
                                        </p:tgtEl>
                                        <p:attrNameLst>
                                          <p:attrName>style.visibility</p:attrName>
                                        </p:attrNameLst>
                                      </p:cBhvr>
                                      <p:to>
                                        <p:strVal val="visible"/>
                                      </p:to>
                                    </p:set>
                                    <p:animEffect transition="in" filter="randombar(horizontal)">
                                      <p:cBhvr>
                                        <p:cTn id="36" dur="500"/>
                                        <p:tgtEl>
                                          <p:spTgt spid="92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randombar(horizontal)">
                                      <p:cBhvr>
                                        <p:cTn id="4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9217" grpId="0" animBg="1"/>
      <p:bldP spid="9218" grpId="0" animBg="1"/>
      <p:bldP spid="92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1702934" y="440545"/>
            <a:ext cx="4058985" cy="5372071"/>
          </a:xfrm>
          <a:prstGeom prst="rect">
            <a:avLst/>
          </a:prstGeom>
        </p:spPr>
      </p:pic>
      <p:sp>
        <p:nvSpPr>
          <p:cNvPr id="7" name="Rectangle 6"/>
          <p:cNvSpPr>
            <a:spLocks noChangeArrowheads="1"/>
          </p:cNvSpPr>
          <p:nvPr/>
        </p:nvSpPr>
        <p:spPr bwMode="auto">
          <a:xfrm rot="21274563">
            <a:off x="2407783" y="1679987"/>
            <a:ext cx="292360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736079" y="514482"/>
            <a:ext cx="4378861" cy="5182805"/>
          </a:xfrm>
          <a:prstGeom prst="rect">
            <a:avLst/>
          </a:prstGeom>
        </p:spPr>
      </p:pic>
      <p:sp>
        <p:nvSpPr>
          <p:cNvPr id="9" name="文本框 6"/>
          <p:cNvSpPr txBox="1"/>
          <p:nvPr/>
        </p:nvSpPr>
        <p:spPr>
          <a:xfrm>
            <a:off x="7299382" y="3324258"/>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 KHỞI </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ĐỘNG</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pic>
        <p:nvPicPr>
          <p:cNvPr id="17" name="Picture 9"/>
          <p:cNvPicPr>
            <a:picLocks noChangeAspect="1" noChangeArrowheads="1"/>
          </p:cNvPicPr>
          <p:nvPr/>
        </p:nvPicPr>
        <p:blipFill>
          <a:blip r:embed="rId6"/>
          <a:srcRect/>
          <a:stretch>
            <a:fillRect/>
          </a:stretch>
        </p:blipFill>
        <p:spPr bwMode="auto">
          <a:xfrm>
            <a:off x="0" y="0"/>
            <a:ext cx="1639225" cy="1615440"/>
          </a:xfrm>
          <a:prstGeom prst="rect">
            <a:avLst/>
          </a:prstGeom>
          <a:noFill/>
          <a:ln w="9525">
            <a:noFill/>
            <a:miter lim="800000"/>
            <a:headEnd/>
            <a:tailEnd/>
          </a:ln>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 xmlns:p14="http://schemas.microsoft.com/office/powerpoint/2010/main" val="1755367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21625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IV. </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VẬN DỤNG</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cstate="print">
              <a:extLst>
                <a:ext uri="{BEBA8EAE-BF5A-486C-A8C5-ECC9F3942E4B}">
                  <a14:imgProps xmln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9" name="Shape 1"/>
          <p:cNvPicPr/>
          <p:nvPr/>
        </p:nvPicPr>
        <p:blipFill>
          <a:blip r:embed="rId10"/>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11"/>
          <a:srcRect/>
          <a:stretch>
            <a:fillRect/>
          </a:stretch>
        </p:blipFill>
        <p:spPr bwMode="auto">
          <a:xfrm>
            <a:off x="-72025" y="-49865"/>
            <a:ext cx="1584941" cy="1330025"/>
          </a:xfrm>
          <a:prstGeom prst="rect">
            <a:avLst/>
          </a:prstGeom>
          <a:noFill/>
          <a:ln w="9525">
            <a:noFill/>
            <a:miter lim="800000"/>
            <a:headEnd/>
            <a:tailEnd/>
          </a:ln>
        </p:spPr>
      </p:pic>
    </p:spTree>
    <p:extLst>
      <p:ext uri="{BB962C8B-B14F-4D97-AF65-F5344CB8AC3E}">
        <p14:creationId xmlns="" xmlns:p14="http://schemas.microsoft.com/office/powerpoint/2010/main" val="790669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sp>
        <p:nvSpPr>
          <p:cNvPr id="11" name="AutoShape 3"/>
          <p:cNvSpPr>
            <a:spLocks noChangeArrowheads="1"/>
          </p:cNvSpPr>
          <p:nvPr/>
        </p:nvSpPr>
        <p:spPr bwMode="gray">
          <a:xfrm>
            <a:off x="3567700" y="299250"/>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sp>
        <p:nvSpPr>
          <p:cNvPr id="15" name="Rectangle 14"/>
          <p:cNvSpPr/>
          <p:nvPr/>
        </p:nvSpPr>
        <p:spPr>
          <a:xfrm>
            <a:off x="314958" y="2587009"/>
            <a:ext cx="3026757" cy="3970318"/>
          </a:xfrm>
          <a:prstGeom prst="rect">
            <a:avLst/>
          </a:prstGeom>
          <a:solidFill>
            <a:srgbClr val="FFCCFF"/>
          </a:solidFill>
        </p:spPr>
        <p:txBody>
          <a:bodyPr wrap="square">
            <a:spAutoFit/>
          </a:bodyPr>
          <a:lstStyle/>
          <a:p>
            <a:r>
              <a:rPr lang="vi-VN" sz="2800" b="1" i="1" dirty="0" smtClean="0"/>
              <a:t>Nhóm 1 + </a:t>
            </a:r>
            <a:r>
              <a:rPr lang="vi-VN" sz="2800" b="1" i="1" dirty="0"/>
              <a:t>2: </a:t>
            </a:r>
            <a:endParaRPr lang="vi-VN" sz="2800" dirty="0"/>
          </a:p>
          <a:p>
            <a:r>
              <a:rPr lang="vi-VN" sz="2800" dirty="0" smtClean="0"/>
              <a:t>Em hãy lập kế hoạch tiết kiệm tiền để có đủ chi phí mua giày dép, sách vở cho năm học mới mà không phải xin bố mẹ.</a:t>
            </a:r>
            <a:endParaRPr lang="vi-VN" sz="2800" dirty="0"/>
          </a:p>
        </p:txBody>
      </p:sp>
      <p:pic>
        <p:nvPicPr>
          <p:cNvPr id="16" name="Shape 1"/>
          <p:cNvPicPr/>
          <p:nvPr/>
        </p:nvPicPr>
        <p:blipFill>
          <a:blip r:embed="rId3"/>
          <a:stretch/>
        </p:blipFill>
        <p:spPr>
          <a:xfrm>
            <a:off x="10919460" y="0"/>
            <a:ext cx="1272540" cy="1043940"/>
          </a:xfrm>
          <a:prstGeom prst="rect">
            <a:avLst/>
          </a:prstGeom>
        </p:spPr>
      </p:pic>
      <p:pic>
        <p:nvPicPr>
          <p:cNvPr id="14" name="Picutre 271"/>
          <p:cNvPicPr/>
          <p:nvPr/>
        </p:nvPicPr>
        <p:blipFill>
          <a:blip r:embed="rId4"/>
          <a:stretch/>
        </p:blipFill>
        <p:spPr>
          <a:xfrm>
            <a:off x="3817901" y="1266710"/>
            <a:ext cx="4090670" cy="4385946"/>
          </a:xfrm>
          <a:prstGeom prst="rect">
            <a:avLst/>
          </a:prstGeom>
        </p:spPr>
      </p:pic>
      <p:sp>
        <p:nvSpPr>
          <p:cNvPr id="17" name="Rectangle 16"/>
          <p:cNvSpPr/>
          <p:nvPr/>
        </p:nvSpPr>
        <p:spPr>
          <a:xfrm>
            <a:off x="8296101" y="1670680"/>
            <a:ext cx="3607723" cy="4955203"/>
          </a:xfrm>
          <a:prstGeom prst="rect">
            <a:avLst/>
          </a:prstGeom>
          <a:solidFill>
            <a:srgbClr val="FFFFCC"/>
          </a:solidFill>
        </p:spPr>
        <p:txBody>
          <a:bodyPr wrap="square">
            <a:spAutoFit/>
          </a:bodyPr>
          <a:lstStyle/>
          <a:p>
            <a:r>
              <a:rPr lang="vi-VN" sz="2800" b="1" i="1" dirty="0" smtClean="0"/>
              <a:t>Nhóm 3 </a:t>
            </a:r>
            <a:r>
              <a:rPr lang="vi-VN" sz="2800" b="1" i="1" dirty="0" smtClean="0"/>
              <a:t>+ </a:t>
            </a:r>
            <a:r>
              <a:rPr lang="vi-VN" sz="2800" b="1" i="1" dirty="0" smtClean="0"/>
              <a:t>4: </a:t>
            </a:r>
            <a:endParaRPr lang="vi-VN" sz="2800" dirty="0" smtClean="0"/>
          </a:p>
          <a:p>
            <a:r>
              <a:rPr lang="vi-VN" sz="2800" dirty="0" smtClean="0"/>
              <a:t>Em </a:t>
            </a:r>
            <a:r>
              <a:rPr lang="vi-VN" sz="2800" dirty="0" smtClean="0"/>
              <a:t>hãy tự nhận xét việc rèn luyện tính tiết kiệm của mình, bạn bè và người thân. Nêu 5 điều góp ý cho chính em, bạn bè và người thân để cùng nhau thay đổi tích cực hơn.</a:t>
            </a:r>
          </a:p>
          <a:p>
            <a:r>
              <a:rPr lang="vi-VN" b="1" dirty="0" smtClean="0"/>
              <a:t/>
            </a:r>
            <a:br>
              <a:rPr lang="vi-VN" b="1" dirty="0" smtClean="0"/>
            </a:br>
            <a:endParaRPr lang="vi-VN" dirty="0"/>
          </a:p>
        </p:txBody>
      </p:sp>
      <p:pic>
        <p:nvPicPr>
          <p:cNvPr id="18" name="Picture 17"/>
          <p:cNvPicPr>
            <a:picLocks noChangeAspect="1"/>
          </p:cNvPicPr>
          <p:nvPr/>
        </p:nvPicPr>
        <p:blipFill>
          <a:blip r:embed="rId5"/>
          <a:srcRect l="5257" t="19184" r="3513" b="27566"/>
          <a:stretch>
            <a:fillRect/>
          </a:stretch>
        </p:blipFill>
        <p:spPr>
          <a:xfrm>
            <a:off x="149638" y="0"/>
            <a:ext cx="2477193" cy="1945178"/>
          </a:xfrm>
          <a:prstGeom prst="rect">
            <a:avLst/>
          </a:prstGeom>
        </p:spPr>
      </p:pic>
    </p:spTree>
    <p:extLst>
      <p:ext uri="{BB962C8B-B14F-4D97-AF65-F5344CB8AC3E}">
        <p14:creationId xmlns="" xmlns:p14="http://schemas.microsoft.com/office/powerpoint/2010/main" val="3788662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224518" y="1313412"/>
            <a:ext cx="6525417" cy="5303520"/>
          </a:xfrm>
          <a:prstGeom prst="rect">
            <a:avLst/>
          </a:prstGeom>
        </p:spPr>
      </p:pic>
      <p:sp>
        <p:nvSpPr>
          <p:cNvPr id="19" name="文本框 15"/>
          <p:cNvSpPr txBox="1"/>
          <p:nvPr/>
        </p:nvSpPr>
        <p:spPr>
          <a:xfrm>
            <a:off x="1271702" y="3885278"/>
            <a:ext cx="4530583" cy="1323439"/>
          </a:xfrm>
          <a:prstGeom prst="rect">
            <a:avLst/>
          </a:prstGeom>
          <a:noFill/>
        </p:spPr>
        <p:txBody>
          <a:bodyPr wrap="square" rtlCol="0">
            <a:spAutoFit/>
          </a:bodyPr>
          <a:lstStyle/>
          <a:p>
            <a:pPr algn="ctr" defTabSz="457200"/>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Xin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chào</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và</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hẹn</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gặp</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lại</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a:t>
            </a:r>
            <a:endParaRPr lang="zh-CN" altLang="en-US" sz="4000" b="1" dirty="0">
              <a:solidFill>
                <a:srgbClr val="FF0000"/>
              </a:solidFill>
              <a:latin typeface="Segoe Print" pitchFamily="2" charset="0"/>
              <a:ea typeface="华康海报体W12" panose="040B0C09000000000000" pitchFamily="81" charset="-122"/>
              <a:cs typeface="Times New Roman" pitchFamily="18" charset="0"/>
            </a:endParaRPr>
          </a:p>
        </p:txBody>
      </p:sp>
      <p:pic>
        <p:nvPicPr>
          <p:cNvPr id="7" name="Shape 1"/>
          <p:cNvPicPr/>
          <p:nvPr/>
        </p:nvPicPr>
        <p:blipFill>
          <a:blip r:embed="rId4"/>
          <a:stretch/>
        </p:blipFill>
        <p:spPr>
          <a:xfrm>
            <a:off x="10919460" y="0"/>
            <a:ext cx="1272540" cy="1043940"/>
          </a:xfrm>
          <a:prstGeom prst="rect">
            <a:avLst/>
          </a:prstGeom>
        </p:spPr>
      </p:pic>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pic>
        <p:nvPicPr>
          <p:cNvPr id="3074" name="Picture 2" descr="Hình động khóc chào tạm biệt"/>
          <p:cNvPicPr>
            <a:picLocks noChangeAspect="1" noChangeArrowheads="1" noCrop="1"/>
          </p:cNvPicPr>
          <p:nvPr/>
        </p:nvPicPr>
        <p:blipFill>
          <a:blip r:embed="rId6"/>
          <a:srcRect/>
          <a:stretch>
            <a:fillRect/>
          </a:stretch>
        </p:blipFill>
        <p:spPr bwMode="auto">
          <a:xfrm>
            <a:off x="7055138" y="1380547"/>
            <a:ext cx="4765559" cy="5186507"/>
          </a:xfrm>
          <a:prstGeom prst="rect">
            <a:avLst/>
          </a:prstGeom>
          <a:noFill/>
        </p:spPr>
      </p:pic>
    </p:spTree>
    <p:extLst>
      <p:ext uri="{BB962C8B-B14F-4D97-AF65-F5344CB8AC3E}">
        <p14:creationId xmlns=""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a:solidFill>
                  <a:srgbClr val="0070C0"/>
                </a:solidFill>
                <a:latin typeface="Times New Roman" pitchFamily="18" charset="0"/>
                <a:ea typeface="华康海报体W12"/>
                <a:cs typeface="Times New Roman" pitchFamily="18" charset="0"/>
              </a:rPr>
              <a:t>I. Khám phá</a:t>
            </a:r>
            <a:endParaRPr lang="zh-CN" altLang="en-US" sz="4000" b="1">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36626" y="1863726"/>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1. </a:t>
            </a:r>
            <a:r>
              <a:rPr lang="en-US" altLang="zh-CN" sz="4000" b="1" dirty="0" err="1">
                <a:solidFill>
                  <a:srgbClr val="0070C0"/>
                </a:solidFill>
                <a:latin typeface="Times New Roman" pitchFamily="18" charset="0"/>
                <a:ea typeface="华康海报体W12"/>
                <a:cs typeface="Times New Roman" pitchFamily="18" charset="0"/>
              </a:rPr>
              <a:t>Khái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598516" y="2548140"/>
            <a:ext cx="5897880"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25546" y="3182678"/>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Rectangle 1"/>
          <p:cNvSpPr>
            <a:spLocks noChangeArrowheads="1"/>
          </p:cNvSpPr>
          <p:nvPr/>
        </p:nvSpPr>
        <p:spPr bwMode="auto">
          <a:xfrm>
            <a:off x="6633556" y="1546170"/>
            <a:ext cx="485463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Chi tiêu h</a:t>
            </a:r>
            <a:r>
              <a:rPr kumimoji="0" lang="vi-VN" sz="2800" i="0" u="none" strike="noStrike" cap="none" normalizeH="0" baseline="0" dirty="0" smtClean="0">
                <a:ln>
                  <a:noFill/>
                </a:ln>
                <a:solidFill>
                  <a:schemeClr val="tx1"/>
                </a:solidFill>
                <a:effectLst/>
                <a:ea typeface="Times New Roman" pitchFamily="18" charset="0"/>
                <a:cs typeface="Arial" pitchFamily="34" charset="0"/>
              </a:rPr>
              <a:t>ợ</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p l</a:t>
            </a:r>
            <a:r>
              <a:rPr kumimoji="0" lang="vi-VN" sz="2800" i="0" u="none" strike="noStrike" cap="none" normalizeH="0" baseline="0" dirty="0" smtClean="0">
                <a:ln>
                  <a:noFill/>
                </a:ln>
                <a:solidFill>
                  <a:schemeClr val="tx1"/>
                </a:solidFill>
                <a:effectLst/>
                <a:ea typeface="Times New Roman" pitchFamily="18" charset="0"/>
                <a:cs typeface=".VnTime"/>
              </a:rPr>
              <a:t>í</a:t>
            </a:r>
            <a:r>
              <a:rPr kumimoji="0" lang="en-US" sz="2800" i="0" u="none" strike="noStrike" cap="none" normalizeH="0" baseline="0" dirty="0" smtClean="0">
                <a:ln>
                  <a:noFill/>
                </a:ln>
                <a:solidFill>
                  <a:schemeClr val="tx1"/>
                </a:solidFill>
                <a:effectLst/>
                <a:ea typeface="Times New Roman" pitchFamily="18" charset="0"/>
                <a:cs typeface=".VnTime"/>
              </a:rPr>
              <a:t>.</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a:t>
            </a:r>
            <a:r>
              <a:rPr kumimoji="0" lang="vi-VN" sz="2800" i="0" u="none" strike="noStrike" cap="none" normalizeH="0" baseline="0" dirty="0" smtClean="0">
                <a:ln>
                  <a:noFill/>
                </a:ln>
                <a:solidFill>
                  <a:schemeClr val="tx1"/>
                </a:solidFill>
                <a:effectLst/>
                <a:ea typeface="Times New Roman" pitchFamily="18" charset="0"/>
                <a:cs typeface="Arial" pitchFamily="34" charset="0"/>
              </a:rPr>
              <a:t>ắ</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 các thi</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ế</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 bị điện, khóa vòi nước khi không sử dụng.</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Sắp xếp thời gian làm việc kho</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a</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học.</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Sử dụng hợp lí và khai thác hiệu quả nguồn tài nguyên.</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quản</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đồ</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dùng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tâp</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khi</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sử</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endParaRPr kumimoji="0" lang="vi-VN"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vệ</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công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1147163"/>
            <a:ext cx="4058985" cy="5104014"/>
          </a:xfrm>
          <a:prstGeom prst="rect">
            <a:avLst/>
          </a:prstGeom>
        </p:spPr>
      </p:pic>
      <p:sp>
        <p:nvSpPr>
          <p:cNvPr id="7" name="Rectangle 6"/>
          <p:cNvSpPr>
            <a:spLocks noChangeArrowheads="1"/>
          </p:cNvSpPr>
          <p:nvPr/>
        </p:nvSpPr>
        <p:spPr bwMode="auto">
          <a:xfrm>
            <a:off x="710348" y="1758814"/>
            <a:ext cx="292360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Monotype Corsiva" pitchFamily="66" charset="0"/>
                <a:ea typeface="Helvetica Neue"/>
                <a:cs typeface="Helvetica Neue"/>
              </a:rPr>
              <a:t>Trò</a:t>
            </a:r>
            <a:r>
              <a:rPr lang="en-US" altLang="en-US" sz="4400" b="1" dirty="0" smtClean="0">
                <a:solidFill>
                  <a:srgbClr val="0000FF"/>
                </a:solidFill>
                <a:latin typeface="Monotype Corsiva" pitchFamily="66" charset="0"/>
                <a:ea typeface="Helvetica Neue"/>
                <a:cs typeface="Helvetica Neue"/>
              </a:rPr>
              <a:t> </a:t>
            </a:r>
            <a:r>
              <a:rPr lang="en-US" altLang="en-US" sz="4400" b="1" dirty="0" err="1" smtClean="0">
                <a:solidFill>
                  <a:srgbClr val="0000FF"/>
                </a:solidFill>
                <a:latin typeface="Monotype Corsiva" pitchFamily="66" charset="0"/>
                <a:ea typeface="Helvetica Neue"/>
                <a:cs typeface="Helvetica Neue"/>
              </a:rPr>
              <a:t>chơi</a:t>
            </a:r>
            <a:r>
              <a:rPr lang="en-US" altLang="en-US" sz="4400" b="1" dirty="0" smtClean="0">
                <a:solidFill>
                  <a:srgbClr val="0000FF"/>
                </a:solidFill>
                <a:latin typeface="Monotype Corsiva" pitchFamily="66" charset="0"/>
                <a:ea typeface="Helvetica Neue"/>
                <a:cs typeface="Helvetica Neue"/>
              </a:rPr>
              <a:t>:</a:t>
            </a:r>
          </a:p>
        </p:txBody>
      </p:sp>
      <p:pic>
        <p:nvPicPr>
          <p:cNvPr id="19" name="图片 3"/>
          <p:cNvPicPr>
            <a:picLocks noChangeAspect="1"/>
          </p:cNvPicPr>
          <p:nvPr/>
        </p:nvPicPr>
        <p:blipFill rotWithShape="1">
          <a:blip r:embed="rId4">
            <a:extLst>
              <a:ext uri="{28A0092B-C50C-407E-A947-70E740481C1C}">
                <a14:useLocalDpi xmlns="" xmlns:a14="http://schemas.microsoft.com/office/drawing/2010/main" val="0"/>
              </a:ext>
            </a:extLst>
          </a:blip>
          <a:srcRect l="3466" r="34400" b="5897"/>
          <a:stretch/>
        </p:blipFill>
        <p:spPr>
          <a:xfrm>
            <a:off x="2986606" y="-1302814"/>
            <a:ext cx="9010240" cy="8160814"/>
          </a:xfrm>
          <a:prstGeom prst="rect">
            <a:avLst/>
          </a:prstGeom>
        </p:spPr>
      </p:pic>
      <p:sp>
        <p:nvSpPr>
          <p:cNvPr id="21" name="Rectangle 20"/>
          <p:cNvSpPr>
            <a:spLocks noChangeArrowheads="1"/>
          </p:cNvSpPr>
          <p:nvPr/>
        </p:nvSpPr>
        <p:spPr bwMode="auto">
          <a:xfrm>
            <a:off x="4296748" y="5002713"/>
            <a:ext cx="736462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3200" dirty="0" smtClean="0">
                <a:solidFill>
                  <a:srgbClr val="FF0000"/>
                </a:solidFill>
                <a:latin typeface="Arial" pitchFamily="34" charset="0"/>
                <a:cs typeface="Arial" pitchFamily="34" charset="0"/>
              </a:rPr>
              <a:t>Em hãy quan sát hình ảnh và cho biết các bạn ấy đang lãng phí những gì?</a:t>
            </a:r>
            <a:endParaRPr lang="vi-VN" sz="3200" dirty="0">
              <a:solidFill>
                <a:srgbClr val="FF0000"/>
              </a:solidFill>
              <a:latin typeface="Arial" pitchFamily="34" charset="0"/>
              <a:cs typeface="Arial" pitchFamily="34" charset="0"/>
            </a:endParaRPr>
          </a:p>
        </p:txBody>
      </p:sp>
      <p:pic>
        <p:nvPicPr>
          <p:cNvPr id="22" name="Shape 261"/>
          <p:cNvPicPr/>
          <p:nvPr/>
        </p:nvPicPr>
        <p:blipFill>
          <a:blip r:embed="rId5"/>
          <a:stretch/>
        </p:blipFill>
        <p:spPr>
          <a:xfrm>
            <a:off x="4777740" y="1478280"/>
            <a:ext cx="6332220" cy="3017520"/>
          </a:xfrm>
          <a:prstGeom prst="rect">
            <a:avLst/>
          </a:prstGeom>
        </p:spPr>
      </p:pic>
      <p:pic>
        <p:nvPicPr>
          <p:cNvPr id="23" name="Shape 1"/>
          <p:cNvPicPr/>
          <p:nvPr/>
        </p:nvPicPr>
        <p:blipFill>
          <a:blip r:embed="rId6"/>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2" name="Picture 9"/>
          <p:cNvPicPr>
            <a:picLocks noChangeAspect="1" noChangeArrowheads="1"/>
          </p:cNvPicPr>
          <p:nvPr/>
        </p:nvPicPr>
        <p:blipFill>
          <a:blip r:embed="rId7"/>
          <a:srcRect/>
          <a:stretch>
            <a:fillRect/>
          </a:stretch>
        </p:blipFill>
        <p:spPr bwMode="auto">
          <a:xfrm>
            <a:off x="-72025" y="-49865"/>
            <a:ext cx="1584941" cy="1330025"/>
          </a:xfrm>
          <a:prstGeom prst="rect">
            <a:avLst/>
          </a:prstGeom>
          <a:noFill/>
          <a:ln w="9525">
            <a:noFill/>
            <a:miter lim="800000"/>
            <a:headEnd/>
            <a:tailEnd/>
          </a:ln>
        </p:spPr>
      </p:pic>
      <p:sp>
        <p:nvSpPr>
          <p:cNvPr id="14" name="Rounded Rectangle 13"/>
          <p:cNvSpPr/>
          <p:nvPr/>
        </p:nvSpPr>
        <p:spPr>
          <a:xfrm>
            <a:off x="1446414" y="2493808"/>
            <a:ext cx="1330037" cy="22943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0000"/>
              </a:solidFill>
              <a:latin typeface="Monotype Corsiva" pitchFamily="66" charset="0"/>
            </a:endParaRPr>
          </a:p>
          <a:p>
            <a:pPr algn="ctr"/>
            <a:r>
              <a:rPr lang="en-US" sz="2800" b="1" dirty="0" smtClean="0">
                <a:solidFill>
                  <a:srgbClr val="FF0000"/>
                </a:solidFill>
                <a:latin typeface="Monotype Corsiva" pitchFamily="66" charset="0"/>
              </a:rPr>
              <a:t>DỰ </a:t>
            </a:r>
            <a:r>
              <a:rPr lang="en-US" sz="2800" b="1" dirty="0" smtClean="0">
                <a:solidFill>
                  <a:srgbClr val="FF0000"/>
                </a:solidFill>
                <a:latin typeface="Monotype Corsiva" pitchFamily="66" charset="0"/>
              </a:rPr>
              <a:t>ĐOÁN QUA HÌNH  </a:t>
            </a:r>
            <a:r>
              <a:rPr lang="en-US" sz="2800" b="1" dirty="0" smtClean="0">
                <a:solidFill>
                  <a:srgbClr val="FF0000"/>
                </a:solidFill>
                <a:latin typeface="Monotype Corsiva" pitchFamily="66" charset="0"/>
              </a:rPr>
              <a:t>ẢNH</a:t>
            </a:r>
          </a:p>
          <a:p>
            <a:pPr algn="ctr"/>
            <a:endParaRPr lang="vi-VN" sz="2800" dirty="0" smtClean="0">
              <a:solidFill>
                <a:srgbClr val="FF0000"/>
              </a:solidFill>
            </a:endParaRPr>
          </a:p>
          <a:p>
            <a:pPr algn="ctr"/>
            <a:endParaRPr lang="vi-VN" dirty="0"/>
          </a:p>
        </p:txBody>
      </p:sp>
    </p:spTree>
    <p:extLst>
      <p:ext uri="{BB962C8B-B14F-4D97-AF65-F5344CB8AC3E}">
        <p14:creationId xmlns=""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sp>
        <p:nvSpPr>
          <p:cNvPr id="15" name="Rounded Rectangle 14"/>
          <p:cNvSpPr/>
          <p:nvPr/>
        </p:nvSpPr>
        <p:spPr>
          <a:xfrm>
            <a:off x="1080650" y="1679160"/>
            <a:ext cx="1330037" cy="232756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Monotype Corsiva" pitchFamily="66" charset="0"/>
              </a:rPr>
              <a:t>DỰ ĐOÁN QUA HÌNH  ẢNH</a:t>
            </a:r>
            <a:endParaRPr lang="vi-VN" sz="2800" dirty="0" smtClean="0">
              <a:solidFill>
                <a:srgbClr val="FF0000"/>
              </a:solidFill>
            </a:endParaRPr>
          </a:p>
          <a:p>
            <a:pPr algn="ctr"/>
            <a:endParaRPr lang="vi-VN" dirty="0"/>
          </a:p>
        </p:txBody>
      </p:sp>
      <p:pic>
        <p:nvPicPr>
          <p:cNvPr id="19" name="图片 3"/>
          <p:cNvPicPr>
            <a:picLocks noChangeAspect="1"/>
          </p:cNvPicPr>
          <p:nvPr/>
        </p:nvPicPr>
        <p:blipFill rotWithShape="1">
          <a:blip r:embed="rId3">
            <a:extLst>
              <a:ext uri="{28A0092B-C50C-407E-A947-70E740481C1C}">
                <a14:useLocalDpi xmlns="" xmlns:a14="http://schemas.microsoft.com/office/drawing/2010/main" val="0"/>
              </a:ext>
            </a:extLst>
          </a:blip>
          <a:srcRect l="3466" r="34400" b="5897"/>
          <a:stretch/>
        </p:blipFill>
        <p:spPr>
          <a:xfrm>
            <a:off x="3181760" y="0"/>
            <a:ext cx="9010240" cy="4937760"/>
          </a:xfrm>
          <a:prstGeom prst="rect">
            <a:avLst/>
          </a:prstGeom>
        </p:spPr>
      </p:pic>
      <p:pic>
        <p:nvPicPr>
          <p:cNvPr id="22" name="Shape 261"/>
          <p:cNvPicPr/>
          <p:nvPr/>
        </p:nvPicPr>
        <p:blipFill>
          <a:blip r:embed="rId4"/>
          <a:stretch/>
        </p:blipFill>
        <p:spPr>
          <a:xfrm>
            <a:off x="4677988" y="1561406"/>
            <a:ext cx="6332220" cy="3017520"/>
          </a:xfrm>
          <a:prstGeom prst="rect">
            <a:avLst/>
          </a:prstGeom>
        </p:spPr>
      </p:pic>
      <p:pic>
        <p:nvPicPr>
          <p:cNvPr id="23" name="Shape 1"/>
          <p:cNvPicPr/>
          <p:nvPr/>
        </p:nvPicPr>
        <p:blipFill>
          <a:blip r:embed="rId5"/>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2" name="Picture 9"/>
          <p:cNvPicPr>
            <a:picLocks noChangeAspect="1" noChangeArrowheads="1"/>
          </p:cNvPicPr>
          <p:nvPr/>
        </p:nvPicPr>
        <p:blipFill>
          <a:blip r:embed="rId6"/>
          <a:srcRect/>
          <a:stretch>
            <a:fillRect/>
          </a:stretch>
        </p:blipFill>
        <p:spPr bwMode="auto">
          <a:xfrm>
            <a:off x="27725" y="10"/>
            <a:ext cx="1584941" cy="1330025"/>
          </a:xfrm>
          <a:prstGeom prst="rect">
            <a:avLst/>
          </a:prstGeom>
          <a:noFill/>
          <a:ln w="9525">
            <a:noFill/>
            <a:miter lim="800000"/>
            <a:headEnd/>
            <a:tailEnd/>
          </a:ln>
        </p:spPr>
      </p:pic>
      <p:sp>
        <p:nvSpPr>
          <p:cNvPr id="14" name="Rectangle 13"/>
          <p:cNvSpPr/>
          <p:nvPr/>
        </p:nvSpPr>
        <p:spPr>
          <a:xfrm>
            <a:off x="532016" y="5040022"/>
            <a:ext cx="11139055" cy="1384995"/>
          </a:xfrm>
          <a:prstGeom prst="rect">
            <a:avLst/>
          </a:prstGeom>
          <a:solidFill>
            <a:srgbClr val="FFCCFF"/>
          </a:solidFill>
        </p:spPr>
        <p:txBody>
          <a:bodyPr wrap="square">
            <a:spAutoFit/>
          </a:bodyPr>
          <a:lstStyle/>
          <a:p>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game. </a:t>
            </a:r>
            <a:r>
              <a:rPr lang="en-US" sz="2800" dirty="0" err="1" smtClean="0">
                <a:latin typeface="Arial" pitchFamily="34" charset="0"/>
                <a:cs typeface="Arial" pitchFamily="34" charset="0"/>
              </a:rPr>
              <a:t>Việc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Vì</a:t>
            </a:r>
            <a:r>
              <a:rPr lang="en-US" sz="2800" dirty="0" smtClean="0">
                <a:latin typeface="Arial" pitchFamily="34" charset="0"/>
                <a:cs typeface="Arial" pitchFamily="34" charset="0"/>
              </a:rPr>
              <a:t> game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1 </a:t>
            </a:r>
            <a:r>
              <a:rPr lang="en-US" sz="2800" dirty="0" err="1" smtClean="0">
                <a:latin typeface="Arial" pitchFamily="34" charset="0"/>
                <a:cs typeface="Arial" pitchFamily="34" charset="0"/>
              </a:rPr>
              <a:t>trò</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chỉ</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lúc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rảnh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vậy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nhiều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a:t>
            </a:r>
            <a:endParaRPr lang="vi-VN" sz="2800" dirty="0" smtClean="0">
              <a:latin typeface="Arial" pitchFamily="34" charset="0"/>
              <a:cs typeface="Arial" pitchFamily="34" charset="0"/>
            </a:endParaRPr>
          </a:p>
        </p:txBody>
      </p:sp>
    </p:spTree>
    <p:extLst>
      <p:ext uri="{BB962C8B-B14F-4D97-AF65-F5344CB8AC3E}">
        <p14:creationId xmlns="" xmlns:p14="http://schemas.microsoft.com/office/powerpoint/2010/main" val="146507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29698" name="Picture 2" descr="https://thiepnhanai.com/wp-content/uploads/2021/05/hinh-nen-powerpoint-don-gian-2.jpg"/>
          <p:cNvPicPr>
            <a:picLocks noChangeAspect="1" noChangeArrowheads="1"/>
          </p:cNvPicPr>
          <p:nvPr/>
        </p:nvPicPr>
        <p:blipFill>
          <a:blip r:embed="rId3"/>
          <a:srcRect/>
          <a:stretch>
            <a:fillRect/>
          </a:stretch>
        </p:blipFill>
        <p:spPr bwMode="auto">
          <a:xfrm>
            <a:off x="0" y="0"/>
            <a:ext cx="12192000" cy="6858000"/>
          </a:xfrm>
          <a:prstGeom prst="rect">
            <a:avLst/>
          </a:prstGeom>
          <a:noFill/>
        </p:spPr>
      </p:pic>
      <p:pic>
        <p:nvPicPr>
          <p:cNvPr id="6" name="Picture 5"/>
          <p:cNvPicPr>
            <a:picLocks noChangeAspect="1"/>
          </p:cNvPicPr>
          <p:nvPr/>
        </p:nvPicPr>
        <p:blipFill>
          <a:blip r:embed="rId4"/>
          <a:stretch>
            <a:fillRect/>
          </a:stretch>
        </p:blipFill>
        <p:spPr>
          <a:xfrm>
            <a:off x="1481252" y="682963"/>
            <a:ext cx="4703408" cy="4421041"/>
          </a:xfrm>
          <a:prstGeom prst="rect">
            <a:avLst/>
          </a:prstGeom>
        </p:spPr>
      </p:pic>
      <p:sp>
        <p:nvSpPr>
          <p:cNvPr id="7" name="Rectangle 6"/>
          <p:cNvSpPr>
            <a:spLocks noChangeArrowheads="1"/>
          </p:cNvSpPr>
          <p:nvPr/>
        </p:nvSpPr>
        <p:spPr bwMode="auto">
          <a:xfrm rot="21274563">
            <a:off x="2481221" y="1630074"/>
            <a:ext cx="292360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483918" y="352361"/>
            <a:ext cx="4381631" cy="4352644"/>
          </a:xfrm>
          <a:prstGeom prst="rect">
            <a:avLst/>
          </a:prstGeom>
        </p:spPr>
      </p:pic>
      <p:sp>
        <p:nvSpPr>
          <p:cNvPr id="9" name="文本框 6"/>
          <p:cNvSpPr txBox="1"/>
          <p:nvPr/>
        </p:nvSpPr>
        <p:spPr>
          <a:xfrm>
            <a:off x="7216263" y="2576102"/>
            <a:ext cx="3723289"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 </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KHÁM </a:t>
            </a:r>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PHÁ</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6"/>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7"/>
          <a:srcRect/>
          <a:stretch>
            <a:fillRect/>
          </a:stretch>
        </p:blipFill>
        <p:spPr bwMode="auto">
          <a:xfrm>
            <a:off x="-72025" y="-49865"/>
            <a:ext cx="1584941" cy="1330025"/>
          </a:xfrm>
          <a:prstGeom prst="rect">
            <a:avLst/>
          </a:prstGeom>
          <a:noFill/>
          <a:ln w="9525">
            <a:noFill/>
            <a:miter lim="800000"/>
            <a:headEnd/>
            <a:tailEnd/>
          </a:ln>
        </p:spPr>
      </p:pic>
      <p:pic>
        <p:nvPicPr>
          <p:cNvPr id="29700" name="Picture 4" descr="Ảnh động trang trí (164)"/>
          <p:cNvPicPr>
            <a:picLocks noChangeAspect="1" noChangeArrowheads="1" noCrop="1"/>
          </p:cNvPicPr>
          <p:nvPr/>
        </p:nvPicPr>
        <p:blipFill>
          <a:blip r:embed="rId8"/>
          <a:srcRect/>
          <a:stretch>
            <a:fillRect/>
          </a:stretch>
        </p:blipFill>
        <p:spPr bwMode="auto">
          <a:xfrm>
            <a:off x="6639502" y="4010140"/>
            <a:ext cx="4017414" cy="457200"/>
          </a:xfrm>
          <a:prstGeom prst="rect">
            <a:avLst/>
          </a:prstGeom>
          <a:noFill/>
        </p:spPr>
      </p:pic>
    </p:spTree>
    <p:extLst>
      <p:ext uri="{BB962C8B-B14F-4D97-AF65-F5344CB8AC3E}">
        <p14:creationId xmlns="" xmlns:p14="http://schemas.microsoft.com/office/powerpoint/2010/main" val="12543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31418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 </a:t>
            </a:r>
            <a:r>
              <a:rPr lang="en-US" altLang="zh-CN" sz="4000" b="1" dirty="0" err="1" smtClean="0">
                <a:solidFill>
                  <a:srgbClr val="0070C0"/>
                </a:solidFill>
                <a:latin typeface="Times New Roman" pitchFamily="18" charset="0"/>
                <a:ea typeface="华康海报体W12"/>
                <a:cs typeface="Times New Roman" pitchFamily="18" charset="0"/>
              </a:rPr>
              <a:t>Khởi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động</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48393" y="2412351"/>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1399301" y="357892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07526" y="1815714"/>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90852" y="-382385"/>
            <a:ext cx="5253642" cy="1895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557855" y="232758"/>
            <a:ext cx="5486400" cy="661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ĐỌC CÂU CHUYỆN: </a:t>
            </a:r>
          </a:p>
        </p:txBody>
      </p:sp>
      <p:sp>
        <p:nvSpPr>
          <p:cNvPr id="2" name="Rectangle 1"/>
          <p:cNvSpPr/>
          <p:nvPr/>
        </p:nvSpPr>
        <p:spPr>
          <a:xfrm>
            <a:off x="166261" y="1611646"/>
            <a:ext cx="11792989" cy="5262979"/>
          </a:xfrm>
          <a:prstGeom prst="rect">
            <a:avLst/>
          </a:prstGeom>
        </p:spPr>
        <p:txBody>
          <a:bodyPr wrap="square">
            <a:spAutoFit/>
          </a:bodyPr>
          <a:lstStyle/>
          <a:p>
            <a:pPr algn="just"/>
            <a:r>
              <a:rPr lang="vi-VN" sz="2400" dirty="0" smtClean="0"/>
              <a:t>     Bác Hồ </a:t>
            </a:r>
            <a:r>
              <a:rPr lang="vi-VN" sz="2400" i="1" dirty="0" smtClean="0"/>
              <a:t>là một tấm gương sáng vê thực hành tiết kiệm và chống lãng phí. Hằng ngày, trong mỗi bữa ăn, Bác quy định không quá ba món và thường là các món dân dã như: tương cà, dưa, cá kho,... Bác bảo ăn món gì phải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Bác luôn nghĩ đến người nghèo: “Lúc chúng ta nâng bát cơm ăn, nghĩ đến kẻ đói khổ, chúng ta không khỏi động lòng. Vậy tôi để nghị với đồng bào cả nước và tôi xin thực hành trước, cứ 10 ngày nhịn ăn 1 bữa, mỗi tháng nhịn 3 bữa. Đem gạo đó (mỗi bữa 1 bơ) để cứu dân nghèo.”</a:t>
            </a:r>
            <a:endParaRPr lang="vi-VN" sz="2400" dirty="0" smtClean="0"/>
          </a:p>
          <a:p>
            <a:pPr algn="just"/>
            <a:r>
              <a:rPr lang="vi-VN" sz="2400" i="1" dirty="0" smtClean="0"/>
              <a:t>      Bác tiết kiệm từ những cái nhỏ nhất. Bác nói: “Giấy bút, vật liệu đều tốn tiền của Chính phủ, tức là của dân; ta cần phải tiết kiệm. Nếu một miếng giấy nhỏ đủ viết, thì chớ dùng một tờ to.” Và Bác khẳng định: “Nơi nào củng tiết kiệm một chút, thì trong một năm đỡ được hàng vạn tấn giấy, tức là hàng triệu đồng bạc. Nhờ tiết kiệm mà lợi cho dân rất nhiều.”</a:t>
            </a:r>
            <a:endParaRPr lang="en-US" sz="2400" dirty="0">
              <a:effectLst/>
              <a:latin typeface="#9Slide05 Brannboll Ny" panose="02000000000000000000" pitchFamily="2" charset="0"/>
              <a:ea typeface="Arial" panose="020B0604020202020204" pitchFamily="34" charset="0"/>
            </a:endParaRPr>
          </a:p>
        </p:txBody>
      </p:sp>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pic>
        <p:nvPicPr>
          <p:cNvPr id="13" name="Shape 1"/>
          <p:cNvPicPr/>
          <p:nvPr/>
        </p:nvPicPr>
        <p:blipFill>
          <a:blip r:embed="rId5"/>
          <a:stretch/>
        </p:blipFill>
        <p:spPr>
          <a:xfrm>
            <a:off x="10919460" y="0"/>
            <a:ext cx="1272540" cy="1043940"/>
          </a:xfrm>
          <a:prstGeom prst="rect">
            <a:avLst/>
          </a:prstGeom>
        </p:spPr>
      </p:pic>
      <p:sp>
        <p:nvSpPr>
          <p:cNvPr id="16"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sp>
        <p:nvSpPr>
          <p:cNvPr id="18" name="Rectangle 17"/>
          <p:cNvSpPr/>
          <p:nvPr/>
        </p:nvSpPr>
        <p:spPr>
          <a:xfrm>
            <a:off x="4013515" y="631399"/>
            <a:ext cx="4770858" cy="661207"/>
          </a:xfrm>
          <a:prstGeom prst="rect">
            <a:avLst/>
          </a:prstGeom>
        </p:spPr>
        <p:txBody>
          <a:bodyPr wrap="none">
            <a:spAutoFit/>
          </a:bodyPr>
          <a:lstStyle/>
          <a:p>
            <a:pPr fontAlgn="base">
              <a:lnSpc>
                <a:spcPct val="150000"/>
              </a:lnSpc>
              <a:spcBef>
                <a:spcPct val="0"/>
              </a:spcBef>
              <a:spcAft>
                <a:spcPct val="0"/>
              </a:spcAft>
            </a:pPr>
            <a:r>
              <a:rPr lang="en-US" altLang="en-US" sz="2800" b="1" dirty="0" err="1" smtClean="0">
                <a:solidFill>
                  <a:srgbClr val="FF0000"/>
                </a:solidFill>
                <a:latin typeface="Times New Roman" panose="02020603050405020304" pitchFamily="18" charset="0"/>
                <a:cs typeface="Times New Roman" panose="02020603050405020304" pitchFamily="18" charset="0"/>
              </a:rPr>
              <a:t>Lối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sống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kiệm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của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Bác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Hồ</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7577634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a:t>
            </a:r>
            <a:r>
              <a:rPr lang="vi-VN" sz="2800" dirty="0" smtClean="0">
                <a:solidFill>
                  <a:schemeClr val="tx1"/>
                </a:solidFill>
              </a:rPr>
              <a:t>lối </a:t>
            </a:r>
            <a:r>
              <a:rPr lang="vi-VN" sz="2800" dirty="0" smtClean="0">
                <a:solidFill>
                  <a:schemeClr val="tx1"/>
                </a:solidFill>
              </a:rPr>
              <a:t>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TotalTime>
  <Words>2323</Words>
  <PresentationFormat>Custom</PresentationFormat>
  <Paragraphs>199</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2021-07-15T15:36:06Z</dcterms:created>
  <dcterms:modified xsi:type="dcterms:W3CDTF">2021-07-23T07:05:38Z</dcterms:modified>
</cp:coreProperties>
</file>