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1" r:id="rId2"/>
    <p:sldId id="256" r:id="rId3"/>
    <p:sldId id="421" r:id="rId4"/>
    <p:sldId id="302" r:id="rId5"/>
    <p:sldId id="279" r:id="rId6"/>
    <p:sldId id="361" r:id="rId7"/>
    <p:sldId id="360" r:id="rId8"/>
    <p:sldId id="362" r:id="rId9"/>
    <p:sldId id="423" r:id="rId10"/>
    <p:sldId id="424" r:id="rId11"/>
    <p:sldId id="425" r:id="rId12"/>
    <p:sldId id="426" r:id="rId13"/>
    <p:sldId id="427" r:id="rId14"/>
    <p:sldId id="428" r:id="rId15"/>
    <p:sldId id="434" r:id="rId16"/>
    <p:sldId id="437" r:id="rId17"/>
    <p:sldId id="442" r:id="rId18"/>
    <p:sldId id="397" r:id="rId19"/>
    <p:sldId id="468" r:id="rId20"/>
    <p:sldId id="469" r:id="rId21"/>
    <p:sldId id="470" r:id="rId22"/>
    <p:sldId id="327" r:id="rId23"/>
    <p:sldId id="449" r:id="rId24"/>
    <p:sldId id="325" r:id="rId25"/>
    <p:sldId id="450" r:id="rId26"/>
    <p:sldId id="451" r:id="rId27"/>
    <p:sldId id="452" r:id="rId28"/>
    <p:sldId id="313" r:id="rId29"/>
    <p:sldId id="454" r:id="rId30"/>
    <p:sldId id="455" r:id="rId31"/>
    <p:sldId id="456" r:id="rId32"/>
    <p:sldId id="314" r:id="rId33"/>
    <p:sldId id="330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1074"/>
      </p:cViewPr>
      <p:guideLst>
        <p:guide orient="horz" pos="1986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80" y="1197294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wear black clothes during Tet.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75310" y="4865851"/>
            <a:ext cx="1105662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wear black clothes during Tet.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say bad or unlucky words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90880" y="4948555"/>
            <a:ext cx="1105662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say bad or </a:t>
            </a:r>
          </a:p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unlucky words.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540" y="-190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627" y="1322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605" y="11226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visit your relatives.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384300" y="23450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369935" y="23450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763905" y="5085715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visit your relatives.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break dishes. 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90880" y="4948555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break dishes.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80" y="1289999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make a wish.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75310" y="5099371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make a wish.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50" y="1609725"/>
            <a:ext cx="5603240" cy="42646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lded Corner 12"/>
          <p:cNvSpPr/>
          <p:nvPr/>
        </p:nvSpPr>
        <p:spPr>
          <a:xfrm>
            <a:off x="6750050" y="1520825"/>
            <a:ext cx="4826000" cy="5207000"/>
          </a:xfrm>
          <a:prstGeom prst="foldedCorner">
            <a:avLst/>
          </a:prstGeom>
          <a:solidFill>
            <a:srgbClr val="DFC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</a:rPr>
              <a:t>Questions: 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- Where are they? 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- Why is Nam wearing a raincoat? 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- What will happen if Nam comes into the kitchen with his raincoat still on?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97250" y="2052955"/>
            <a:ext cx="119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1297940"/>
            <a:ext cx="789940" cy="858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1480" y="1165860"/>
            <a:ext cx="1032065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signs at the library and complete the sentences with should or shouldn’t.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>
            <a:fillRect/>
          </a:stretch>
        </p:blipFill>
        <p:spPr>
          <a:xfrm>
            <a:off x="1175286" y="2488282"/>
            <a:ext cx="2080994" cy="2080985"/>
          </a:xfrm>
          <a:prstGeom prst="ellipse">
            <a:avLst/>
          </a:prstGeom>
          <a:ln w="76200">
            <a:solidFill>
              <a:srgbClr val="F1664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79" y="2455897"/>
            <a:ext cx="2145362" cy="214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>
            <a:fillRect/>
          </a:stretch>
        </p:blipFill>
        <p:spPr>
          <a:xfrm>
            <a:off x="6546116" y="2537171"/>
            <a:ext cx="2050031" cy="1983037"/>
          </a:xfrm>
          <a:prstGeom prst="ellipse">
            <a:avLst/>
          </a:prstGeom>
          <a:ln w="76200">
            <a:solidFill>
              <a:srgbClr val="F16649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9221270" y="2554951"/>
            <a:ext cx="2127317" cy="2058864"/>
            <a:chOff x="4814370" y="4320886"/>
            <a:chExt cx="2127317" cy="20588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F16649"/>
              </a:solidFill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F166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0D61CD-D40C-3B6C-3779-A4091946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77844"/>
              </p:ext>
            </p:extLst>
          </p:nvPr>
        </p:nvGraphicFramePr>
        <p:xfrm>
          <a:off x="746125" y="4891756"/>
          <a:ext cx="11015663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3916">
                  <a:extLst>
                    <a:ext uri="{9D8B030D-6E8A-4147-A177-3AD203B41FA5}">
                      <a16:colId xmlns:a16="http://schemas.microsoft.com/office/drawing/2014/main" val="730643084"/>
                    </a:ext>
                  </a:extLst>
                </a:gridCol>
                <a:gridCol w="2610633">
                  <a:extLst>
                    <a:ext uri="{9D8B030D-6E8A-4147-A177-3AD203B41FA5}">
                      <a16:colId xmlns:a16="http://schemas.microsoft.com/office/drawing/2014/main" val="656861376"/>
                    </a:ext>
                  </a:extLst>
                </a:gridCol>
                <a:gridCol w="3229208">
                  <a:extLst>
                    <a:ext uri="{9D8B030D-6E8A-4147-A177-3AD203B41FA5}">
                      <a16:colId xmlns:a16="http://schemas.microsoft.com/office/drawing/2014/main" val="370787771"/>
                    </a:ext>
                  </a:extLst>
                </a:gridCol>
                <a:gridCol w="2421906">
                  <a:extLst>
                    <a:ext uri="{9D8B030D-6E8A-4147-A177-3AD203B41FA5}">
                      <a16:colId xmlns:a16="http://schemas.microsoft.com/office/drawing/2014/main" val="1595983233"/>
                    </a:ext>
                  </a:extLst>
                </a:gridCol>
              </a:tblGrid>
              <a:tr h="158963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 You ________ keep quiet.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2. You ________ eat or drink.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3. You ______ knock before you enter.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4. You ________ run.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5637111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BFB16DE3-C725-5D15-2242-1F854CC3BC2F}"/>
              </a:ext>
            </a:extLst>
          </p:cNvPr>
          <p:cNvSpPr txBox="1"/>
          <p:nvPr/>
        </p:nvSpPr>
        <p:spPr>
          <a:xfrm>
            <a:off x="1495073" y="543727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49AF65E-D3D9-F7B0-E489-7A695513EA81}"/>
              </a:ext>
            </a:extLst>
          </p:cNvPr>
          <p:cNvSpPr txBox="1"/>
          <p:nvPr/>
        </p:nvSpPr>
        <p:spPr>
          <a:xfrm>
            <a:off x="3796347" y="5437270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70643FF-E2B6-0BF7-1EC2-A16277D2EEA3}"/>
              </a:ext>
            </a:extLst>
          </p:cNvPr>
          <p:cNvSpPr txBox="1"/>
          <p:nvPr/>
        </p:nvSpPr>
        <p:spPr>
          <a:xfrm>
            <a:off x="7586371" y="4906996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1B733520-9B24-FC97-FFB3-37B514242B7F}"/>
              </a:ext>
            </a:extLst>
          </p:cNvPr>
          <p:cNvSpPr txBox="1"/>
          <p:nvPr/>
        </p:nvSpPr>
        <p:spPr>
          <a:xfrm>
            <a:off x="9563333" y="5437270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999970" y="3226435"/>
            <a:ext cx="1018540" cy="985520"/>
            <a:chOff x="4814370" y="4320886"/>
            <a:chExt cx="2127317" cy="20588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5"/>
          <p:cNvSpPr/>
          <p:nvPr/>
        </p:nvSpPr>
        <p:spPr>
          <a:xfrm>
            <a:off x="2534542" y="1337742"/>
            <a:ext cx="7521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Should / shouldn’t </a:t>
            </a:r>
            <a:r>
              <a:rPr lang="en-US" sz="4800" b="1" dirty="0"/>
              <a:t>for advice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AC9AF-D682-0D2B-2261-322B498BB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2"/>
          <a:stretch/>
        </p:blipFill>
        <p:spPr>
          <a:xfrm>
            <a:off x="1721086" y="2479042"/>
            <a:ext cx="8335387" cy="3860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13761-5D9C-7F3B-D665-50C38CFA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36" y="2252377"/>
            <a:ext cx="10011927" cy="4425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10284718" y="4826437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129529" y="4904423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929CFE-1FE4-7FB6-CB35-DBE88004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02" y="2153326"/>
            <a:ext cx="10119995" cy="441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10417886" y="4729907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175250" y="4776074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138395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061496" y="-2425905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68650" y="-2405380"/>
            <a:ext cx="1818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11536" y="-2411716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Myriad Pro" pitchFamily="34" charset="0"/>
              </a:rPr>
              <a:t>OUR TET HOLIDAY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3421" y="-2424577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51436" y="-1548904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LESSON 3: A CLOSER LOOK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sweet_-_1378 (360p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545" y="0"/>
            <a:ext cx="12360910" cy="685800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-28575" y="0"/>
            <a:ext cx="6379845" cy="690372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6209665" y="0"/>
            <a:ext cx="5981700" cy="690372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-28575" y="63500"/>
            <a:ext cx="12360910" cy="690308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9EBE4-7843-A9DC-2486-1DE98B98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71" y="2227898"/>
            <a:ext cx="9870440" cy="4272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253355" y="4822240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9DE87-20B9-9139-BA90-9596D2ACB519}"/>
              </a:ext>
            </a:extLst>
          </p:cNvPr>
          <p:cNvSpPr txBox="1"/>
          <p:nvPr/>
        </p:nvSpPr>
        <p:spPr>
          <a:xfrm>
            <a:off x="10334066" y="4822239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743628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9EFF2-3149-3747-0EEB-EE108ACD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9" y="2183330"/>
            <a:ext cx="10318786" cy="414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5068646" y="4575264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10082530" y="4776074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058070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245" y="1265556"/>
            <a:ext cx="1112329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activities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Take turns to say what you think children should / shouldn’t do.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6230" y="1395095"/>
            <a:ext cx="642620" cy="642620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75" y="1395095"/>
            <a:ext cx="506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1955165" y="2564130"/>
            <a:ext cx="2244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55165" y="3270885"/>
            <a:ext cx="850074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/>
              <a:t>Children should behave well.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/>
              <a:t>Children shouldn’t eat lots of sweets.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6282" y="1057792"/>
            <a:ext cx="8096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/ any </a:t>
            </a:r>
            <a:r>
              <a:rPr lang="en-US" sz="4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 amount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>
            <a:fillRect/>
          </a:stretch>
        </p:blipFill>
        <p:spPr>
          <a:xfrm rot="497610">
            <a:off x="13086715" y="7192010"/>
            <a:ext cx="917575" cy="684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>
            <a:fillRect/>
          </a:stretch>
        </p:blipFill>
        <p:spPr>
          <a:xfrm rot="20700000">
            <a:off x="13065760" y="7228205"/>
            <a:ext cx="911860" cy="66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3FE1D3-738B-861F-2A98-5C463E729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137"/>
          <a:stretch/>
        </p:blipFill>
        <p:spPr>
          <a:xfrm>
            <a:off x="0" y="1809335"/>
            <a:ext cx="6366646" cy="2736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1FCE29-C240-DB87-75CE-8287AD998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27" b="10527"/>
          <a:stretch/>
        </p:blipFill>
        <p:spPr>
          <a:xfrm>
            <a:off x="6096000" y="4394866"/>
            <a:ext cx="6078759" cy="2383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4583" y="107928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sentences with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7128" y="110555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13" y="10156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>
            <a:fillRect/>
          </a:stretch>
        </p:blipFill>
        <p:spPr>
          <a:xfrm rot="497610">
            <a:off x="9350010" y="4070915"/>
            <a:ext cx="2448570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>
            <a:fillRect/>
          </a:stretch>
        </p:blipFill>
        <p:spPr>
          <a:xfrm rot="20700000">
            <a:off x="9109025" y="1644556"/>
            <a:ext cx="2486828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D536F-8704-5D4D-3F86-CC09FBA8E3D2}"/>
              </a:ext>
            </a:extLst>
          </p:cNvPr>
          <p:cNvSpPr txBox="1"/>
          <p:nvPr/>
        </p:nvSpPr>
        <p:spPr>
          <a:xfrm>
            <a:off x="243986" y="2007013"/>
            <a:ext cx="87681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What do you need to decorate your room?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I need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colour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paper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</a:t>
            </a:r>
            <a:r>
              <a:rPr lang="en-US" sz="3200" dirty="0">
                <a:solidFill>
                  <a:srgbClr val="949599"/>
                </a:solidFill>
              </a:rPr>
              <a:t> </a:t>
            </a:r>
          </a:p>
          <a:p>
            <a:r>
              <a:rPr lang="en-US" sz="3200" b="0" i="0" dirty="0">
                <a:solidFill>
                  <a:srgbClr val="949599"/>
                </a:solidFill>
                <a:effectLst/>
              </a:rPr>
              <a:t>    </a:t>
            </a:r>
            <a:r>
              <a:rPr lang="en-US" sz="3200" dirty="0">
                <a:solidFill>
                  <a:srgbClr val="949599"/>
                </a:solidFill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pictures.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Do you have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free time for sports?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Yes, I do.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Are there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interesting activities here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during Tet?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Yes, there are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traditional games like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human chess, running and cooking.</a:t>
            </a:r>
            <a:r>
              <a:rPr lang="en-US" sz="3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20454-3320-E750-200B-551ADF8FCEDE}"/>
              </a:ext>
            </a:extLst>
          </p:cNvPr>
          <p:cNvSpPr txBox="1"/>
          <p:nvPr/>
        </p:nvSpPr>
        <p:spPr>
          <a:xfrm>
            <a:off x="2270760" y="2484038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F8732-7FBA-F13C-9677-D33EA1A8B898}"/>
              </a:ext>
            </a:extLst>
          </p:cNvPr>
          <p:cNvSpPr txBox="1"/>
          <p:nvPr/>
        </p:nvSpPr>
        <p:spPr>
          <a:xfrm>
            <a:off x="6854190" y="2484038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1E1E-AA93-7B3D-A989-23845AB3F6CB}"/>
              </a:ext>
            </a:extLst>
          </p:cNvPr>
          <p:cNvSpPr txBox="1"/>
          <p:nvPr/>
        </p:nvSpPr>
        <p:spPr>
          <a:xfrm>
            <a:off x="3304948" y="3450633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96DC9-F1A2-2615-979E-3DD0F829915D}"/>
              </a:ext>
            </a:extLst>
          </p:cNvPr>
          <p:cNvSpPr txBox="1"/>
          <p:nvPr/>
        </p:nvSpPr>
        <p:spPr>
          <a:xfrm>
            <a:off x="3034420" y="4444179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AA320D-F3D1-273A-80EC-6644AE8EF439}"/>
              </a:ext>
            </a:extLst>
          </p:cNvPr>
          <p:cNvSpPr txBox="1"/>
          <p:nvPr/>
        </p:nvSpPr>
        <p:spPr>
          <a:xfrm>
            <a:off x="3596640" y="5405983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8652" y="1132841"/>
            <a:ext cx="11039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fridge. Make sentences with the words/phrases provided, using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or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4175" y="1233170"/>
            <a:ext cx="565785" cy="56578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515" y="1163320"/>
            <a:ext cx="446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" y="2410460"/>
            <a:ext cx="3878580" cy="4239260"/>
          </a:xfrm>
          <a:prstGeom prst="rect">
            <a:avLst/>
          </a:prstGeom>
        </p:spPr>
      </p:pic>
      <p:sp>
        <p:nvSpPr>
          <p:cNvPr id="46" name="TextBox 23"/>
          <p:cNvSpPr txBox="1"/>
          <p:nvPr/>
        </p:nvSpPr>
        <p:spPr>
          <a:xfrm>
            <a:off x="5025390" y="2821940"/>
            <a:ext cx="2244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8" name="TextBox 2"/>
          <p:cNvSpPr txBox="1"/>
          <p:nvPr/>
        </p:nvSpPr>
        <p:spPr>
          <a:xfrm>
            <a:off x="5547115" y="3429000"/>
            <a:ext cx="23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ice cream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5547360" y="3960543"/>
            <a:ext cx="536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is not any ice cream.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212512" y="4304972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26"/>
          <p:cNvSpPr txBox="1"/>
          <p:nvPr/>
        </p:nvSpPr>
        <p:spPr>
          <a:xfrm>
            <a:off x="5612765" y="473554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cucumbers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5636260" y="5401993"/>
            <a:ext cx="545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some cucumbers.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53F3B0-049D-427C-54B5-65C33A7B312B}"/>
              </a:ext>
            </a:extLst>
          </p:cNvPr>
          <p:cNvCxnSpPr/>
          <p:nvPr/>
        </p:nvCxnSpPr>
        <p:spPr>
          <a:xfrm flipV="1">
            <a:off x="5253807" y="5737532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8" grpId="0"/>
      <p:bldP spid="48" grpId="1"/>
      <p:bldP spid="49" grpId="0"/>
      <p:bldP spid="49" grpId="1"/>
      <p:bldP spid="51" grpId="0"/>
      <p:bldP spid="51" grpId="1"/>
      <p:bldP spid="52" grpId="0"/>
      <p:bldP spid="5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2117090"/>
            <a:ext cx="4133215" cy="45173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09407" y="2139921"/>
            <a:ext cx="2051953" cy="592455"/>
            <a:chOff x="208165" y="792847"/>
            <a:chExt cx="2051953" cy="592455"/>
          </a:xfrm>
        </p:grpSpPr>
        <p:sp>
          <p:nvSpPr>
            <p:cNvPr id="7" name="TextBox 6"/>
            <p:cNvSpPr txBox="1"/>
            <p:nvPr/>
          </p:nvSpPr>
          <p:spPr>
            <a:xfrm>
              <a:off x="208165" y="792847"/>
              <a:ext cx="63003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" name="TextBox 7"/>
            <p:cNvSpPr txBox="1"/>
            <p:nvPr/>
          </p:nvSpPr>
          <p:spPr>
            <a:xfrm>
              <a:off x="827558" y="801737"/>
              <a:ext cx="14325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eggs</a:t>
              </a:r>
              <a:endParaRPr lang="en-US" sz="32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17185" y="3266440"/>
            <a:ext cx="3063248" cy="642620"/>
            <a:chOff x="369902" y="2083042"/>
            <a:chExt cx="1952903" cy="642620"/>
          </a:xfrm>
        </p:grpSpPr>
        <p:sp>
          <p:nvSpPr>
            <p:cNvPr id="3" name="TextBox 9"/>
            <p:cNvSpPr txBox="1"/>
            <p:nvPr/>
          </p:nvSpPr>
          <p:spPr>
            <a:xfrm>
              <a:off x="369902" y="214209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5518" y="2083042"/>
              <a:ext cx="164728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fruit juice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1760" y="4518601"/>
            <a:ext cx="2333258" cy="592218"/>
            <a:chOff x="234200" y="4026312"/>
            <a:chExt cx="2333258" cy="592218"/>
          </a:xfrm>
        </p:grpSpPr>
        <p:sp>
          <p:nvSpPr>
            <p:cNvPr id="13" name="TextBox 12"/>
            <p:cNvSpPr txBox="1"/>
            <p:nvPr/>
          </p:nvSpPr>
          <p:spPr>
            <a:xfrm>
              <a:off x="234200" y="4034965"/>
              <a:ext cx="604003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353" y="4026312"/>
              <a:ext cx="17291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apples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6036904" y="306160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4400" y="43271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44080" y="557989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09407" y="302462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09407" y="42204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409407" y="54773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5979595" y="2639304"/>
            <a:ext cx="60337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There are some eggs (in the fridge).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31310" y="3891372"/>
            <a:ext cx="42430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There is some fruit juice.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31310" y="5110356"/>
            <a:ext cx="41573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There aren’t any apples.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D635F-B465-40CB-ABBC-22F73807AB91}"/>
              </a:ext>
            </a:extLst>
          </p:cNvPr>
          <p:cNvSpPr txBox="1"/>
          <p:nvPr/>
        </p:nvSpPr>
        <p:spPr>
          <a:xfrm>
            <a:off x="998652" y="1132841"/>
            <a:ext cx="11039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fridge. Make sentences with the words/phrases provided, using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or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1AAFB37-90C1-7669-91B0-5754DB1E65D2}"/>
              </a:ext>
            </a:extLst>
          </p:cNvPr>
          <p:cNvSpPr/>
          <p:nvPr/>
        </p:nvSpPr>
        <p:spPr>
          <a:xfrm>
            <a:off x="384175" y="1233170"/>
            <a:ext cx="565785" cy="56578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51079-D721-D52B-ED1C-D0AE0BC3A27C}"/>
              </a:ext>
            </a:extLst>
          </p:cNvPr>
          <p:cNvSpPr txBox="1"/>
          <p:nvPr/>
        </p:nvSpPr>
        <p:spPr>
          <a:xfrm>
            <a:off x="437515" y="1163320"/>
            <a:ext cx="446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88280" y="2039253"/>
            <a:ext cx="2036713" cy="592455"/>
            <a:chOff x="363373" y="792847"/>
            <a:chExt cx="1896745" cy="592455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79284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" name="TextBox 7"/>
            <p:cNvSpPr txBox="1"/>
            <p:nvPr/>
          </p:nvSpPr>
          <p:spPr>
            <a:xfrm>
              <a:off x="827558" y="801737"/>
              <a:ext cx="14325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bread</a:t>
              </a:r>
              <a:endParaRPr lang="en-US" sz="32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25745" y="3279140"/>
            <a:ext cx="3063248" cy="591820"/>
            <a:chOff x="369902" y="2133842"/>
            <a:chExt cx="1952903" cy="591820"/>
          </a:xfrm>
        </p:grpSpPr>
        <p:sp>
          <p:nvSpPr>
            <p:cNvPr id="3" name="TextBox 9"/>
            <p:cNvSpPr txBox="1"/>
            <p:nvPr/>
          </p:nvSpPr>
          <p:spPr>
            <a:xfrm>
              <a:off x="369902" y="214209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5518" y="2133842"/>
              <a:ext cx="164728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bananas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88280" y="4465963"/>
            <a:ext cx="2333258" cy="592218"/>
            <a:chOff x="234200" y="4026312"/>
            <a:chExt cx="2333258" cy="592218"/>
          </a:xfrm>
        </p:grpSpPr>
        <p:sp>
          <p:nvSpPr>
            <p:cNvPr id="13" name="TextBox 12"/>
            <p:cNvSpPr txBox="1"/>
            <p:nvPr/>
          </p:nvSpPr>
          <p:spPr>
            <a:xfrm>
              <a:off x="234200" y="4034965"/>
              <a:ext cx="604003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353" y="4026312"/>
              <a:ext cx="17291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cheese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6036904" y="302350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4400" y="42890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44080" y="554179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09407" y="298652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09407" y="41823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409407" y="54392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5979595" y="2601204"/>
            <a:ext cx="37604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  <a:sym typeface="+mn-ea"/>
              </a:rPr>
              <a:t>There isn’t any bread.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1310" y="3853272"/>
            <a:ext cx="4329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  <a:sym typeface="+mn-ea"/>
              </a:rPr>
              <a:t>There are some bananas.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1310" y="5072256"/>
            <a:ext cx="3815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  <a:sym typeface="+mn-ea"/>
              </a:rPr>
              <a:t>There is some cheese.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pic>
        <p:nvPicPr>
          <p:cNvPr id="34" name="Content Placeholder 3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2048510"/>
            <a:ext cx="3878580" cy="4239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A1CAFF-2C90-BC49-9873-5DE051DB7F00}"/>
              </a:ext>
            </a:extLst>
          </p:cNvPr>
          <p:cNvSpPr txBox="1"/>
          <p:nvPr/>
        </p:nvSpPr>
        <p:spPr>
          <a:xfrm>
            <a:off x="998652" y="1132841"/>
            <a:ext cx="11039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fridge. Make sentences with the words/phrases provided, using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or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AD168AC-5D4F-126E-FA79-EDA663403FA0}"/>
              </a:ext>
            </a:extLst>
          </p:cNvPr>
          <p:cNvSpPr/>
          <p:nvPr/>
        </p:nvSpPr>
        <p:spPr>
          <a:xfrm>
            <a:off x="384175" y="1233170"/>
            <a:ext cx="565785" cy="56578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11509-722A-9B95-8473-4C174E097F8F}"/>
              </a:ext>
            </a:extLst>
          </p:cNvPr>
          <p:cNvSpPr txBox="1"/>
          <p:nvPr/>
        </p:nvSpPr>
        <p:spPr>
          <a:xfrm>
            <a:off x="437515" y="1163320"/>
            <a:ext cx="446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s 24"/>
          <p:cNvSpPr/>
          <p:nvPr/>
        </p:nvSpPr>
        <p:spPr>
          <a:xfrm>
            <a:off x="0" y="-1270"/>
            <a:ext cx="12192000" cy="68580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972820" y="2546985"/>
            <a:ext cx="828675" cy="78676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745" y="2505076"/>
            <a:ext cx="828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0" name="Content Placeholder 19" descr="fireworks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3284855"/>
            <a:ext cx="1608455" cy="1608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262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98675" y="2597785"/>
            <a:ext cx="9846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Planning a Tet Holiday Celebration </a:t>
            </a:r>
          </a:p>
        </p:txBody>
      </p:sp>
      <p:pic>
        <p:nvPicPr>
          <p:cNvPr id="4" name="Content Placeholder 3" descr="lanter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46020" y="1305560"/>
            <a:ext cx="1292225" cy="1292225"/>
          </a:xfrm>
          <a:prstGeom prst="rect">
            <a:avLst/>
          </a:prstGeom>
        </p:spPr>
      </p:pic>
      <p:pic>
        <p:nvPicPr>
          <p:cNvPr id="24" name="Picture 23" descr="confett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65" y="4734560"/>
            <a:ext cx="1629410" cy="1629410"/>
          </a:xfrm>
          <a:prstGeom prst="rect">
            <a:avLst/>
          </a:prstGeom>
        </p:spPr>
      </p:pic>
      <p:pic>
        <p:nvPicPr>
          <p:cNvPr id="26" name="Picture 25" descr="confett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18065" y="4740910"/>
            <a:ext cx="1629410" cy="1629410"/>
          </a:xfrm>
          <a:prstGeom prst="rect">
            <a:avLst/>
          </a:prstGeom>
        </p:spPr>
      </p:pic>
      <p:pic>
        <p:nvPicPr>
          <p:cNvPr id="27" name="Content Placeholder 3" descr="lanter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065" y="1305560"/>
            <a:ext cx="1292225" cy="129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9942" y="20679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840105" y="2402205"/>
            <a:ext cx="1096010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There is a list of items related to Tet holiday celebrations, such as food, decorations, activities.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39470" y="3689350"/>
            <a:ext cx="10864850" cy="62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You plan a Tet holiday celebration using the given items.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839470" y="4566285"/>
            <a:ext cx="1086485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You discuss and make decisions within their groups by using "should/shouldn't" and "some/any" in 4 minutes. 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838200" y="1638300"/>
            <a:ext cx="10960100" cy="62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Work in groups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eet_-_1378 (360p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545" y="0"/>
            <a:ext cx="12360910" cy="685800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-3876040" y="2869565"/>
            <a:ext cx="3310890" cy="34931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13347065" y="3301365"/>
            <a:ext cx="3160395" cy="35566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-169545" y="0"/>
            <a:ext cx="12360910" cy="724281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70846" y="105326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39925" y="966470"/>
            <a:ext cx="1818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0886" y="1067449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Myriad Pro" pitchFamily="34" charset="0"/>
              </a:rPr>
              <a:t>OUR TET HOLIDAY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2771" y="1054588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0786" y="1930261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LESSON 3: A CLOSER LOOK 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8982" y="21936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507490"/>
            <a:ext cx="1067689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38200" y="2078355"/>
            <a:ext cx="1103185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Student A:</a:t>
            </a:r>
            <a:r>
              <a:rPr lang="en-US" sz="3500" dirty="0"/>
              <a:t> We should have some traditional food like </a:t>
            </a:r>
            <a:r>
              <a:rPr lang="en-US" sz="3500" i="1" dirty="0"/>
              <a:t>banh </a:t>
            </a:r>
            <a:r>
              <a:rPr lang="en-US" sz="3500" i="1" dirty="0" err="1"/>
              <a:t>chung</a:t>
            </a:r>
            <a:r>
              <a:rPr lang="en-US" sz="3500" i="1" dirty="0"/>
              <a:t> </a:t>
            </a:r>
            <a:r>
              <a:rPr lang="en-US" sz="3500" dirty="0"/>
              <a:t>and </a:t>
            </a:r>
            <a:r>
              <a:rPr lang="en-US" sz="3500" i="1" dirty="0"/>
              <a:t>banh </a:t>
            </a:r>
            <a:r>
              <a:rPr lang="en-US" sz="3500" i="1" dirty="0" err="1"/>
              <a:t>tet</a:t>
            </a:r>
            <a:r>
              <a:rPr lang="en-US" sz="3500" i="1" dirty="0"/>
              <a:t> </a:t>
            </a:r>
            <a:r>
              <a:rPr lang="en-US" sz="3500" dirty="0"/>
              <a:t>for our Tet celebration. </a:t>
            </a:r>
          </a:p>
          <a:p>
            <a:r>
              <a:rPr lang="en-US" sz="3500" b="1" dirty="0"/>
              <a:t>Student B:</a:t>
            </a:r>
            <a:r>
              <a:rPr lang="en-US" sz="3500" dirty="0"/>
              <a:t> Yes, I agree! We shouldn't forget about some fresh fruits too. </a:t>
            </a:r>
          </a:p>
          <a:p>
            <a:r>
              <a:rPr lang="en-US" sz="3500" b="1" dirty="0"/>
              <a:t>Student C:</a:t>
            </a:r>
            <a:r>
              <a:rPr lang="en-US" sz="3500" dirty="0"/>
              <a:t> How about decorations? Should we have any? </a:t>
            </a:r>
          </a:p>
          <a:p>
            <a:r>
              <a:rPr lang="en-US" sz="3500" b="1" dirty="0"/>
              <a:t>Student D:</a:t>
            </a:r>
            <a:r>
              <a:rPr lang="en-US" sz="3500" dirty="0"/>
              <a:t> Definitely! We should decorate our classroom with some red lanterns and lucky money envelopes.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0902" y="1906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7672" y="1333611"/>
            <a:ext cx="1135189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/>
              <a:t>List: </a:t>
            </a:r>
          </a:p>
          <a:p>
            <a:pPr algn="just"/>
            <a:r>
              <a:rPr lang="en-US" sz="3500" dirty="0"/>
              <a:t>- </a:t>
            </a:r>
            <a:r>
              <a:rPr lang="en-US" sz="3500" b="1" dirty="0"/>
              <a:t>Food </a:t>
            </a:r>
            <a:r>
              <a:rPr lang="en-US" sz="3500" dirty="0"/>
              <a:t>(Vietnamese sticky rice cake, spring rolls, braised Pork with eggs, pickled scallion, dried shrimp,…)</a:t>
            </a:r>
          </a:p>
          <a:p>
            <a:pPr algn="just"/>
            <a:r>
              <a:rPr lang="en-US" sz="3500" dirty="0"/>
              <a:t>- </a:t>
            </a:r>
            <a:r>
              <a:rPr lang="en-US" sz="3500" b="1" dirty="0"/>
              <a:t>Decorations</a:t>
            </a:r>
            <a:r>
              <a:rPr lang="en-US" sz="3500" dirty="0"/>
              <a:t> (flowers, plants, trees, lanterns, red pockets, tray of five fruits,…)</a:t>
            </a:r>
          </a:p>
          <a:p>
            <a:pPr algn="just"/>
            <a:r>
              <a:rPr lang="en-US" sz="3500" dirty="0"/>
              <a:t>- </a:t>
            </a:r>
            <a:r>
              <a:rPr lang="en-US" sz="3500" b="1" dirty="0"/>
              <a:t>Activities</a:t>
            </a:r>
            <a:r>
              <a:rPr lang="en-US" sz="3500" dirty="0"/>
              <a:t> (visit relatives, give lucky money, Kitchen God farewell ritual, go to flower market,…)</a:t>
            </a:r>
          </a:p>
        </p:txBody>
      </p:sp>
      <p:sp>
        <p:nvSpPr>
          <p:cNvPr id="7" name="Rectangles 6"/>
          <p:cNvSpPr/>
          <p:nvPr/>
        </p:nvSpPr>
        <p:spPr>
          <a:xfrm>
            <a:off x="223520" y="5601970"/>
            <a:ext cx="11968480" cy="808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7515" y="5365115"/>
            <a:ext cx="2748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FF00"/>
                </a:solidFill>
              </a:rPr>
              <a:t>4 MINUTES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4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35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48" y="2725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should and shouldn’t to make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some and any to talk about quantity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135514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974939"/>
            <a:ext cx="108927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Write 5 rules that students should and shouldn’t do at home.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Write 5 things available in their house’s fridge, and 5 things unavailable.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95" y="4697730"/>
            <a:ext cx="1986280" cy="198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23202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SHOULD OR SHOULDN'T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6095" y="3631972"/>
            <a:ext cx="1998980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SOME/ANY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15845" y="473800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5460" y="1048024"/>
            <a:ext cx="5551805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Should or Shouldn't?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7680" y="1906076"/>
            <a:ext cx="5569585" cy="132461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Look at the signs at the library and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Tick the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3: Discussion.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7680" y="3474378"/>
            <a:ext cx="5569586" cy="9585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</a:t>
            </a:r>
            <a:r>
              <a:rPr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sentences.</a:t>
            </a:r>
            <a:endParaRPr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7680" y="4809035"/>
            <a:ext cx="5569585" cy="5626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a Tet Holiday Celebration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927100" cy="82359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5585" y="2541588"/>
            <a:ext cx="810260" cy="109038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932645"/>
            <a:ext cx="728727" cy="80536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51269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038731"/>
            <a:ext cx="728727" cy="91253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681" y="5870258"/>
            <a:ext cx="5569585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7160" y="855345"/>
            <a:ext cx="12254865" cy="685736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0110" y="1889125"/>
            <a:ext cx="84270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7160" y="855345"/>
            <a:ext cx="12254865" cy="685736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3085" y="2196465"/>
            <a:ext cx="6021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130" y="1075689"/>
            <a:ext cx="680402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- Work in groups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86130" y="1995804"/>
            <a:ext cx="1096010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There is a list of sentences related to Tet's holiday, some suggest things people should do and others suggest things they shouldn't do. 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814705" y="3605529"/>
            <a:ext cx="1086485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I will read the sentences by one, and the teams have to decide whether it is a "should" or "shouldn't" statement by reading whole sentences.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881380" y="5179694"/>
            <a:ext cx="108648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 first team to raise their hand and give the correct answer gets a point.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3085" y="2426970"/>
            <a:ext cx="6021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give lucky money during Tet.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2800" y="4865851"/>
            <a:ext cx="104038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give lucky money during Tet.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1043</Words>
  <PresentationFormat>Widescreen</PresentationFormat>
  <Paragraphs>211</Paragraphs>
  <Slides>34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Adobe Gothic Std B</vt:lpstr>
      <vt:lpstr>Arial</vt:lpstr>
      <vt:lpstr>Calibri</vt:lpstr>
      <vt:lpstr>Calibri Light</vt:lpstr>
      <vt:lpstr>Myriad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2024-06-10T10:31:52Z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B5508E7D6522433CBE3B3E969D015EBA</vt:lpwstr>
  </property>
  <property fmtid="{D5CDD505-2E9C-101B-9397-08002B2CF9AE}" pid="3" name="KSOProductBuildVer">
    <vt:lpwstr>1033-11.2.0.11537</vt:lpwstr>
  </property>
</Properties>
</file>