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5"/>
  </p:notesMasterIdLst>
  <p:sldIdLst>
    <p:sldId id="676" r:id="rId3"/>
    <p:sldId id="295" r:id="rId4"/>
    <p:sldId id="694" r:id="rId5"/>
    <p:sldId id="693" r:id="rId6"/>
    <p:sldId id="268" r:id="rId7"/>
    <p:sldId id="296" r:id="rId8"/>
    <p:sldId id="682" r:id="rId9"/>
    <p:sldId id="297" r:id="rId10"/>
    <p:sldId id="606" r:id="rId11"/>
    <p:sldId id="298" r:id="rId12"/>
    <p:sldId id="334" r:id="rId13"/>
    <p:sldId id="299" r:id="rId14"/>
    <p:sldId id="273" r:id="rId15"/>
    <p:sldId id="320" r:id="rId16"/>
    <p:sldId id="274" r:id="rId17"/>
    <p:sldId id="300" r:id="rId18"/>
    <p:sldId id="301" r:id="rId19"/>
    <p:sldId id="278" r:id="rId20"/>
    <p:sldId id="302" r:id="rId21"/>
    <p:sldId id="303" r:id="rId22"/>
    <p:sldId id="304" r:id="rId23"/>
    <p:sldId id="280" r:id="rId24"/>
    <p:sldId id="281" r:id="rId25"/>
    <p:sldId id="305" r:id="rId26"/>
    <p:sldId id="662" r:id="rId27"/>
    <p:sldId id="678" r:id="rId28"/>
    <p:sldId id="306" r:id="rId29"/>
    <p:sldId id="307" r:id="rId30"/>
    <p:sldId id="308" r:id="rId31"/>
    <p:sldId id="292" r:id="rId32"/>
    <p:sldId id="687" r:id="rId33"/>
    <p:sldId id="68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B2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F66FB6-01F2-41D1-B675-9E089648BB54}" v="1" dt="2021-10-07T09:41:48.1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080A0-A183-47AD-AF92-1A4C36E9F339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C189B6-CD64-4E29-8536-73E46ACE1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300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2DC8E-3806-4624-A6AF-F5CC123F9E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80F31D-F64E-4600-A670-C2F7401D6B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3C87D6-73B0-4286-995E-A71FBA64E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8B80-854E-4470-9A5D-2592D96C85BC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63794-1A0D-4972-943C-553A92E4F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C24D0A-F750-4D21-BD40-96453B709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D4C8-0B30-4D76-9376-44F9BEFB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061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C0C70-C411-46DA-87F7-748A62966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37530C-1C6F-4EA4-BC31-14935A0790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3DD7B8-BB21-4743-B40C-A3C93380E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8B80-854E-4470-9A5D-2592D96C85BC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C4E9B-D9D7-4FE2-9252-F2D0922C0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9EF9D-B360-4831-87D1-C70019CA7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D4C8-0B30-4D76-9376-44F9BEFB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745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2D9D93-96FF-417C-A0A3-81C3092969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4B4B8F-EBC2-4C49-B5B5-D3B674C9A1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52AE5-DC84-4E1E-9575-4417374A3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8B80-854E-4470-9A5D-2592D96C85BC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D1E5C-B83F-4571-BE45-54BBAA204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5C704-E188-49B9-9510-D2738B3B5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D4C8-0B30-4D76-9376-44F9BEFB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438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CD33-91C0-4AE0-AE99-F6AFFE5090DA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BA88-D7C0-4677-A61E-632870D37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60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CD33-91C0-4AE0-AE99-F6AFFE5090DA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BA88-D7C0-4677-A61E-632870D37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674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CD33-91C0-4AE0-AE99-F6AFFE5090DA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BA88-D7C0-4677-A61E-632870D37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3987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CD33-91C0-4AE0-AE99-F6AFFE5090DA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BA88-D7C0-4677-A61E-632870D37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69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CD33-91C0-4AE0-AE99-F6AFFE5090DA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BA88-D7C0-4677-A61E-632870D37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35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CD33-91C0-4AE0-AE99-F6AFFE5090DA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BA88-D7C0-4677-A61E-632870D37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329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CD33-91C0-4AE0-AE99-F6AFFE5090DA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BA88-D7C0-4677-A61E-632870D37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96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CD33-91C0-4AE0-AE99-F6AFFE5090DA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BA88-D7C0-4677-A61E-632870D37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537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4754D-ADBC-404C-96B0-ACBFC99B2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7C04A-45F3-4BC2-B90A-ABB74567DC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58B23-8642-43C0-A729-346377370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8B80-854E-4470-9A5D-2592D96C85BC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3AE68-CA4D-4FB2-BDF2-DF2BC4080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8F962-458B-43B7-94E1-08EBB05BF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D4C8-0B30-4D76-9376-44F9BEFB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830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CD33-91C0-4AE0-AE99-F6AFFE5090DA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BA88-D7C0-4677-A61E-632870D37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476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CD33-91C0-4AE0-AE99-F6AFFE5090DA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BA88-D7C0-4677-A61E-632870D37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6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CD33-91C0-4AE0-AE99-F6AFFE5090DA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BA88-D7C0-4677-A61E-632870D3734D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07373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CD33-91C0-4AE0-AE99-F6AFFE5090DA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BA88-D7C0-4677-A61E-632870D37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7550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CD33-91C0-4AE0-AE99-F6AFFE5090DA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BA88-D7C0-4677-A61E-632870D3734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069287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CD33-91C0-4AE0-AE99-F6AFFE5090DA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BA88-D7C0-4677-A61E-632870D37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985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CD33-91C0-4AE0-AE99-F6AFFE5090DA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BA88-D7C0-4677-A61E-632870D37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9419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CD33-91C0-4AE0-AE99-F6AFFE5090DA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BA88-D7C0-4677-A61E-632870D37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223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029EC-31AC-4564-AF4A-A6979BA5E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8D2F11-C143-4796-9950-DA3324B545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C0FD9-2E42-46C9-9CB3-843740BC3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8B80-854E-4470-9A5D-2592D96C85BC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251BF4-0EDA-4F54-A316-306349E10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1A8BD-3C45-49A6-AE98-4EE901E1D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D4C8-0B30-4D76-9376-44F9BEFB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466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0CEB9-D786-4461-9F0A-2FF735034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51811-D6D0-4E4C-BEA7-FE6F7B592E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4C3D1B-A380-4D7D-912E-916C179F1A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9DA018-4463-43AF-94DA-D4E2F2122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8B80-854E-4470-9A5D-2592D96C85BC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E14E0D-C3AB-44B8-8871-3B9A9DC58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498775-8025-405A-8E27-7C1B34E6C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D4C8-0B30-4D76-9376-44F9BEFB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42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0DF58-BF80-4C13-861A-3B77257C7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712C00-2709-4BC3-8FF1-B74D71FAC5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62F926-C676-43FE-A454-A8FCAF02C4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702846-C7DF-41F4-9C01-51F109023E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861FF1-43F1-4265-908B-C1785B951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C66A5F-DC4D-4E17-9EDC-8ACE6A37E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8B80-854E-4470-9A5D-2592D96C85BC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8A215C-FCD6-4E20-BB47-FAF4E6ABD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38AC68-D43D-4EB8-9DF4-C208E7358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D4C8-0B30-4D76-9376-44F9BEFB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71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E39CB-4794-4498-AB9C-DCDA30685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D1757F-3F5A-48EC-A052-950E4548A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8B80-854E-4470-9A5D-2592D96C85BC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041BA5-DDF1-484E-ACB1-35AD9D631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FC3EDA-A888-415A-B83D-F93FD521A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D4C8-0B30-4D76-9376-44F9BEFB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02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8571EA-6871-4F2F-A1DC-5B49A2761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8B80-854E-4470-9A5D-2592D96C85BC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53451F-DECC-4C9D-B5C3-5177B0B65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B69E90-F6F8-48D5-B9D2-8E6BB8810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D4C8-0B30-4D76-9376-44F9BEFB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59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F21BD-088B-48E5-96CD-00A9E357E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76257-F1D2-43AA-8E3C-1570B125C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09EFAB-DA9E-47A2-888E-10D0145DE0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53158A-20CD-4ED5-9168-427513F71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8B80-854E-4470-9A5D-2592D96C85BC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3AFBA2-A761-4E8B-923F-69B30D049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E63D94-8D17-487D-825C-859CF7766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D4C8-0B30-4D76-9376-44F9BEFB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470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2F1BA-47AE-4E96-BE14-BA62B5BDF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C56C4F-0CF4-408E-8100-ABAA672AC6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CD4326-7F8D-4F10-99C1-2CB374C5C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C088E-FE53-47C3-9DB4-8B91D97E7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8B80-854E-4470-9A5D-2592D96C85BC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8EB805-8031-4585-9B9F-81F7DBEDB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D603D-0078-49CC-9426-A6E772A2C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D4C8-0B30-4D76-9376-44F9BEFB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7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0D109E-1DB2-4DAD-B41E-DB4D96C94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9A0A7D-20B7-4192-97BF-2A2850320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68BE5-5E0A-47E2-A76F-B3E120C356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98B80-854E-4470-9A5D-2592D96C85BC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6300C-769F-4C2F-96B9-601F4DEBC8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6F56C-679A-45A0-8537-1C50478D7C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FD4C8-0B30-4D76-9376-44F9BEFB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411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19CD33-91C0-4AE0-AE99-F6AFFE5090DA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737BA88-D7C0-4677-A61E-632870D37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2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images.google.com.vn/url?sa=i&amp;rct=j&amp;q=l%C3%BAa+g%E1%BA%A1o+vi%E1%BB%87t+nam&amp;source=images&amp;cd=&amp;cad=rja&amp;docid=B99vu6POQzmJkM&amp;tbnid=fACJL_hNL-MjgM:&amp;ved=0CAUQjRw&amp;url=http://festivalluagao.vn/gallerycat-12-.html&amp;ei=eqYoUrr3I6bS2QWPjIHYDg&amp;bvm=bv.51773540,d.b2I&amp;psig=AFQjCNGHHa9PMa12oF3Zj8-hmlCOIBqQnQ&amp;ust=1378482147913160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image" Target="../media/image11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eg"/><Relationship Id="rId5" Type="http://schemas.openxmlformats.org/officeDocument/2006/relationships/image" Target="../media/image43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0.jpeg"/><Relationship Id="rId5" Type="http://schemas.openxmlformats.org/officeDocument/2006/relationships/image" Target="../media/image1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e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vn/url?sa=i&amp;rct=j&amp;q=l%C3%BAa+g%E1%BA%A1o+vi%E1%BB%87t+nam&amp;source=images&amp;cd=&amp;cad=rja&amp;docid=B99vu6POQzmJkM&amp;tbnid=fACJL_hNL-MjgM:&amp;ved=0CAUQjRw&amp;url=http://festivalluagao.vn/gallerycat-12-.html&amp;ei=eqYoUrr3I6bS2QWPjIHYDg&amp;bvm=bv.51773540,d.b2I&amp;psig=AFQjCNGHHa9PMa12oF3Zj8-hmlCOIBqQnQ&amp;ust=1378482147913160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0">
            <a:extLst>
              <a:ext uri="{FF2B5EF4-FFF2-40B4-BE49-F238E27FC236}">
                <a16:creationId xmlns:a16="http://schemas.microsoft.com/office/drawing/2014/main" id="{542D613C-77D2-4F5C-BDEA-7694B692B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828801"/>
            <a:ext cx="373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9477" name="Picture 21" descr="26072009112246_1">
            <a:extLst>
              <a:ext uri="{FF2B5EF4-FFF2-40B4-BE49-F238E27FC236}">
                <a16:creationId xmlns:a16="http://schemas.microsoft.com/office/drawing/2014/main" id="{90ED4250-552D-4C71-B3AA-EA34C6961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6630"/>
            <a:ext cx="4093698" cy="3261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Description: h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93698" cy="3570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6" descr="http://hanoimoi.com.vn/Uploads/anhthu/2013/8/3/chan-nuoi-.jpg">
            <a:extLst>
              <a:ext uri="{FF2B5EF4-FFF2-40B4-BE49-F238E27FC236}">
                <a16:creationId xmlns:a16="http://schemas.microsoft.com/office/drawing/2014/main" id="{8E1108FD-1C78-4E6C-928F-30297378D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449" y="3570288"/>
            <a:ext cx="4145280" cy="3241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89365e50de94ead96012810a12cfc6e">
            <a:extLst>
              <a:ext uri="{FF2B5EF4-FFF2-40B4-BE49-F238E27FC236}">
                <a16:creationId xmlns:a16="http://schemas.microsoft.com/office/drawing/2014/main" id="{951DCB92-C474-4B58-AF07-22CA07A53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329" y="0"/>
            <a:ext cx="4018671" cy="3570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Kết quả hình ảnh cho trồng trọt">
            <a:extLst>
              <a:ext uri="{FF2B5EF4-FFF2-40B4-BE49-F238E27FC236}">
                <a16:creationId xmlns:a16="http://schemas.microsoft.com/office/drawing/2014/main" id="{2991C3FD-BB07-4616-9138-B07609809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698" y="3596630"/>
            <a:ext cx="3896751" cy="32613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Description: h1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697" y="0"/>
            <a:ext cx="4079632" cy="3570288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1270659"/>
      </p:ext>
    </p:extLst>
  </p:cSld>
  <p:clrMapOvr>
    <a:masterClrMapping/>
  </p:clrMapOvr>
  <p:transition spd="med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/>
          </p:cNvSpPr>
          <p:nvPr/>
        </p:nvSpPr>
        <p:spPr bwMode="auto">
          <a:xfrm>
            <a:off x="-77321" y="2017059"/>
            <a:ext cx="5378824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I.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Ngành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trồng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trọt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14" name="TextBox 5"/>
          <p:cNvSpPr txBox="1">
            <a:spLocks noChangeArrowheads="1"/>
          </p:cNvSpPr>
          <p:nvPr/>
        </p:nvSpPr>
        <p:spPr bwMode="auto">
          <a:xfrm>
            <a:off x="0" y="111771"/>
            <a:ext cx="124654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8. SỰ 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P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HÁT TRIỂN VÀ PHÂN BỐ NÔNG NGHIỆP 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6185647" y="670876"/>
            <a:ext cx="47065" cy="601231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17395" y="85769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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578239"/>
            <a:ext cx="25362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lương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0" y="3141711"/>
            <a:ext cx="24641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308732" y="3141710"/>
            <a:ext cx="37962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9" descr="http://festivalluagao.vn/upload/gallery/1253529185ecotourism-vietnam.com-Rice%20field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395" y="670876"/>
            <a:ext cx="2946515" cy="236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d3320afac2164a67a18896edcc18e40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910" y="670876"/>
            <a:ext cx="2932091" cy="234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7583510" y="2591118"/>
            <a:ext cx="3352800" cy="400050"/>
          </a:xfrm>
          <a:prstGeom prst="rect">
            <a:avLst/>
          </a:prstGeom>
          <a:solidFill>
            <a:srgbClr val="F0FF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 NÚI VÀ TRUNG DU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7" name="Picture 6" descr="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712" y="3075790"/>
            <a:ext cx="3111575" cy="228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9" descr="giong-lua-cai-tien-tren-c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267" y="3053936"/>
            <a:ext cx="2933594" cy="230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8467987" y="4993447"/>
            <a:ext cx="1752600" cy="400050"/>
          </a:xfrm>
          <a:prstGeom prst="rect">
            <a:avLst/>
          </a:prstGeom>
          <a:solidFill>
            <a:srgbClr val="F0FF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BẰNG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-77321" y="3728229"/>
            <a:ext cx="63658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Aft>
                <a:spcPts val="0"/>
              </a:spcAft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.( 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ĐB. SÔNG HỒNG, ĐBSCL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71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26A8AED2-F9DF-4DB4-93E7-80A973A95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4179301"/>
            <a:ext cx="685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291" name="Text Box 3">
            <a:extLst>
              <a:ext uri="{FF2B5EF4-FFF2-40B4-BE49-F238E27FC236}">
                <a16:creationId xmlns:a16="http://schemas.microsoft.com/office/drawing/2014/main" id="{1375AE45-3FBB-4916-B6A2-572C16BF0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486401"/>
            <a:ext cx="723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                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73843" name="Group 115">
            <a:extLst>
              <a:ext uri="{FF2B5EF4-FFF2-40B4-BE49-F238E27FC236}">
                <a16:creationId xmlns:a16="http://schemas.microsoft.com/office/drawing/2014/main" id="{9F62486A-59B0-4953-9BED-FDB24EE2EEE5}"/>
              </a:ext>
            </a:extLst>
          </p:cNvPr>
          <p:cNvGraphicFramePr>
            <a:graphicFrameLocks noGrp="1"/>
          </p:cNvGraphicFramePr>
          <p:nvPr/>
        </p:nvGraphicFramePr>
        <p:xfrm>
          <a:off x="267285" y="1323472"/>
          <a:ext cx="11474143" cy="4861787"/>
        </p:xfrm>
        <a:graphic>
          <a:graphicData uri="http://schemas.openxmlformats.org/drawingml/2006/table">
            <a:tbl>
              <a:tblPr/>
              <a:tblGrid>
                <a:gridCol w="4015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42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42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15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881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690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Tiêu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1980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1990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2002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Nhận xét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013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Diện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tích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nghìn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ha)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5600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6043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7504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16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suất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lúa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cả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/ha)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20,8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31,8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45,9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231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lượng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lúa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cả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triệu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tấn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11,6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19,2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34,4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231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lượng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lúa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bình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quân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(kg)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217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291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432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330" name="Line 81">
            <a:extLst>
              <a:ext uri="{FF2B5EF4-FFF2-40B4-BE49-F238E27FC236}">
                <a16:creationId xmlns:a16="http://schemas.microsoft.com/office/drawing/2014/main" id="{28CD0A4E-B7DD-4B47-8D7D-1C81CB254F25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098" y="1392702"/>
            <a:ext cx="3657600" cy="13610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31" name="Text Box 94">
            <a:extLst>
              <a:ext uri="{FF2B5EF4-FFF2-40B4-BE49-F238E27FC236}">
                <a16:creationId xmlns:a16="http://schemas.microsoft.com/office/drawing/2014/main" id="{7121F55B-C119-4DC3-A945-0675E9C3B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3569700"/>
            <a:ext cx="1600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823" name="Text Box 95">
            <a:extLst>
              <a:ext uri="{FF2B5EF4-FFF2-40B4-BE49-F238E27FC236}">
                <a16:creationId xmlns:a16="http://schemas.microsoft.com/office/drawing/2014/main" id="{020F9EFE-6386-4588-A813-31604E88C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2985" y="2753774"/>
            <a:ext cx="23446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Tăng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1,34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3824" name="Text Box 96">
            <a:extLst>
              <a:ext uri="{FF2B5EF4-FFF2-40B4-BE49-F238E27FC236}">
                <a16:creationId xmlns:a16="http://schemas.microsoft.com/office/drawing/2014/main" id="{41AC73B3-0D4E-4DDD-B673-F65C3994A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2985" y="3569700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Tăng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2,2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3825" name="Text Box 97">
            <a:extLst>
              <a:ext uri="{FF2B5EF4-FFF2-40B4-BE49-F238E27FC236}">
                <a16:creationId xmlns:a16="http://schemas.microsoft.com/office/drawing/2014/main" id="{E2143882-D5E4-42EF-9B4E-67C70C9C1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2985" y="4488565"/>
            <a:ext cx="21866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Tăng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2,96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3826" name="Text Box 98">
            <a:extLst>
              <a:ext uri="{FF2B5EF4-FFF2-40B4-BE49-F238E27FC236}">
                <a16:creationId xmlns:a16="http://schemas.microsoft.com/office/drawing/2014/main" id="{02DB88B0-246B-48F2-9B1F-0649EB6EA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2985" y="5408147"/>
            <a:ext cx="23446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Tăng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1,99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336" name="Text Box 101">
            <a:extLst>
              <a:ext uri="{FF2B5EF4-FFF2-40B4-BE49-F238E27FC236}">
                <a16:creationId xmlns:a16="http://schemas.microsoft.com/office/drawing/2014/main" id="{E3077D10-B8EF-4ACF-934A-28FA456CA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285" y="411504"/>
            <a:ext cx="117746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 8.2. MỘT SỐ CHỈ TIÊU VỀ SẢN XUẤT LÚA THỜI KÌ 1980 - 2002</a:t>
            </a:r>
          </a:p>
        </p:txBody>
      </p:sp>
    </p:spTree>
    <p:custDataLst>
      <p:tags r:id="rId1"/>
    </p:custDataLst>
  </p:cSld>
  <p:clrMapOvr>
    <a:masterClrMapping/>
  </p:clrMapOvr>
  <p:transition spd="med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3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73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73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73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823" grpId="0"/>
      <p:bldP spid="73824" grpId="0"/>
      <p:bldP spid="73825" grpId="0"/>
      <p:bldP spid="738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/>
          </p:cNvSpPr>
          <p:nvPr/>
        </p:nvSpPr>
        <p:spPr bwMode="auto">
          <a:xfrm>
            <a:off x="-77321" y="2017059"/>
            <a:ext cx="5378824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I.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Ngành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trồng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trọt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14" name="TextBox 5"/>
          <p:cNvSpPr txBox="1">
            <a:spLocks noChangeArrowheads="1"/>
          </p:cNvSpPr>
          <p:nvPr/>
        </p:nvSpPr>
        <p:spPr bwMode="auto">
          <a:xfrm>
            <a:off x="0" y="111771"/>
            <a:ext cx="124654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8. SỰ 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P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HÁT TRIỂN VÀ PHÂN BỐ NÔNG NGHIỆP 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6185647" y="670876"/>
            <a:ext cx="47065" cy="601231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17395" y="85769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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578239"/>
            <a:ext cx="25362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lương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0" y="3141711"/>
            <a:ext cx="24641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308732" y="3141710"/>
            <a:ext cx="37962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77321" y="3728229"/>
            <a:ext cx="63658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Aft>
                <a:spcPts val="0"/>
              </a:spcAft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Group 1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8119269"/>
              </p:ext>
            </p:extLst>
          </p:nvPr>
        </p:nvGraphicFramePr>
        <p:xfrm>
          <a:off x="6313395" y="857699"/>
          <a:ext cx="5878606" cy="2920799"/>
        </p:xfrm>
        <a:graphic>
          <a:graphicData uri="http://schemas.openxmlformats.org/drawingml/2006/table">
            <a:tbl>
              <a:tblPr/>
              <a:tblGrid>
                <a:gridCol w="2057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68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145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503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7" marB="457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1980</a:t>
                      </a: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1990</a:t>
                      </a: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2002</a:t>
                      </a: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10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ha)</a:t>
                      </a:r>
                    </a:p>
                  </a:txBody>
                  <a:tcPr marT="45737" marB="457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5600</a:t>
                      </a: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6043</a:t>
                      </a: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7504</a:t>
                      </a: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20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suất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lúa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/ha)</a:t>
                      </a:r>
                    </a:p>
                  </a:txBody>
                  <a:tcPr marT="45737" marB="457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20,8</a:t>
                      </a: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31,8</a:t>
                      </a: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45,9</a:t>
                      </a: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341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lúa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T="45737" marB="457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11,6</a:t>
                      </a: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19,2</a:t>
                      </a: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34,4</a:t>
                      </a: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39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lúa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(kg)</a:t>
                      </a:r>
                    </a:p>
                  </a:txBody>
                  <a:tcPr marT="45737" marB="457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217</a:t>
                      </a: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291</a:t>
                      </a: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432</a:t>
                      </a: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0" name="Text Box 95"/>
          <p:cNvSpPr txBox="1">
            <a:spLocks noChangeArrowheads="1"/>
          </p:cNvSpPr>
          <p:nvPr/>
        </p:nvSpPr>
        <p:spPr bwMode="auto">
          <a:xfrm>
            <a:off x="10512380" y="1583367"/>
            <a:ext cx="14778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1,34 </a:t>
            </a:r>
            <a:r>
              <a:rPr lang="en-US" alt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altLang="en-US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96"/>
          <p:cNvSpPr txBox="1">
            <a:spLocks noChangeArrowheads="1"/>
          </p:cNvSpPr>
          <p:nvPr/>
        </p:nvSpPr>
        <p:spPr bwMode="auto">
          <a:xfrm>
            <a:off x="10459996" y="2091463"/>
            <a:ext cx="16195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2,2 </a:t>
            </a:r>
            <a:r>
              <a:rPr lang="en-US" alt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altLang="en-US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97"/>
          <p:cNvSpPr txBox="1">
            <a:spLocks noChangeArrowheads="1"/>
          </p:cNvSpPr>
          <p:nvPr/>
        </p:nvSpPr>
        <p:spPr bwMode="auto">
          <a:xfrm>
            <a:off x="9936255" y="2639794"/>
            <a:ext cx="2667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2,96 </a:t>
            </a:r>
            <a:r>
              <a:rPr lang="en-US" alt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altLang="en-US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98"/>
          <p:cNvSpPr txBox="1">
            <a:spLocks noChangeArrowheads="1"/>
          </p:cNvSpPr>
          <p:nvPr/>
        </p:nvSpPr>
        <p:spPr bwMode="auto">
          <a:xfrm>
            <a:off x="9917805" y="3264821"/>
            <a:ext cx="2667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1,99 </a:t>
            </a:r>
            <a:r>
              <a:rPr lang="en-US" alt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altLang="en-US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85647" y="3990587"/>
            <a:ext cx="6096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8.2:MỘT SỐ CHỈ TIÊU VỀ SẢN XUẤT LÚA </a:t>
            </a:r>
          </a:p>
          <a:p>
            <a:pPr algn="ctr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KÌ 1980-2002</a:t>
            </a:r>
          </a:p>
        </p:txBody>
      </p:sp>
      <p:sp>
        <p:nvSpPr>
          <p:cNvPr id="8" name="Rectangle 7"/>
          <p:cNvSpPr/>
          <p:nvPr/>
        </p:nvSpPr>
        <p:spPr>
          <a:xfrm>
            <a:off x="-1168" y="477541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43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2514600" y="3124201"/>
            <a:ext cx="685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3200400" y="5486401"/>
            <a:ext cx="723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sym typeface="Wingdings" panose="05000000000000000000" pitchFamily="2" charset="2"/>
              </a:rPr>
              <a:t>                 </a:t>
            </a:r>
            <a:endParaRPr lang="en-US" altLang="en-US" sz="24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3200400" y="6324601"/>
            <a:ext cx="541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90117" name="Picture 2" descr="http://vov.vn/Uploaded_VOV/xuanthan/20120716/canhdongmaulon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81400"/>
            <a:ext cx="4648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8" descr="Triển vọng máy cấy lúa mới trên đồng ruộ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581400"/>
            <a:ext cx="4419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9" name="Picture 2" descr="http://baobackan.org.vn/dataimages/201103/original/images420680_gieo_xa_ha_hie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4419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0" name="Picture 2" descr="http://fo2.vicongdong.vn/imgContent/24/876696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648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2" name="Text Box 10"/>
          <p:cNvSpPr txBox="1">
            <a:spLocks noChangeArrowheads="1"/>
          </p:cNvSpPr>
          <p:nvPr/>
        </p:nvSpPr>
        <p:spPr bwMode="auto">
          <a:xfrm>
            <a:off x="1524000" y="3276600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GIỚI HÓA NÔNG NGHIỆP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5198261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0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0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0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0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0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Kết quả hình ảnh cho xuất khẩu gạo">
            <a:extLst>
              <a:ext uri="{FF2B5EF4-FFF2-40B4-BE49-F238E27FC236}">
                <a16:creationId xmlns:a16="http://schemas.microsoft.com/office/drawing/2014/main" id="{B3FA5B1D-E36C-4910-AFC7-76DF77DB6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505200"/>
            <a:ext cx="6019800" cy="327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5" descr="Kết quả hình ảnh cho cây lúa">
            <a:extLst>
              <a:ext uri="{FF2B5EF4-FFF2-40B4-BE49-F238E27FC236}">
                <a16:creationId xmlns:a16="http://schemas.microsoft.com/office/drawing/2014/main" id="{182821B7-4EDC-45F6-A697-AEF94C62B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6096000" cy="337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7" descr="Kết quả hình ảnh cho thu hoạch lúa">
            <a:extLst>
              <a:ext uri="{FF2B5EF4-FFF2-40B4-BE49-F238E27FC236}">
                <a16:creationId xmlns:a16="http://schemas.microsoft.com/office/drawing/2014/main" id="{73499D56-099A-4AEA-9DCB-0D9E1842E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76200"/>
            <a:ext cx="60198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9" descr="Kết quả hình ảnh cho gạo bán">
            <a:extLst>
              <a:ext uri="{FF2B5EF4-FFF2-40B4-BE49-F238E27FC236}">
                <a16:creationId xmlns:a16="http://schemas.microsoft.com/office/drawing/2014/main" id="{5CC1501F-702D-4153-B6D0-9917A1AFA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6096000" cy="327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514600" y="3124201"/>
            <a:ext cx="685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200400" y="5486401"/>
            <a:ext cx="723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sym typeface="Wingdings" panose="05000000000000000000" pitchFamily="2" charset="2"/>
              </a:rPr>
              <a:t>                 </a:t>
            </a:r>
            <a:endParaRPr lang="en-US" altLang="en-US" sz="24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3200400" y="6324601"/>
            <a:ext cx="541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14341" name="Picture 9" descr="Long%20An_cogioi_2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4495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1" descr="May%20cay%20NTO%2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7" descr="A22_a%20%2811%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05200"/>
            <a:ext cx="4495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AutoShape 23" descr="2Q=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4345" name="AutoShape 25" descr="2Q=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4346" name="Picture 4" descr="http://www.baocamau.com.vn/database/newsimg/nam%202012/bao%20xuan%202012/camau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505200"/>
            <a:ext cx="4495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Rectangle 1"/>
          <p:cNvSpPr>
            <a:spLocks noChangeArrowheads="1"/>
          </p:cNvSpPr>
          <p:nvPr/>
        </p:nvSpPr>
        <p:spPr bwMode="auto">
          <a:xfrm>
            <a:off x="1524000" y="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4348" name="TextBox 13"/>
          <p:cNvSpPr txBox="1">
            <a:spLocks noChangeArrowheads="1"/>
          </p:cNvSpPr>
          <p:nvPr/>
        </p:nvSpPr>
        <p:spPr bwMode="auto">
          <a:xfrm>
            <a:off x="1524000" y="2895601"/>
            <a:ext cx="9144000" cy="1311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VN từ một nước nhập khẩu lương thực đã trở thành nước xuất khẩu gạo lớn thứ 2 TG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+ 1986: nhập 351 nghìn tấn gạo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+ 1988-1989: Bắt đầu có gạo xuất khẩu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+ 2004: Xuất 3,8 triệu tấn gạo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2652075"/>
      </p:ext>
    </p:extLst>
  </p:cSld>
  <p:clrMapOvr>
    <a:masterClrMapping/>
  </p:clrMapOvr>
  <p:transition spd="med"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/>
          </p:cNvSpPr>
          <p:nvPr/>
        </p:nvSpPr>
        <p:spPr bwMode="auto">
          <a:xfrm>
            <a:off x="-153140" y="593835"/>
            <a:ext cx="5378824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I.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Ngành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trồng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trọt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14" name="TextBox 5"/>
          <p:cNvSpPr txBox="1">
            <a:spLocks noChangeArrowheads="1"/>
          </p:cNvSpPr>
          <p:nvPr/>
        </p:nvSpPr>
        <p:spPr bwMode="auto">
          <a:xfrm>
            <a:off x="0" y="111771"/>
            <a:ext cx="124654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8. SỰ 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P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HÁT TRIỂN VÀ PHÂN BỐ NÔNG NGHIỆP 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6185647" y="670876"/>
            <a:ext cx="47065" cy="601231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-77321" y="1004474"/>
            <a:ext cx="25362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lương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0" y="1563262"/>
            <a:ext cx="27590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/>
          </a:p>
        </p:txBody>
      </p:sp>
      <p:graphicFrame>
        <p:nvGraphicFramePr>
          <p:cNvPr id="18" name="Group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294526"/>
              </p:ext>
            </p:extLst>
          </p:nvPr>
        </p:nvGraphicFramePr>
        <p:xfrm>
          <a:off x="6475394" y="857699"/>
          <a:ext cx="5166573" cy="1872733"/>
        </p:xfrm>
        <a:graphic>
          <a:graphicData uri="http://schemas.openxmlformats.org/drawingml/2006/table">
            <a:tbl>
              <a:tblPr/>
              <a:tblGrid>
                <a:gridCol w="2324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49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33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159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1990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2002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59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67,1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60,8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59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 công nghiệp</a:t>
                      </a:r>
                    </a:p>
                  </a:txBody>
                  <a:tcPr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13,5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22,7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79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rau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đậu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19,4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2" name="Text Box 53"/>
          <p:cNvSpPr txBox="1">
            <a:spLocks noChangeArrowheads="1"/>
          </p:cNvSpPr>
          <p:nvPr/>
        </p:nvSpPr>
        <p:spPr bwMode="auto">
          <a:xfrm>
            <a:off x="9962770" y="1273197"/>
            <a:ext cx="1828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6,3%</a:t>
            </a:r>
          </a:p>
        </p:txBody>
      </p:sp>
      <p:sp>
        <p:nvSpPr>
          <p:cNvPr id="26" name="Text Box 54"/>
          <p:cNvSpPr txBox="1">
            <a:spLocks noChangeArrowheads="1"/>
          </p:cNvSpPr>
          <p:nvPr/>
        </p:nvSpPr>
        <p:spPr bwMode="auto">
          <a:xfrm>
            <a:off x="10254803" y="1688696"/>
            <a:ext cx="1828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9,2%</a:t>
            </a:r>
          </a:p>
        </p:txBody>
      </p:sp>
      <p:sp>
        <p:nvSpPr>
          <p:cNvPr id="28" name="Text Box 32"/>
          <p:cNvSpPr txBox="1">
            <a:spLocks noChangeArrowheads="1"/>
          </p:cNvSpPr>
          <p:nvPr/>
        </p:nvSpPr>
        <p:spPr bwMode="auto">
          <a:xfrm>
            <a:off x="6762370" y="2892202"/>
            <a:ext cx="4687508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 8.1: CƠ CẤU GIÁ TRỊ SẢN XUẤT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 TRỒNG TRỌT(%)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264" y="2122050"/>
            <a:ext cx="30540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8040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/>
          </p:cNvSpPr>
          <p:nvPr/>
        </p:nvSpPr>
        <p:spPr bwMode="auto">
          <a:xfrm>
            <a:off x="-153140" y="593835"/>
            <a:ext cx="5378824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I.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Ngành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trồng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trọt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14" name="TextBox 5"/>
          <p:cNvSpPr txBox="1">
            <a:spLocks noChangeArrowheads="1"/>
          </p:cNvSpPr>
          <p:nvPr/>
        </p:nvSpPr>
        <p:spPr bwMode="auto">
          <a:xfrm>
            <a:off x="0" y="111771"/>
            <a:ext cx="124654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8. SỰ 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P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HÁT TRIỂN VÀ PHÂN BỐ NÔNG NGHIỆP 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6005343" y="634991"/>
            <a:ext cx="47065" cy="601231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-77321" y="1004474"/>
            <a:ext cx="25362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lương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0" y="1563262"/>
            <a:ext cx="27590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21264" y="2122050"/>
            <a:ext cx="30540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/>
          </a:p>
        </p:txBody>
      </p:sp>
      <p:graphicFrame>
        <p:nvGraphicFramePr>
          <p:cNvPr id="12" name="Group 1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8027435"/>
              </p:ext>
            </p:extLst>
          </p:nvPr>
        </p:nvGraphicFramePr>
        <p:xfrm>
          <a:off x="6187382" y="605027"/>
          <a:ext cx="5855594" cy="6072241"/>
        </p:xfrm>
        <a:graphic>
          <a:graphicData uri="http://schemas.openxmlformats.org/drawingml/2006/table">
            <a:tbl>
              <a:tblPr/>
              <a:tblGrid>
                <a:gridCol w="833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9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9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9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42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40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29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94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08740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loại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TD&amp;MNBB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ĐB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sông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Hồng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Bắc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Trung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Bộ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DH Nam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Trung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Bộ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Tây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Đông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Nam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Bộ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ĐBSCL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7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Lạc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7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Đỗ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tương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7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Mía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7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Bông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37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Dâu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tằm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37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Thuốc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lá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37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Cà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phê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674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Cao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909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Hồ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tiêu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47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Điều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47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Dừa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47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Chè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1264" y="2680838"/>
            <a:ext cx="51876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317981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90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2" descr="hc3acnh-8-2-lc6b0e1bba3c-c491e1bb93-nc3b4ng-nghie1bb87p-vie1bb87t-nam1">
            <a:extLst>
              <a:ext uri="{FF2B5EF4-FFF2-40B4-BE49-F238E27FC236}">
                <a16:creationId xmlns:a16="http://schemas.microsoft.com/office/drawing/2014/main" id="{4E39F7DA-510C-4685-8624-D6C3A2C24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6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ine Callout 1 11">
            <a:extLst>
              <a:ext uri="{FF2B5EF4-FFF2-40B4-BE49-F238E27FC236}">
                <a16:creationId xmlns:a16="http://schemas.microsoft.com/office/drawing/2014/main" id="{B0EBD8C2-CE92-4D91-ABD9-F0B4B99D3FE6}"/>
              </a:ext>
            </a:extLst>
          </p:cNvPr>
          <p:cNvSpPr>
            <a:spLocks/>
          </p:cNvSpPr>
          <p:nvPr/>
        </p:nvSpPr>
        <p:spPr bwMode="auto">
          <a:xfrm>
            <a:off x="7381462" y="3703638"/>
            <a:ext cx="2836595" cy="838200"/>
          </a:xfrm>
          <a:prstGeom prst="borderCallout1">
            <a:avLst>
              <a:gd name="adj1" fmla="val 49997"/>
              <a:gd name="adj2" fmla="val -5376"/>
              <a:gd name="adj3" fmla="val 87565"/>
              <a:gd name="adj4" fmla="val -120225"/>
            </a:avLst>
          </a:prstGeom>
          <a:gradFill rotWithShape="1">
            <a:gsLst>
              <a:gs pos="0">
                <a:srgbClr val="CC99FF"/>
              </a:gs>
              <a:gs pos="50000">
                <a:srgbClr val="FFFFFF"/>
              </a:gs>
              <a:gs pos="100000">
                <a:srgbClr val="CC99FF"/>
              </a:gs>
            </a:gsLst>
            <a:lin ang="5400000" scaled="1"/>
          </a:gra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Vùng Tây Nguyên</a:t>
            </a:r>
          </a:p>
        </p:txBody>
      </p:sp>
      <p:sp>
        <p:nvSpPr>
          <p:cNvPr id="13" name="Line Callout 1 12">
            <a:extLst>
              <a:ext uri="{FF2B5EF4-FFF2-40B4-BE49-F238E27FC236}">
                <a16:creationId xmlns:a16="http://schemas.microsoft.com/office/drawing/2014/main" id="{231B6F12-D6B5-4A99-B0B0-657DB83B494A}"/>
              </a:ext>
            </a:extLst>
          </p:cNvPr>
          <p:cNvSpPr>
            <a:spLocks/>
          </p:cNvSpPr>
          <p:nvPr/>
        </p:nvSpPr>
        <p:spPr bwMode="auto">
          <a:xfrm>
            <a:off x="7467599" y="5257800"/>
            <a:ext cx="3142343" cy="762000"/>
          </a:xfrm>
          <a:prstGeom prst="borderCallout1">
            <a:avLst>
              <a:gd name="adj1" fmla="val 44564"/>
              <a:gd name="adj2" fmla="val 109"/>
              <a:gd name="adj3" fmla="val 33170"/>
              <a:gd name="adj4" fmla="val -145594"/>
            </a:avLst>
          </a:prstGeom>
          <a:gradFill rotWithShape="1">
            <a:gsLst>
              <a:gs pos="0">
                <a:srgbClr val="CC99FF"/>
              </a:gs>
              <a:gs pos="50000">
                <a:srgbClr val="FFFFFF"/>
              </a:gs>
              <a:gs pos="100000">
                <a:srgbClr val="CC99FF"/>
              </a:gs>
            </a:gsLst>
            <a:lin ang="5400000" scaled="1"/>
          </a:gra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Vùng Đông Nam Bộ</a:t>
            </a:r>
            <a:endParaRPr kumimoji="0" lang="en-US" altLang="en-US" sz="24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/>
          </p:cNvSpPr>
          <p:nvPr/>
        </p:nvSpPr>
        <p:spPr bwMode="auto">
          <a:xfrm>
            <a:off x="-153140" y="593835"/>
            <a:ext cx="5378824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I.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Ngành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trồng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trọt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14" name="TextBox 5"/>
          <p:cNvSpPr txBox="1">
            <a:spLocks noChangeArrowheads="1"/>
          </p:cNvSpPr>
          <p:nvPr/>
        </p:nvSpPr>
        <p:spPr bwMode="auto">
          <a:xfrm>
            <a:off x="0" y="111771"/>
            <a:ext cx="124654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8. SỰ 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P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HÁT TRIỂN VÀ PHÂN BỐ NÔNG NGHIỆP 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6005343" y="634991"/>
            <a:ext cx="47065" cy="601231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-77321" y="1004474"/>
            <a:ext cx="25362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lương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0" y="1563262"/>
            <a:ext cx="27590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21264" y="2122050"/>
            <a:ext cx="30540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21264" y="2680838"/>
            <a:ext cx="51876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317981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5" descr="Kết quả hình ảnh cho cây đậu tư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690" y="699091"/>
            <a:ext cx="3003067" cy="23489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Kết quả hình ảnh cho cây lạ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944" y="3195263"/>
            <a:ext cx="3161564" cy="26624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Kết quả hình ảnh cho cây bô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039" y="651839"/>
            <a:ext cx="2879962" cy="23961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Kết quả hình ảnh cho cây mí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044" y="3195262"/>
            <a:ext cx="2710299" cy="26624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6232712" y="2555575"/>
            <a:ext cx="1676400" cy="46672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Đậu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tương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6385112" y="5349209"/>
            <a:ext cx="685800" cy="46672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Lạc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9539812" y="2598123"/>
            <a:ext cx="914400" cy="46672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Bông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9539812" y="5391008"/>
            <a:ext cx="762000" cy="46672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Mía</a:t>
            </a: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6880633" y="6034054"/>
            <a:ext cx="3962400" cy="4667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Cây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công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nghiệp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năm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9252" y="4341831"/>
            <a:ext cx="2294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0112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544888" y="2628900"/>
            <a:ext cx="6056312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Ngành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trồng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trọt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655257" y="4275506"/>
            <a:ext cx="6516687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Ngành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chăn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nuôi</a:t>
            </a:r>
            <a:endParaRPr lang="en-US" altLang="en-US" sz="44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581401" y="1606551"/>
            <a:ext cx="4968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 b="1">
                <a:solidFill>
                  <a:srgbClr val="00CC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CHÍNH</a:t>
            </a:r>
            <a:endParaRPr lang="vi-VN" altLang="en-US" sz="4000" b="1">
              <a:solidFill>
                <a:srgbClr val="00CC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94732" y="2409032"/>
            <a:ext cx="830263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21720" y="3671095"/>
            <a:ext cx="974725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36895" y="476072"/>
            <a:ext cx="10162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8. SỰ </a:t>
            </a:r>
            <a:r>
              <a:rPr lang="en-US" alt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P</a:t>
            </a:r>
            <a:r>
              <a:rPr lang="en-US" alt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HÁT TRIỂN VÀ PHÂN BỐ </a:t>
            </a:r>
          </a:p>
          <a:p>
            <a:pPr algn="ctr">
              <a:spcBef>
                <a:spcPct val="0"/>
              </a:spcBef>
              <a:defRPr/>
            </a:pPr>
            <a:r>
              <a:rPr lang="en-US" alt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NÔNG NGHIỆP </a:t>
            </a:r>
          </a:p>
        </p:txBody>
      </p:sp>
    </p:spTree>
    <p:extLst>
      <p:ext uri="{BB962C8B-B14F-4D97-AF65-F5344CB8AC3E}">
        <p14:creationId xmlns:p14="http://schemas.microsoft.com/office/powerpoint/2010/main" val="349205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/>
          </p:cNvSpPr>
          <p:nvPr/>
        </p:nvSpPr>
        <p:spPr bwMode="auto">
          <a:xfrm>
            <a:off x="-153140" y="593835"/>
            <a:ext cx="5378824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I.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Ngành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trồng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trọt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14" name="TextBox 5"/>
          <p:cNvSpPr txBox="1">
            <a:spLocks noChangeArrowheads="1"/>
          </p:cNvSpPr>
          <p:nvPr/>
        </p:nvSpPr>
        <p:spPr bwMode="auto">
          <a:xfrm>
            <a:off x="0" y="111771"/>
            <a:ext cx="124654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8. SỰ 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P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HÁT TRIỂN VÀ PHÂN BỐ NÔNG NGHIỆP 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6005343" y="634991"/>
            <a:ext cx="47065" cy="601231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-77321" y="1004474"/>
            <a:ext cx="25362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lương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0" y="1563262"/>
            <a:ext cx="27590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21264" y="2122050"/>
            <a:ext cx="30540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21264" y="2680838"/>
            <a:ext cx="51876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317981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9252" y="4341831"/>
            <a:ext cx="2294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en-US" sz="2400" dirty="0"/>
          </a:p>
        </p:txBody>
      </p:sp>
      <p:pic>
        <p:nvPicPr>
          <p:cNvPr id="21" name="Picture 4" descr="Kết quả hình ảnh cho trồng trọ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596" y="669347"/>
            <a:ext cx="3098066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6249273" y="3084606"/>
            <a:ext cx="762000" cy="46672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Chè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pic>
        <p:nvPicPr>
          <p:cNvPr id="23" name="Picture 3" descr="Kết quả hình ảnh cho trồng trọ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692" y="669348"/>
            <a:ext cx="2779059" cy="30507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9459006" y="3168536"/>
            <a:ext cx="1219200" cy="46672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Cà phê</a:t>
            </a:r>
          </a:p>
        </p:txBody>
      </p:sp>
      <p:pic>
        <p:nvPicPr>
          <p:cNvPr id="25" name="Picture 9" descr="Kết quả hình ảnh cho cao s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788" y="3687624"/>
            <a:ext cx="3183381" cy="24589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6249273" y="5589681"/>
            <a:ext cx="1219200" cy="46672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Cao su</a:t>
            </a:r>
          </a:p>
        </p:txBody>
      </p:sp>
      <p:pic>
        <p:nvPicPr>
          <p:cNvPr id="27" name="Picture 14" descr="Kết quả hình ảnh cho điề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662" y="3714955"/>
            <a:ext cx="2882075" cy="23800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15"/>
          <p:cNvSpPr txBox="1">
            <a:spLocks noChangeArrowheads="1"/>
          </p:cNvSpPr>
          <p:nvPr/>
        </p:nvSpPr>
        <p:spPr bwMode="auto">
          <a:xfrm>
            <a:off x="9544281" y="5589680"/>
            <a:ext cx="838200" cy="46672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Điều</a:t>
            </a: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7392016" y="6248500"/>
            <a:ext cx="3733800" cy="4667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Cây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công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nghiệp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lâu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năm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44563" y="4340844"/>
            <a:ext cx="17459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4922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6" grpId="0" animBg="1"/>
      <p:bldP spid="28" grpId="0" animBg="1"/>
      <p:bldP spid="29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/>
          </p:cNvSpPr>
          <p:nvPr/>
        </p:nvSpPr>
        <p:spPr bwMode="auto">
          <a:xfrm>
            <a:off x="-153140" y="593835"/>
            <a:ext cx="5378824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I.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Ngành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trồng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trọt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14" name="TextBox 5"/>
          <p:cNvSpPr txBox="1">
            <a:spLocks noChangeArrowheads="1"/>
          </p:cNvSpPr>
          <p:nvPr/>
        </p:nvSpPr>
        <p:spPr bwMode="auto">
          <a:xfrm>
            <a:off x="0" y="111771"/>
            <a:ext cx="124654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8. SỰ 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P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HÁT TRIỂN VÀ PHÂN BỐ NÔNG NGHIỆP 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6005343" y="634991"/>
            <a:ext cx="47065" cy="601231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-77321" y="1004474"/>
            <a:ext cx="25362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lương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0" y="1563262"/>
            <a:ext cx="27590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104574" y="2137659"/>
            <a:ext cx="20762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9087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7" descr="Kết quả hình ảnh cho sầu riê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429000"/>
            <a:ext cx="43434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11" descr="Kết quả hình ảnh cho măng c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85726"/>
            <a:ext cx="4343400" cy="3267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13" descr="Kết quả hình ảnh cho vãi thiề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76200"/>
            <a:ext cx="4610100" cy="327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15" descr="Kết quả hình ảnh cho bưở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429000"/>
            <a:ext cx="45720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64" name="Text Box 16"/>
          <p:cNvSpPr txBox="1">
            <a:spLocks noChangeArrowheads="1"/>
          </p:cNvSpPr>
          <p:nvPr/>
        </p:nvSpPr>
        <p:spPr bwMode="auto">
          <a:xfrm>
            <a:off x="1600200" y="6315076"/>
            <a:ext cx="1524000" cy="46672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Sầu riêng</a:t>
            </a:r>
          </a:p>
        </p:txBody>
      </p:sp>
      <p:sp>
        <p:nvSpPr>
          <p:cNvPr id="53265" name="Text Box 17"/>
          <p:cNvSpPr txBox="1">
            <a:spLocks noChangeArrowheads="1"/>
          </p:cNvSpPr>
          <p:nvPr/>
        </p:nvSpPr>
        <p:spPr bwMode="auto">
          <a:xfrm>
            <a:off x="6019800" y="2886076"/>
            <a:ext cx="1371600" cy="46672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Vãi thều</a:t>
            </a:r>
          </a:p>
        </p:txBody>
      </p:sp>
      <p:sp>
        <p:nvSpPr>
          <p:cNvPr id="53266" name="Text Box 18"/>
          <p:cNvSpPr txBox="1">
            <a:spLocks noChangeArrowheads="1"/>
          </p:cNvSpPr>
          <p:nvPr/>
        </p:nvSpPr>
        <p:spPr bwMode="auto">
          <a:xfrm>
            <a:off x="1600200" y="2886076"/>
            <a:ext cx="1524000" cy="46672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Măng cụt</a:t>
            </a:r>
          </a:p>
        </p:txBody>
      </p:sp>
      <p:sp>
        <p:nvSpPr>
          <p:cNvPr id="53267" name="Text Box 19"/>
          <p:cNvSpPr txBox="1">
            <a:spLocks noChangeArrowheads="1"/>
          </p:cNvSpPr>
          <p:nvPr/>
        </p:nvSpPr>
        <p:spPr bwMode="auto">
          <a:xfrm>
            <a:off x="6019800" y="6324601"/>
            <a:ext cx="914400" cy="46672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Bưởi</a:t>
            </a:r>
          </a:p>
        </p:txBody>
      </p:sp>
    </p:spTree>
    <p:extLst>
      <p:ext uri="{BB962C8B-B14F-4D97-AF65-F5344CB8AC3E}">
        <p14:creationId xmlns:p14="http://schemas.microsoft.com/office/powerpoint/2010/main" val="160958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3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3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3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53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64" grpId="0" animBg="1"/>
      <p:bldP spid="53265" grpId="0" animBg="1"/>
      <p:bldP spid="53266" grpId="0" animBg="1"/>
      <p:bldP spid="5326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Kết quả hình ảnh cho chôm chô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6200"/>
            <a:ext cx="4343400" cy="327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Kết quả hình ảnh cho nhã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76200"/>
            <a:ext cx="4572000" cy="327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5" descr="Kết quả hình ảnh cho quý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429000"/>
            <a:ext cx="43434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7" descr="Kết quả hình ảnh cho xoà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422650"/>
            <a:ext cx="4572000" cy="3359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1600200" y="2895601"/>
            <a:ext cx="1905000" cy="46672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Chôm chôm</a:t>
            </a:r>
          </a:p>
        </p:txBody>
      </p:sp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1600200" y="6315076"/>
            <a:ext cx="914400" cy="46672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Quýt</a:t>
            </a:r>
          </a:p>
        </p:txBody>
      </p:sp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6019800" y="6315076"/>
            <a:ext cx="838200" cy="46672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Xoài</a:t>
            </a:r>
          </a:p>
        </p:txBody>
      </p:sp>
      <p:sp>
        <p:nvSpPr>
          <p:cNvPr id="52235" name="Text Box 11"/>
          <p:cNvSpPr txBox="1">
            <a:spLocks noChangeArrowheads="1"/>
          </p:cNvSpPr>
          <p:nvPr/>
        </p:nvSpPr>
        <p:spPr bwMode="auto">
          <a:xfrm>
            <a:off x="6019800" y="2886076"/>
            <a:ext cx="990600" cy="46672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Nhãn</a:t>
            </a:r>
          </a:p>
        </p:txBody>
      </p:sp>
    </p:spTree>
    <p:extLst>
      <p:ext uri="{BB962C8B-B14F-4D97-AF65-F5344CB8AC3E}">
        <p14:creationId xmlns:p14="http://schemas.microsoft.com/office/powerpoint/2010/main" val="232374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2" grpId="0" animBg="1"/>
      <p:bldP spid="52233" grpId="0" animBg="1"/>
      <p:bldP spid="52234" grpId="0" animBg="1"/>
      <p:bldP spid="522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/>
          </p:cNvSpPr>
          <p:nvPr/>
        </p:nvSpPr>
        <p:spPr bwMode="auto">
          <a:xfrm>
            <a:off x="-153140" y="593835"/>
            <a:ext cx="5378824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I.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Ngành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trồng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trọt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14" name="TextBox 5"/>
          <p:cNvSpPr txBox="1">
            <a:spLocks noChangeArrowheads="1"/>
          </p:cNvSpPr>
          <p:nvPr/>
        </p:nvSpPr>
        <p:spPr bwMode="auto">
          <a:xfrm>
            <a:off x="0" y="111771"/>
            <a:ext cx="124654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8. SỰ 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P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HÁT TRIỂN VÀ PHÂN BỐ NÔNG NGHIỆP 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6005343" y="634991"/>
            <a:ext cx="47065" cy="601231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-77321" y="1004474"/>
            <a:ext cx="25362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lương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0" y="1563262"/>
            <a:ext cx="27590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104574" y="2137659"/>
            <a:ext cx="20762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/>
          </a:p>
        </p:txBody>
      </p:sp>
      <p:pic>
        <p:nvPicPr>
          <p:cNvPr id="10" name="Picture 11" descr="Kết quả hình ảnh cho măng c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48" y="634992"/>
            <a:ext cx="2480962" cy="1866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Kết quả hình ảnh cho vãi thiề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510" y="642859"/>
            <a:ext cx="2625648" cy="1866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Kết quả hình ảnh cho sầu riê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48" y="2501154"/>
            <a:ext cx="2453798" cy="18941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5" descr="Kết quả hình ảnh cho bưở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510" y="2501154"/>
            <a:ext cx="2695525" cy="19767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Kết quả hình ảnh cho quý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294" y="4395314"/>
            <a:ext cx="2524480" cy="19487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Kết quả hình ảnh cho nhã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510" y="4359450"/>
            <a:ext cx="2797278" cy="20047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6712" y="267612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sầu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384" y="374898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Long. </a:t>
            </a:r>
            <a:endParaRPr lang="en-US" sz="24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17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1E48A9-A773-4667-B9F0-2FA592F3D9EF}"/>
              </a:ext>
            </a:extLst>
          </p:cNvPr>
          <p:cNvSpPr/>
          <p:nvPr/>
        </p:nvSpPr>
        <p:spPr>
          <a:xfrm rot="10800000" flipV="1">
            <a:off x="191442" y="238946"/>
            <a:ext cx="11794232" cy="635880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NGÀNH TRỒNG TRỌT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dạng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Lúa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trồng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</a:t>
            </a:r>
            <a:r>
              <a:rPr kumimoji="0" lang="en-US" sz="2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2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lương</a:t>
            </a:r>
            <a:r>
              <a:rPr kumimoji="0" lang="en-US" sz="2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gồm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lúa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khoai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sắn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,... 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Lúa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lương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khẩu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Diện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suất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lượng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lúa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lượng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lúa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ngừng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tăng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trọng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lúa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ĐB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sông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cửu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Long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ĐB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sông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en-US" sz="2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2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công</a:t>
            </a:r>
            <a:r>
              <a:rPr kumimoji="0" lang="en-US" sz="2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nghiệp</a:t>
            </a:r>
            <a:r>
              <a:rPr kumimoji="0" lang="en-US" sz="2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kiện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thuận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nghiệp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nghiệp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yếu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nghiệp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trung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du.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- 2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vùng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trọng điểm cây công nghiệp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Đông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Nam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Nguyên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3. </a:t>
            </a:r>
            <a:r>
              <a:rPr kumimoji="0" lang="en-US" sz="2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2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ăn</a:t>
            </a:r>
            <a:r>
              <a:rPr kumimoji="0" lang="en-US" sz="2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quả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mạnh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loại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trị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sầu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riêng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cam,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xoài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….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trồng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ĐB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sông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Cửu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Long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Đông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Nam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66614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33" name="Group 15"/>
          <p:cNvGrpSpPr>
            <a:grpSpLocks/>
          </p:cNvGrpSpPr>
          <p:nvPr/>
        </p:nvGrpSpPr>
        <p:grpSpPr bwMode="auto">
          <a:xfrm>
            <a:off x="4544370" y="789542"/>
            <a:ext cx="3417945" cy="5085998"/>
            <a:chOff x="3281201" y="2829561"/>
            <a:chExt cx="2370522" cy="3767403"/>
          </a:xfrm>
        </p:grpSpPr>
        <p:sp>
          <p:nvSpPr>
            <p:cNvPr id="18446" name="Rectangle 40"/>
            <p:cNvSpPr>
              <a:spLocks noChangeArrowheads="1"/>
            </p:cNvSpPr>
            <p:nvPr/>
          </p:nvSpPr>
          <p:spPr bwMode="auto">
            <a:xfrm>
              <a:off x="3281201" y="2829561"/>
              <a:ext cx="2370522" cy="914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Cây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lương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thực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8447" name="Rectangle 41"/>
            <p:cNvSpPr>
              <a:spLocks noChangeArrowheads="1"/>
            </p:cNvSpPr>
            <p:nvPr/>
          </p:nvSpPr>
          <p:spPr bwMode="auto">
            <a:xfrm>
              <a:off x="3281201" y="4272417"/>
              <a:ext cx="2370522" cy="914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Cây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công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nghiệp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8448" name="Rectangle 42"/>
            <p:cNvSpPr>
              <a:spLocks noChangeArrowheads="1"/>
            </p:cNvSpPr>
            <p:nvPr/>
          </p:nvSpPr>
          <p:spPr bwMode="auto">
            <a:xfrm>
              <a:off x="3281201" y="5682564"/>
              <a:ext cx="2370522" cy="914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Cây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ăn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quả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425173" y="707289"/>
            <a:ext cx="3758828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ĐB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cửu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Long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54681" y="1571047"/>
            <a:ext cx="3630843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ĐB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41" y="1702191"/>
            <a:ext cx="4303713" cy="3108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482819" y="2645108"/>
            <a:ext cx="3630842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Nam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82877" y="4548137"/>
            <a:ext cx="3709181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ĐB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cửu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Long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10954" y="3580195"/>
            <a:ext cx="3630842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Nguyên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482818" y="5428165"/>
            <a:ext cx="3630842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Nam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093698" y="3390314"/>
            <a:ext cx="359650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093698" y="3615003"/>
            <a:ext cx="359650" cy="13918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093698" y="1796135"/>
            <a:ext cx="450672" cy="132689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8446" idx="3"/>
            <a:endCxn id="2" idx="1"/>
          </p:cNvCxnSpPr>
          <p:nvPr/>
        </p:nvCxnSpPr>
        <p:spPr>
          <a:xfrm flipV="1">
            <a:off x="7962315" y="1030455"/>
            <a:ext cx="462858" cy="3763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8446" idx="3"/>
          </p:cNvCxnSpPr>
          <p:nvPr/>
        </p:nvCxnSpPr>
        <p:spPr>
          <a:xfrm>
            <a:off x="7962315" y="1406763"/>
            <a:ext cx="462858" cy="3893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8447" idx="3"/>
          </p:cNvCxnSpPr>
          <p:nvPr/>
        </p:nvCxnSpPr>
        <p:spPr>
          <a:xfrm flipV="1">
            <a:off x="7962315" y="2996409"/>
            <a:ext cx="462858" cy="35821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962315" y="3390315"/>
            <a:ext cx="462858" cy="35169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8448" idx="3"/>
          </p:cNvCxnSpPr>
          <p:nvPr/>
        </p:nvCxnSpPr>
        <p:spPr>
          <a:xfrm flipV="1">
            <a:off x="7962315" y="4950594"/>
            <a:ext cx="462858" cy="30772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7962315" y="5371893"/>
            <a:ext cx="462858" cy="1848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7668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/>
          </p:cNvSpPr>
          <p:nvPr/>
        </p:nvSpPr>
        <p:spPr bwMode="auto">
          <a:xfrm>
            <a:off x="0" y="634991"/>
            <a:ext cx="5378824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I.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Ngành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trồng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trọt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14" name="TextBox 5"/>
          <p:cNvSpPr txBox="1">
            <a:spLocks noChangeArrowheads="1"/>
          </p:cNvSpPr>
          <p:nvPr/>
        </p:nvSpPr>
        <p:spPr bwMode="auto">
          <a:xfrm>
            <a:off x="0" y="111771"/>
            <a:ext cx="124654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8. SỰ 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P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HÁT TRIỂN VÀ PHÂN BỐ NÔNG NGHIỆP 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6005343" y="634991"/>
            <a:ext cx="47065" cy="601231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-18509" y="1086385"/>
            <a:ext cx="30556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II.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Ngành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chăn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nuôi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452635"/>
              </p:ext>
            </p:extLst>
          </p:nvPr>
        </p:nvGraphicFramePr>
        <p:xfrm>
          <a:off x="6232712" y="939144"/>
          <a:ext cx="5333365" cy="21277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29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2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29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44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6473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1976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1995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02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trọt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80,7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75,3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02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Chăn</a:t>
                      </a:r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24,7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6" name="Line 1"/>
          <p:cNvSpPr>
            <a:spLocks noChangeShapeType="1"/>
          </p:cNvSpPr>
          <p:nvPr/>
        </p:nvSpPr>
        <p:spPr bwMode="auto">
          <a:xfrm>
            <a:off x="11566078" y="982165"/>
            <a:ext cx="0" cy="285081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1645574"/>
            <a:ext cx="57695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thấp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en-US" sz="2400" dirty="0"/>
          </a:p>
        </p:txBody>
      </p:sp>
      <p:sp>
        <p:nvSpPr>
          <p:cNvPr id="18" name="Rectangle 17"/>
          <p:cNvSpPr/>
          <p:nvPr/>
        </p:nvSpPr>
        <p:spPr>
          <a:xfrm>
            <a:off x="0" y="2176741"/>
            <a:ext cx="4273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92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/>
          </p:cNvSpPr>
          <p:nvPr/>
        </p:nvSpPr>
        <p:spPr bwMode="auto">
          <a:xfrm>
            <a:off x="0" y="634991"/>
            <a:ext cx="5378824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I.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Ngành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trồng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trọt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14" name="TextBox 5"/>
          <p:cNvSpPr txBox="1">
            <a:spLocks noChangeArrowheads="1"/>
          </p:cNvSpPr>
          <p:nvPr/>
        </p:nvSpPr>
        <p:spPr bwMode="auto">
          <a:xfrm>
            <a:off x="0" y="111771"/>
            <a:ext cx="124654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8. SỰ 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P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HÁT TRIỂN VÀ PHÂN BỐ NÔNG NGHIỆP 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6005343" y="634991"/>
            <a:ext cx="47065" cy="601231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1122354"/>
            <a:ext cx="30556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II.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Ngành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chăn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nuôi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1623891"/>
            <a:ext cx="57695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thấp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en-US" sz="2400" dirty="0"/>
          </a:p>
        </p:txBody>
      </p:sp>
      <p:sp>
        <p:nvSpPr>
          <p:cNvPr id="18" name="Rectangle 17"/>
          <p:cNvSpPr/>
          <p:nvPr/>
        </p:nvSpPr>
        <p:spPr>
          <a:xfrm>
            <a:off x="0" y="2085556"/>
            <a:ext cx="4273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19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712" y="634990"/>
            <a:ext cx="4114800" cy="590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16"/>
          <p:cNvSpPr>
            <a:spLocks noChangeShapeType="1"/>
          </p:cNvSpPr>
          <p:nvPr/>
        </p:nvSpPr>
        <p:spPr bwMode="auto">
          <a:xfrm flipH="1">
            <a:off x="7992039" y="1623890"/>
            <a:ext cx="1703128" cy="674473"/>
          </a:xfrm>
          <a:prstGeom prst="line">
            <a:avLst/>
          </a:prstGeom>
          <a:noFill/>
          <a:ln w="50800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 flipH="1" flipV="1">
            <a:off x="8548968" y="1307763"/>
            <a:ext cx="1146199" cy="316126"/>
          </a:xfrm>
          <a:prstGeom prst="line">
            <a:avLst/>
          </a:prstGeom>
          <a:noFill/>
          <a:ln w="50800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" name="Picture 14" descr="6-%20Tha%20trau%20phi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264" y="725751"/>
            <a:ext cx="1948488" cy="1645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Line 17"/>
          <p:cNvSpPr>
            <a:spLocks noChangeShapeType="1"/>
          </p:cNvSpPr>
          <p:nvPr/>
        </p:nvSpPr>
        <p:spPr bwMode="auto">
          <a:xfrm flipH="1" flipV="1">
            <a:off x="9439834" y="4128247"/>
            <a:ext cx="907677" cy="484094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" name="Picture 16" descr="http://images.baoninhthuan.com.vn/CMSImage/Resources/Uploaded/sonngoc/Bo%20Phuoc%20Ha%2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510" y="4128246"/>
            <a:ext cx="1844489" cy="2097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7071391" y="6119059"/>
            <a:ext cx="4101352" cy="646331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Atlat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19,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các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258709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50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/>
          </p:cNvSpPr>
          <p:nvPr/>
        </p:nvSpPr>
        <p:spPr bwMode="auto">
          <a:xfrm>
            <a:off x="0" y="634991"/>
            <a:ext cx="5378824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I.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Ngành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trồng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trọt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14" name="TextBox 5"/>
          <p:cNvSpPr txBox="1">
            <a:spLocks noChangeArrowheads="1"/>
          </p:cNvSpPr>
          <p:nvPr/>
        </p:nvSpPr>
        <p:spPr bwMode="auto">
          <a:xfrm>
            <a:off x="0" y="111771"/>
            <a:ext cx="124654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8. SỰ 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P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HÁT TRIỂN VÀ PHÂN BỐ NÔNG NGHIỆP 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6005343" y="634991"/>
            <a:ext cx="47065" cy="601231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1122354"/>
            <a:ext cx="30556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II.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Ngành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chăn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nuôi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1623891"/>
            <a:ext cx="57695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thấp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en-US" sz="2400" dirty="0"/>
          </a:p>
        </p:txBody>
      </p:sp>
      <p:sp>
        <p:nvSpPr>
          <p:cNvPr id="18" name="Rectangle 17"/>
          <p:cNvSpPr/>
          <p:nvPr/>
        </p:nvSpPr>
        <p:spPr>
          <a:xfrm>
            <a:off x="0" y="2085556"/>
            <a:ext cx="4273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67125" y="257170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4" descr="19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408" y="634991"/>
            <a:ext cx="3739922" cy="5456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6099473" y="6202393"/>
            <a:ext cx="5767557" cy="646331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Atlat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19,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ine 16"/>
          <p:cNvSpPr>
            <a:spLocks noChangeShapeType="1"/>
          </p:cNvSpPr>
          <p:nvPr/>
        </p:nvSpPr>
        <p:spPr bwMode="auto">
          <a:xfrm flipH="1" flipV="1">
            <a:off x="8104094" y="1673197"/>
            <a:ext cx="1221614" cy="110875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16"/>
          <p:cNvSpPr>
            <a:spLocks noChangeShapeType="1"/>
          </p:cNvSpPr>
          <p:nvPr/>
        </p:nvSpPr>
        <p:spPr bwMode="auto">
          <a:xfrm flipH="1">
            <a:off x="8060394" y="1784072"/>
            <a:ext cx="1265313" cy="322243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3" name="Picture 15" descr="l%E1%BB%A3n1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708" y="795579"/>
            <a:ext cx="2799168" cy="186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20059" y="342718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9624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4" name="TextBox 5"/>
          <p:cNvSpPr txBox="1">
            <a:spLocks noChangeArrowheads="1"/>
          </p:cNvSpPr>
          <p:nvPr/>
        </p:nvSpPr>
        <p:spPr bwMode="auto">
          <a:xfrm>
            <a:off x="0" y="111771"/>
            <a:ext cx="124654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8. SỰ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HÁT TRIỂN VÀ PHÂN BỐ NÔNG NGHIỆP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485619"/>
              </p:ext>
            </p:extLst>
          </p:nvPr>
        </p:nvGraphicFramePr>
        <p:xfrm>
          <a:off x="429371" y="939144"/>
          <a:ext cx="11042578" cy="20664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59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9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98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629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557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1976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1995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043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trọt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80,7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75,3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043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Chăn</a:t>
                      </a:r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24,7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6" name="Line 1"/>
          <p:cNvSpPr>
            <a:spLocks noChangeShapeType="1"/>
          </p:cNvSpPr>
          <p:nvPr/>
        </p:nvSpPr>
        <p:spPr bwMode="auto">
          <a:xfrm>
            <a:off x="11566078" y="982165"/>
            <a:ext cx="0" cy="285081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08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11"/>
          <p:cNvSpPr txBox="1">
            <a:spLocks noChangeArrowheads="1"/>
          </p:cNvSpPr>
          <p:nvPr/>
        </p:nvSpPr>
        <p:spPr bwMode="auto">
          <a:xfrm>
            <a:off x="0" y="2864223"/>
            <a:ext cx="48947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Bảng</a:t>
            </a:r>
            <a:r>
              <a:rPr lang="en-US" altLang="en-US" sz="2400" dirty="0">
                <a:latin typeface="Times New Roman" panose="02020603050405020304" pitchFamily="18" charset="0"/>
              </a:rPr>
              <a:t> 8.4.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cấu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giá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trị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sản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xuất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ngành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chăn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nuôi</a:t>
            </a:r>
            <a:r>
              <a:rPr lang="en-US" altLang="en-US" sz="2400" dirty="0">
                <a:latin typeface="Times New Roman" panose="02020603050405020304" pitchFamily="18" charset="0"/>
              </a:rPr>
              <a:t> (%)</a:t>
            </a:r>
          </a:p>
        </p:txBody>
      </p:sp>
      <p:graphicFrame>
        <p:nvGraphicFramePr>
          <p:cNvPr id="78875" name="Group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0450061"/>
              </p:ext>
            </p:extLst>
          </p:nvPr>
        </p:nvGraphicFramePr>
        <p:xfrm>
          <a:off x="219634" y="892644"/>
          <a:ext cx="4433046" cy="1850556"/>
        </p:xfrm>
        <a:graphic>
          <a:graphicData uri="http://schemas.openxmlformats.org/drawingml/2006/table">
            <a:tbl>
              <a:tblPr/>
              <a:tblGrid>
                <a:gridCol w="7388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88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88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88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88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88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567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Năm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Tổng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số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Gia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súc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Gia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cầm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SP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trứng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sữa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PP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chăn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nuôi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376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1990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2002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63,9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62,8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19,3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17,5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12,9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17,3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3,9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2,4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111771"/>
            <a:ext cx="124654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8. SỰ 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P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HÁT TRIỂN VÀ PHÂN BỐ NÔNG NGHIỆP 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5284694" y="634991"/>
            <a:ext cx="20171" cy="532205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6710082" y="981636"/>
            <a:ext cx="13447" cy="497541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23529" y="5957047"/>
            <a:ext cx="376517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589057" y="5077012"/>
            <a:ext cx="268943" cy="1344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6575610" y="1729439"/>
            <a:ext cx="268943" cy="1344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6575610" y="2517579"/>
            <a:ext cx="268943" cy="1344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6575609" y="3312445"/>
            <a:ext cx="268943" cy="1344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6589057" y="4223868"/>
            <a:ext cx="268943" cy="1344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Box 15"/>
          <p:cNvSpPr txBox="1">
            <a:spLocks noChangeArrowheads="1"/>
          </p:cNvSpPr>
          <p:nvPr/>
        </p:nvSpPr>
        <p:spPr bwMode="auto">
          <a:xfrm>
            <a:off x="5882937" y="796970"/>
            <a:ext cx="44114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32" name="Text Box 41"/>
          <p:cNvSpPr txBox="1">
            <a:spLocks noChangeArrowheads="1"/>
          </p:cNvSpPr>
          <p:nvPr/>
        </p:nvSpPr>
        <p:spPr bwMode="auto">
          <a:xfrm>
            <a:off x="6109585" y="5773691"/>
            <a:ext cx="457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1800" dirty="0">
                <a:solidFill>
                  <a:schemeClr val="accent2"/>
                </a:solidFill>
              </a:rPr>
              <a:t>0</a:t>
            </a: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5814008" y="4782025"/>
            <a:ext cx="4187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dirty="0">
                <a:solidFill>
                  <a:schemeClr val="accent2"/>
                </a:solidFill>
              </a:rPr>
              <a:t>20</a:t>
            </a:r>
          </a:p>
        </p:txBody>
      </p:sp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5843341" y="3973715"/>
            <a:ext cx="4187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dirty="0">
                <a:solidFill>
                  <a:schemeClr val="accent2"/>
                </a:solidFill>
              </a:rPr>
              <a:t>40</a:t>
            </a:r>
          </a:p>
        </p:txBody>
      </p:sp>
      <p:sp>
        <p:nvSpPr>
          <p:cNvPr id="35" name="Text Box 12"/>
          <p:cNvSpPr txBox="1">
            <a:spLocks noChangeArrowheads="1"/>
          </p:cNvSpPr>
          <p:nvPr/>
        </p:nvSpPr>
        <p:spPr bwMode="auto">
          <a:xfrm>
            <a:off x="5804845" y="3111352"/>
            <a:ext cx="4187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dirty="0">
                <a:solidFill>
                  <a:schemeClr val="accent2"/>
                </a:solidFill>
              </a:rPr>
              <a:t>60</a:t>
            </a:r>
          </a:p>
        </p:txBody>
      </p:sp>
      <p:sp>
        <p:nvSpPr>
          <p:cNvPr id="36" name="Text Box 13"/>
          <p:cNvSpPr txBox="1">
            <a:spLocks noChangeArrowheads="1"/>
          </p:cNvSpPr>
          <p:nvPr/>
        </p:nvSpPr>
        <p:spPr bwMode="auto">
          <a:xfrm>
            <a:off x="5814008" y="2332913"/>
            <a:ext cx="4187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dirty="0">
                <a:solidFill>
                  <a:schemeClr val="accent2"/>
                </a:solidFill>
              </a:rPr>
              <a:t>80</a:t>
            </a:r>
          </a:p>
        </p:txBody>
      </p:sp>
      <p:sp>
        <p:nvSpPr>
          <p:cNvPr id="37" name="Text Box 14"/>
          <p:cNvSpPr txBox="1">
            <a:spLocks noChangeArrowheads="1"/>
          </p:cNvSpPr>
          <p:nvPr/>
        </p:nvSpPr>
        <p:spPr bwMode="auto">
          <a:xfrm>
            <a:off x="5695908" y="1503839"/>
            <a:ext cx="5357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dirty="0">
                <a:solidFill>
                  <a:schemeClr val="accent2"/>
                </a:solidFill>
              </a:rPr>
              <a:t>100</a:t>
            </a:r>
          </a:p>
        </p:txBody>
      </p:sp>
      <p:sp>
        <p:nvSpPr>
          <p:cNvPr id="41" name="Text Box 18"/>
          <p:cNvSpPr txBox="1">
            <a:spLocks noChangeArrowheads="1"/>
          </p:cNvSpPr>
          <p:nvPr/>
        </p:nvSpPr>
        <p:spPr bwMode="auto">
          <a:xfrm>
            <a:off x="7748029" y="6052017"/>
            <a:ext cx="6527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1990</a:t>
            </a:r>
          </a:p>
        </p:txBody>
      </p:sp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8861611" y="6052017"/>
            <a:ext cx="6527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2002</a:t>
            </a:r>
          </a:p>
        </p:txBody>
      </p:sp>
      <p:sp>
        <p:nvSpPr>
          <p:cNvPr id="43" name="Text Box 30"/>
          <p:cNvSpPr txBox="1">
            <a:spLocks noChangeArrowheads="1"/>
          </p:cNvSpPr>
          <p:nvPr/>
        </p:nvSpPr>
        <p:spPr bwMode="auto">
          <a:xfrm>
            <a:off x="9860008" y="6052017"/>
            <a:ext cx="6286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dirty="0" err="1">
                <a:solidFill>
                  <a:srgbClr val="FF0000"/>
                </a:solidFill>
              </a:rPr>
              <a:t>Năm</a:t>
            </a:r>
            <a:endParaRPr lang="en-US" altLang="en-US" sz="1800" dirty="0">
              <a:solidFill>
                <a:srgbClr val="FF0000"/>
              </a:solidFill>
            </a:endParaRPr>
          </a:p>
        </p:txBody>
      </p:sp>
      <p:sp>
        <p:nvSpPr>
          <p:cNvPr id="78848" name="Rectangle 78847"/>
          <p:cNvSpPr/>
          <p:nvPr/>
        </p:nvSpPr>
        <p:spPr>
          <a:xfrm>
            <a:off x="7748029" y="1742885"/>
            <a:ext cx="652743" cy="4214162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861610" y="1742885"/>
            <a:ext cx="652743" cy="4214162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851" name="Straight Connector 78850"/>
          <p:cNvCxnSpPr/>
          <p:nvPr/>
        </p:nvCxnSpPr>
        <p:spPr>
          <a:xfrm>
            <a:off x="7748029" y="3111352"/>
            <a:ext cx="65274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748029" y="2372350"/>
            <a:ext cx="65274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7748028" y="1873171"/>
            <a:ext cx="65274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853" name="Straight Connector 78852"/>
          <p:cNvCxnSpPr/>
          <p:nvPr/>
        </p:nvCxnSpPr>
        <p:spPr>
          <a:xfrm>
            <a:off x="8861610" y="3213847"/>
            <a:ext cx="65274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857" name="Straight Connector 78856"/>
          <p:cNvCxnSpPr/>
          <p:nvPr/>
        </p:nvCxnSpPr>
        <p:spPr>
          <a:xfrm>
            <a:off x="8861610" y="1873171"/>
            <a:ext cx="65274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859" name="Straight Connector 78858"/>
          <p:cNvCxnSpPr/>
          <p:nvPr/>
        </p:nvCxnSpPr>
        <p:spPr>
          <a:xfrm>
            <a:off x="8861610" y="2517579"/>
            <a:ext cx="65274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860" name="Rectangle 78859"/>
          <p:cNvSpPr/>
          <p:nvPr/>
        </p:nvSpPr>
        <p:spPr>
          <a:xfrm>
            <a:off x="7759265" y="3297730"/>
            <a:ext cx="588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dirty="0">
                <a:latin typeface="Times New Roman" panose="02020603050405020304" pitchFamily="18" charset="0"/>
              </a:rPr>
              <a:t>63,9</a:t>
            </a:r>
          </a:p>
        </p:txBody>
      </p:sp>
      <p:sp>
        <p:nvSpPr>
          <p:cNvPr id="78861" name="Rectangle 78860"/>
          <p:cNvSpPr/>
          <p:nvPr/>
        </p:nvSpPr>
        <p:spPr>
          <a:xfrm>
            <a:off x="7780087" y="2545569"/>
            <a:ext cx="588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dirty="0">
                <a:latin typeface="Times New Roman" panose="02020603050405020304" pitchFamily="18" charset="0"/>
              </a:rPr>
              <a:t>19,3</a:t>
            </a:r>
          </a:p>
        </p:txBody>
      </p:sp>
      <p:sp>
        <p:nvSpPr>
          <p:cNvPr id="78862" name="Rectangle 78861"/>
          <p:cNvSpPr/>
          <p:nvPr/>
        </p:nvSpPr>
        <p:spPr>
          <a:xfrm>
            <a:off x="7765988" y="1904087"/>
            <a:ext cx="588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dirty="0">
                <a:latin typeface="Times New Roman" panose="02020603050405020304" pitchFamily="18" charset="0"/>
              </a:rPr>
              <a:t>12,9</a:t>
            </a:r>
          </a:p>
        </p:txBody>
      </p:sp>
      <p:sp>
        <p:nvSpPr>
          <p:cNvPr id="78863" name="Rectangle 78862"/>
          <p:cNvSpPr/>
          <p:nvPr/>
        </p:nvSpPr>
        <p:spPr>
          <a:xfrm>
            <a:off x="8836649" y="3397468"/>
            <a:ext cx="588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dirty="0">
                <a:latin typeface="Times New Roman" panose="02020603050405020304" pitchFamily="18" charset="0"/>
              </a:rPr>
              <a:t>62,8</a:t>
            </a:r>
          </a:p>
        </p:txBody>
      </p:sp>
      <p:sp>
        <p:nvSpPr>
          <p:cNvPr id="78864" name="Rectangle 78863"/>
          <p:cNvSpPr/>
          <p:nvPr/>
        </p:nvSpPr>
        <p:spPr>
          <a:xfrm>
            <a:off x="8864098" y="2612549"/>
            <a:ext cx="588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dirty="0">
                <a:latin typeface="Times New Roman" panose="02020603050405020304" pitchFamily="18" charset="0"/>
              </a:rPr>
              <a:t>17,5</a:t>
            </a:r>
          </a:p>
        </p:txBody>
      </p:sp>
      <p:sp>
        <p:nvSpPr>
          <p:cNvPr id="78865" name="Rectangle 78864"/>
          <p:cNvSpPr/>
          <p:nvPr/>
        </p:nvSpPr>
        <p:spPr>
          <a:xfrm>
            <a:off x="8893669" y="2033976"/>
            <a:ext cx="588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dirty="0">
                <a:latin typeface="Times New Roman" panose="02020603050405020304" pitchFamily="18" charset="0"/>
              </a:rPr>
              <a:t>17,3</a:t>
            </a:r>
          </a:p>
        </p:txBody>
      </p:sp>
      <p:sp>
        <p:nvSpPr>
          <p:cNvPr id="68" name="Text Box 39"/>
          <p:cNvSpPr txBox="1">
            <a:spLocks noChangeArrowheads="1"/>
          </p:cNvSpPr>
          <p:nvPr/>
        </p:nvSpPr>
        <p:spPr bwMode="auto">
          <a:xfrm>
            <a:off x="103094" y="6409426"/>
            <a:ext cx="12088906" cy="461665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Biểu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đồ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thể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hiện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cấu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giá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trị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sản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xuất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ngành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chăn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nuôi</a:t>
            </a:r>
            <a:r>
              <a:rPr lang="en-US" altLang="en-US" sz="2400" dirty="0">
                <a:latin typeface="Times New Roman" panose="02020603050405020304" pitchFamily="18" charset="0"/>
              </a:rPr>
              <a:t> ở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2400" dirty="0">
                <a:latin typeface="Times New Roman" panose="02020603050405020304" pitchFamily="18" charset="0"/>
              </a:rPr>
              <a:t> ta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từ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năm</a:t>
            </a:r>
            <a:r>
              <a:rPr lang="en-US" altLang="en-US" sz="2400" dirty="0">
                <a:latin typeface="Times New Roman" panose="02020603050405020304" pitchFamily="18" charset="0"/>
              </a:rPr>
              <a:t> 1990 - 2002</a:t>
            </a:r>
          </a:p>
        </p:txBody>
      </p:sp>
      <p:cxnSp>
        <p:nvCxnSpPr>
          <p:cNvPr id="78868" name="Straight Connector 78867"/>
          <p:cNvCxnSpPr/>
          <p:nvPr/>
        </p:nvCxnSpPr>
        <p:spPr>
          <a:xfrm flipH="1">
            <a:off x="7780087" y="3213847"/>
            <a:ext cx="588623" cy="27432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870" name="Straight Connector 78869"/>
          <p:cNvCxnSpPr/>
          <p:nvPr/>
        </p:nvCxnSpPr>
        <p:spPr>
          <a:xfrm flipH="1">
            <a:off x="7933765" y="3973715"/>
            <a:ext cx="467007" cy="19833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H="1">
            <a:off x="8102757" y="4925840"/>
            <a:ext cx="251854" cy="99166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8264123" y="5412848"/>
            <a:ext cx="136645" cy="54171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78860" idx="2"/>
          </p:cNvCxnSpPr>
          <p:nvPr/>
        </p:nvCxnSpPr>
        <p:spPr>
          <a:xfrm flipH="1">
            <a:off x="7761678" y="3667062"/>
            <a:ext cx="291899" cy="136787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H="1">
            <a:off x="7735575" y="3131241"/>
            <a:ext cx="151682" cy="45089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H="1">
            <a:off x="7816990" y="3664577"/>
            <a:ext cx="102325" cy="30815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H="1">
            <a:off x="8924906" y="3279721"/>
            <a:ext cx="527815" cy="26966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H="1">
            <a:off x="9103918" y="4123042"/>
            <a:ext cx="410435" cy="18010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H="1">
            <a:off x="9280850" y="5162780"/>
            <a:ext cx="185318" cy="81354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>
            <a:stCxn id="78863" idx="2"/>
          </p:cNvCxnSpPr>
          <p:nvPr/>
        </p:nvCxnSpPr>
        <p:spPr>
          <a:xfrm flipH="1">
            <a:off x="8880270" y="3766800"/>
            <a:ext cx="250691" cy="122643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H="1">
            <a:off x="8921393" y="3240390"/>
            <a:ext cx="124536" cy="3533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 Box 35"/>
          <p:cNvSpPr txBox="1">
            <a:spLocks noChangeArrowheads="1"/>
          </p:cNvSpPr>
          <p:nvPr/>
        </p:nvSpPr>
        <p:spPr bwMode="auto">
          <a:xfrm>
            <a:off x="11114592" y="2912358"/>
            <a:ext cx="856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dirty="0" err="1"/>
              <a:t>Gia</a:t>
            </a:r>
            <a:r>
              <a:rPr lang="en-US" altLang="en-US" sz="1800" dirty="0"/>
              <a:t> </a:t>
            </a:r>
            <a:r>
              <a:rPr lang="en-US" altLang="en-US" sz="1800" dirty="0" err="1"/>
              <a:t>súc</a:t>
            </a:r>
            <a:endParaRPr lang="en-US" altLang="en-US" sz="1800" dirty="0"/>
          </a:p>
        </p:txBody>
      </p:sp>
      <p:sp>
        <p:nvSpPr>
          <p:cNvPr id="101" name="Text Box 36"/>
          <p:cNvSpPr txBox="1">
            <a:spLocks noChangeArrowheads="1"/>
          </p:cNvSpPr>
          <p:nvPr/>
        </p:nvSpPr>
        <p:spPr bwMode="auto">
          <a:xfrm>
            <a:off x="11025639" y="2332913"/>
            <a:ext cx="9377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dirty="0" err="1"/>
              <a:t>Gia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cầm</a:t>
            </a:r>
            <a:endParaRPr lang="en-US" altLang="en-US" sz="1800" dirty="0"/>
          </a:p>
        </p:txBody>
      </p:sp>
      <p:sp>
        <p:nvSpPr>
          <p:cNvPr id="102" name="Text Box 37"/>
          <p:cNvSpPr txBox="1">
            <a:spLocks noChangeArrowheads="1"/>
          </p:cNvSpPr>
          <p:nvPr/>
        </p:nvSpPr>
        <p:spPr bwMode="auto">
          <a:xfrm>
            <a:off x="10738252" y="1772855"/>
            <a:ext cx="15048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dirty="0"/>
              <a:t>SP </a:t>
            </a:r>
            <a:r>
              <a:rPr lang="en-US" altLang="en-US" sz="1800" dirty="0" err="1"/>
              <a:t>chứng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sữa</a:t>
            </a:r>
            <a:endParaRPr lang="en-US" altLang="en-US" sz="1800" dirty="0"/>
          </a:p>
        </p:txBody>
      </p:sp>
      <p:sp>
        <p:nvSpPr>
          <p:cNvPr id="103" name="Text Box 38"/>
          <p:cNvSpPr txBox="1">
            <a:spLocks noChangeArrowheads="1"/>
          </p:cNvSpPr>
          <p:nvPr/>
        </p:nvSpPr>
        <p:spPr bwMode="auto">
          <a:xfrm>
            <a:off x="10719160" y="1299118"/>
            <a:ext cx="13981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dirty="0"/>
              <a:t>PP </a:t>
            </a:r>
            <a:r>
              <a:rPr lang="en-US" altLang="en-US" sz="1800" dirty="0" err="1"/>
              <a:t>chăn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nuôi</a:t>
            </a:r>
            <a:endParaRPr lang="en-US" altLang="en-US" sz="1800" dirty="0"/>
          </a:p>
        </p:txBody>
      </p:sp>
      <p:sp>
        <p:nvSpPr>
          <p:cNvPr id="43019" name="Rectangle 43018"/>
          <p:cNvSpPr/>
          <p:nvPr/>
        </p:nvSpPr>
        <p:spPr>
          <a:xfrm>
            <a:off x="9696988" y="1281904"/>
            <a:ext cx="976764" cy="31180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9742396" y="1817817"/>
            <a:ext cx="976764" cy="31180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9761488" y="2389668"/>
            <a:ext cx="976764" cy="31180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9761488" y="2914165"/>
            <a:ext cx="976764" cy="31180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021" name="Straight Connector 43020"/>
          <p:cNvCxnSpPr/>
          <p:nvPr/>
        </p:nvCxnSpPr>
        <p:spPr>
          <a:xfrm flipH="1">
            <a:off x="9849324" y="2912675"/>
            <a:ext cx="888928" cy="30117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stCxn id="107" idx="3"/>
          </p:cNvCxnSpPr>
          <p:nvPr/>
        </p:nvCxnSpPr>
        <p:spPr>
          <a:xfrm flipH="1">
            <a:off x="10225664" y="3070066"/>
            <a:ext cx="512588" cy="16114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stCxn id="107" idx="0"/>
          </p:cNvCxnSpPr>
          <p:nvPr/>
        </p:nvCxnSpPr>
        <p:spPr>
          <a:xfrm flipH="1">
            <a:off x="9805406" y="2914165"/>
            <a:ext cx="444464" cy="14378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26" name="Plus 43025"/>
          <p:cNvSpPr/>
          <p:nvPr/>
        </p:nvSpPr>
        <p:spPr>
          <a:xfrm>
            <a:off x="7734582" y="2417107"/>
            <a:ext cx="306064" cy="22783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Plus 116"/>
          <p:cNvSpPr/>
          <p:nvPr/>
        </p:nvSpPr>
        <p:spPr>
          <a:xfrm>
            <a:off x="8033182" y="2460625"/>
            <a:ext cx="306064" cy="22783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Plus 117"/>
          <p:cNvSpPr/>
          <p:nvPr/>
        </p:nvSpPr>
        <p:spPr>
          <a:xfrm>
            <a:off x="7783816" y="2897871"/>
            <a:ext cx="306064" cy="22783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Plus 118"/>
          <p:cNvSpPr/>
          <p:nvPr/>
        </p:nvSpPr>
        <p:spPr>
          <a:xfrm>
            <a:off x="8072019" y="2847630"/>
            <a:ext cx="306064" cy="22783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Plus 119"/>
          <p:cNvSpPr/>
          <p:nvPr/>
        </p:nvSpPr>
        <p:spPr>
          <a:xfrm>
            <a:off x="9780670" y="2417107"/>
            <a:ext cx="306064" cy="22783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Plus 120"/>
          <p:cNvSpPr/>
          <p:nvPr/>
        </p:nvSpPr>
        <p:spPr>
          <a:xfrm>
            <a:off x="10111748" y="2436413"/>
            <a:ext cx="306064" cy="22783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Plus 121"/>
          <p:cNvSpPr/>
          <p:nvPr/>
        </p:nvSpPr>
        <p:spPr>
          <a:xfrm>
            <a:off x="8852345" y="2472090"/>
            <a:ext cx="306064" cy="22783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Plus 122"/>
          <p:cNvSpPr/>
          <p:nvPr/>
        </p:nvSpPr>
        <p:spPr>
          <a:xfrm>
            <a:off x="9245868" y="2529668"/>
            <a:ext cx="306064" cy="22783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Plus 123"/>
          <p:cNvSpPr/>
          <p:nvPr/>
        </p:nvSpPr>
        <p:spPr>
          <a:xfrm>
            <a:off x="8847741" y="2937420"/>
            <a:ext cx="306064" cy="22783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Plus 124"/>
          <p:cNvSpPr/>
          <p:nvPr/>
        </p:nvSpPr>
        <p:spPr>
          <a:xfrm>
            <a:off x="9227079" y="2927140"/>
            <a:ext cx="306064" cy="22783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Plus 125"/>
          <p:cNvSpPr/>
          <p:nvPr/>
        </p:nvSpPr>
        <p:spPr>
          <a:xfrm>
            <a:off x="10399135" y="2446052"/>
            <a:ext cx="306064" cy="22783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27" name="Equal 43026"/>
          <p:cNvSpPr/>
          <p:nvPr/>
        </p:nvSpPr>
        <p:spPr>
          <a:xfrm>
            <a:off x="7759265" y="2196850"/>
            <a:ext cx="215153" cy="183791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8" name="Equal 127"/>
          <p:cNvSpPr/>
          <p:nvPr/>
        </p:nvSpPr>
        <p:spPr>
          <a:xfrm>
            <a:off x="8101123" y="2200818"/>
            <a:ext cx="215153" cy="183791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1" name="Equal 130"/>
          <p:cNvSpPr/>
          <p:nvPr/>
        </p:nvSpPr>
        <p:spPr>
          <a:xfrm>
            <a:off x="8930358" y="1863074"/>
            <a:ext cx="215153" cy="183791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2" name="Equal 131"/>
          <p:cNvSpPr/>
          <p:nvPr/>
        </p:nvSpPr>
        <p:spPr>
          <a:xfrm>
            <a:off x="9233085" y="1908155"/>
            <a:ext cx="215153" cy="183791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3" name="Equal 132"/>
          <p:cNvSpPr/>
          <p:nvPr/>
        </p:nvSpPr>
        <p:spPr>
          <a:xfrm>
            <a:off x="8901242" y="2276360"/>
            <a:ext cx="215153" cy="183791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4" name="Equal 133"/>
          <p:cNvSpPr/>
          <p:nvPr/>
        </p:nvSpPr>
        <p:spPr>
          <a:xfrm>
            <a:off x="9201019" y="2320486"/>
            <a:ext cx="215153" cy="183791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5" name="Equal 134"/>
          <p:cNvSpPr/>
          <p:nvPr/>
        </p:nvSpPr>
        <p:spPr>
          <a:xfrm>
            <a:off x="9826125" y="1868308"/>
            <a:ext cx="215153" cy="183791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6" name="Equal 135"/>
          <p:cNvSpPr/>
          <p:nvPr/>
        </p:nvSpPr>
        <p:spPr>
          <a:xfrm>
            <a:off x="10111748" y="1900381"/>
            <a:ext cx="215153" cy="183791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7" name="Equal 136"/>
          <p:cNvSpPr/>
          <p:nvPr/>
        </p:nvSpPr>
        <p:spPr>
          <a:xfrm>
            <a:off x="10381129" y="1900380"/>
            <a:ext cx="215153" cy="183791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626094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88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8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8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788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8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8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78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78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788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78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78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78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78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788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78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78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788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78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78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788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78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78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788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8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78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788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78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78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4" dur="5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500" fill="hold"/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1" dur="500"/>
                                        <p:tgtEl>
                                          <p:spTgt spid="43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10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43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43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  <p:bldP spid="41" grpId="0"/>
      <p:bldP spid="42" grpId="0"/>
      <p:bldP spid="43" grpId="0"/>
      <p:bldP spid="78848" grpId="0" animBg="1"/>
      <p:bldP spid="48" grpId="0" animBg="1"/>
      <p:bldP spid="78860" grpId="0"/>
      <p:bldP spid="78861" grpId="0"/>
      <p:bldP spid="78862" grpId="0"/>
      <p:bldP spid="78863" grpId="0"/>
      <p:bldP spid="78864" grpId="0"/>
      <p:bldP spid="78865" grpId="0"/>
      <p:bldP spid="68" grpId="0" animBg="1"/>
      <p:bldP spid="100" grpId="0"/>
      <p:bldP spid="101" grpId="0"/>
      <p:bldP spid="102" grpId="0"/>
      <p:bldP spid="103" grpId="0"/>
      <p:bldP spid="43019" grpId="0" animBg="1"/>
      <p:bldP spid="105" grpId="0" animBg="1"/>
      <p:bldP spid="106" grpId="0" animBg="1"/>
      <p:bldP spid="107" grpId="0" animBg="1"/>
      <p:bldP spid="4302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43027" grpId="0" animBg="1"/>
      <p:bldP spid="128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10818" y="121716"/>
            <a:ext cx="46704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 TẬP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96948" y="1659988"/>
          <a:ext cx="11324492" cy="46537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25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989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3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A. </a:t>
                      </a:r>
                      <a:r>
                        <a:rPr lang="en-US" sz="3200" dirty="0" err="1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Vùng</a:t>
                      </a:r>
                      <a:endParaRPr lang="en-US" sz="3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B. </a:t>
                      </a:r>
                      <a:r>
                        <a:rPr lang="en-US" sz="3200" dirty="0" err="1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3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phẩm</a:t>
                      </a:r>
                      <a:endParaRPr lang="en-US" sz="3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37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1/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Đông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Nam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Bộ</a:t>
                      </a:r>
                      <a:endParaRPr lang="en-US" sz="3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a.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Chè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66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2/ ĐB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sông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Cửu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Long</a:t>
                      </a:r>
                      <a:endParaRPr lang="en-US" sz="3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b. Cao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hồ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tiêu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hạt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điều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524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3/ Trung du </a:t>
                      </a:r>
                      <a:r>
                        <a:rPr lang="fr-FR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fr-FR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miền</a:t>
                      </a:r>
                      <a:r>
                        <a:rPr lang="fr-FR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núi</a:t>
                      </a:r>
                      <a:r>
                        <a:rPr lang="fr-FR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Bắc</a:t>
                      </a:r>
                      <a:r>
                        <a:rPr lang="fr-FR" sz="3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320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bộ</a:t>
                      </a:r>
                      <a:endParaRPr lang="en-US" sz="3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c.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Dừa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mía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437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4/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Tây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endParaRPr lang="en-US" sz="3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d.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Lạc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437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e.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Cà</a:t>
                      </a:r>
                      <a:r>
                        <a:rPr lang="en-US" sz="3200" baseline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phê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4371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</a:t>
                      </a:r>
                      <a:r>
                        <a:rPr lang="en-US" sz="3200" b="1" dirty="0" err="1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Trả</a:t>
                      </a:r>
                      <a:r>
                        <a:rPr lang="en-US" sz="3200" b="1" baseline="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lời</a:t>
                      </a:r>
                      <a:r>
                        <a:rPr lang="en-US" sz="3200" b="1" baseline="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1-  b;   2- c;  3- a;  4- e</a:t>
                      </a:r>
                      <a:endParaRPr lang="en-US" sz="3200" b="1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31519" y="848953"/>
            <a:ext cx="9734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ý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0973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3" name="mmprod_title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609600" y="274638"/>
            <a:ext cx="1097280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lúa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trồng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nhiều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nhất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ở:</a:t>
            </a:r>
          </a:p>
        </p:txBody>
      </p:sp>
      <p:sp>
        <p:nvSpPr>
          <p:cNvPr id="52231" name="Text Box 39"/>
          <p:cNvSpPr txBox="1">
            <a:spLocks noChangeArrowheads="1"/>
          </p:cNvSpPr>
          <p:nvPr/>
        </p:nvSpPr>
        <p:spPr bwMode="auto">
          <a:xfrm>
            <a:off x="1117600" y="914400"/>
            <a:ext cx="8026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89128" name="Text Box 40"/>
          <p:cNvSpPr txBox="1">
            <a:spLocks noChangeArrowheads="1"/>
          </p:cNvSpPr>
          <p:nvPr/>
        </p:nvSpPr>
        <p:spPr bwMode="auto">
          <a:xfrm>
            <a:off x="259023" y="914400"/>
            <a:ext cx="93472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A. ĐB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sông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Cửu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Long, ĐB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sông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Hồng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B.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Đồng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bằng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sông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Hồng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Tây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Nguyên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C.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Đồng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bằng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duyên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hải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Miền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Trung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D.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Tây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Nguyên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Đông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Nam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Bộ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168A1AC-5DC7-4455-ADD8-A5784B681A5D}"/>
              </a:ext>
            </a:extLst>
          </p:cNvPr>
          <p:cNvSpPr/>
          <p:nvPr/>
        </p:nvSpPr>
        <p:spPr>
          <a:xfrm>
            <a:off x="294086" y="962932"/>
            <a:ext cx="522515" cy="5442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87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9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9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9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9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89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000" fill="hold"/>
                                        <p:tgtEl>
                                          <p:spTgt spid="89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3" grpId="0"/>
      <p:bldP spid="89128" grpId="0" build="allAtOnce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4">
            <a:extLst>
              <a:ext uri="{FF2B5EF4-FFF2-40B4-BE49-F238E27FC236}">
                <a16:creationId xmlns:a16="http://schemas.microsoft.com/office/drawing/2014/main" id="{13AF8387-0296-4DA7-A695-CBAB46892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324601"/>
            <a:ext cx="5410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2472" name="Text Box 8">
            <a:extLst>
              <a:ext uri="{FF2B5EF4-FFF2-40B4-BE49-F238E27FC236}">
                <a16:creationId xmlns:a16="http://schemas.microsoft.com/office/drawing/2014/main" id="{8844F851-8D26-4778-BFE4-1DF749A8C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2348" y="284443"/>
            <a:ext cx="4839286" cy="769441"/>
          </a:xfrm>
          <a:prstGeom prst="rect">
            <a:avLst/>
          </a:prstGeom>
          <a:noFill/>
          <a:ln w="9525">
            <a:solidFill>
              <a:srgbClr val="99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NÔNG NGHIỆP</a:t>
            </a:r>
          </a:p>
        </p:txBody>
      </p:sp>
      <p:sp>
        <p:nvSpPr>
          <p:cNvPr id="62473" name="Line 9">
            <a:extLst>
              <a:ext uri="{FF2B5EF4-FFF2-40B4-BE49-F238E27FC236}">
                <a16:creationId xmlns:a16="http://schemas.microsoft.com/office/drawing/2014/main" id="{DB6E038C-5AB7-42C5-94DD-3D18E2D0949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0399" y="1072053"/>
            <a:ext cx="3045655" cy="1191691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474" name="Line 10">
            <a:extLst>
              <a:ext uri="{FF2B5EF4-FFF2-40B4-BE49-F238E27FC236}">
                <a16:creationId xmlns:a16="http://schemas.microsoft.com/office/drawing/2014/main" id="{0FF1AEC7-706C-42B4-B89D-337C41B4CFD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72665" y="1072053"/>
            <a:ext cx="2771335" cy="1191691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476" name="Text Box 12">
            <a:extLst>
              <a:ext uri="{FF2B5EF4-FFF2-40B4-BE49-F238E27FC236}">
                <a16:creationId xmlns:a16="http://schemas.microsoft.com/office/drawing/2014/main" id="{CBAB8B8B-3CD8-4F6A-A73D-E4FA1E825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912" y="2294355"/>
            <a:ext cx="4535072" cy="1200329"/>
          </a:xfrm>
          <a:prstGeom prst="rect">
            <a:avLst/>
          </a:prstGeom>
          <a:noFill/>
          <a:ln w="9525">
            <a:solidFill>
              <a:srgbClr val="99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Trồng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trọt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chiếm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tỉ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trọng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lớn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giảm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2477" name="Text Box 13">
            <a:extLst>
              <a:ext uri="{FF2B5EF4-FFF2-40B4-BE49-F238E27FC236}">
                <a16:creationId xmlns:a16="http://schemas.microsoft.com/office/drawing/2014/main" id="{1E2A8088-AEE5-4C93-9897-3279A3BCD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3931" y="2317795"/>
            <a:ext cx="4074355" cy="1200329"/>
          </a:xfrm>
          <a:prstGeom prst="rect">
            <a:avLst/>
          </a:prstGeom>
          <a:noFill/>
          <a:ln w="9525">
            <a:solidFill>
              <a:srgbClr val="99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Chăn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nuôi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chiếm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tỉ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trọng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nhỏ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tăng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68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2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2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2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2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2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2" grpId="0" animBg="1"/>
      <p:bldP spid="62476" grpId="0" animBg="1"/>
      <p:bldP spid="6247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/>
          </p:cNvSpPr>
          <p:nvPr/>
        </p:nvSpPr>
        <p:spPr bwMode="auto">
          <a:xfrm>
            <a:off x="325359" y="1017767"/>
            <a:ext cx="4976143" cy="523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I.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Ngành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trồng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trọt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14" name="TextBox 5"/>
          <p:cNvSpPr txBox="1">
            <a:spLocks noChangeArrowheads="1"/>
          </p:cNvSpPr>
          <p:nvPr/>
        </p:nvSpPr>
        <p:spPr bwMode="auto">
          <a:xfrm>
            <a:off x="0" y="111771"/>
            <a:ext cx="124654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8. SỰ 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P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HÁT TRIỂN VÀ PHÂN BỐ NÔNG NGHIỆP 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6185647" y="670876"/>
            <a:ext cx="47065" cy="601231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8001000" y="1158240"/>
            <a:ext cx="3025588" cy="8588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 TRỒNG TRỌT</a:t>
            </a:r>
          </a:p>
        </p:txBody>
      </p:sp>
      <p:cxnSp>
        <p:nvCxnSpPr>
          <p:cNvPr id="6" name="Straight Connector 5"/>
          <p:cNvCxnSpPr>
            <a:stCxn id="4" idx="2"/>
          </p:cNvCxnSpPr>
          <p:nvPr/>
        </p:nvCxnSpPr>
        <p:spPr>
          <a:xfrm>
            <a:off x="9513794" y="2017059"/>
            <a:ext cx="6724" cy="17750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6387353" y="3792071"/>
            <a:ext cx="1620371" cy="71269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612840" y="3792071"/>
            <a:ext cx="1660713" cy="71269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455431" y="3792071"/>
            <a:ext cx="1703294" cy="66085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Connector 21"/>
          <p:cNvCxnSpPr>
            <a:stCxn id="4" idx="2"/>
            <a:endCxn id="7" idx="0"/>
          </p:cNvCxnSpPr>
          <p:nvPr/>
        </p:nvCxnSpPr>
        <p:spPr>
          <a:xfrm flipH="1">
            <a:off x="7197539" y="2017059"/>
            <a:ext cx="2316255" cy="17750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21" idx="0"/>
          </p:cNvCxnSpPr>
          <p:nvPr/>
        </p:nvCxnSpPr>
        <p:spPr>
          <a:xfrm>
            <a:off x="9562836" y="2035013"/>
            <a:ext cx="1744242" cy="17570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29369" y="1781093"/>
            <a:ext cx="26000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lương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2027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4" grpId="0" animBg="1"/>
      <p:bldP spid="7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/>
          </p:cNvSpPr>
          <p:nvPr/>
        </p:nvSpPr>
        <p:spPr bwMode="auto">
          <a:xfrm>
            <a:off x="-77321" y="2017059"/>
            <a:ext cx="5378824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I.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Ngành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trồng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trọt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14" name="TextBox 5"/>
          <p:cNvSpPr txBox="1">
            <a:spLocks noChangeArrowheads="1"/>
          </p:cNvSpPr>
          <p:nvPr/>
        </p:nvSpPr>
        <p:spPr bwMode="auto">
          <a:xfrm>
            <a:off x="0" y="111771"/>
            <a:ext cx="124654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8. SỰ 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P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HÁT TRIỂN VÀ PHÂN BỐ NÔNG NGHIỆP 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6185647" y="670876"/>
            <a:ext cx="47065" cy="601231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17395" y="85769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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578239"/>
            <a:ext cx="25362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lương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endParaRPr lang="en-US" sz="2400" dirty="0"/>
          </a:p>
        </p:txBody>
      </p:sp>
      <p:graphicFrame>
        <p:nvGraphicFramePr>
          <p:cNvPr id="14" name="Group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053918"/>
              </p:ext>
            </p:extLst>
          </p:nvPr>
        </p:nvGraphicFramePr>
        <p:xfrm>
          <a:off x="6475394" y="857699"/>
          <a:ext cx="5166573" cy="1872733"/>
        </p:xfrm>
        <a:graphic>
          <a:graphicData uri="http://schemas.openxmlformats.org/drawingml/2006/table">
            <a:tbl>
              <a:tblPr/>
              <a:tblGrid>
                <a:gridCol w="2324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49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33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159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1990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2002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59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67,1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60,8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59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 công nghiệp</a:t>
                      </a:r>
                    </a:p>
                  </a:txBody>
                  <a:tcPr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13,5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22,7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79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rau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đậu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19,4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" name="Text Box 53"/>
          <p:cNvSpPr txBox="1">
            <a:spLocks noChangeArrowheads="1"/>
          </p:cNvSpPr>
          <p:nvPr/>
        </p:nvSpPr>
        <p:spPr bwMode="auto">
          <a:xfrm>
            <a:off x="9962770" y="1273197"/>
            <a:ext cx="1828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6,3%</a:t>
            </a:r>
          </a:p>
        </p:txBody>
      </p:sp>
      <p:sp>
        <p:nvSpPr>
          <p:cNvPr id="16" name="Text Box 54"/>
          <p:cNvSpPr txBox="1">
            <a:spLocks noChangeArrowheads="1"/>
          </p:cNvSpPr>
          <p:nvPr/>
        </p:nvSpPr>
        <p:spPr bwMode="auto">
          <a:xfrm>
            <a:off x="10254803" y="1688696"/>
            <a:ext cx="1828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9,2%</a:t>
            </a:r>
          </a:p>
        </p:txBody>
      </p:sp>
      <p:sp>
        <p:nvSpPr>
          <p:cNvPr id="17" name="Text Box 55"/>
          <p:cNvSpPr txBox="1">
            <a:spLocks noChangeArrowheads="1"/>
          </p:cNvSpPr>
          <p:nvPr/>
        </p:nvSpPr>
        <p:spPr bwMode="auto">
          <a:xfrm>
            <a:off x="10372164" y="2135090"/>
            <a:ext cx="1828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2,9%</a:t>
            </a:r>
          </a:p>
        </p:txBody>
      </p:sp>
      <p:sp>
        <p:nvSpPr>
          <p:cNvPr id="18" name="Text Box 32"/>
          <p:cNvSpPr txBox="1">
            <a:spLocks noChangeArrowheads="1"/>
          </p:cNvSpPr>
          <p:nvPr/>
        </p:nvSpPr>
        <p:spPr bwMode="auto">
          <a:xfrm>
            <a:off x="6762370" y="2892202"/>
            <a:ext cx="4687508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 8.1: CƠ CẤU GIÁ TRỊ SẢN XUẤT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 TRỒNG TRỌT(%)</a:t>
            </a:r>
          </a:p>
        </p:txBody>
      </p:sp>
      <p:sp>
        <p:nvSpPr>
          <p:cNvPr id="8" name="Rectangle 7"/>
          <p:cNvSpPr/>
          <p:nvPr/>
        </p:nvSpPr>
        <p:spPr>
          <a:xfrm>
            <a:off x="1" y="3141711"/>
            <a:ext cx="46442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1966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0">
            <a:extLst>
              <a:ext uri="{FF2B5EF4-FFF2-40B4-BE49-F238E27FC236}">
                <a16:creationId xmlns:a16="http://schemas.microsoft.com/office/drawing/2014/main" id="{542D613C-77D2-4F5C-BDEA-7694B692B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828801"/>
            <a:ext cx="373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1507" name="Text Box 12">
            <a:extLst>
              <a:ext uri="{FF2B5EF4-FFF2-40B4-BE49-F238E27FC236}">
                <a16:creationId xmlns:a16="http://schemas.microsoft.com/office/drawing/2014/main" id="{52447233-ACBB-46F1-A83F-AE445CDD5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026" y="212656"/>
            <a:ext cx="117944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 lương thực gồm những loại cây chủ yếu nào ?</a:t>
            </a:r>
          </a:p>
        </p:txBody>
      </p:sp>
      <p:pic>
        <p:nvPicPr>
          <p:cNvPr id="19472" name="Picture 16">
            <a:extLst>
              <a:ext uri="{FF2B5EF4-FFF2-40B4-BE49-F238E27FC236}">
                <a16:creationId xmlns:a16="http://schemas.microsoft.com/office/drawing/2014/main" id="{177CC509-C8F2-4C65-9F17-0BB01D1FD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90599"/>
            <a:ext cx="6096002" cy="2971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17">
            <a:extLst>
              <a:ext uri="{FF2B5EF4-FFF2-40B4-BE49-F238E27FC236}">
                <a16:creationId xmlns:a16="http://schemas.microsoft.com/office/drawing/2014/main" id="{D2E0AE26-C368-4BB4-809D-FA55B762E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90600"/>
            <a:ext cx="6095999" cy="297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7" name="Picture 21" descr="26072009112246_1">
            <a:extLst>
              <a:ext uri="{FF2B5EF4-FFF2-40B4-BE49-F238E27FC236}">
                <a16:creationId xmlns:a16="http://schemas.microsoft.com/office/drawing/2014/main" id="{90ED4250-552D-4C71-B3AA-EA34C6961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2400"/>
            <a:ext cx="6096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0" name="Picture 24" descr="image%2017">
            <a:extLst>
              <a:ext uri="{FF2B5EF4-FFF2-40B4-BE49-F238E27FC236}">
                <a16:creationId xmlns:a16="http://schemas.microsoft.com/office/drawing/2014/main" id="{38CF09D7-F4A5-4D64-B706-4B45CC234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962399"/>
            <a:ext cx="6096000" cy="2895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466279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/>
          </p:cNvSpPr>
          <p:nvPr/>
        </p:nvSpPr>
        <p:spPr bwMode="auto">
          <a:xfrm>
            <a:off x="-77321" y="2017059"/>
            <a:ext cx="5378824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I.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Ngành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trồng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trọt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14" name="TextBox 5"/>
          <p:cNvSpPr txBox="1">
            <a:spLocks noChangeArrowheads="1"/>
          </p:cNvSpPr>
          <p:nvPr/>
        </p:nvSpPr>
        <p:spPr bwMode="auto">
          <a:xfrm>
            <a:off x="0" y="111771"/>
            <a:ext cx="124654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8. SỰ 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P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HÁT TRIỂN VÀ PHÂN BỐ NÔNG NGHIỆP 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6185647" y="670876"/>
            <a:ext cx="47065" cy="601231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17395" y="85769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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578239"/>
            <a:ext cx="25362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lương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endParaRPr lang="en-US" sz="2400" dirty="0"/>
          </a:p>
        </p:txBody>
      </p:sp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395" y="1648496"/>
            <a:ext cx="2998989" cy="193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281" y="1648496"/>
            <a:ext cx="2755283" cy="193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1" descr="26072009112246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741" y="3773508"/>
            <a:ext cx="3132540" cy="197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4" descr="image%20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339" y="3773509"/>
            <a:ext cx="2710511" cy="185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0" y="3141711"/>
            <a:ext cx="24641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308732" y="3141710"/>
            <a:ext cx="37962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74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>
            <a:extLst>
              <a:ext uri="{FF2B5EF4-FFF2-40B4-BE49-F238E27FC236}">
                <a16:creationId xmlns:a16="http://schemas.microsoft.com/office/drawing/2014/main" id="{C14A50A3-7134-4A3E-8EFD-7E9B4A3FF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124201"/>
            <a:ext cx="685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67" name="Text Box 3">
            <a:extLst>
              <a:ext uri="{FF2B5EF4-FFF2-40B4-BE49-F238E27FC236}">
                <a16:creationId xmlns:a16="http://schemas.microsoft.com/office/drawing/2014/main" id="{1561A15C-6D60-4AF5-BF02-34FE8BFBF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486401"/>
            <a:ext cx="723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                 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68" name="Text Box 4">
            <a:extLst>
              <a:ext uri="{FF2B5EF4-FFF2-40B4-BE49-F238E27FC236}">
                <a16:creationId xmlns:a16="http://schemas.microsoft.com/office/drawing/2014/main" id="{6E4F2C5E-DAFC-40E8-B1B3-12CF1BE7C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324601"/>
            <a:ext cx="541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1926" name="Picture 6" descr="6">
            <a:extLst>
              <a:ext uri="{FF2B5EF4-FFF2-40B4-BE49-F238E27FC236}">
                <a16:creationId xmlns:a16="http://schemas.microsoft.com/office/drawing/2014/main" id="{4A01527D-0119-43A1-B29B-4AA3587A0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1" y="225083"/>
            <a:ext cx="6286500" cy="663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1" name="Picture 9" descr="http://festivalluagao.vn/upload/gallery/1253529185ecotourism-vietnam.com-Rice%20field.jpg">
            <a:hlinkClick r:id="rId3"/>
            <a:extLst>
              <a:ext uri="{FF2B5EF4-FFF2-40B4-BE49-F238E27FC236}">
                <a16:creationId xmlns:a16="http://schemas.microsoft.com/office/drawing/2014/main" id="{CE9127BB-ACBB-4C92-A032-A7A3AC016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7" y="225083"/>
            <a:ext cx="5875683" cy="663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1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81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664229527,E:\BAI GIANG E-LEARNING -linh\bai giang thang 3-2016\fie xuat ban dat\bai 8 - dia 9-file nguon\8_Bai 8_Dia 9. Su phat trien va phan bo nong nghiep\Media.ppc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664229527,E:\BAI GIANG E-LEARNING -linh\bai giang thang 3-2016\fie xuat ban dat\bai 8 - dia 9-file nguon\8_Bai 8_Dia 9. Su phat trien va phan bo nong nghiep\Media.ppc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664229527,E:\BAI GIANG E-LEARNING -linh\bai giang thang 3-2016\fie xuat ban dat\bai 8 - dia 9-file nguon\8_Bai 8_Dia 9. Su phat trien va phan bo nong nghiep\Media.ppcx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1,664229527,E:\BAI GIANG E-LEARNING -linh\bai giang thang 3-2016\fie xuat ban dat\bai 8 - dia 9-file nguon\8_Bai 8_Dia 9. Su phat trien va phan bo nong nghiep\Media.ppcx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3,664229527,E:\BAI GIANG E-LEARNING -linh\bai giang thang 3-2016\fie xuat ban dat\bai 8 - dia 9-file nguon\8_Bai 8_Dia 9. Su phat trien va phan bo nong nghiep\Media.ppcx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7,664229527,E:\BAI GIANG E-LEARNING -linh\bai giang thang 3-2016\fie xuat ban dat\bai 8 - dia 9-file nguon\8_Bai 8_Dia 9. Su phat trien va phan bo nong nghiep\Media.ppcx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âu 1: Cây lúa được trồng nhiều nhất ở:]]&gt;&lt;/Text&gt;&lt;FontSize&gt;&lt;![CDATA[40]]&gt;&lt;/FontSize&gt;&lt;Left&gt;&lt;![CDATA[0]]&gt;&lt;/Left&gt;&lt;Top&gt;&lt;![CDATA[0]]&gt;&lt;/Top&gt;&lt;/ChangeData&gt;"/>
  <p:tag name="MMPROD_ID" val="10018"/>
  <p:tag name="MMPROD_ABSOLUTEPOSITIONID" val="10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1835</Words>
  <PresentationFormat>Widescreen</PresentationFormat>
  <Paragraphs>399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</vt:lpstr>
      <vt:lpstr>Calibri</vt:lpstr>
      <vt:lpstr>Calibri Light</vt:lpstr>
      <vt:lpstr>Times New Roman</vt:lpstr>
      <vt:lpstr>Trebuchet MS</vt:lpstr>
      <vt:lpstr>VNI-Times</vt:lpstr>
      <vt:lpstr>Wingdings</vt:lpstr>
      <vt:lpstr>Wingdings 3</vt:lpstr>
      <vt:lpstr>1_Office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2021-10-01T09:20:23Z</dcterms:created>
  <dcterms:modified xsi:type="dcterms:W3CDTF">2022-05-08T07:42:27Z</dcterms:modified>
</cp:coreProperties>
</file>