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96" r:id="rId3"/>
    <p:sldId id="257" r:id="rId4"/>
    <p:sldId id="259" r:id="rId5"/>
    <p:sldId id="258" r:id="rId6"/>
    <p:sldId id="263" r:id="rId7"/>
    <p:sldId id="302" r:id="rId8"/>
    <p:sldId id="298" r:id="rId9"/>
    <p:sldId id="299" r:id="rId10"/>
    <p:sldId id="301" r:id="rId11"/>
    <p:sldId id="300" r:id="rId12"/>
    <p:sldId id="260" r:id="rId13"/>
    <p:sldId id="281" r:id="rId14"/>
    <p:sldId id="297" r:id="rId15"/>
    <p:sldId id="303" r:id="rId16"/>
    <p:sldId id="295" r:id="rId17"/>
    <p:sldId id="304" r:id="rId18"/>
    <p:sldId id="269" r:id="rId19"/>
  </p:sldIdLst>
  <p:sldSz cx="9144000" cy="5143500" type="screen16x9"/>
  <p:notesSz cx="6858000" cy="9144000"/>
  <p:embeddedFontLst>
    <p:embeddedFont>
      <p:font typeface="Raleway Thin" charset="-93"/>
      <p:bold r:id="rId21"/>
      <p:boldItalic r:id="rId22"/>
    </p:embeddedFont>
    <p:embeddedFont>
      <p:font typeface="Raleway" charset="-93"/>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2" d="100"/>
          <a:sy n="42" d="100"/>
        </p:scale>
        <p:origin x="-2196" y="-8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69152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d9eea3ace6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d9eea3ace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chemeClr val="dk1"/>
              </a:buClr>
              <a:buSzPts val="3000"/>
              <a:buChar char="●"/>
              <a:defRPr sz="3000" i="1">
                <a:solidFill>
                  <a:schemeClr val="dk1"/>
                </a:solidFill>
              </a:defRPr>
            </a:lvl1pPr>
            <a:lvl2pPr marL="914400" lvl="1" indent="-419100" algn="ctr" rtl="0">
              <a:spcBef>
                <a:spcPts val="0"/>
              </a:spcBef>
              <a:spcAft>
                <a:spcPts val="0"/>
              </a:spcAft>
              <a:buClr>
                <a:schemeClr val="dk1"/>
              </a:buClr>
              <a:buSzPts val="3000"/>
              <a:buChar char="○"/>
              <a:defRPr sz="3000" i="1">
                <a:solidFill>
                  <a:schemeClr val="dk1"/>
                </a:solidFill>
              </a:defRPr>
            </a:lvl2pPr>
            <a:lvl3pPr marL="1371600" lvl="2" indent="-419100" algn="ctr" rtl="0">
              <a:spcBef>
                <a:spcPts val="0"/>
              </a:spcBef>
              <a:spcAft>
                <a:spcPts val="0"/>
              </a:spcAft>
              <a:buClr>
                <a:schemeClr val="dk1"/>
              </a:buClr>
              <a:buSzPts val="3000"/>
              <a:buChar char="■"/>
              <a:defRPr sz="3000" i="1">
                <a:solidFill>
                  <a:schemeClr val="dk1"/>
                </a:solidFill>
              </a:defRPr>
            </a:lvl3pPr>
            <a:lvl4pPr marL="1828800" lvl="3" indent="-419100" algn="ctr" rtl="0">
              <a:spcBef>
                <a:spcPts val="0"/>
              </a:spcBef>
              <a:spcAft>
                <a:spcPts val="0"/>
              </a:spcAft>
              <a:buClr>
                <a:schemeClr val="dk1"/>
              </a:buClr>
              <a:buSzPts val="3000"/>
              <a:buChar char="●"/>
              <a:defRPr sz="3000" i="1">
                <a:solidFill>
                  <a:schemeClr val="dk1"/>
                </a:solidFill>
              </a:defRPr>
            </a:lvl4pPr>
            <a:lvl5pPr marL="2286000" lvl="4" indent="-419100" algn="ctr" rtl="0">
              <a:spcBef>
                <a:spcPts val="0"/>
              </a:spcBef>
              <a:spcAft>
                <a:spcPts val="0"/>
              </a:spcAft>
              <a:buClr>
                <a:schemeClr val="dk1"/>
              </a:buClr>
              <a:buSzPts val="3000"/>
              <a:buChar char="○"/>
              <a:defRPr sz="3000" i="1">
                <a:solidFill>
                  <a:schemeClr val="dk1"/>
                </a:solidFill>
              </a:defRPr>
            </a:lvl5pPr>
            <a:lvl6pPr marL="2743200" lvl="5" indent="-419100" algn="ctr" rtl="0">
              <a:spcBef>
                <a:spcPts val="0"/>
              </a:spcBef>
              <a:spcAft>
                <a:spcPts val="0"/>
              </a:spcAft>
              <a:buClr>
                <a:schemeClr val="dk1"/>
              </a:buClr>
              <a:buSzPts val="3000"/>
              <a:buChar char="■"/>
              <a:defRPr sz="3000" i="1">
                <a:solidFill>
                  <a:schemeClr val="dk1"/>
                </a:solidFill>
              </a:defRPr>
            </a:lvl6pPr>
            <a:lvl7pPr marL="3200400" lvl="6" indent="-419100" algn="ctr" rtl="0">
              <a:spcBef>
                <a:spcPts val="0"/>
              </a:spcBef>
              <a:spcAft>
                <a:spcPts val="0"/>
              </a:spcAft>
              <a:buClr>
                <a:schemeClr val="dk1"/>
              </a:buClr>
              <a:buSzPts val="3000"/>
              <a:buChar char="●"/>
              <a:defRPr sz="3000" i="1">
                <a:solidFill>
                  <a:schemeClr val="dk1"/>
                </a:solidFill>
              </a:defRPr>
            </a:lvl7pPr>
            <a:lvl8pPr marL="3657600" lvl="7" indent="-419100" algn="ctr" rtl="0">
              <a:spcBef>
                <a:spcPts val="0"/>
              </a:spcBef>
              <a:spcAft>
                <a:spcPts val="0"/>
              </a:spcAft>
              <a:buClr>
                <a:schemeClr val="dk1"/>
              </a:buClr>
              <a:buSzPts val="3000"/>
              <a:buChar char="○"/>
              <a:defRPr sz="3000" i="1">
                <a:solidFill>
                  <a:schemeClr val="dk1"/>
                </a:solidFill>
              </a:defRPr>
            </a:lvl8pPr>
            <a:lvl9pPr marL="4114800" lvl="8" indent="-419100" algn="ctr">
              <a:spcBef>
                <a:spcPts val="0"/>
              </a:spcBef>
              <a:spcAft>
                <a:spcPts val="0"/>
              </a:spcAft>
              <a:buClr>
                <a:schemeClr val="dk1"/>
              </a:buClr>
              <a:buSzPts val="3000"/>
              <a:buChar char="■"/>
              <a:defRPr sz="3000" i="1">
                <a:solidFill>
                  <a:schemeClr val="dk1"/>
                </a:solidFill>
              </a:defRPr>
            </a:lvl9pPr>
          </a:lstStyle>
          <a:p>
            <a:endParaRPr/>
          </a:p>
        </p:txBody>
      </p:sp>
      <p:sp>
        <p:nvSpPr>
          <p:cNvPr id="19" name="Google Shape;19;p4"/>
          <p:cNvSpPr txBox="1"/>
          <p:nvPr/>
        </p:nvSpPr>
        <p:spPr>
          <a:xfrm>
            <a:off x="205550" y="75075"/>
            <a:ext cx="799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b="1">
                <a:solidFill>
                  <a:schemeClr val="dk1"/>
                </a:solidFill>
                <a:latin typeface="Raleway"/>
                <a:ea typeface="Raleway"/>
                <a:cs typeface="Raleway"/>
                <a:sym typeface="Raleway"/>
              </a:rPr>
              <a:t>“</a:t>
            </a:r>
            <a:endParaRPr sz="12000" b="1">
              <a:solidFill>
                <a:schemeClr val="dk1"/>
              </a:solidFill>
              <a:latin typeface="Raleway"/>
              <a:ea typeface="Raleway"/>
              <a:cs typeface="Raleway"/>
              <a:sym typeface="Raleway"/>
            </a:endParaRPr>
          </a:p>
        </p:txBody>
      </p:sp>
      <p:sp>
        <p:nvSpPr>
          <p:cNvPr id="20" name="Google Shape;20;p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53" name="Google Shape;53;p11"/>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chemeClr val="accent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6" name="Google Shape;56;p1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Thin"/>
                <a:ea typeface="Raleway Thin"/>
                <a:cs typeface="Raleway Thin"/>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pSp>
        <p:nvGrpSpPr>
          <p:cNvPr id="62" name="Google Shape;62;p13"/>
          <p:cNvGrpSpPr/>
          <p:nvPr/>
        </p:nvGrpSpPr>
        <p:grpSpPr>
          <a:xfrm>
            <a:off x="7992069" y="231710"/>
            <a:ext cx="896264" cy="896314"/>
            <a:chOff x="570875" y="4322250"/>
            <a:chExt cx="443300" cy="443325"/>
          </a:xfrm>
        </p:grpSpPr>
        <p:sp>
          <p:nvSpPr>
            <p:cNvPr id="63" name="Google Shape;63;p1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Slide Number Placeholder 1"/>
          <p:cNvSpPr txBox="1">
            <a:spLocks/>
          </p:cNvSpPr>
          <p:nvPr/>
        </p:nvSpPr>
        <p:spPr>
          <a:xfrm>
            <a:off x="8480575" y="4696933"/>
            <a:ext cx="548700" cy="313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1</a:t>
            </a:fld>
            <a:endParaRPr lang="en"/>
          </a:p>
        </p:txBody>
      </p:sp>
      <p:pic>
        <p:nvPicPr>
          <p:cNvPr id="14" name="Google Shape;198;p12"/>
          <p:cNvPicPr preferRelativeResize="0"/>
          <p:nvPr/>
        </p:nvPicPr>
        <p:blipFill>
          <a:blip r:embed="rId3">
            <a:extLst>
              <a:ext uri="{28A0092B-C50C-407E-A947-70E740481C1C}">
                <a14:useLocalDpi xmlns:a14="http://schemas.microsoft.com/office/drawing/2010/main" val="0"/>
              </a:ext>
            </a:extLst>
          </a:blip>
          <a:stretch>
            <a:fillRect/>
          </a:stretch>
        </p:blipFill>
        <p:spPr>
          <a:xfrm>
            <a:off x="539552" y="679867"/>
            <a:ext cx="3894584" cy="3805892"/>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15" name="Google Shape;199;p12"/>
          <p:cNvSpPr txBox="1">
            <a:spLocks/>
          </p:cNvSpPr>
          <p:nvPr/>
        </p:nvSpPr>
        <p:spPr>
          <a:xfrm>
            <a:off x="4682525" y="1491630"/>
            <a:ext cx="3798050" cy="2295325"/>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smtClean="0">
                <a:solidFill>
                  <a:schemeClr val="bg1"/>
                </a:solidFill>
                <a:latin typeface="+mn-lt"/>
              </a:rPr>
              <a:t>HOẠT ĐỘNG </a:t>
            </a:r>
            <a:br>
              <a:rPr lang="vi-VN" sz="3200" b="1" smtClean="0">
                <a:solidFill>
                  <a:schemeClr val="bg1"/>
                </a:solidFill>
                <a:latin typeface="+mn-lt"/>
              </a:rPr>
            </a:br>
            <a:r>
              <a:rPr lang="vi-VN" sz="3200" b="1" smtClean="0">
                <a:solidFill>
                  <a:schemeClr val="bg1"/>
                </a:solidFill>
                <a:latin typeface="+mn-lt"/>
              </a:rPr>
              <a:t>TRẢI NGHIỆM, </a:t>
            </a:r>
            <a:br>
              <a:rPr lang="vi-VN" sz="3200" b="1" smtClean="0">
                <a:solidFill>
                  <a:schemeClr val="bg1"/>
                </a:solidFill>
                <a:latin typeface="+mn-lt"/>
              </a:rPr>
            </a:br>
            <a:r>
              <a:rPr lang="vi-VN" sz="3200" b="1" smtClean="0">
                <a:solidFill>
                  <a:schemeClr val="bg1"/>
                </a:solidFill>
                <a:latin typeface="+mn-lt"/>
              </a:rPr>
              <a:t>HƯỚNG NGHIỆP 6</a:t>
            </a:r>
            <a:endParaRPr lang="vi-VN" sz="3200" b="1">
              <a:solidFill>
                <a:schemeClr val="bg1"/>
              </a:solidFill>
              <a:latin typeface="+mn-lt"/>
            </a:endParaRPr>
          </a:p>
        </p:txBody>
      </p:sp>
      <p:sp>
        <p:nvSpPr>
          <p:cNvPr id="16" name="TextBox 15"/>
          <p:cNvSpPr txBox="1"/>
          <p:nvPr/>
        </p:nvSpPr>
        <p:spPr>
          <a:xfrm>
            <a:off x="4796593" y="1347614"/>
            <a:ext cx="3641830" cy="2677656"/>
          </a:xfrm>
          <a:prstGeom prst="rect">
            <a:avLst/>
          </a:prstGeom>
          <a:noFill/>
        </p:spPr>
        <p:txBody>
          <a:bodyPr wrap="square" rtlCol="0">
            <a:spAutoFit/>
          </a:bodyPr>
          <a:lstStyle/>
          <a:p>
            <a:pPr algn="ctr">
              <a:lnSpc>
                <a:spcPct val="200000"/>
              </a:lnSpc>
            </a:pPr>
            <a:r>
              <a:rPr lang="en-US" sz="2800" b="1" smtClean="0">
                <a:solidFill>
                  <a:schemeClr val="bg1"/>
                </a:solidFill>
              </a:rPr>
              <a:t>CHÀO MỪNG THẦY CÔ VÀ CÁC EM ĐẾN VỚI TIẾT HỌC</a:t>
            </a:r>
            <a:endParaRPr lang="vi-VN" sz="2800" b="1">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745308"/>
            <a:ext cx="6125395" cy="461665"/>
          </a:xfrm>
          <a:prstGeom prst="rect">
            <a:avLst/>
          </a:prstGeom>
        </p:spPr>
        <p:txBody>
          <a:bodyPr wrap="none">
            <a:spAutoFit/>
          </a:bodyPr>
          <a:lstStyle/>
          <a:p>
            <a:pPr lvl="0"/>
            <a:r>
              <a:rPr lang="en-US" sz="2400" b="1"/>
              <a:t>Khung nón, công cụ của nghề chằm nón</a:t>
            </a:r>
            <a:endParaRPr lang="vi-VN" sz="2400" b="1"/>
          </a:p>
        </p:txBody>
      </p:sp>
      <p:pic>
        <p:nvPicPr>
          <p:cNvPr id="9218" name="Picture 2" descr="Top 15 bài văn thuyết minh về chiếc nón lá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91630"/>
            <a:ext cx="5184576" cy="296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901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3728" y="725488"/>
            <a:ext cx="5580374" cy="461665"/>
          </a:xfrm>
          <a:prstGeom prst="rect">
            <a:avLst/>
          </a:prstGeom>
        </p:spPr>
        <p:txBody>
          <a:bodyPr wrap="none">
            <a:spAutoFit/>
          </a:bodyPr>
          <a:lstStyle/>
          <a:p>
            <a:pPr lvl="0"/>
            <a:r>
              <a:rPr lang="en-US" sz="2400" b="1">
                <a:solidFill>
                  <a:schemeClr val="tx1">
                    <a:lumMod val="50000"/>
                  </a:schemeClr>
                </a:solidFill>
              </a:rPr>
              <a:t>Khung cửi, công cụ của nghề dệt lụa</a:t>
            </a:r>
            <a:endParaRPr lang="vi-VN" sz="2400" b="1">
              <a:solidFill>
                <a:schemeClr val="tx1">
                  <a:lumMod val="50000"/>
                </a:schemeClr>
              </a:solidFill>
            </a:endParaRPr>
          </a:p>
        </p:txBody>
      </p:sp>
      <p:pic>
        <p:nvPicPr>
          <p:cNvPr id="8194" name="Picture 2" descr="Kinh nghiệm khám phá làng lụa Hội An không thiếu thứ gì - HaloTr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12287"/>
            <a:ext cx="3071323" cy="307132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41948"/>
            <a:ext cx="4043341" cy="261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2199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par>
                                <p:cTn id="13" presetID="10" presetClass="entr" presetSubtype="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3" name="Rectangle 2"/>
          <p:cNvSpPr/>
          <p:nvPr/>
        </p:nvSpPr>
        <p:spPr>
          <a:xfrm>
            <a:off x="971600" y="686137"/>
            <a:ext cx="7416824" cy="3901837"/>
          </a:xfrm>
          <a:prstGeom prst="rect">
            <a:avLst/>
          </a:prstGeom>
        </p:spPr>
        <p:txBody>
          <a:bodyPr wrap="square">
            <a:spAutoFit/>
          </a:bodyPr>
          <a:lstStyle/>
          <a:p>
            <a:pPr algn="just">
              <a:lnSpc>
                <a:spcPct val="150000"/>
              </a:lnSpc>
            </a:pPr>
            <a:r>
              <a:rPr lang="en-US" sz="2400" b="1" i="1" smtClean="0">
                <a:solidFill>
                  <a:schemeClr val="bg1"/>
                </a:solidFill>
              </a:rPr>
              <a:t>- Mỗi </a:t>
            </a:r>
            <a:r>
              <a:rPr lang="en-US" sz="2400" b="1" i="1">
                <a:solidFill>
                  <a:schemeClr val="bg1"/>
                </a:solidFill>
              </a:rPr>
              <a:t>một nghề truyền thống đều có những hoạt động đặc trưng, gắn liền với những công cụ, dụng cụ và nguyên liệu riêng, làm nên sự độc đáo, thú vị của làng nghề.</a:t>
            </a:r>
            <a:endParaRPr lang="vi-VN" sz="2400" b="1" i="1">
              <a:solidFill>
                <a:schemeClr val="bg1"/>
              </a:solidFill>
            </a:endParaRPr>
          </a:p>
          <a:p>
            <a:pPr algn="just">
              <a:lnSpc>
                <a:spcPct val="150000"/>
              </a:lnSpc>
            </a:pPr>
            <a:r>
              <a:rPr lang="en-US" sz="2400" b="1" i="1">
                <a:solidFill>
                  <a:schemeClr val="bg1"/>
                </a:solidFill>
              </a:rPr>
              <a:t>- Những công cụ, nguyên liệu đặc thù của mỗi nghề truyền thống cũng đặt ra yêu cầu cần thiết về an toàn lao động trong khi làm nghề.</a:t>
            </a:r>
            <a:endParaRPr lang="vi-VN" sz="2400" b="1" i="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2" name="Google Shape;422;p38"/>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chemeClr val="dk1"/>
                </a:solidFill>
                <a:latin typeface="Raleway Thin"/>
                <a:ea typeface="Raleway Thin"/>
                <a:cs typeface="Raleway Thin"/>
                <a:sym typeface="Raleway Thin"/>
              </a:rPr>
              <a:t>2</a:t>
            </a:r>
            <a:endParaRPr sz="9600">
              <a:solidFill>
                <a:schemeClr val="dk1"/>
              </a:solidFill>
              <a:latin typeface="Raleway Thin"/>
              <a:ea typeface="Raleway Thin"/>
              <a:cs typeface="Raleway Thin"/>
              <a:sym typeface="Raleway Thin"/>
            </a:endParaRPr>
          </a:p>
        </p:txBody>
      </p:sp>
      <p:sp>
        <p:nvSpPr>
          <p:cNvPr id="4" name="Rectangle 3"/>
          <p:cNvSpPr/>
          <p:nvPr/>
        </p:nvSpPr>
        <p:spPr>
          <a:xfrm>
            <a:off x="707174" y="2290373"/>
            <a:ext cx="7104151" cy="1682192"/>
          </a:xfrm>
          <a:prstGeom prst="rect">
            <a:avLst/>
          </a:prstGeom>
        </p:spPr>
        <p:txBody>
          <a:bodyPr wrap="square">
            <a:spAutoFit/>
          </a:bodyPr>
          <a:lstStyle/>
          <a:p>
            <a:pPr algn="just">
              <a:lnSpc>
                <a:spcPct val="200000"/>
              </a:lnSpc>
            </a:pPr>
            <a:r>
              <a:rPr lang="vi-VN" sz="2800" b="1" smtClean="0"/>
              <a:t>SỬ DỤNG CÔNG CỤ LAO ĐỘNG AN TOÀN TRONG NGHỀ TRUYỀN THỐNG</a:t>
            </a:r>
            <a:endParaRPr lang="vi-VN" sz="28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25426" y="1682226"/>
            <a:ext cx="4827834" cy="3011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3" name="Rectangle 2"/>
          <p:cNvSpPr/>
          <p:nvPr/>
        </p:nvSpPr>
        <p:spPr>
          <a:xfrm>
            <a:off x="3881696" y="1675710"/>
            <a:ext cx="4362712" cy="3416320"/>
          </a:xfrm>
          <a:prstGeom prst="rect">
            <a:avLst/>
          </a:prstGeom>
        </p:spPr>
        <p:txBody>
          <a:bodyPr wrap="square">
            <a:spAutoFit/>
          </a:bodyPr>
          <a:lstStyle/>
          <a:p>
            <a:pPr algn="just">
              <a:lnSpc>
                <a:spcPct val="150000"/>
              </a:lnSpc>
            </a:pPr>
            <a:r>
              <a:rPr lang="en-US" sz="1800" smtClean="0"/>
              <a:t>+ </a:t>
            </a:r>
            <a:r>
              <a:rPr lang="en-US" sz="1800"/>
              <a:t>Mỗi nhóm bốc thăm 1 công cụ/nguyên liệu ở Hoạt động </a:t>
            </a:r>
            <a:r>
              <a:rPr lang="en-US" sz="1800" smtClean="0"/>
              <a:t>1 và mô tả cách sử dụng</a:t>
            </a:r>
            <a:endParaRPr lang="vi-VN" sz="1800"/>
          </a:p>
          <a:p>
            <a:pPr algn="just">
              <a:lnSpc>
                <a:spcPct val="150000"/>
              </a:lnSpc>
            </a:pPr>
            <a:r>
              <a:rPr lang="en-US" sz="1800"/>
              <a:t>+ </a:t>
            </a:r>
            <a:r>
              <a:rPr lang="en-US" sz="1800" smtClean="0"/>
              <a:t>Xác định những </a:t>
            </a:r>
            <a:r>
              <a:rPr lang="en-US" sz="1800"/>
              <a:t>nguy </a:t>
            </a:r>
            <a:r>
              <a:rPr lang="en-US" sz="1800" smtClean="0"/>
              <a:t>cơ về </a:t>
            </a:r>
            <a:r>
              <a:rPr lang="en-US" sz="1800"/>
              <a:t>an toàn cho người lao động có thể xảy ra khi sử dụng các công cụ nguyên liệu </a:t>
            </a:r>
            <a:r>
              <a:rPr lang="en-US" sz="1800" smtClean="0"/>
              <a:t>đó và </a:t>
            </a:r>
            <a:r>
              <a:rPr lang="en-US" sz="1800"/>
              <a:t>cách sử dụng an toàn </a:t>
            </a:r>
            <a:r>
              <a:rPr lang="en-US" sz="1800" smtClean="0"/>
              <a:t>khi làm nghề</a:t>
            </a:r>
            <a:endParaRPr lang="vi-VN" sz="1800"/>
          </a:p>
          <a:p>
            <a:pPr algn="just">
              <a:lnSpc>
                <a:spcPct val="150000"/>
              </a:lnSpc>
            </a:pPr>
            <a:endParaRPr lang="vi-VN" sz="1800"/>
          </a:p>
        </p:txBody>
      </p:sp>
      <p:pic>
        <p:nvPicPr>
          <p:cNvPr id="5"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467544" y="1916388"/>
            <a:ext cx="2304256" cy="2785681"/>
          </a:xfrm>
          <a:prstGeom prst="rect">
            <a:avLst/>
          </a:prstGeom>
        </p:spPr>
      </p:pic>
      <p:sp>
        <p:nvSpPr>
          <p:cNvPr id="6" name="Google Shape;152;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755576" y="618381"/>
            <a:ext cx="6120680" cy="923330"/>
          </a:xfrm>
          <a:prstGeom prst="rect">
            <a:avLst/>
          </a:prstGeom>
        </p:spPr>
        <p:txBody>
          <a:bodyPr wrap="square">
            <a:spAutoFit/>
          </a:bodyPr>
          <a:lstStyle/>
          <a:p>
            <a:pPr lvl="0">
              <a:lnSpc>
                <a:spcPct val="150000"/>
              </a:lnSpc>
            </a:pPr>
            <a:r>
              <a:rPr lang="en-US" sz="1800" b="1"/>
              <a:t>Thảo luận về việc sử dụng công cụ lao động an toàn trong các nghề truyền thống:</a:t>
            </a:r>
            <a:endParaRPr lang="vi-VN" sz="1800" b="1"/>
          </a:p>
        </p:txBody>
      </p:sp>
    </p:spTree>
    <p:extLst>
      <p:ext uri="{BB962C8B-B14F-4D97-AF65-F5344CB8AC3E}">
        <p14:creationId xmlns:p14="http://schemas.microsoft.com/office/powerpoint/2010/main" val="7499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3" name="Picture 2" descr="C:\Users\DELL\Downloads\HDTN_6_SGK_27_5_2021_v1_Page56.jpg"/>
          <p:cNvPicPr>
            <a:picLocks noChangeAspect="1" noChangeArrowheads="1"/>
          </p:cNvPicPr>
          <p:nvPr/>
        </p:nvPicPr>
        <p:blipFill rotWithShape="1">
          <a:blip r:embed="rId2">
            <a:extLst>
              <a:ext uri="{28A0092B-C50C-407E-A947-70E740481C1C}">
                <a14:useLocalDpi xmlns:a14="http://schemas.microsoft.com/office/drawing/2010/main" val="0"/>
              </a:ext>
            </a:extLst>
          </a:blip>
          <a:srcRect l="8387" t="46702" r="6837" b="11332"/>
          <a:stretch/>
        </p:blipFill>
        <p:spPr bwMode="auto">
          <a:xfrm>
            <a:off x="904156" y="1035614"/>
            <a:ext cx="4896544" cy="3403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56176" y="1444573"/>
            <a:ext cx="2088232" cy="2585323"/>
          </a:xfrm>
          <a:prstGeom prst="rect">
            <a:avLst/>
          </a:prstGeom>
        </p:spPr>
        <p:txBody>
          <a:bodyPr wrap="square">
            <a:spAutoFit/>
          </a:bodyPr>
          <a:lstStyle/>
          <a:p>
            <a:pPr lvl="0" algn="just">
              <a:lnSpc>
                <a:spcPct val="150000"/>
              </a:lnSpc>
            </a:pPr>
            <a:r>
              <a:rPr lang="en-US" sz="1800" b="1" smtClean="0"/>
              <a:t>Những nguy cơ liên quan đến an toàn cho người lao động trong các nghề truyền thống</a:t>
            </a:r>
            <a:endParaRPr lang="vi-VN" sz="1800" b="1"/>
          </a:p>
        </p:txBody>
      </p:sp>
    </p:spTree>
    <p:extLst>
      <p:ext uri="{BB962C8B-B14F-4D97-AF65-F5344CB8AC3E}">
        <p14:creationId xmlns:p14="http://schemas.microsoft.com/office/powerpoint/2010/main" val="955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7036" y="915566"/>
            <a:ext cx="7344816" cy="3347840"/>
          </a:xfrm>
          <a:prstGeom prst="rect">
            <a:avLst/>
          </a:prstGeom>
        </p:spPr>
        <p:txBody>
          <a:bodyPr wrap="square">
            <a:spAutoFit/>
          </a:bodyPr>
          <a:lstStyle/>
          <a:p>
            <a:pPr algn="just">
              <a:lnSpc>
                <a:spcPct val="150000"/>
              </a:lnSpc>
            </a:pPr>
            <a:r>
              <a:rPr lang="en-US" sz="2400" b="1" i="1">
                <a:solidFill>
                  <a:schemeClr val="bg1"/>
                </a:solidFill>
              </a:rPr>
              <a:t>-</a:t>
            </a:r>
            <a:r>
              <a:rPr lang="en-US" sz="2400" b="1" i="1" smtClean="0">
                <a:solidFill>
                  <a:schemeClr val="bg1"/>
                </a:solidFill>
              </a:rPr>
              <a:t> </a:t>
            </a:r>
            <a:r>
              <a:rPr lang="en-US" sz="2400" b="1" i="1">
                <a:solidFill>
                  <a:schemeClr val="bg1"/>
                </a:solidFill>
              </a:rPr>
              <a:t>Như mọi ngành nghề khác, nghề truyền thống đòi hỏi phải luôn tuân thủ chặt chẽ các quy tắc an toàn khi lao động.</a:t>
            </a:r>
            <a:endParaRPr lang="vi-VN" sz="2400" b="1" i="1">
              <a:solidFill>
                <a:schemeClr val="bg1"/>
              </a:solidFill>
            </a:endParaRPr>
          </a:p>
          <a:p>
            <a:pPr algn="just">
              <a:lnSpc>
                <a:spcPct val="150000"/>
              </a:lnSpc>
            </a:pPr>
            <a:r>
              <a:rPr lang="en-US" sz="2400" b="1" i="1">
                <a:solidFill>
                  <a:schemeClr val="bg1"/>
                </a:solidFill>
              </a:rPr>
              <a:t>-</a:t>
            </a:r>
            <a:r>
              <a:rPr lang="en-US" sz="2400" b="1" i="1" smtClean="0">
                <a:solidFill>
                  <a:schemeClr val="bg1"/>
                </a:solidFill>
              </a:rPr>
              <a:t> </a:t>
            </a:r>
            <a:r>
              <a:rPr lang="en-US" sz="2400" b="1" i="1">
                <a:solidFill>
                  <a:schemeClr val="bg1"/>
                </a:solidFill>
              </a:rPr>
              <a:t>Sử dụng các công cụ, nguyên liệu một cách an toàn sẽ góp phần trong việc đảm bảo an toàn chung cho lao động làng nghề.</a:t>
            </a:r>
            <a:endParaRPr lang="vi-VN" sz="2400" b="1" i="1">
              <a:solidFill>
                <a:schemeClr val="bg1"/>
              </a:solidFill>
            </a:endParaRPr>
          </a:p>
        </p:txBody>
      </p:sp>
    </p:spTree>
    <p:extLst>
      <p:ext uri="{BB962C8B-B14F-4D97-AF65-F5344CB8AC3E}">
        <p14:creationId xmlns:p14="http://schemas.microsoft.com/office/powerpoint/2010/main" val="2996499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grpSp>
        <p:nvGrpSpPr>
          <p:cNvPr id="7" name="Group 16"/>
          <p:cNvGrpSpPr/>
          <p:nvPr/>
        </p:nvGrpSpPr>
        <p:grpSpPr>
          <a:xfrm>
            <a:off x="1028700" y="9258300"/>
            <a:ext cx="589479" cy="195074"/>
            <a:chOff x="0" y="0"/>
            <a:chExt cx="1297145" cy="429260"/>
          </a:xfrm>
        </p:grpSpPr>
        <p:sp>
          <p:nvSpPr>
            <p:cNvPr id="8"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9" name="Picture 18"/>
          <p:cNvPicPr>
            <a:picLocks noChangeAspect="1"/>
          </p:cNvPicPr>
          <p:nvPr/>
        </p:nvPicPr>
        <p:blipFill>
          <a:blip r:embed="rId2"/>
          <a:srcRect/>
          <a:stretch>
            <a:fillRect/>
          </a:stretch>
        </p:blipFill>
        <p:spPr>
          <a:xfrm>
            <a:off x="976506" y="1318498"/>
            <a:ext cx="2227342" cy="2372668"/>
          </a:xfrm>
          <a:prstGeom prst="rect">
            <a:avLst/>
          </a:prstGeom>
        </p:spPr>
      </p:pic>
      <p:grpSp>
        <p:nvGrpSpPr>
          <p:cNvPr id="11" name="Group 6"/>
          <p:cNvGrpSpPr/>
          <p:nvPr/>
        </p:nvGrpSpPr>
        <p:grpSpPr>
          <a:xfrm>
            <a:off x="3779912" y="2032300"/>
            <a:ext cx="4578012" cy="2267642"/>
            <a:chOff x="0" y="0"/>
            <a:chExt cx="2510304" cy="1867847"/>
          </a:xfrm>
          <a:solidFill>
            <a:schemeClr val="accent2">
              <a:lumMod val="40000"/>
              <a:lumOff val="60000"/>
            </a:schemeClr>
          </a:solidFill>
        </p:grpSpPr>
        <p:sp>
          <p:nvSpPr>
            <p:cNvPr id="12" name="Freeform 7"/>
            <p:cNvSpPr/>
            <p:nvPr/>
          </p:nvSpPr>
          <p:spPr>
            <a:xfrm>
              <a:off x="0" y="0"/>
              <a:ext cx="2510304" cy="1867847"/>
            </a:xfrm>
            <a:custGeom>
              <a:avLst/>
              <a:gdLst/>
              <a:ahLst/>
              <a:cxnLst/>
              <a:rect l="l" t="t" r="r" b="b"/>
              <a:pathLst>
                <a:path w="2510304" h="1867847">
                  <a:moveTo>
                    <a:pt x="2385844" y="1867847"/>
                  </a:moveTo>
                  <a:lnTo>
                    <a:pt x="124460" y="1867847"/>
                  </a:lnTo>
                  <a:cubicBezTo>
                    <a:pt x="55880" y="1867847"/>
                    <a:pt x="0" y="1811967"/>
                    <a:pt x="0" y="1743387"/>
                  </a:cubicBezTo>
                  <a:lnTo>
                    <a:pt x="0" y="124460"/>
                  </a:lnTo>
                  <a:cubicBezTo>
                    <a:pt x="0" y="55880"/>
                    <a:pt x="55880" y="0"/>
                    <a:pt x="124460" y="0"/>
                  </a:cubicBezTo>
                  <a:lnTo>
                    <a:pt x="2385844" y="0"/>
                  </a:lnTo>
                  <a:cubicBezTo>
                    <a:pt x="2454424" y="0"/>
                    <a:pt x="2510304" y="55880"/>
                    <a:pt x="2510304" y="124460"/>
                  </a:cubicBezTo>
                  <a:lnTo>
                    <a:pt x="2510304" y="1743387"/>
                  </a:lnTo>
                  <a:cubicBezTo>
                    <a:pt x="2510304" y="1811967"/>
                    <a:pt x="2454424" y="1867847"/>
                    <a:pt x="2385844" y="1867847"/>
                  </a:cubicBezTo>
                  <a:close/>
                </a:path>
              </a:pathLst>
            </a:custGeom>
            <a:grpFill/>
          </p:spPr>
        </p:sp>
      </p:grpSp>
      <p:sp>
        <p:nvSpPr>
          <p:cNvPr id="13" name="Rectangle 12"/>
          <p:cNvSpPr>
            <a:spLocks noChangeArrowheads="1"/>
          </p:cNvSpPr>
          <p:nvPr/>
        </p:nvSpPr>
        <p:spPr bwMode="auto">
          <a:xfrm>
            <a:off x="9761537" y="291282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FFFF"/>
                </a:solidFill>
                <a:latin typeface="+mn-lt"/>
                <a:ea typeface="+mn-ea"/>
                <a:cs typeface="+mn-cs"/>
              </a:defRPr>
            </a:lvl1pPr>
            <a:lvl2pPr marL="742950" indent="-285750" algn="l" rtl="0" fontAlgn="base">
              <a:spcBef>
                <a:spcPct val="20000"/>
              </a:spcBef>
              <a:spcAft>
                <a:spcPct val="0"/>
              </a:spcAft>
              <a:buChar char="–"/>
              <a:defRPr sz="2800">
                <a:solidFill>
                  <a:srgbClr val="FFFFFF"/>
                </a:solidFill>
                <a:latin typeface="+mn-lt"/>
                <a:ea typeface="+mn-ea"/>
              </a:defRPr>
            </a:lvl2pPr>
            <a:lvl3pPr marL="1143000" indent="-228600" algn="l" rtl="0" fontAlgn="base">
              <a:spcBef>
                <a:spcPct val="20000"/>
              </a:spcBef>
              <a:spcAft>
                <a:spcPct val="0"/>
              </a:spcAft>
              <a:buChar char="•"/>
              <a:defRPr sz="2400">
                <a:solidFill>
                  <a:srgbClr val="FFFFFF"/>
                </a:solidFill>
                <a:latin typeface="+mn-lt"/>
                <a:ea typeface="+mn-ea"/>
              </a:defRPr>
            </a:lvl3pPr>
            <a:lvl4pPr marL="1600200" indent="-228600" algn="l" rtl="0" fontAlgn="base">
              <a:spcBef>
                <a:spcPct val="20000"/>
              </a:spcBef>
              <a:spcAft>
                <a:spcPct val="0"/>
              </a:spcAft>
              <a:buChar char="–"/>
              <a:defRPr sz="2000">
                <a:solidFill>
                  <a:srgbClr val="FFFFFF"/>
                </a:solidFill>
                <a:latin typeface="+mn-lt"/>
                <a:ea typeface="+mn-ea"/>
              </a:defRPr>
            </a:lvl4pPr>
            <a:lvl5pPr marL="2057400" indent="-228600" algn="l" rtl="0" fontAlgn="base">
              <a:spcBef>
                <a:spcPct val="20000"/>
              </a:spcBef>
              <a:spcAft>
                <a:spcPct val="0"/>
              </a:spcAft>
              <a:buChar char="»"/>
              <a:defRPr sz="2000">
                <a:solidFill>
                  <a:srgbClr val="FFFFFF"/>
                </a:solidFill>
                <a:latin typeface="+mn-lt"/>
                <a:ea typeface="+mn-ea"/>
              </a:defRPr>
            </a:lvl5pPr>
            <a:lvl6pPr marL="2514600" indent="-228600" algn="l" rtl="0" fontAlgn="base">
              <a:spcBef>
                <a:spcPct val="20000"/>
              </a:spcBef>
              <a:spcAft>
                <a:spcPct val="0"/>
              </a:spcAft>
              <a:buChar char="»"/>
              <a:defRPr sz="2000">
                <a:solidFill>
                  <a:srgbClr val="FFFFFF"/>
                </a:solidFill>
                <a:latin typeface="+mn-lt"/>
                <a:ea typeface="+mn-ea"/>
              </a:defRPr>
            </a:lvl6pPr>
            <a:lvl7pPr marL="2971800" indent="-228600" algn="l" rtl="0" fontAlgn="base">
              <a:spcBef>
                <a:spcPct val="20000"/>
              </a:spcBef>
              <a:spcAft>
                <a:spcPct val="0"/>
              </a:spcAft>
              <a:buChar char="»"/>
              <a:defRPr sz="2000">
                <a:solidFill>
                  <a:srgbClr val="FFFFFF"/>
                </a:solidFill>
                <a:latin typeface="+mn-lt"/>
                <a:ea typeface="+mn-ea"/>
              </a:defRPr>
            </a:lvl7pPr>
            <a:lvl8pPr marL="3429000" indent="-228600" algn="l" rtl="0" fontAlgn="base">
              <a:spcBef>
                <a:spcPct val="20000"/>
              </a:spcBef>
              <a:spcAft>
                <a:spcPct val="0"/>
              </a:spcAft>
              <a:buChar char="»"/>
              <a:defRPr sz="2000">
                <a:solidFill>
                  <a:srgbClr val="FFFFFF"/>
                </a:solidFill>
                <a:latin typeface="+mn-lt"/>
                <a:ea typeface="+mn-ea"/>
              </a:defRPr>
            </a:lvl8pPr>
            <a:lvl9pPr marL="3886200" indent="-228600" algn="l" rtl="0" fontAlgn="base">
              <a:spcBef>
                <a:spcPct val="20000"/>
              </a:spcBef>
              <a:spcAft>
                <a:spcPct val="0"/>
              </a:spcAft>
              <a:buChar char="»"/>
              <a:defRPr sz="2000">
                <a:solidFill>
                  <a:srgbClr val="FFFFFF"/>
                </a:solidFill>
                <a:latin typeface="+mn-lt"/>
                <a:ea typeface="+mn-ea"/>
              </a:defRPr>
            </a:lvl9pPr>
          </a:lstStyle>
          <a:p>
            <a:pPr algn="just">
              <a:lnSpc>
                <a:spcPct val="150000"/>
              </a:lnSpc>
            </a:pPr>
            <a:endParaRPr lang="en-US" sz="4400">
              <a:solidFill>
                <a:schemeClr val="tx1">
                  <a:lumMod val="95000"/>
                  <a:lumOff val="5000"/>
                </a:schemeClr>
              </a:solidFill>
              <a:latin typeface="Arial" pitchFamily="34" charset="0"/>
              <a:cs typeface="Arial" pitchFamily="34" charset="0"/>
            </a:endParaRPr>
          </a:p>
        </p:txBody>
      </p:sp>
      <p:sp>
        <p:nvSpPr>
          <p:cNvPr id="14" name="Rectangle 13"/>
          <p:cNvSpPr/>
          <p:nvPr/>
        </p:nvSpPr>
        <p:spPr>
          <a:xfrm>
            <a:off x="3779912" y="1029573"/>
            <a:ext cx="4054455" cy="577850"/>
          </a:xfrm>
          <a:prstGeom prst="rect">
            <a:avLst/>
          </a:prstGeom>
        </p:spPr>
        <p:txBody>
          <a:bodyPr wrap="square">
            <a:spAutoFit/>
          </a:bodyPr>
          <a:lstStyle/>
          <a:p>
            <a:pPr lvl="0" algn="ctr">
              <a:lnSpc>
                <a:spcPct val="150000"/>
              </a:lnSpc>
            </a:pPr>
            <a:r>
              <a:rPr lang="en-US" altLang="en-US" sz="2400" b="1">
                <a:solidFill>
                  <a:srgbClr val="FF0000"/>
                </a:solidFill>
                <a:latin typeface="Arial" pitchFamily="34" charset="0"/>
                <a:cs typeface="Arial" pitchFamily="34" charset="0"/>
              </a:rPr>
              <a:t>HƯỚNG DẪN </a:t>
            </a:r>
            <a:r>
              <a:rPr lang="vi-VN" altLang="en-US" sz="2400" b="1">
                <a:solidFill>
                  <a:srgbClr val="FF0000"/>
                </a:solidFill>
                <a:latin typeface="Arial" pitchFamily="34" charset="0"/>
                <a:cs typeface="Arial" pitchFamily="34" charset="0"/>
              </a:rPr>
              <a:t>V</a:t>
            </a:r>
            <a:r>
              <a:rPr lang="en-US" altLang="en-US" sz="2400" b="1">
                <a:solidFill>
                  <a:srgbClr val="FF0000"/>
                </a:solidFill>
                <a:latin typeface="Arial" pitchFamily="34" charset="0"/>
                <a:cs typeface="Arial" pitchFamily="34" charset="0"/>
              </a:rPr>
              <a:t>Ề NHÀ  </a:t>
            </a:r>
          </a:p>
        </p:txBody>
      </p:sp>
      <p:sp>
        <p:nvSpPr>
          <p:cNvPr id="15" name="Rectangle 14"/>
          <p:cNvSpPr/>
          <p:nvPr/>
        </p:nvSpPr>
        <p:spPr>
          <a:xfrm>
            <a:off x="3779912" y="2355726"/>
            <a:ext cx="4361988" cy="1689630"/>
          </a:xfrm>
          <a:prstGeom prst="rect">
            <a:avLst/>
          </a:prstGeom>
        </p:spPr>
        <p:txBody>
          <a:bodyPr wrap="square">
            <a:spAutoFit/>
          </a:bodyPr>
          <a:lstStyle/>
          <a:p>
            <a:pPr algn="ctr">
              <a:lnSpc>
                <a:spcPct val="150000"/>
              </a:lnSpc>
            </a:pPr>
            <a:r>
              <a:rPr lang="en-US" sz="2000" b="1" smtClean="0">
                <a:latin typeface="Arial" pitchFamily="34" charset="0"/>
                <a:cs typeface="Arial" pitchFamily="34" charset="0"/>
              </a:rPr>
              <a:t>Chuẩn bị tiết 3: Sinh hoạt lớp</a:t>
            </a:r>
            <a:endParaRPr lang="vi-VN" sz="2000" b="1" smtClean="0">
              <a:latin typeface="Arial" pitchFamily="34" charset="0"/>
              <a:cs typeface="Arial" pitchFamily="34" charset="0"/>
            </a:endParaRPr>
          </a:p>
          <a:p>
            <a:pPr algn="ctr">
              <a:lnSpc>
                <a:spcPct val="200000"/>
              </a:lnSpc>
            </a:pPr>
            <a:r>
              <a:rPr lang="en-US" sz="2000" b="1" smtClean="0"/>
              <a:t>GIẢI Ô CHỮ VỀ AN TOÀN LAO ĐỘNG LÀNG NGHỀ</a:t>
            </a:r>
            <a:endParaRPr lang="vi-VN" sz="2000"/>
          </a:p>
        </p:txBody>
      </p:sp>
      <p:sp>
        <p:nvSpPr>
          <p:cNvPr id="16" name="Google Shape;152;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7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21" presetClass="entr" presetSubtype="1" fill="hold" grpId="0" nodeType="withEffect" nodePh="1">
                                  <p:stCondLst>
                                    <p:cond delay="0"/>
                                  </p:stCondLst>
                                  <p:endCondLst>
                                    <p:cond evt="begin" delay="0">
                                      <p:tn val="8"/>
                                    </p:cond>
                                  </p:end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23" name="Google Shape;223;p26"/>
          <p:cNvGrpSpPr/>
          <p:nvPr/>
        </p:nvGrpSpPr>
        <p:grpSpPr>
          <a:xfrm>
            <a:off x="8073445" y="369819"/>
            <a:ext cx="759617" cy="641865"/>
            <a:chOff x="3918650" y="293075"/>
            <a:chExt cx="488500" cy="412775"/>
          </a:xfrm>
        </p:grpSpPr>
        <p:sp>
          <p:nvSpPr>
            <p:cNvPr id="224" name="Google Shape;224;p26"/>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8;p19"/>
          <p:cNvSpPr txBox="1">
            <a:spLocks/>
          </p:cNvSpPr>
          <p:nvPr/>
        </p:nvSpPr>
        <p:spPr>
          <a:xfrm>
            <a:off x="328321" y="3271995"/>
            <a:ext cx="8062665"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pPr algn="ctr">
              <a:lnSpc>
                <a:spcPct val="150000"/>
              </a:lnSpc>
            </a:pPr>
            <a:r>
              <a:rPr lang="vi-VN" sz="4000" b="1" smtClean="0">
                <a:solidFill>
                  <a:schemeClr val="bg1"/>
                </a:solidFill>
                <a:latin typeface="+mn-lt"/>
              </a:rPr>
              <a:t>Cảm ơn thầy cô và các em</a:t>
            </a:r>
            <a:endParaRPr lang="vi-VN" sz="4000" b="1">
              <a:solidFill>
                <a:schemeClr val="bg1"/>
              </a:solidFill>
              <a:latin typeface="+mn-lt"/>
            </a:endParaRPr>
          </a:p>
        </p:txBody>
      </p:sp>
      <p:sp>
        <p:nvSpPr>
          <p:cNvPr id="17" name="Google Shape;120;p19"/>
          <p:cNvSpPr/>
          <p:nvPr/>
        </p:nvSpPr>
        <p:spPr>
          <a:xfrm>
            <a:off x="4503703" y="2490413"/>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21;p19"/>
          <p:cNvGrpSpPr/>
          <p:nvPr/>
        </p:nvGrpSpPr>
        <p:grpSpPr>
          <a:xfrm>
            <a:off x="3987798" y="935271"/>
            <a:ext cx="1284369" cy="1284693"/>
            <a:chOff x="6654650" y="3665275"/>
            <a:chExt cx="409100" cy="409125"/>
          </a:xfrm>
          <a:solidFill>
            <a:schemeClr val="bg1"/>
          </a:solidFill>
        </p:grpSpPr>
        <p:sp>
          <p:nvSpPr>
            <p:cNvPr id="19" name="Google Shape;122;p1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3;p1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4;p19"/>
          <p:cNvGrpSpPr/>
          <p:nvPr/>
        </p:nvGrpSpPr>
        <p:grpSpPr>
          <a:xfrm rot="290934">
            <a:off x="2823570" y="2049455"/>
            <a:ext cx="848543" cy="848624"/>
            <a:chOff x="570875" y="4322250"/>
            <a:chExt cx="443300" cy="443325"/>
          </a:xfrm>
          <a:solidFill>
            <a:schemeClr val="bg1"/>
          </a:solidFill>
        </p:grpSpPr>
        <p:sp>
          <p:nvSpPr>
            <p:cNvPr id="22" name="Google Shape;125;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29;p19"/>
          <p:cNvSpPr/>
          <p:nvPr/>
        </p:nvSpPr>
        <p:spPr>
          <a:xfrm rot="2466717">
            <a:off x="2403527" y="1378760"/>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0;p19"/>
          <p:cNvSpPr/>
          <p:nvPr/>
        </p:nvSpPr>
        <p:spPr>
          <a:xfrm rot="-1609245">
            <a:off x="3661242" y="738700"/>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p19"/>
          <p:cNvSpPr/>
          <p:nvPr/>
        </p:nvSpPr>
        <p:spPr>
          <a:xfrm rot="2926063">
            <a:off x="5854717" y="2267841"/>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p19"/>
          <p:cNvSpPr/>
          <p:nvPr/>
        </p:nvSpPr>
        <p:spPr>
          <a:xfrm rot="-1609158">
            <a:off x="5468781" y="1328589"/>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3;p19"/>
          <p:cNvSpPr txBox="1">
            <a:spLocks noGrp="1"/>
          </p:cNvSpPr>
          <p:nvPr>
            <p:ph type="sldNum" idx="12"/>
          </p:nvPr>
        </p:nvSpPr>
        <p:spPr>
          <a:xfrm>
            <a:off x="5629490" y="4748546"/>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flipH="1">
            <a:off x="1896040" y="2283718"/>
            <a:ext cx="2736304" cy="144016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184072" y="2487391"/>
            <a:ext cx="2160240" cy="1200329"/>
          </a:xfrm>
          <a:prstGeom prst="rect">
            <a:avLst/>
          </a:prstGeom>
          <a:noFill/>
        </p:spPr>
        <p:txBody>
          <a:bodyPr wrap="square" rtlCol="0">
            <a:spAutoFit/>
          </a:bodyPr>
          <a:lstStyle/>
          <a:p>
            <a:pPr algn="ctr">
              <a:lnSpc>
                <a:spcPct val="150000"/>
              </a:lnSpc>
            </a:pPr>
            <a:r>
              <a:rPr lang="en-US" sz="1600" b="1" smtClean="0"/>
              <a:t>Theo em, an toàn lao động là gì? Lấy ví dụ về ATLĐ</a:t>
            </a:r>
            <a:endParaRPr lang="vi-VN" sz="1600" b="1"/>
          </a:p>
        </p:txBody>
      </p:sp>
      <p:pic>
        <p:nvPicPr>
          <p:cNvPr id="8" name="Picture 7"/>
          <p:cNvPicPr>
            <a:picLocks noChangeAspect="1"/>
          </p:cNvPicPr>
          <p:nvPr/>
        </p:nvPicPr>
        <p:blipFill>
          <a:blip r:embed="rId2"/>
          <a:stretch>
            <a:fillRect/>
          </a:stretch>
        </p:blipFill>
        <p:spPr>
          <a:xfrm>
            <a:off x="5338736" y="1184768"/>
            <a:ext cx="2496954" cy="3547222"/>
          </a:xfrm>
          <a:prstGeom prst="rect">
            <a:avLst/>
          </a:prstGeom>
        </p:spPr>
      </p:pic>
      <p:pic>
        <p:nvPicPr>
          <p:cNvPr id="1026" name="Picture 2" descr="C:\Users\DELL\Downloads\HDTN_6_SGK_27_5_2021_v1_Page56.jpg"/>
          <p:cNvPicPr>
            <a:picLocks noChangeAspect="1" noChangeArrowheads="1"/>
          </p:cNvPicPr>
          <p:nvPr/>
        </p:nvPicPr>
        <p:blipFill rotWithShape="1">
          <a:blip r:embed="rId3">
            <a:extLst>
              <a:ext uri="{28A0092B-C50C-407E-A947-70E740481C1C}">
                <a14:useLocalDpi xmlns:a14="http://schemas.microsoft.com/office/drawing/2010/main" val="0"/>
              </a:ext>
            </a:extLst>
          </a:blip>
          <a:srcRect b="84015"/>
          <a:stretch/>
        </p:blipFill>
        <p:spPr bwMode="auto">
          <a:xfrm>
            <a:off x="467544" y="664935"/>
            <a:ext cx="5608448" cy="125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82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6" name="Google Shape;76;p14"/>
          <p:cNvGrpSpPr/>
          <p:nvPr/>
        </p:nvGrpSpPr>
        <p:grpSpPr>
          <a:xfrm>
            <a:off x="8087089" y="356400"/>
            <a:ext cx="618316" cy="748360"/>
            <a:chOff x="584925" y="922575"/>
            <a:chExt cx="415200" cy="502525"/>
          </a:xfrm>
        </p:grpSpPr>
        <p:sp>
          <p:nvSpPr>
            <p:cNvPr id="77" name="Google Shape;77;p14"/>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contents.png"/>
          <p:cNvPicPr>
            <a:picLocks noChangeAspect="1"/>
          </p:cNvPicPr>
          <p:nvPr/>
        </p:nvPicPr>
        <p:blipFill>
          <a:blip r:embed="rId3" cstate="print"/>
          <a:stretch>
            <a:fillRect/>
          </a:stretch>
        </p:blipFill>
        <p:spPr>
          <a:xfrm>
            <a:off x="1259631" y="1851670"/>
            <a:ext cx="6881999" cy="2370112"/>
          </a:xfrm>
          <a:prstGeom prst="rect">
            <a:avLst/>
          </a:prstGeom>
        </p:spPr>
      </p:pic>
      <p:sp>
        <p:nvSpPr>
          <p:cNvPr id="15" name="TextBox 5"/>
          <p:cNvSpPr txBox="1"/>
          <p:nvPr/>
        </p:nvSpPr>
        <p:spPr>
          <a:xfrm>
            <a:off x="2843808" y="2044701"/>
            <a:ext cx="4824536" cy="1846659"/>
          </a:xfrm>
          <a:prstGeom prst="rect">
            <a:avLst/>
          </a:prstGeom>
        </p:spPr>
        <p:txBody>
          <a:bodyPr wrap="square" lIns="0" tIns="0" rIns="0" bIns="0" rtlCol="0" anchor="t">
            <a:spAutoFit/>
          </a:bodyPr>
          <a:lstStyle/>
          <a:p>
            <a:pPr>
              <a:lnSpc>
                <a:spcPct val="150000"/>
              </a:lnSpc>
            </a:pPr>
            <a:r>
              <a:rPr lang="vi-VN" sz="2000" b="1" smtClean="0">
                <a:solidFill>
                  <a:schemeClr val="bg1"/>
                </a:solidFill>
                <a:latin typeface="+mn-lt"/>
              </a:rPr>
              <a:t>1. Tìm </a:t>
            </a:r>
            <a:r>
              <a:rPr lang="vi-VN" sz="2000" b="1">
                <a:solidFill>
                  <a:schemeClr val="bg1"/>
                </a:solidFill>
                <a:latin typeface="+mn-lt"/>
              </a:rPr>
              <a:t>hiểu công cụ, nguyên liệu của một số nghề truyền thống</a:t>
            </a:r>
            <a:endParaRPr lang="vi-VN" sz="2000">
              <a:solidFill>
                <a:schemeClr val="bg1"/>
              </a:solidFill>
              <a:latin typeface="+mn-lt"/>
            </a:endParaRPr>
          </a:p>
          <a:p>
            <a:pPr>
              <a:lnSpc>
                <a:spcPct val="150000"/>
              </a:lnSpc>
            </a:pPr>
            <a:r>
              <a:rPr lang="vi-VN" sz="2000" b="1" smtClean="0">
                <a:solidFill>
                  <a:schemeClr val="bg1"/>
                </a:solidFill>
                <a:latin typeface="+mn-lt"/>
              </a:rPr>
              <a:t>2. </a:t>
            </a:r>
            <a:r>
              <a:rPr lang="vi-VN" sz="2000" b="1">
                <a:solidFill>
                  <a:schemeClr val="bg1"/>
                </a:solidFill>
                <a:latin typeface="+mn-lt"/>
              </a:rPr>
              <a:t>Sử dụng công cụ lao động an toàn trong nghề truyền thống</a:t>
            </a:r>
            <a:endParaRPr lang="vi-VN" sz="2000">
              <a:solidFill>
                <a:schemeClr val="bg1"/>
              </a:solidFill>
              <a:latin typeface="+mn-lt"/>
            </a:endParaRPr>
          </a:p>
        </p:txBody>
      </p:sp>
      <p:sp>
        <p:nvSpPr>
          <p:cNvPr id="10" name="Rectangle 9"/>
          <p:cNvSpPr/>
          <p:nvPr/>
        </p:nvSpPr>
        <p:spPr>
          <a:xfrm>
            <a:off x="2737513" y="815835"/>
            <a:ext cx="3926234" cy="577850"/>
          </a:xfrm>
          <a:prstGeom prst="rect">
            <a:avLst/>
          </a:prstGeom>
        </p:spPr>
        <p:txBody>
          <a:bodyPr wrap="square">
            <a:spAutoFit/>
          </a:bodyPr>
          <a:lstStyle/>
          <a:p>
            <a:pPr lvl="0" algn="ctr">
              <a:lnSpc>
                <a:spcPct val="150000"/>
              </a:lnSpc>
            </a:pPr>
            <a:r>
              <a:rPr lang="vi-VN" sz="2400" b="1">
                <a:solidFill>
                  <a:srgbClr val="FFC000"/>
                </a:solidFill>
              </a:rPr>
              <a:t>TUẦN 32 – TIẾT 2: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chemeClr val="dk1"/>
                </a:solidFill>
                <a:latin typeface="Raleway Thin"/>
                <a:ea typeface="Raleway Thin"/>
                <a:cs typeface="Raleway Thin"/>
                <a:sym typeface="Raleway Thin"/>
              </a:rPr>
              <a:t>1</a:t>
            </a:r>
            <a:endParaRPr sz="9600">
              <a:solidFill>
                <a:schemeClr val="dk1"/>
              </a:solidFill>
              <a:latin typeface="Raleway Thin"/>
              <a:ea typeface="Raleway Thin"/>
              <a:cs typeface="Raleway Thin"/>
              <a:sym typeface="Raleway Thin"/>
            </a:endParaRPr>
          </a:p>
        </p:txBody>
      </p:sp>
      <p:sp>
        <p:nvSpPr>
          <p:cNvPr id="4" name="Rectangle 3"/>
          <p:cNvSpPr/>
          <p:nvPr/>
        </p:nvSpPr>
        <p:spPr>
          <a:xfrm>
            <a:off x="971600" y="1923678"/>
            <a:ext cx="6682745" cy="1682192"/>
          </a:xfrm>
          <a:prstGeom prst="rect">
            <a:avLst/>
          </a:prstGeom>
        </p:spPr>
        <p:txBody>
          <a:bodyPr wrap="square">
            <a:spAutoFit/>
          </a:bodyPr>
          <a:lstStyle/>
          <a:p>
            <a:pPr algn="just">
              <a:lnSpc>
                <a:spcPct val="200000"/>
              </a:lnSpc>
            </a:pPr>
            <a:r>
              <a:rPr lang="vi-VN" sz="2800" b="1" smtClean="0">
                <a:solidFill>
                  <a:schemeClr val="tx1">
                    <a:lumMod val="50000"/>
                  </a:schemeClr>
                </a:solidFill>
              </a:rPr>
              <a:t>TÌM HIỂU CÔNG CỤ, NGUYÊN LIỆU CỦA MỘT SỐ NGHỀ TRUYỀN THỐNG</a:t>
            </a:r>
            <a:endParaRPr lang="vi-VN" sz="2800">
              <a:solidFill>
                <a:schemeClr val="tx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2" name="Google Shape;152;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C:\Users\DELL\Downloads\HDTN_6_SGK_27_5_2021_v1_Page56.jpg"/>
          <p:cNvPicPr>
            <a:picLocks noChangeAspect="1" noChangeArrowheads="1"/>
          </p:cNvPicPr>
          <p:nvPr/>
        </p:nvPicPr>
        <p:blipFill rotWithShape="1">
          <a:blip r:embed="rId3">
            <a:extLst>
              <a:ext uri="{28A0092B-C50C-407E-A947-70E740481C1C}">
                <a14:useLocalDpi xmlns:a14="http://schemas.microsoft.com/office/drawing/2010/main" val="0"/>
              </a:ext>
            </a:extLst>
          </a:blip>
          <a:srcRect l="8387" t="46702" r="6837" b="11332"/>
          <a:stretch/>
        </p:blipFill>
        <p:spPr bwMode="auto">
          <a:xfrm>
            <a:off x="672396" y="961269"/>
            <a:ext cx="4596438" cy="3194657"/>
          </a:xfrm>
          <a:prstGeom prst="rect">
            <a:avLst/>
          </a:prstGeom>
          <a:noFill/>
          <a:extLst>
            <a:ext uri="{909E8E84-426E-40DD-AFC4-6F175D3DCCD1}">
              <a14:hiddenFill xmlns:a14="http://schemas.microsoft.com/office/drawing/2010/main">
                <a:solidFill>
                  <a:srgbClr val="FFFFFF"/>
                </a:solidFill>
              </a14:hiddenFill>
            </a:ext>
          </a:extLst>
        </p:spPr>
      </p:pic>
      <p:sp>
        <p:nvSpPr>
          <p:cNvPr id="6" name="Line Callout 2 5"/>
          <p:cNvSpPr/>
          <p:nvPr/>
        </p:nvSpPr>
        <p:spPr>
          <a:xfrm>
            <a:off x="5735315" y="1347614"/>
            <a:ext cx="2873148" cy="2076216"/>
          </a:xfrm>
          <a:prstGeom prst="borderCallout2">
            <a:avLst>
              <a:gd name="adj1" fmla="val 18750"/>
              <a:gd name="adj2" fmla="val -527"/>
              <a:gd name="adj3" fmla="val 23804"/>
              <a:gd name="adj4" fmla="val -8860"/>
              <a:gd name="adj5" fmla="val 56907"/>
              <a:gd name="adj6" fmla="val -1604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5868144" y="1484838"/>
            <a:ext cx="2585116" cy="1938992"/>
          </a:xfrm>
          <a:prstGeom prst="rect">
            <a:avLst/>
          </a:prstGeom>
        </p:spPr>
        <p:txBody>
          <a:bodyPr wrap="square">
            <a:spAutoFit/>
          </a:bodyPr>
          <a:lstStyle/>
          <a:p>
            <a:pPr algn="just">
              <a:lnSpc>
                <a:spcPct val="150000"/>
              </a:lnSpc>
            </a:pPr>
            <a:r>
              <a:rPr lang="en-US" sz="2000" b="1" smtClean="0"/>
              <a:t>Nhận diện một số công cụ, nguyên liệu lao động qua các bức tranh </a:t>
            </a:r>
            <a:endParaRPr lang="vi-VN" sz="2000" b="1"/>
          </a:p>
        </p:txBody>
      </p:sp>
      <p:sp>
        <p:nvSpPr>
          <p:cNvPr id="9" name="Rounded Rectangle 8"/>
          <p:cNvSpPr/>
          <p:nvPr/>
        </p:nvSpPr>
        <p:spPr>
          <a:xfrm>
            <a:off x="899592" y="411510"/>
            <a:ext cx="1800200" cy="477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lumMod val="50000"/>
                  </a:schemeClr>
                </a:solidFill>
              </a:rPr>
              <a:t>Bản khắc gỗ</a:t>
            </a:r>
            <a:endParaRPr lang="vi-VN" sz="2000" b="1">
              <a:solidFill>
                <a:schemeClr val="tx1">
                  <a:lumMod val="50000"/>
                </a:schemeClr>
              </a:solidFill>
            </a:endParaRPr>
          </a:p>
        </p:txBody>
      </p:sp>
      <p:sp>
        <p:nvSpPr>
          <p:cNvPr id="14" name="Rounded Rectangle 13"/>
          <p:cNvSpPr/>
          <p:nvPr/>
        </p:nvSpPr>
        <p:spPr>
          <a:xfrm>
            <a:off x="3203848" y="451878"/>
            <a:ext cx="1800200" cy="477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lumMod val="50000"/>
                  </a:schemeClr>
                </a:solidFill>
              </a:rPr>
              <a:t>Khung cửi</a:t>
            </a:r>
            <a:endParaRPr lang="vi-VN" sz="2000" b="1">
              <a:solidFill>
                <a:schemeClr val="tx1">
                  <a:lumMod val="50000"/>
                </a:schemeClr>
              </a:solidFill>
            </a:endParaRPr>
          </a:p>
        </p:txBody>
      </p:sp>
      <p:sp>
        <p:nvSpPr>
          <p:cNvPr id="15" name="Rounded Rectangle 14"/>
          <p:cNvSpPr/>
          <p:nvPr/>
        </p:nvSpPr>
        <p:spPr>
          <a:xfrm>
            <a:off x="827584" y="4227934"/>
            <a:ext cx="1800200" cy="477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lumMod val="50000"/>
                  </a:schemeClr>
                </a:solidFill>
              </a:rPr>
              <a:t>Khung nón</a:t>
            </a:r>
            <a:endParaRPr lang="vi-VN" sz="2000" b="1">
              <a:solidFill>
                <a:schemeClr val="tx1">
                  <a:lumMod val="50000"/>
                </a:schemeClr>
              </a:solidFill>
            </a:endParaRPr>
          </a:p>
        </p:txBody>
      </p:sp>
      <p:sp>
        <p:nvSpPr>
          <p:cNvPr id="16" name="Rounded Rectangle 15"/>
          <p:cNvSpPr/>
          <p:nvPr/>
        </p:nvSpPr>
        <p:spPr>
          <a:xfrm>
            <a:off x="3203848" y="4254239"/>
            <a:ext cx="2064986" cy="477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lumMod val="50000"/>
                  </a:schemeClr>
                </a:solidFill>
              </a:rPr>
              <a:t>Vỏ ốc, vỏ chai</a:t>
            </a:r>
            <a:endParaRPr lang="vi-VN" sz="2000" b="1">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8" name="Line Callout 2 7"/>
          <p:cNvSpPr/>
          <p:nvPr/>
        </p:nvSpPr>
        <p:spPr>
          <a:xfrm>
            <a:off x="7253464" y="3546171"/>
            <a:ext cx="1422992" cy="576064"/>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lumMod val="50000"/>
                  </a:schemeClr>
                </a:solidFill>
              </a:rPr>
              <a:t>Khảm trai</a:t>
            </a:r>
            <a:endParaRPr lang="vi-VN" sz="2000" b="1">
              <a:solidFill>
                <a:schemeClr val="tx1">
                  <a:lumMod val="50000"/>
                </a:schemeClr>
              </a:solidFill>
            </a:endParaRPr>
          </a:p>
        </p:txBody>
      </p:sp>
      <p:sp>
        <p:nvSpPr>
          <p:cNvPr id="9" name="Line Callout 2 8"/>
          <p:cNvSpPr/>
          <p:nvPr/>
        </p:nvSpPr>
        <p:spPr>
          <a:xfrm flipH="1">
            <a:off x="64328" y="2237112"/>
            <a:ext cx="1843376" cy="576064"/>
          </a:xfrm>
          <a:prstGeom prst="borderCallout2">
            <a:avLst>
              <a:gd name="adj1" fmla="val 33725"/>
              <a:gd name="adj2" fmla="val 90"/>
              <a:gd name="adj3" fmla="val 39715"/>
              <a:gd name="adj4" fmla="val -14795"/>
              <a:gd name="adj5" fmla="val 127475"/>
              <a:gd name="adj6" fmla="val -22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lumMod val="50000"/>
                  </a:schemeClr>
                </a:solidFill>
              </a:rPr>
              <a:t>Tranh Đông Hồ</a:t>
            </a:r>
            <a:endParaRPr lang="vi-VN" sz="1600" b="1">
              <a:solidFill>
                <a:schemeClr val="tx1">
                  <a:lumMod val="50000"/>
                </a:schemeClr>
              </a:solidFill>
            </a:endParaRPr>
          </a:p>
        </p:txBody>
      </p:sp>
      <p:sp>
        <p:nvSpPr>
          <p:cNvPr id="11" name="Line Callout 2 10"/>
          <p:cNvSpPr/>
          <p:nvPr/>
        </p:nvSpPr>
        <p:spPr>
          <a:xfrm flipH="1">
            <a:off x="64328" y="3834203"/>
            <a:ext cx="1627352" cy="576064"/>
          </a:xfrm>
          <a:prstGeom prst="borderCallout2">
            <a:avLst>
              <a:gd name="adj1" fmla="val 18750"/>
              <a:gd name="adj2" fmla="val -8333"/>
              <a:gd name="adj3" fmla="val 18750"/>
              <a:gd name="adj4" fmla="val -16667"/>
              <a:gd name="adj5" fmla="val 115495"/>
              <a:gd name="adj6" fmla="val -36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chemeClr val="tx1">
                    <a:lumMod val="50000"/>
                  </a:schemeClr>
                </a:solidFill>
              </a:rPr>
              <a:t>Chằm nón</a:t>
            </a:r>
            <a:endParaRPr lang="vi-VN" sz="1800" b="1">
              <a:solidFill>
                <a:schemeClr val="tx1">
                  <a:lumMod val="50000"/>
                </a:schemeClr>
              </a:solidFill>
            </a:endParaRPr>
          </a:p>
        </p:txBody>
      </p:sp>
      <p:sp>
        <p:nvSpPr>
          <p:cNvPr id="2" name="Line Callout 2 1"/>
          <p:cNvSpPr/>
          <p:nvPr/>
        </p:nvSpPr>
        <p:spPr>
          <a:xfrm>
            <a:off x="7200437" y="1995686"/>
            <a:ext cx="1252823" cy="576064"/>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lumMod val="50000"/>
                  </a:schemeClr>
                </a:solidFill>
              </a:rPr>
              <a:t>Dệt lụa</a:t>
            </a:r>
            <a:endParaRPr lang="vi-VN" sz="2000" b="1">
              <a:solidFill>
                <a:schemeClr val="tx1">
                  <a:lumMod val="50000"/>
                </a:schemeClr>
              </a:solidFill>
            </a:endParaRPr>
          </a:p>
        </p:txBody>
      </p:sp>
      <p:sp>
        <p:nvSpPr>
          <p:cNvPr id="6" name="Rounded Rectangle 5"/>
          <p:cNvSpPr/>
          <p:nvPr/>
        </p:nvSpPr>
        <p:spPr>
          <a:xfrm>
            <a:off x="755576" y="511049"/>
            <a:ext cx="6696744" cy="1052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827584" y="532970"/>
            <a:ext cx="6552728" cy="958660"/>
          </a:xfrm>
          <a:prstGeom prst="rect">
            <a:avLst/>
          </a:prstGeom>
        </p:spPr>
        <p:txBody>
          <a:bodyPr wrap="square">
            <a:spAutoFit/>
          </a:bodyPr>
          <a:lstStyle/>
          <a:p>
            <a:pPr algn="ctr">
              <a:lnSpc>
                <a:spcPct val="150000"/>
              </a:lnSpc>
            </a:pPr>
            <a:r>
              <a:rPr lang="en-US" sz="2000" b="1" smtClean="0"/>
              <a:t>Quan </a:t>
            </a:r>
            <a:r>
              <a:rPr lang="en-US" sz="2000" b="1"/>
              <a:t>sát kĩ </a:t>
            </a:r>
            <a:r>
              <a:rPr lang="en-US" sz="2000" b="1" smtClean="0"/>
              <a:t>và cho </a:t>
            </a:r>
            <a:r>
              <a:rPr lang="en-US" sz="2000" b="1"/>
              <a:t>biết đó là công cụ hoặc nguyên liệu </a:t>
            </a:r>
            <a:r>
              <a:rPr lang="en-US" sz="2000" b="1" smtClean="0"/>
              <a:t>đó là của </a:t>
            </a:r>
            <a:r>
              <a:rPr lang="en-US" sz="2000" b="1"/>
              <a:t>nghề truyền thống </a:t>
            </a:r>
            <a:r>
              <a:rPr lang="en-US" sz="2000" b="1" smtClean="0"/>
              <a:t>nào?</a:t>
            </a:r>
            <a:endParaRPr lang="vi-VN" sz="2000" b="1"/>
          </a:p>
        </p:txBody>
      </p:sp>
      <p:pic>
        <p:nvPicPr>
          <p:cNvPr id="7" name="Picture 2" descr="C:\Users\DELL\Downloads\HDTN_6_SGK_27_5_2021_v1_Page56.jpg"/>
          <p:cNvPicPr>
            <a:picLocks noChangeAspect="1" noChangeArrowheads="1"/>
          </p:cNvPicPr>
          <p:nvPr/>
        </p:nvPicPr>
        <p:blipFill rotWithShape="1">
          <a:blip r:embed="rId3">
            <a:extLst>
              <a:ext uri="{28A0092B-C50C-407E-A947-70E740481C1C}">
                <a14:useLocalDpi xmlns:a14="http://schemas.microsoft.com/office/drawing/2010/main" val="0"/>
              </a:ext>
            </a:extLst>
          </a:blip>
          <a:srcRect l="8387" t="46702" r="6837" b="11332"/>
          <a:stretch/>
        </p:blipFill>
        <p:spPr bwMode="auto">
          <a:xfrm>
            <a:off x="2279818" y="1948843"/>
            <a:ext cx="4596438" cy="3194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 grpId="0" animBg="1"/>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79512" y="792151"/>
            <a:ext cx="3744416" cy="4247317"/>
          </a:xfrm>
          <a:prstGeom prst="rect">
            <a:avLst/>
          </a:prstGeom>
        </p:spPr>
        <p:txBody>
          <a:bodyPr wrap="square">
            <a:spAutoFit/>
          </a:bodyPr>
          <a:lstStyle/>
          <a:p>
            <a:pPr algn="just">
              <a:lnSpc>
                <a:spcPct val="150000"/>
              </a:lnSpc>
            </a:pPr>
            <a:r>
              <a:rPr lang="en-US" sz="1200" b="1" i="1" smtClean="0"/>
              <a:t>1</a:t>
            </a:r>
            <a:r>
              <a:rPr lang="en-US" sz="1200" b="1" i="1"/>
              <a:t>. Dụng cụ này ở làng gốm Bát Tràng (Hà Nội) tên là gì?</a:t>
            </a:r>
            <a:endParaRPr lang="vi-VN" sz="1200" b="1" i="1"/>
          </a:p>
          <a:p>
            <a:pPr algn="just">
              <a:lnSpc>
                <a:spcPct val="150000"/>
              </a:lnSpc>
            </a:pPr>
            <a:r>
              <a:rPr lang="en-US" sz="1200"/>
              <a:t>A. Bàn đá		</a:t>
            </a:r>
            <a:r>
              <a:rPr lang="en-US" sz="1200" smtClean="0"/>
              <a:t>B</a:t>
            </a:r>
            <a:r>
              <a:rPr lang="en-US" sz="1200"/>
              <a:t>. Bàn quay </a:t>
            </a:r>
            <a:endParaRPr lang="vi-VN" sz="1200"/>
          </a:p>
          <a:p>
            <a:pPr algn="just">
              <a:lnSpc>
                <a:spcPct val="150000"/>
              </a:lnSpc>
            </a:pPr>
            <a:r>
              <a:rPr lang="en-US" sz="1200"/>
              <a:t>C. Bàn nặn gốm	</a:t>
            </a:r>
            <a:r>
              <a:rPr lang="en-US" sz="1200" smtClean="0"/>
              <a:t>D</a:t>
            </a:r>
            <a:r>
              <a:rPr lang="en-US" sz="1200"/>
              <a:t>. Bàn xoay</a:t>
            </a:r>
            <a:endParaRPr lang="vi-VN" sz="1200"/>
          </a:p>
          <a:p>
            <a:pPr algn="just">
              <a:lnSpc>
                <a:spcPct val="150000"/>
              </a:lnSpc>
            </a:pPr>
            <a:r>
              <a:rPr lang="en-US" sz="1200" b="1" i="1"/>
              <a:t>2. Đây là công cụ gì của các làng nghề dệt lụa?</a:t>
            </a:r>
            <a:endParaRPr lang="vi-VN" sz="1200" b="1"/>
          </a:p>
          <a:p>
            <a:pPr algn="just">
              <a:lnSpc>
                <a:spcPct val="150000"/>
              </a:lnSpc>
            </a:pPr>
            <a:r>
              <a:rPr lang="en-US" sz="1200"/>
              <a:t>A. Khung cửi	</a:t>
            </a:r>
            <a:r>
              <a:rPr lang="en-US" sz="1200" smtClean="0"/>
              <a:t>                     B</a:t>
            </a:r>
            <a:r>
              <a:rPr lang="en-US" sz="1200"/>
              <a:t>. Máy kéo tơ </a:t>
            </a:r>
            <a:endParaRPr lang="vi-VN" sz="1200"/>
          </a:p>
          <a:p>
            <a:pPr algn="just">
              <a:lnSpc>
                <a:spcPct val="150000"/>
              </a:lnSpc>
            </a:pPr>
            <a:r>
              <a:rPr lang="en-US" sz="1200"/>
              <a:t>C. Máy dệt		</a:t>
            </a:r>
            <a:r>
              <a:rPr lang="en-US" sz="1200" smtClean="0"/>
              <a:t>D</a:t>
            </a:r>
            <a:r>
              <a:rPr lang="en-US" sz="1200"/>
              <a:t>. Máy sợi</a:t>
            </a:r>
            <a:endParaRPr lang="vi-VN" sz="1200"/>
          </a:p>
          <a:p>
            <a:pPr algn="just">
              <a:lnSpc>
                <a:spcPct val="150000"/>
              </a:lnSpc>
            </a:pPr>
            <a:r>
              <a:rPr lang="en-US" sz="1200" b="1" i="1"/>
              <a:t>3. Trong nghề dệt lụa, dụng cụ này tên gọi là gì?</a:t>
            </a:r>
            <a:endParaRPr lang="vi-VN" sz="1200" b="1"/>
          </a:p>
          <a:p>
            <a:pPr algn="just">
              <a:lnSpc>
                <a:spcPct val="150000"/>
              </a:lnSpc>
            </a:pPr>
            <a:r>
              <a:rPr lang="en-US" sz="1200"/>
              <a:t>A. Con thoi		</a:t>
            </a:r>
            <a:r>
              <a:rPr lang="en-US" sz="1200" smtClean="0"/>
              <a:t>B</a:t>
            </a:r>
            <a:r>
              <a:rPr lang="en-US" sz="1200"/>
              <a:t>. Con lăn</a:t>
            </a:r>
            <a:endParaRPr lang="vi-VN" sz="1200"/>
          </a:p>
          <a:p>
            <a:pPr algn="just">
              <a:lnSpc>
                <a:spcPct val="150000"/>
              </a:lnSpc>
            </a:pPr>
            <a:r>
              <a:rPr lang="en-US" sz="1200"/>
              <a:t>C. Con quay 	</a:t>
            </a:r>
            <a:r>
              <a:rPr lang="en-US" sz="1200" smtClean="0"/>
              <a:t>                     D</a:t>
            </a:r>
            <a:r>
              <a:rPr lang="en-US" sz="1200"/>
              <a:t>. Cái còn</a:t>
            </a:r>
            <a:endParaRPr lang="vi-VN" sz="1200"/>
          </a:p>
          <a:p>
            <a:pPr algn="just">
              <a:lnSpc>
                <a:spcPct val="150000"/>
              </a:lnSpc>
            </a:pPr>
            <a:r>
              <a:rPr lang="en-US" sz="1200" b="1" i="1"/>
              <a:t>4. Trong quy trình làm sản phẩm sơn mài ở làng nghề, nguyên liệu làm nên màu ngoài của 2 lọ tăm trên là gì?</a:t>
            </a:r>
            <a:endParaRPr lang="vi-VN" sz="1200" b="1"/>
          </a:p>
          <a:p>
            <a:pPr algn="just">
              <a:lnSpc>
                <a:spcPct val="150000"/>
              </a:lnSpc>
            </a:pPr>
            <a:r>
              <a:rPr lang="en-US" sz="1200"/>
              <a:t>A. Vỏ sò		</a:t>
            </a:r>
            <a:r>
              <a:rPr lang="en-US" sz="1200" smtClean="0"/>
              <a:t>B</a:t>
            </a:r>
            <a:r>
              <a:rPr lang="en-US" sz="1200"/>
              <a:t>. Vỏ chuối</a:t>
            </a:r>
            <a:endParaRPr lang="vi-VN" sz="1200"/>
          </a:p>
          <a:p>
            <a:pPr algn="just">
              <a:lnSpc>
                <a:spcPct val="150000"/>
              </a:lnSpc>
            </a:pPr>
            <a:r>
              <a:rPr lang="fr-FR" sz="1200"/>
              <a:t>C. Vỏ trai		</a:t>
            </a:r>
            <a:r>
              <a:rPr lang="fr-FR" sz="1200" smtClean="0"/>
              <a:t>D</a:t>
            </a:r>
            <a:r>
              <a:rPr lang="fr-FR" sz="1200"/>
              <a:t>. Vỏ </a:t>
            </a:r>
            <a:r>
              <a:rPr lang="fr-FR" sz="1200" smtClean="0"/>
              <a:t>trứng</a:t>
            </a:r>
            <a:endParaRPr lang="vi-VN" sz="1200"/>
          </a:p>
        </p:txBody>
      </p:sp>
      <p:sp>
        <p:nvSpPr>
          <p:cNvPr id="7" name="Rectangle 6"/>
          <p:cNvSpPr/>
          <p:nvPr/>
        </p:nvSpPr>
        <p:spPr>
          <a:xfrm>
            <a:off x="4067944" y="1049704"/>
            <a:ext cx="5184576" cy="3970318"/>
          </a:xfrm>
          <a:prstGeom prst="rect">
            <a:avLst/>
          </a:prstGeom>
        </p:spPr>
        <p:txBody>
          <a:bodyPr wrap="square">
            <a:spAutoFit/>
          </a:bodyPr>
          <a:lstStyle/>
          <a:p>
            <a:pPr lvl="0">
              <a:lnSpc>
                <a:spcPct val="150000"/>
              </a:lnSpc>
            </a:pPr>
            <a:r>
              <a:rPr lang="fr-FR" sz="1200" b="1" i="1"/>
              <a:t>5. Đây là công cụ trong nghề làm nón lá của miền Tây Nam Bộ?</a:t>
            </a:r>
            <a:endParaRPr lang="vi-VN" sz="1200" b="1"/>
          </a:p>
          <a:p>
            <a:pPr lvl="0">
              <a:lnSpc>
                <a:spcPct val="150000"/>
              </a:lnSpc>
            </a:pPr>
            <a:r>
              <a:rPr lang="en-US" sz="1200"/>
              <a:t>A. Khung cửi		</a:t>
            </a:r>
            <a:r>
              <a:rPr lang="en-US" sz="1200" smtClean="0"/>
              <a:t>                      B</a:t>
            </a:r>
            <a:r>
              <a:rPr lang="en-US" sz="1200"/>
              <a:t>. Khung nón</a:t>
            </a:r>
            <a:endParaRPr lang="vi-VN" sz="1200"/>
          </a:p>
          <a:p>
            <a:pPr lvl="0">
              <a:lnSpc>
                <a:spcPct val="150000"/>
              </a:lnSpc>
            </a:pPr>
            <a:r>
              <a:rPr lang="en-US" sz="1200"/>
              <a:t>C. Khung chằm		D. Vành nón</a:t>
            </a:r>
            <a:endParaRPr lang="vi-VN" sz="1200"/>
          </a:p>
          <a:p>
            <a:pPr lvl="0">
              <a:lnSpc>
                <a:spcPct val="150000"/>
              </a:lnSpc>
            </a:pPr>
            <a:r>
              <a:rPr lang="en-US" sz="1200" b="1" i="1"/>
              <a:t>6. Loại giấy nào được dùng để in tranh ở làng tranh Đông Hồ (</a:t>
            </a:r>
            <a:r>
              <a:rPr lang="en-US" sz="1200" b="1" i="1" smtClean="0"/>
              <a:t>HN)?</a:t>
            </a:r>
            <a:endParaRPr lang="vi-VN" sz="1200" b="1" i="1"/>
          </a:p>
          <a:p>
            <a:pPr lvl="0">
              <a:lnSpc>
                <a:spcPct val="150000"/>
              </a:lnSpc>
            </a:pPr>
            <a:r>
              <a:rPr lang="en-US" sz="1200"/>
              <a:t>A. Giấy báo cũ		B. Giấy pơ luya</a:t>
            </a:r>
            <a:endParaRPr lang="vi-VN" sz="1200"/>
          </a:p>
          <a:p>
            <a:pPr lvl="0">
              <a:lnSpc>
                <a:spcPct val="150000"/>
              </a:lnSpc>
            </a:pPr>
            <a:r>
              <a:rPr lang="en-US" sz="1200"/>
              <a:t>C. Giấy dó			D. Giấy lụa</a:t>
            </a:r>
            <a:endParaRPr lang="vi-VN" sz="1200"/>
          </a:p>
          <a:p>
            <a:pPr lvl="0">
              <a:lnSpc>
                <a:spcPct val="150000"/>
              </a:lnSpc>
            </a:pPr>
            <a:r>
              <a:rPr lang="en-US" sz="1200" b="1" i="1"/>
              <a:t>7. Ở làng nghề làm tranh Đông Hồ, các vật như trong hình trên được gọi là gì?</a:t>
            </a:r>
            <a:endParaRPr lang="vi-VN" sz="1200" b="1"/>
          </a:p>
          <a:p>
            <a:pPr lvl="0">
              <a:lnSpc>
                <a:spcPct val="150000"/>
              </a:lnSpc>
            </a:pPr>
            <a:r>
              <a:rPr lang="en-US" sz="1200"/>
              <a:t>A. Bản khắc gỗ		B. Khung tranh</a:t>
            </a:r>
            <a:endParaRPr lang="vi-VN" sz="1200"/>
          </a:p>
          <a:p>
            <a:pPr lvl="0">
              <a:lnSpc>
                <a:spcPct val="150000"/>
              </a:lnSpc>
            </a:pPr>
            <a:r>
              <a:rPr lang="en-US" sz="1200"/>
              <a:t>C. Mẫu tranh		</a:t>
            </a:r>
            <a:r>
              <a:rPr lang="en-US" sz="1200" smtClean="0"/>
              <a:t>                     D</a:t>
            </a:r>
            <a:r>
              <a:rPr lang="en-US" sz="1200"/>
              <a:t>. Tranh đã hoàn thiện</a:t>
            </a:r>
            <a:endParaRPr lang="vi-VN" sz="1200"/>
          </a:p>
          <a:p>
            <a:pPr lvl="0">
              <a:lnSpc>
                <a:spcPct val="150000"/>
              </a:lnSpc>
            </a:pPr>
            <a:r>
              <a:rPr lang="en-US" sz="1200" b="1" i="1"/>
              <a:t>8. Ở làng nghề truyền thống làm trống Đọi Tam (Hà Nam), nguyên liệu để làm ra chiếc trống là:</a:t>
            </a:r>
            <a:endParaRPr lang="vi-VN" sz="1200" b="1" i="1"/>
          </a:p>
          <a:p>
            <a:pPr lvl="0">
              <a:lnSpc>
                <a:spcPct val="150000"/>
              </a:lnSpc>
            </a:pPr>
            <a:r>
              <a:rPr lang="en-US" sz="1200"/>
              <a:t>A. Da trâu và gỗ lim		</a:t>
            </a:r>
            <a:r>
              <a:rPr lang="en-US" sz="1200" smtClean="0"/>
              <a:t>B</a:t>
            </a:r>
            <a:r>
              <a:rPr lang="en-US" sz="1200"/>
              <a:t>. Da bò và gỗ lim</a:t>
            </a:r>
            <a:endParaRPr lang="vi-VN" sz="1200"/>
          </a:p>
          <a:p>
            <a:pPr lvl="0">
              <a:lnSpc>
                <a:spcPct val="150000"/>
              </a:lnSpc>
            </a:pPr>
            <a:r>
              <a:rPr lang="en-US" sz="1200"/>
              <a:t>C. Da trâu và gỗ mít		</a:t>
            </a:r>
            <a:r>
              <a:rPr lang="en-US" sz="1200" smtClean="0"/>
              <a:t>D</a:t>
            </a:r>
            <a:r>
              <a:rPr lang="en-US" sz="1200"/>
              <a:t>. Da bò và gỗ  mít.</a:t>
            </a:r>
            <a:endParaRPr lang="vi-VN" sz="1200"/>
          </a:p>
        </p:txBody>
      </p:sp>
      <p:sp>
        <p:nvSpPr>
          <p:cNvPr id="8" name="Rectangle 7"/>
          <p:cNvSpPr/>
          <p:nvPr/>
        </p:nvSpPr>
        <p:spPr>
          <a:xfrm>
            <a:off x="443259" y="39914"/>
            <a:ext cx="8139310" cy="698717"/>
          </a:xfrm>
          <a:prstGeom prst="rect">
            <a:avLst/>
          </a:prstGeom>
        </p:spPr>
        <p:txBody>
          <a:bodyPr wrap="square">
            <a:spAutoFit/>
          </a:bodyPr>
          <a:lstStyle/>
          <a:p>
            <a:pPr lvl="0" algn="ctr">
              <a:lnSpc>
                <a:spcPct val="150000"/>
              </a:lnSpc>
            </a:pPr>
            <a:r>
              <a:rPr lang="en-US" b="1" smtClean="0">
                <a:solidFill>
                  <a:srgbClr val="FF0000"/>
                </a:solidFill>
              </a:rPr>
              <a:t>Tìm </a:t>
            </a:r>
            <a:r>
              <a:rPr lang="en-US" b="1">
                <a:solidFill>
                  <a:srgbClr val="FF0000"/>
                </a:solidFill>
              </a:rPr>
              <a:t>hiểu tên gọi, cách sử dụng công cụ, nguyên liệu của một số nghề truyền thống.</a:t>
            </a:r>
            <a:endParaRPr lang="vi-VN" b="1">
              <a:solidFill>
                <a:srgbClr val="FF0000"/>
              </a:solidFill>
            </a:endParaRPr>
          </a:p>
          <a:p>
            <a:pPr lvl="0" algn="ctr">
              <a:lnSpc>
                <a:spcPct val="150000"/>
              </a:lnSpc>
            </a:pPr>
            <a:r>
              <a:rPr lang="en-US" b="1">
                <a:solidFill>
                  <a:srgbClr val="FF0000"/>
                </a:solidFill>
              </a:rPr>
              <a:t>Có 8 câu hỏi, mỗi câu đúng được 1 điểm, câu sai không có điểm.</a:t>
            </a:r>
            <a:endParaRPr lang="vi-VN" b="1">
              <a:solidFill>
                <a:srgbClr val="FF0000"/>
              </a:solidFill>
            </a:endParaRPr>
          </a:p>
        </p:txBody>
      </p:sp>
      <p:sp>
        <p:nvSpPr>
          <p:cNvPr id="9" name="Oval 8"/>
          <p:cNvSpPr/>
          <p:nvPr/>
        </p:nvSpPr>
        <p:spPr>
          <a:xfrm>
            <a:off x="1986725" y="1635646"/>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134256" y="2211710"/>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179512" y="4371950"/>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4067944" y="1574694"/>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4067944" y="2412903"/>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169798" y="3003798"/>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95936" y="3275261"/>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4031432" y="4659982"/>
            <a:ext cx="324544" cy="339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976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63688" y="812200"/>
            <a:ext cx="5775940" cy="369332"/>
          </a:xfrm>
          <a:prstGeom prst="rect">
            <a:avLst/>
          </a:prstGeom>
        </p:spPr>
        <p:txBody>
          <a:bodyPr wrap="none">
            <a:spAutoFit/>
          </a:bodyPr>
          <a:lstStyle/>
          <a:p>
            <a:r>
              <a:rPr lang="en-US" sz="1800" b="1"/>
              <a:t>Bản khắc gỗ, công cụ của nghề làm tranh Đông Hồ</a:t>
            </a:r>
            <a:endParaRPr lang="vi-VN" sz="1800" b="1"/>
          </a:p>
        </p:txBody>
      </p:sp>
      <p:pic>
        <p:nvPicPr>
          <p:cNvPr id="3078" name="Picture 6" descr="Tranh Đông Hồ - Hơi thở của làng Việt - Báo ảnh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46" y="1734056"/>
            <a:ext cx="3456384" cy="234986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385" y="1734056"/>
            <a:ext cx="3523031" cy="23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337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par>
                                <p:cTn id="13" presetID="6" presetClass="entr" presetSubtype="16"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ircle(in)">
                                      <p:cBhvr>
                                        <p:cTn id="15"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àng nghề khảm trai nghìn tuổi Chuyên Mỹ - Báo ảnh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708051"/>
            <a:ext cx="4025123" cy="26627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87144" y="691481"/>
            <a:ext cx="6732933" cy="400110"/>
          </a:xfrm>
          <a:prstGeom prst="rect">
            <a:avLst/>
          </a:prstGeom>
        </p:spPr>
        <p:txBody>
          <a:bodyPr wrap="none">
            <a:spAutoFit/>
          </a:bodyPr>
          <a:lstStyle/>
          <a:p>
            <a:r>
              <a:rPr lang="en-US" sz="2000" b="1"/>
              <a:t>Vỏ ốc, vỏ trai – nguyên liệu chính của nghề khảm trai </a:t>
            </a:r>
            <a:endParaRPr lang="vi-VN" sz="2000" b="1"/>
          </a:p>
        </p:txBody>
      </p:sp>
      <p:pic>
        <p:nvPicPr>
          <p:cNvPr id="7170" name="Picture 2" descr="Khảm trai - cẩn ốc theo yêu cầu đặt h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144" y="1354013"/>
            <a:ext cx="2528137" cy="337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44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524</Words>
  <PresentationFormat>On-screen Show (16:9)</PresentationFormat>
  <Paragraphs>69</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Raleway Thin</vt:lpstr>
      <vt:lpstr>Raleway</vt:lpstr>
      <vt:lpstr>Olivia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2021-09-11T10:40:11Z</dcterms:modified>
</cp:coreProperties>
</file>