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7" r:id="rId3"/>
    <p:sldId id="258" r:id="rId4"/>
    <p:sldId id="259" r:id="rId5"/>
    <p:sldId id="260" r:id="rId6"/>
    <p:sldId id="261" r:id="rId7"/>
  </p:sldIdLst>
  <p:sldSz cx="12192000" cy="6858000"/>
  <p:notesSz cx="6858000" cy="9144000"/>
  <p:custDataLst>
    <p:tags r:id="rId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DBFD"/>
    <a:srgbClr val="D7D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857FE1-11FD-441E-BBD7-2214D3CF5E8E}"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99567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57FE1-11FD-441E-BBD7-2214D3CF5E8E}"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183297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57FE1-11FD-441E-BBD7-2214D3CF5E8E}"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159787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57FE1-11FD-441E-BBD7-2214D3CF5E8E}"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1164968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857FE1-11FD-441E-BBD7-2214D3CF5E8E}"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3470592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857FE1-11FD-441E-BBD7-2214D3CF5E8E}" type="datetimeFigureOut">
              <a:rPr lang="en-US" smtClean="0"/>
              <a:t>4/23/2016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52696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857FE1-11FD-441E-BBD7-2214D3CF5E8E}" type="datetimeFigureOut">
              <a:rPr lang="en-US" smtClean="0"/>
              <a:t>4/23/2016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305955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857FE1-11FD-441E-BBD7-2214D3CF5E8E}" type="datetimeFigureOut">
              <a:rPr lang="en-US" smtClean="0"/>
              <a:t>4/23/2016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153192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57FE1-11FD-441E-BBD7-2214D3CF5E8E}" type="datetimeFigureOut">
              <a:rPr lang="en-US" smtClean="0"/>
              <a:t>4/23/2016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192745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857FE1-11FD-441E-BBD7-2214D3CF5E8E}" type="datetimeFigureOut">
              <a:rPr lang="en-US" smtClean="0"/>
              <a:t>4/23/2016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392936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857FE1-11FD-441E-BBD7-2214D3CF5E8E}" type="datetimeFigureOut">
              <a:rPr lang="en-US" smtClean="0"/>
              <a:t>4/23/2016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D7108-9199-4C9F-B655-FBB0D1616F22}" type="slidenum">
              <a:rPr lang="en-US" smtClean="0"/>
              <a:t>‹#›</a:t>
            </a:fld>
            <a:endParaRPr lang="en-US"/>
          </a:p>
        </p:txBody>
      </p:sp>
    </p:spTree>
    <p:extLst>
      <p:ext uri="{BB962C8B-B14F-4D97-AF65-F5344CB8AC3E}">
        <p14:creationId xmlns:p14="http://schemas.microsoft.com/office/powerpoint/2010/main" val="1709048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57FE1-11FD-441E-BBD7-2214D3CF5E8E}" type="datetimeFigureOut">
              <a:rPr lang="en-US" smtClean="0"/>
              <a:t>4/23/2016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D7108-9199-4C9F-B655-FBB0D1616F22}" type="slidenum">
              <a:rPr lang="en-US" smtClean="0"/>
              <a:t>‹#›</a:t>
            </a:fld>
            <a:endParaRPr lang="en-US"/>
          </a:p>
        </p:txBody>
      </p:sp>
    </p:spTree>
    <p:extLst>
      <p:ext uri="{BB962C8B-B14F-4D97-AF65-F5344CB8AC3E}">
        <p14:creationId xmlns:p14="http://schemas.microsoft.com/office/powerpoint/2010/main" val="247708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B050"/>
        </a:solidFill>
        <a:effectLst/>
      </p:bgPr>
    </p:bg>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1073247" y="2233295"/>
            <a:ext cx="10578905" cy="224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20000"/>
              </a:lnSpc>
              <a:spcBef>
                <a:spcPct val="0"/>
              </a:spcBef>
              <a:buFontTx/>
              <a:buNone/>
            </a:pPr>
            <a:r>
              <a:rPr lang="en-US" altLang="en-US" sz="4000">
                <a:solidFill>
                  <a:schemeClr val="tx1"/>
                </a:solidFill>
                <a:latin typeface="Times New Roman" panose="02020603050405020304" pitchFamily="18" charset="0"/>
                <a:cs typeface="Times New Roman" panose="02020603050405020304" pitchFamily="18" charset="0"/>
              </a:rPr>
              <a:t>ĐỀ TÀI </a:t>
            </a:r>
            <a:endParaRPr lang="en-US" altLang="en-US" sz="4000" b="1">
              <a:solidFill>
                <a:schemeClr val="tx1"/>
              </a:solidFill>
              <a:latin typeface="Times New Roman" panose="02020603050405020304" pitchFamily="18" charset="0"/>
              <a:cs typeface="Times New Roman" panose="02020603050405020304" pitchFamily="18" charset="0"/>
            </a:endParaRPr>
          </a:p>
          <a:p>
            <a:pPr algn="ctr">
              <a:lnSpc>
                <a:spcPct val="120000"/>
              </a:lnSpc>
              <a:spcBef>
                <a:spcPct val="0"/>
              </a:spcBef>
              <a:buNone/>
            </a:pPr>
            <a:r>
              <a:rPr lang="en-US" sz="4000" b="1">
                <a:solidFill>
                  <a:srgbClr val="FF0000"/>
                </a:solidFill>
                <a:latin typeface="Times New Roman" panose="02020603050405020304" pitchFamily="18" charset="0"/>
                <a:cs typeface="Times New Roman" panose="02020603050405020304" pitchFamily="18" charset="0"/>
              </a:rPr>
              <a:t>Thiết kế lắp đặt hệ thống báo nước cho bể nước trong hộ gia đình</a:t>
            </a:r>
            <a:r>
              <a:rPr lang="en-US" altLang="en-US" sz="4000" b="1">
                <a:solidFill>
                  <a:schemeClr val="tx1"/>
                </a:solidFill>
                <a:latin typeface="Times New Roman" panose="02020603050405020304" pitchFamily="18" charset="0"/>
                <a:cs typeface="Times New Roman" panose="02020603050405020304" pitchFamily="18" charset="0"/>
              </a:rPr>
              <a:t>		</a:t>
            </a:r>
            <a:endParaRPr lang="en-US" altLang="en-US" sz="4000">
              <a:solidFill>
                <a:schemeClr val="tx1"/>
              </a:solidFill>
              <a:latin typeface="Times New Roman" panose="02020603050405020304" pitchFamily="18" charset="0"/>
              <a:cs typeface="Times New Roman" panose="02020603050405020304" pitchFamily="18" charset="0"/>
            </a:endParaRPr>
          </a:p>
        </p:txBody>
      </p:sp>
      <p:sp>
        <p:nvSpPr>
          <p:cNvPr id="3076" name="Text Box 9"/>
          <p:cNvSpPr txBox="1">
            <a:spLocks noChangeArrowheads="1"/>
          </p:cNvSpPr>
          <p:nvPr/>
        </p:nvSpPr>
        <p:spPr bwMode="auto">
          <a:xfrm>
            <a:off x="2199249" y="393185"/>
            <a:ext cx="805609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50000"/>
              </a:spcBef>
              <a:buFontTx/>
              <a:buNone/>
            </a:pPr>
            <a:r>
              <a:rPr lang="en-US" altLang="en-US" b="1">
                <a:solidFill>
                  <a:schemeClr val="tx1"/>
                </a:solidFill>
                <a:latin typeface="Arial" panose="020B0604020202020204" pitchFamily="34" charset="0"/>
              </a:rPr>
              <a:t>SỞ GIÁO DỤC VÀ ĐÀO TẠO TỈNH THÁI NGUYÊN</a:t>
            </a:r>
          </a:p>
          <a:p>
            <a:pPr algn="ctr" eaLnBrk="1" hangingPunct="1">
              <a:spcBef>
                <a:spcPct val="50000"/>
              </a:spcBef>
              <a:buFontTx/>
              <a:buNone/>
            </a:pPr>
            <a:r>
              <a:rPr lang="en-US" altLang="en-US" b="1">
                <a:solidFill>
                  <a:schemeClr val="tx1"/>
                </a:solidFill>
                <a:latin typeface="Arial" panose="020B0604020202020204" pitchFamily="34" charset="0"/>
              </a:rPr>
              <a:t>TRƯỜNG THPT  LƯƠNG PHÚ</a:t>
            </a:r>
          </a:p>
        </p:txBody>
      </p:sp>
      <p:sp>
        <p:nvSpPr>
          <p:cNvPr id="3077" name="Text Box 10"/>
          <p:cNvSpPr txBox="1">
            <a:spLocks noChangeArrowheads="1"/>
          </p:cNvSpPr>
          <p:nvPr/>
        </p:nvSpPr>
        <p:spPr bwMode="auto">
          <a:xfrm>
            <a:off x="4648200" y="6400800"/>
            <a:ext cx="3429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1200" b="1">
                <a:solidFill>
                  <a:schemeClr val="tx1"/>
                </a:solidFill>
                <a:latin typeface="Arial" panose="020B0604020202020204" pitchFamily="34" charset="0"/>
              </a:rPr>
              <a:t>THÁI NGUYÊN, THÁNG 11 NĂM </a:t>
            </a:r>
            <a:r>
              <a:rPr lang="en-US" altLang="en-US" sz="1200" b="1" smtClean="0">
                <a:solidFill>
                  <a:schemeClr val="tx1"/>
                </a:solidFill>
                <a:latin typeface="Arial" panose="020B0604020202020204" pitchFamily="34" charset="0"/>
              </a:rPr>
              <a:t>2015</a:t>
            </a:r>
            <a:endParaRPr lang="en-US" altLang="en-US" sz="1200" b="1">
              <a:solidFill>
                <a:schemeClr val="tx1"/>
              </a:solidFill>
              <a:latin typeface="Arial" panose="020B0604020202020204" pitchFamily="34" charset="0"/>
            </a:endParaRPr>
          </a:p>
        </p:txBody>
      </p:sp>
      <p:sp>
        <p:nvSpPr>
          <p:cNvPr id="2" name="Rectangle 1"/>
          <p:cNvSpPr/>
          <p:nvPr/>
        </p:nvSpPr>
        <p:spPr>
          <a:xfrm>
            <a:off x="1073247" y="5115824"/>
            <a:ext cx="9534659" cy="646331"/>
          </a:xfrm>
          <a:prstGeom prst="rect">
            <a:avLst/>
          </a:prstGeom>
        </p:spPr>
        <p:txBody>
          <a:bodyPr wrap="square">
            <a:spAutoFit/>
          </a:bodyPr>
          <a:lstStyle/>
          <a:p>
            <a:pPr marL="342900" lvl="0" indent="-342900" algn="just">
              <a:spcAft>
                <a:spcPts val="0"/>
              </a:spcAft>
              <a:buFont typeface="Arial" panose="020B0604020202020204" pitchFamily="34" charset="0"/>
              <a:buChar char="*"/>
            </a:pPr>
            <a:r>
              <a:rPr lang="en-US" i="1">
                <a:solidFill>
                  <a:srgbClr val="FFFF00"/>
                </a:solidFill>
                <a:latin typeface="Times New Roman" panose="02020603050405020304" pitchFamily="18" charset="0"/>
                <a:ea typeface="Times New Roman" panose="02020603050405020304" pitchFamily="18" charset="0"/>
              </a:rPr>
              <a:t>Nhóm tác giả:</a:t>
            </a:r>
            <a:endParaRPr lang="en-US" sz="1400">
              <a:solidFill>
                <a:srgbClr val="FFFF00"/>
              </a:solidFill>
              <a:latin typeface="Times New Roman" panose="02020603050405020304" pitchFamily="18" charset="0"/>
              <a:ea typeface="Times New Roman" panose="02020603050405020304" pitchFamily="18" charset="0"/>
            </a:endParaRPr>
          </a:p>
          <a:p>
            <a:pPr indent="457200" algn="just">
              <a:spcAft>
                <a:spcPts val="0"/>
              </a:spcAft>
            </a:pPr>
            <a:r>
              <a:rPr lang="en-US">
                <a:solidFill>
                  <a:srgbClr val="FFFF00"/>
                </a:solidFill>
                <a:latin typeface="Times New Roman" panose="02020603050405020304" pitchFamily="18" charset="0"/>
                <a:ea typeface="Times New Roman" panose="02020603050405020304" pitchFamily="18" charset="0"/>
              </a:rPr>
              <a:t>Nguyễn Anh Thế, Đào </a:t>
            </a:r>
            <a:r>
              <a:rPr lang="en-US">
                <a:solidFill>
                  <a:srgbClr val="FFFF00"/>
                </a:solidFill>
                <a:latin typeface="Times New Roman" panose="02020603050405020304" pitchFamily="18" charset="0"/>
                <a:ea typeface="Times New Roman" panose="02020603050405020304" pitchFamily="18" charset="0"/>
              </a:rPr>
              <a:t>Văn </a:t>
            </a:r>
            <a:r>
              <a:rPr lang="en-US" smtClean="0">
                <a:solidFill>
                  <a:srgbClr val="FFFF00"/>
                </a:solidFill>
                <a:latin typeface="Times New Roman" panose="02020603050405020304" pitchFamily="18" charset="0"/>
                <a:ea typeface="Times New Roman" panose="02020603050405020304" pitchFamily="18" charset="0"/>
              </a:rPr>
              <a:t>Cường</a:t>
            </a:r>
            <a:r>
              <a:rPr lang="en-US" sz="1400" smtClean="0">
                <a:solidFill>
                  <a:srgbClr val="FFFF00"/>
                </a:solidFill>
                <a:latin typeface="Times New Roman" panose="02020603050405020304" pitchFamily="18" charset="0"/>
                <a:ea typeface="Times New Roman" panose="02020603050405020304" pitchFamily="18" charset="0"/>
              </a:rPr>
              <a:t>  </a:t>
            </a:r>
            <a:r>
              <a:rPr lang="en-US" smtClean="0">
                <a:solidFill>
                  <a:srgbClr val="FFFF00"/>
                </a:solidFill>
                <a:latin typeface="Times New Roman" panose="02020603050405020304" pitchFamily="18" charset="0"/>
                <a:ea typeface="Times New Roman" panose="02020603050405020304" pitchFamily="18" charset="0"/>
              </a:rPr>
              <a:t>Lớp </a:t>
            </a:r>
            <a:r>
              <a:rPr lang="en-US">
                <a:solidFill>
                  <a:srgbClr val="FFFF00"/>
                </a:solidFill>
                <a:latin typeface="Times New Roman" panose="02020603050405020304" pitchFamily="18" charset="0"/>
                <a:ea typeface="Times New Roman" panose="02020603050405020304" pitchFamily="18" charset="0"/>
              </a:rPr>
              <a:t>12A8  Trường THPT Lương Phú</a:t>
            </a:r>
            <a:endParaRPr lang="en-US" sz="140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264895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D7DFF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THỰC TRẠNG</a:t>
            </a:r>
            <a:br>
              <a:rPr lang="en-US" b="1"/>
            </a:br>
            <a:endParaRPr lang="en-US" b="1"/>
          </a:p>
        </p:txBody>
      </p:sp>
      <p:sp>
        <p:nvSpPr>
          <p:cNvPr id="3" name="Content Placeholder 2"/>
          <p:cNvSpPr>
            <a:spLocks noGrp="1"/>
          </p:cNvSpPr>
          <p:nvPr>
            <p:ph idx="1"/>
          </p:nvPr>
        </p:nvSpPr>
        <p:spPr/>
        <p:txBody>
          <a:bodyPr/>
          <a:lstStyle/>
          <a:p>
            <a:pPr marL="0" indent="0">
              <a:buNone/>
            </a:pPr>
            <a:r>
              <a:rPr lang="en-US">
                <a:latin typeface="Times New Roman" panose="02020603050405020304" pitchFamily="18" charset="0"/>
                <a:cs typeface="Times New Roman" panose="02020603050405020304" pitchFamily="18" charset="0"/>
              </a:rPr>
              <a:t>Có một loại “thuốc bổ thiên nhiên” thần kỳ mà tạo hoá ban tặng cho con người. Nó rất gần gũi với mỗi chúng ta, hiện diện khắp mọi nơi, không những trong tự nhiên mà cả trong từng gia đình, bởi không có nó, sẽ không có sự sống, đó chính là nước. Thế nhưng, dường như nhiều người trong chúng ta, hoặc coi nhẹ, hoặc không để ý đến tầm quan trọng của loại “thần dược” này, dẫn đến nhiều tác hại đáng tiếc cho sức khoẻ của con người. Trong sinh hoạt họ lãng phí nước và sử dụng một cách bừa bãi. Một trong những cách mà con người thường lãng phí nước đó là khi bơm nước lên bể dẫn đến việc tràn nước do không để ý hay quên của con người.</a:t>
            </a:r>
          </a:p>
          <a:p>
            <a:pPr marL="0" indent="0">
              <a:buNone/>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0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THÔNG TIN CẦN BIẾT</a:t>
            </a:r>
            <a:r>
              <a:rPr lang="en-US"/>
              <a:t/>
            </a:r>
            <a:br>
              <a:rPr lang="en-US"/>
            </a:br>
            <a:endParaRPr lang="en-US"/>
          </a:p>
        </p:txBody>
      </p:sp>
      <p:sp>
        <p:nvSpPr>
          <p:cNvPr id="3" name="Content Placeholder 2"/>
          <p:cNvSpPr>
            <a:spLocks noGrp="1"/>
          </p:cNvSpPr>
          <p:nvPr>
            <p:ph idx="1"/>
          </p:nvPr>
        </p:nvSpPr>
        <p:spPr>
          <a:xfrm>
            <a:off x="562708" y="1431730"/>
            <a:ext cx="11310424" cy="1170793"/>
          </a:xfrm>
        </p:spPr>
        <p:txBody>
          <a:bodyPr>
            <a:noAutofit/>
          </a:bodyPr>
          <a:lstStyle/>
          <a:p>
            <a:pPr marL="0" indent="0">
              <a:buNone/>
            </a:pPr>
            <a:r>
              <a:rPr lang="en-US" sz="3400"/>
              <a:t>Hệ thống bể chứa nước của nhiều hộ gia đình ở các địa phương hầu như chưa có hệ thống cảnh báo khi nước tràn ra ngoài. </a:t>
            </a:r>
          </a:p>
        </p:txBody>
      </p:sp>
      <p:pic>
        <p:nvPicPr>
          <p:cNvPr id="1026" name="Picture 2" descr="http://static.baophapluat.vn/Uploaded/hoangtuananh/2014_09_08/anhchinh_KWC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8" y="2883877"/>
            <a:ext cx="6143625" cy="34575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vatgia.vn/ir_type3/cei13129586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406" y="2883877"/>
            <a:ext cx="4163206" cy="34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2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par>
                                <p:cTn id="18" presetID="2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MỤC ĐÍCH</a:t>
            </a:r>
            <a:r>
              <a:rPr lang="en-US"/>
              <a:t/>
            </a:r>
            <a:br>
              <a:rPr lang="en-US"/>
            </a:br>
            <a:endParaRPr lang="en-US"/>
          </a:p>
        </p:txBody>
      </p:sp>
      <p:sp>
        <p:nvSpPr>
          <p:cNvPr id="3" name="Content Placeholder 2"/>
          <p:cNvSpPr>
            <a:spLocks noGrp="1"/>
          </p:cNvSpPr>
          <p:nvPr>
            <p:ph idx="1"/>
          </p:nvPr>
        </p:nvSpPr>
        <p:spPr>
          <a:xfrm>
            <a:off x="950741" y="2177318"/>
            <a:ext cx="11006797" cy="1564689"/>
          </a:xfrm>
        </p:spPr>
        <p:txBody>
          <a:bodyPr/>
          <a:lstStyle/>
          <a:p>
            <a:pPr marL="0" indent="0">
              <a:buNone/>
            </a:pPr>
            <a:r>
              <a:rPr lang="en-US"/>
              <a:t>Nghiên cứu đề tài nhằm thiết kế lắp đặt hệ thống báo nước đầy hoặc hết trong bể nước với chi phí thấp nhất, đơn giản nhất và hiệu quả nhất.</a:t>
            </a:r>
          </a:p>
        </p:txBody>
      </p:sp>
    </p:spTree>
    <p:extLst>
      <p:ext uri="{BB962C8B-B14F-4D97-AF65-F5344CB8AC3E}">
        <p14:creationId xmlns:p14="http://schemas.microsoft.com/office/powerpoint/2010/main" val="2748134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1923"/>
            <a:ext cx="10515600" cy="964146"/>
          </a:xfrm>
        </p:spPr>
        <p:txBody>
          <a:bodyPr/>
          <a:lstStyle/>
          <a:p>
            <a:pPr algn="ctr"/>
            <a:r>
              <a:rPr lang="en-US" b="1">
                <a:solidFill>
                  <a:srgbClr val="FF0000"/>
                </a:solidFill>
              </a:rPr>
              <a:t>THIẾT KẾ MÔ HÌNH</a:t>
            </a:r>
          </a:p>
        </p:txBody>
      </p:sp>
      <p:sp>
        <p:nvSpPr>
          <p:cNvPr id="3" name="Content Placeholder 2"/>
          <p:cNvSpPr>
            <a:spLocks noGrp="1"/>
          </p:cNvSpPr>
          <p:nvPr>
            <p:ph idx="1"/>
          </p:nvPr>
        </p:nvSpPr>
        <p:spPr>
          <a:xfrm>
            <a:off x="597257" y="3618156"/>
            <a:ext cx="10997483" cy="2628097"/>
          </a:xfrm>
        </p:spPr>
        <p:txBody>
          <a:bodyPr>
            <a:noAutofit/>
          </a:bodyPr>
          <a:lstStyle/>
          <a:p>
            <a:r>
              <a:rPr lang="en-US" sz="2300" b="1">
                <a:latin typeface="Times New Roman" panose="02020603050405020304" pitchFamily="18" charset="0"/>
                <a:cs typeface="Times New Roman" panose="02020603050405020304" pitchFamily="18" charset="0"/>
              </a:rPr>
              <a:t>* NGUYÊN LIỆU</a:t>
            </a:r>
            <a:endParaRPr lang="en-US" sz="2300">
              <a:latin typeface="Times New Roman" panose="02020603050405020304" pitchFamily="18" charset="0"/>
              <a:cs typeface="Times New Roman" panose="02020603050405020304" pitchFamily="18" charset="0"/>
            </a:endParaRPr>
          </a:p>
          <a:p>
            <a:pPr lvl="0"/>
            <a:r>
              <a:rPr lang="en-US" sz="2300">
                <a:latin typeface="Times New Roman" panose="02020603050405020304" pitchFamily="18" charset="0"/>
                <a:cs typeface="Times New Roman" panose="02020603050405020304" pitchFamily="18" charset="0"/>
              </a:rPr>
              <a:t>Thùng chứa bằng nhựa(tận dụng) 20 lít có nắp đậy để làm bể nước.</a:t>
            </a:r>
          </a:p>
          <a:p>
            <a:pPr lvl="0"/>
            <a:r>
              <a:rPr lang="en-US" sz="2300">
                <a:latin typeface="Times New Roman" panose="02020603050405020304" pitchFamily="18" charset="0"/>
                <a:cs typeface="Times New Roman" panose="02020603050405020304" pitchFamily="18" charset="0"/>
              </a:rPr>
              <a:t>Ống nhựa có đường kính 4,5 cm.</a:t>
            </a:r>
          </a:p>
          <a:p>
            <a:pPr lvl="0"/>
            <a:r>
              <a:rPr lang="en-US" sz="2300">
                <a:latin typeface="Times New Roman" panose="02020603050405020304" pitchFamily="18" charset="0"/>
                <a:cs typeface="Times New Roman" panose="02020603050405020304" pitchFamily="18" charset="0"/>
              </a:rPr>
              <a:t>1 Cút chữ T có đường kính 4,5 cm, Các lá kim loại, dây dẫn điện.</a:t>
            </a:r>
          </a:p>
          <a:p>
            <a:pPr lvl="0"/>
            <a:r>
              <a:rPr lang="en-US" sz="2300">
                <a:latin typeface="Times New Roman" panose="02020603050405020304" pitchFamily="18" charset="0"/>
                <a:cs typeface="Times New Roman" panose="02020603050405020304" pitchFamily="18" charset="0"/>
              </a:rPr>
              <a:t>3 miếng xốp (2 miếng gắn lá kim loại). 1 miếng gỗ nhỏ.</a:t>
            </a:r>
          </a:p>
          <a:p>
            <a:pPr lvl="0"/>
            <a:r>
              <a:rPr lang="en-US" sz="2300">
                <a:latin typeface="Times New Roman" panose="02020603050405020304" pitchFamily="18" charset="0"/>
                <a:cs typeface="Times New Roman" panose="02020603050405020304" pitchFamily="18" charset="0"/>
              </a:rPr>
              <a:t>Nguồn điện một chiều 3V-12V,Bóng đèn 3V-3W.</a:t>
            </a:r>
          </a:p>
          <a:p>
            <a:pPr lvl="0"/>
            <a:r>
              <a:rPr lang="en-US" sz="2300">
                <a:latin typeface="Times New Roman" panose="02020603050405020304" pitchFamily="18" charset="0"/>
                <a:cs typeface="Times New Roman" panose="02020603050405020304" pitchFamily="18" charset="0"/>
              </a:rPr>
              <a:t>1 môtơ điện mi li một chiều 3V, chuông xe đạp cũ</a:t>
            </a:r>
          </a:p>
          <a:p>
            <a:endParaRPr lang="en-US" sz="230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7" y="759854"/>
            <a:ext cx="7133823" cy="285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8238" y="806114"/>
            <a:ext cx="3249813" cy="306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568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DBF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smtClean="0">
                <a:latin typeface="Times New Roman" panose="02020603050405020304" pitchFamily="18" charset="0"/>
                <a:cs typeface="Times New Roman" panose="02020603050405020304" pitchFamily="18" charset="0"/>
              </a:rPr>
              <a:t>KẾT </a:t>
            </a:r>
            <a:r>
              <a:rPr lang="en-US" sz="2400" b="1">
                <a:latin typeface="Times New Roman" panose="02020603050405020304" pitchFamily="18" charset="0"/>
                <a:cs typeface="Times New Roman" panose="02020603050405020304" pitchFamily="18" charset="0"/>
              </a:rPr>
              <a:t>QUẢ</a:t>
            </a:r>
            <a:r>
              <a:rPr lang="en-US" sz="2400">
                <a:latin typeface="Times New Roman" panose="02020603050405020304" pitchFamily="18" charset="0"/>
                <a:cs typeface="Times New Roman" panose="02020603050405020304" pitchFamily="18" charset="0"/>
              </a:rPr>
              <a:t/>
            </a:r>
            <a:br>
              <a:rPr lang="en-US" sz="2400">
                <a:latin typeface="Times New Roman" panose="02020603050405020304" pitchFamily="18" charset="0"/>
                <a:cs typeface="Times New Roman" panose="02020603050405020304" pitchFamily="18" charset="0"/>
              </a:rPr>
            </a:br>
            <a:r>
              <a:rPr lang="en-US" sz="2400">
                <a:latin typeface="Times New Roman" panose="02020603050405020304" pitchFamily="18" charset="0"/>
                <a:cs typeface="Times New Roman" panose="02020603050405020304" pitchFamily="18" charset="0"/>
              </a:rPr>
              <a:t>Sau khi sản phẩm hoàn thành, chúng tôi lắp đặt sản phẩm tại một số gia đình các xã có hoàn cảnh khó khăn và một số trường học trên địa bàn huyện Phú Bình.</a:t>
            </a:r>
            <a:br>
              <a:rPr lang="en-US" sz="2400">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737" y="1690688"/>
            <a:ext cx="5262698" cy="272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1602" y="4275786"/>
            <a:ext cx="5159666" cy="197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435" y="1756858"/>
            <a:ext cx="4965360" cy="258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3120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 - &amp;quot;THỰC TRẠNG &amp;quot;&quot;/&gt;&lt;property id=&quot;20307&quot; value=&quot;257&quot;/&gt;&lt;/object&gt;&lt;object type=&quot;3&quot; unique_id=&quot;10006&quot;&gt;&lt;property id=&quot;20148&quot; value=&quot;5&quot;/&gt;&lt;property id=&quot;20300&quot; value=&quot;Slide 3 - &amp;quot;THÔNG TIN CẦN BIẾT &amp;quot;&quot;/&gt;&lt;property id=&quot;20307&quot; value=&quot;258&quot;/&gt;&lt;/object&gt;&lt;object type=&quot;3&quot; unique_id=&quot;10007&quot;&gt;&lt;property id=&quot;20148&quot; value=&quot;5&quot;/&gt;&lt;property id=&quot;20300&quot; value=&quot;Slide 4 - &amp;quot;MỤC ĐÍCH &amp;quot;&quot;/&gt;&lt;property id=&quot;20307&quot; value=&quot;259&quot;/&gt;&lt;/object&gt;&lt;object type=&quot;3&quot; unique_id=&quot;10008&quot;&gt;&lt;property id=&quot;20148&quot; value=&quot;5&quot;/&gt;&lt;property id=&quot;20300&quot; value=&quot;Slide 5 - &amp;quot;THIẾT KẾ MÔ HÌNH&amp;quot;&quot;/&gt;&lt;property id=&quot;20307&quot; value=&quot;260&quot;/&gt;&lt;/object&gt;&lt;object type=&quot;3&quot; unique_id=&quot;10009&quot;&gt;&lt;property id=&quot;20148&quot; value=&quot;5&quot;/&gt;&lt;property id=&quot;20300&quot; value=&quot;Slide 6 - &amp;quot;KẾT QUẢ Sau khi sản phẩm hoàn thành, chúng tôi lắp đặt sản phẩm tại một số gia đình các xã có hoàn cảnh khó khăn và&quot;/&gt;&lt;property id=&quot;20307&quot; value=&quot;261&quot;/&gt;&lt;/object&gt;&lt;object type=&quot;3&quot; unique_id=&quot;11325&quot;&gt;&lt;property id=&quot;20148&quot; value=&quot;5&quot;/&gt;&lt;property id=&quot;20300&quot; value=&quot;Slide 1&quot;/&gt;&lt;property id=&quot;20307&quot; value=&quot;26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368</Words>
  <PresentationFormat>Widescreen</PresentationFormat>
  <Paragraphs>22</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Times New Roman</vt:lpstr>
      <vt:lpstr>Office Theme</vt:lpstr>
      <vt:lpstr>PowerPoint Presentation</vt:lpstr>
      <vt:lpstr>THỰC TRẠNG </vt:lpstr>
      <vt:lpstr>THÔNG TIN CẦN BIẾT </vt:lpstr>
      <vt:lpstr>MỤC ĐÍCH </vt:lpstr>
      <vt:lpstr>THIẾT KẾ MÔ HÌNH</vt:lpstr>
      <vt:lpstr>KẾT QUẢ Sau khi sản phẩm hoàn thành, chúng tôi lắp đặt sản phẩm tại một số gia đình các xã có hoàn cảnh khó khăn và một số trường học trên địa bàn huyện Phú Bình.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2016-04-21T11:10:13Z</dcterms:created>
  <dcterms:modified xsi:type="dcterms:W3CDTF">2016-04-23T14:20:16Z</dcterms:modified>
</cp:coreProperties>
</file>