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5" r:id="rId3"/>
    <p:sldId id="266" r:id="rId4"/>
    <p:sldId id="279" r:id="rId5"/>
    <p:sldId id="268" r:id="rId6"/>
    <p:sldId id="272" r:id="rId7"/>
    <p:sldId id="276" r:id="rId8"/>
    <p:sldId id="293" r:id="rId9"/>
    <p:sldId id="294" r:id="rId10"/>
    <p:sldId id="302" r:id="rId11"/>
    <p:sldId id="295" r:id="rId12"/>
    <p:sldId id="298" r:id="rId13"/>
    <p:sldId id="303" r:id="rId14"/>
    <p:sldId id="291" r:id="rId15"/>
    <p:sldId id="299" r:id="rId16"/>
    <p:sldId id="304" r:id="rId17"/>
    <p:sldId id="305" r:id="rId18"/>
    <p:sldId id="306" r:id="rId19"/>
    <p:sldId id="30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28" y="0"/>
            <a:ext cx="8867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5557"/>
            <a:ext cx="4572000" cy="358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/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3023"/>
            <a:ext cx="4191000" cy="34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1782"/>
            <a:ext cx="8839200" cy="257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3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5" y="75338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8763000" cy="164660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2" idx="2"/>
          </p:cNvCxnSpPr>
          <p:nvPr/>
        </p:nvCxnSpPr>
        <p:spPr>
          <a:xfrm flipH="1">
            <a:off x="1828800" y="2637205"/>
            <a:ext cx="2781300" cy="79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4610100" y="2637205"/>
            <a:ext cx="2628900" cy="791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2455" y="3429000"/>
            <a:ext cx="4159827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429000"/>
            <a:ext cx="3820390" cy="14478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4610100" y="2637205"/>
            <a:ext cx="0" cy="2772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4600" y="54102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1" y="-14975"/>
            <a:ext cx="937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vượng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226" y="4023319"/>
            <a:ext cx="87630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65715" y="464263"/>
            <a:ext cx="1652154" cy="41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43847" y="464263"/>
            <a:ext cx="1562100" cy="41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3519" y="941094"/>
            <a:ext cx="4142509" cy="270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6" y="918874"/>
            <a:ext cx="4255943" cy="2731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2916" y="80284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1904" y="89432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19" y="1264981"/>
            <a:ext cx="4128654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hầu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tuyển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thổ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Hán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2638" y="1306702"/>
            <a:ext cx="3889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577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43847" y="464263"/>
            <a:ext cx="0" cy="349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5" y="75338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-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6417"/>
            <a:ext cx="4267200" cy="58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6893"/>
            <a:ext cx="4419600" cy="596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-43784"/>
            <a:ext cx="8991600" cy="76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33400"/>
            <a:ext cx="86106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mô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Minh - </a:t>
            </a:r>
            <a:r>
              <a:rPr lang="en-US" sz="32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?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tới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phát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triển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200" b="1" i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?</a:t>
            </a:r>
            <a:endParaRPr lang="en-US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1" y="2634078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43621"/>
              </p:ext>
            </p:extLst>
          </p:nvPr>
        </p:nvGraphicFramePr>
        <p:xfrm>
          <a:off x="190500" y="3249631"/>
          <a:ext cx="8610600" cy="3303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7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33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33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 công nghiệp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33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68325"/>
              </p:ext>
            </p:extLst>
          </p:nvPr>
        </p:nvGraphicFramePr>
        <p:xfrm>
          <a:off x="152400" y="762001"/>
          <a:ext cx="8839200" cy="6187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20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nổi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bật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977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Luân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ngũ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chè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…)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26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Thủ</a:t>
                      </a:r>
                      <a:r>
                        <a:rPr lang="en-US" sz="2800" baseline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lụa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xưởng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khăp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577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thuê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,…).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35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nghiệp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42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86555"/>
              </p:ext>
            </p:extLst>
          </p:nvPr>
        </p:nvGraphicFramePr>
        <p:xfrm>
          <a:off x="152400" y="2342814"/>
          <a:ext cx="8915400" cy="4210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7090">
                  <a:extLst>
                    <a:ext uri="{9D8B030D-6E8A-4147-A177-3AD203B41FA5}">
                      <a16:colId xmlns:a16="http://schemas.microsoft.com/office/drawing/2014/main" val="1545434914"/>
                    </a:ext>
                  </a:extLst>
                </a:gridCol>
                <a:gridCol w="2293918">
                  <a:extLst>
                    <a:ext uri="{9D8B030D-6E8A-4147-A177-3AD203B41FA5}">
                      <a16:colId xmlns:a16="http://schemas.microsoft.com/office/drawing/2014/main" val="1266643004"/>
                    </a:ext>
                  </a:extLst>
                </a:gridCol>
                <a:gridCol w="3614392">
                  <a:extLst>
                    <a:ext uri="{9D8B030D-6E8A-4147-A177-3AD203B41FA5}">
                      <a16:colId xmlns:a16="http://schemas.microsoft.com/office/drawing/2014/main" val="4160707644"/>
                    </a:ext>
                  </a:extLst>
                </a:gridCol>
              </a:tblGrid>
              <a:tr h="64814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Đường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Minh - Thanh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7868795"/>
                  </a:ext>
                </a:extLst>
              </a:tr>
              <a:tr h="145704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 nghiệp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6427022"/>
                  </a:ext>
                </a:extLst>
              </a:tr>
              <a:tr h="648149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 công nghiệp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3973705"/>
                  </a:ext>
                </a:extLst>
              </a:tr>
              <a:tr h="145704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nghiệp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5393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96045"/>
            <a:ext cx="883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54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en-US" alt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altLang="en-US" sz="28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indent="254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-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-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79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03838"/>
            <a:ext cx="8915400" cy="67403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GV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SGK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29)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internet,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web: http:inghethuatyua. com/lich-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-phat-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quytrinh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-san-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-do-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canh-duc-tran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https://songnguhoathaotra.com/su-linh-lung-canh-duc-tran/;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https://www.vietnamplus.vn/kham-pha-nghe-thuat-san-xuat-gom-su-doc-dao-cua-trung-quoc/574443.vnp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290162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44780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3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89154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6. KHÁI LƯỢC TIẾN TRÌNH LỊCH SỬ TRUNG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KỈ VII ĐẾN GIỮA THẾ KỈ XIX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447800"/>
            <a:ext cx="8763000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Lập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Sơ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đồ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Tiến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trình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phát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triển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từ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kỉ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VII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giữa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kỉ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XIX (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các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Đường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Tống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Nguyên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, Minh,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Thanh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).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 smtClean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Nêu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nét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chính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về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sự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thịnh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vượng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dưới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Đường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 smtClean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Mô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tả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sự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phát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triển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kinh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dưới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thời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Minh 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Thanh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91" y="381000"/>
            <a:ext cx="8915400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6. KHÁI LƯỢC TIẾN TRÌNH LỊCH SỬ TRUNG QUỐC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THẾ KỈ VII ĐẾN GIỮA THẾ KỈ XIX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9412"/>
            <a:ext cx="8788791" cy="54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924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81000"/>
            <a:ext cx="8915400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6. KHÁI LƯỢC TIẾN TRÌNH LỊCH SỬ TRUNG QUỐC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THẾ KỈ VII ĐẾN GIỮA THẾ KỈ XIX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09"/>
            <a:ext cx="9144000" cy="51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3" y="1828842"/>
            <a:ext cx="907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153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692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 trình thống nhất và sự xác lập chế độ phong kiến dưới thời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Thủy Hoàng</a:t>
            </a:r>
            <a:endParaRPr lang="en-US" sz="2800" dirty="0" smtClean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6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65380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143000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220"/>
            <a:ext cx="91440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581400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05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79115"/>
            <a:ext cx="861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Nam-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" y="602335"/>
            <a:ext cx="9029700" cy="277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005864"/>
            <a:ext cx="8915400" cy="3016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...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TQ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77049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21" y="4293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3500" y="410123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8809" y="410123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136" y="446758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00900" y="3807522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383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93964" y="228600"/>
            <a:ext cx="922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79400"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VII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XIX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49283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86800" cy="563231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indent="254000" algn="just">
              <a:spcAft>
                <a:spcPts val="0"/>
              </a:spcAft>
              <a:tabLst>
                <a:tab pos="451485" algn="l"/>
              </a:tabLst>
            </a:pPr>
            <a:r>
              <a:rPr lang="en-CA" sz="4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CA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kỷ 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VII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kỷ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XIX.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(618 - 907)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(907 - 960)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(960 – 1279)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(1271 – 1368)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(1368 – 1644)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(1644 – 1911).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818</Words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PowerPoint Presentation</vt:lpstr>
      <vt:lpstr>BÀI 6. KHÁI LƯỢC TIẾN TRÌNH LỊCH SỬ TRUNG QUỐC TỪ THẾ KỈ VII ĐẾN GIỮA THẾ KỈ XIX  </vt:lpstr>
      <vt:lpstr>BÀI 6. KHÁI LƯỢC TIẾN TRÌNH LỊCH SỬ TRUNG QUỐC TỪ THẾ KỈ VII ĐẾN GIỮA THẾ KỈ XIX </vt:lpstr>
      <vt:lpstr>BÀI 6. KHÁI LƯỢC TIẾN TRÌNH LỊCH SỬ TRUNG QUỐC TỪ THẾ KỈ VII ĐẾN GIỮA THẾ KỈ XIX </vt:lpstr>
      <vt:lpstr>PowerPoint Presentation</vt:lpstr>
      <vt:lpstr>PowerPoint Presentation</vt:lpstr>
      <vt:lpstr>PowerPoint Presentation</vt:lpstr>
      <vt:lpstr>1. Khái lược tiến trình lịch sử của Trung Quốc  từ thế kỷ VII đến giữa thế kỷ XIX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Sự phát triển kinh tế thời Minh - Thanh</vt:lpstr>
      <vt:lpstr>3. Sự phát triển kinh tế thời Minh - Thanh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2021-07-19T08:13:53Z</dcterms:created>
  <dcterms:modified xsi:type="dcterms:W3CDTF">2022-06-26T09:52:59Z</dcterms:modified>
</cp:coreProperties>
</file>