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1DC7-DE79-48F0-B774-7C78D665F3D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E67A5-FF08-42E9-93A2-3AA4517F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730F-AF97-4A18-A08E-B148DE744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304" y="106017"/>
            <a:ext cx="10005392" cy="1390739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cap="none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THỰC HÀNH MỘT SỐ TÍNH NĂNG HỮU ÍCH CỦA MÁY TÌM KIẾM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A81E0-6977-4514-901D-EDF77BE629D5}"/>
              </a:ext>
            </a:extLst>
          </p:cNvPr>
          <p:cNvSpPr txBox="1"/>
          <p:nvPr/>
        </p:nvSpPr>
        <p:spPr>
          <a:xfrm>
            <a:off x="506895" y="1874941"/>
            <a:ext cx="11178209" cy="4014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1000"/>
              </a:spcAft>
              <a:buAutoNum type="arabicPeriod"/>
            </a:pPr>
            <a:r>
              <a:rPr lang="vi-VN" sz="2600" b="1">
                <a:solidFill>
                  <a:srgbClr val="FFC000"/>
                </a:solidFill>
                <a:effectLst/>
                <a:latin typeface="+mj-lt"/>
                <a:ea typeface="Arial" panose="020B0604020202020204" pitchFamily="34" charset="0"/>
              </a:rPr>
              <a:t>Sử dụng biểu thức t</a:t>
            </a:r>
            <a:r>
              <a:rPr lang="en-US" sz="2600" b="1">
                <a:solidFill>
                  <a:srgbClr val="FFC000"/>
                </a:solidFill>
                <a:latin typeface="+mj-lt"/>
                <a:ea typeface="Arial" panose="020B0604020202020204" pitchFamily="34" charset="0"/>
              </a:rPr>
              <a:t>ì</a:t>
            </a:r>
            <a:r>
              <a:rPr lang="vi-VN" sz="2600" b="1">
                <a:solidFill>
                  <a:srgbClr val="FFC000"/>
                </a:solidFill>
                <a:effectLst/>
                <a:latin typeface="+mj-lt"/>
                <a:ea typeface="Arial" panose="020B0604020202020204" pitchFamily="34" charset="0"/>
              </a:rPr>
              <a:t>m kiếm</a:t>
            </a:r>
            <a:endParaRPr lang="en-US" sz="2600" b="1">
              <a:solidFill>
                <a:srgbClr val="FFC000"/>
              </a:solidFill>
              <a:latin typeface="+mj-lt"/>
              <a:ea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1.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hợp các từ khoá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thành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thức tìm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 algn="just">
              <a:lnSpc>
                <a:spcPct val="119000"/>
              </a:lnSpc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u: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sử dụng máy tìm kiếm Google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thực hiện tìm kiếm với các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thức sau và so sánh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quả nhận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gian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m,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lượng trang web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nội dung một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trang web kết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9000"/>
              </a:lnSpc>
              <a:buClr>
                <a:srgbClr val="000000"/>
              </a:buClr>
              <a:buSzPts val="2000"/>
              <a:tabLst>
                <a:tab pos="74168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 heo xanh.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buClr>
                <a:srgbClr val="000000"/>
              </a:buClr>
              <a:buSzPts val="2000"/>
              <a:tabLst>
                <a:tab pos="75565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“Cá heo xanh'’ + “cửa hàng”.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buClr>
                <a:srgbClr val="000000"/>
              </a:buClr>
              <a:buSzPts val="2000"/>
              <a:tabLst>
                <a:tab pos="75565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 hàng cá heo xanh.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C8FE6B-6F87-476A-8343-D270B5286828}"/>
              </a:ext>
            </a:extLst>
          </p:cNvPr>
          <p:cNvSpPr txBox="1"/>
          <p:nvPr/>
        </p:nvSpPr>
        <p:spPr>
          <a:xfrm>
            <a:off x="198783" y="120208"/>
            <a:ext cx="11728174" cy="5203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>
              <a:lnSpc>
                <a:spcPct val="117000"/>
              </a:lnSpc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n:</a:t>
            </a:r>
            <a:endParaRPr lang="en-US" sz="26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5600" algn="just">
              <a:lnSpc>
                <a:spcPct val="11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 cập trang web 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www.google.com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tại ô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nhập lần lượt các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thức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trên, quan sát và nhận xét các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qua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5600" algn="just">
              <a:lnSpc>
                <a:spcPct val="11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Google hỗ trợ các k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hiệu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ặc biệt và toán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tăng hiệu qua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kiếm, một số kí hiệu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như sau (kí hiệu A, B là các từ khoá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kiếm):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28955" algn="l"/>
              </a:tabLst>
            </a:pP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</a:t>
            </a: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trang chứa chính xác từ khoá A.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28955" algn="l"/>
              </a:tabLst>
            </a:pP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A-B: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trang chứa từ khoá A nhưng không chứa từ khoá B.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28955" algn="l"/>
              </a:tabLst>
            </a:pP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A+B: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trang kết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chưa cá từ kh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óa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và B nhưng không cần theo thứ tự.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60705" algn="l"/>
              </a:tabLst>
            </a:pP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A*: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trang chứa từ khoá A và một số từ khác mà Googlc xem là có liên quan. 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6070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Từ khoá </a:t>
            </a:r>
            <a:r>
              <a:rPr lang="vi-VN" sz="2600" i="1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"tin học*"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các trang có chứa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lang="vi-VN" sz="2600" i="1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"tin học úng dụng", "tin học văn phòng',...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200538-E384-4742-93CD-6045EFECC10E}"/>
              </a:ext>
            </a:extLst>
          </p:cNvPr>
          <p:cNvSpPr txBox="1"/>
          <p:nvPr/>
        </p:nvSpPr>
        <p:spPr>
          <a:xfrm>
            <a:off x="384313" y="237776"/>
            <a:ext cx="11025809" cy="2394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54355" algn="l"/>
              </a:tabLst>
            </a:pP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AND B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trang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cả từ khoá A và B.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51180" algn="l"/>
              </a:tabLst>
            </a:pP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OR B (hoặc A</a:t>
            </a: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B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Tìm trang chứa từ khoá A hoặc B. Toán tử này hữu ích khi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từ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nghĩa hoặc một từ có nhi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cách vi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65150" algn="l"/>
              </a:tabLst>
            </a:pP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filetype (loại tệp)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thông tin chính xác theo loại tệp như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“.doc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“.pdf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Sử dụng tì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khoá này thuận lợi trong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tài liệu, sách điện tử.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C7FD5-59A0-4F37-B0F4-9C336EAB96A0}"/>
              </a:ext>
            </a:extLst>
          </p:cNvPr>
          <p:cNvSpPr txBox="1"/>
          <p:nvPr/>
        </p:nvSpPr>
        <p:spPr>
          <a:xfrm>
            <a:off x="238538" y="2948989"/>
            <a:ext cx="11635410" cy="3523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20000"/>
              </a:lnSpc>
              <a:spcAft>
                <a:spcPts val="2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2. </a:t>
            </a:r>
            <a:r>
              <a:rPr lang="vi-VN" sz="260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 chỉnh bi</a:t>
            </a:r>
            <a:r>
              <a:rPr lang="en-US" sz="260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thức t</a:t>
            </a:r>
            <a:r>
              <a:rPr lang="en-US" sz="260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</a:t>
            </a:r>
            <a:endParaRPr lang="en-US" sz="260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>
              <a:lnSpc>
                <a:spcPct val="120000"/>
              </a:lnSpc>
              <a:spcAft>
                <a:spcPts val="200"/>
              </a:spcAft>
            </a:pP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êu c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>
              <a:lnSpc>
                <a:spcPct val="122000"/>
              </a:lnSpc>
              <a:spcAft>
                <a:spcPts val="2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 trên kết quả Bài 1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 hãy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iều chỉnh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thức tìm kiếm để nhận đưực kết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phù 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mong đợi 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 Ví dụ “Đặc điểm sinh thái của cá heo xanh”.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>
              <a:lnSpc>
                <a:spcPct val="120000"/>
              </a:lnSpc>
              <a:spcAft>
                <a:spcPts val="200"/>
              </a:spcAft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>
              <a:lnSpc>
                <a:spcPct val="119000"/>
              </a:lnSpc>
              <a:spcAft>
                <a:spcPts val="2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 toán từ trừ (-)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loại các trang web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cửa hàng có tên cá heo xanh: Nhập vào ô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 từ khoá “cá heo xanh” - “cửa hàng”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7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36D3E1-C94B-4B4A-8D70-B78942A05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8" t="30716" r="19239" b="8771"/>
          <a:stretch/>
        </p:blipFill>
        <p:spPr>
          <a:xfrm>
            <a:off x="901147" y="172278"/>
            <a:ext cx="10614992" cy="61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010E60-32C0-484C-9C8D-C422F0AD8C71}"/>
              </a:ext>
            </a:extLst>
          </p:cNvPr>
          <p:cNvSpPr txBox="1"/>
          <p:nvPr/>
        </p:nvSpPr>
        <p:spPr>
          <a:xfrm>
            <a:off x="258417" y="0"/>
            <a:ext cx="11675165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93700" algn="just">
              <a:lnSpc>
                <a:spcPct val="115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 thu hẹp kết quả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 là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bộ lọc tr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một hoặc nhi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thuộc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dữ liệu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cách truy cập trang tìm kiếm nâng cao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>
                <a:solidFill>
                  <a:srgbClr val="FFFF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vi-VN" sz="2600">
                <a:solidFill>
                  <a:srgbClr val="FFFF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ww. </a:t>
            </a:r>
            <a:r>
              <a:rPr lang="vi-VN" sz="2600" i="1">
                <a:solidFill>
                  <a:srgbClr val="FFFF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google. com'advanced search</a:t>
            </a:r>
            <a:endParaRPr lang="en-US" sz="2600">
              <a:solidFill>
                <a:srgbClr val="FFFF00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8870C-8EA6-4326-AF1C-9C968A2C2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7" t="25859" r="44130" b="10071"/>
          <a:stretch/>
        </p:blipFill>
        <p:spPr>
          <a:xfrm>
            <a:off x="442374" y="1078371"/>
            <a:ext cx="11307251" cy="55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782ECE-F861-49C6-9DCB-D0A24B1E802A}"/>
              </a:ext>
            </a:extLst>
          </p:cNvPr>
          <p:cNvSpPr txBox="1"/>
          <p:nvPr/>
        </p:nvSpPr>
        <p:spPr>
          <a:xfrm>
            <a:off x="172277" y="0"/>
            <a:ext cx="10018643" cy="189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spcAft>
                <a:spcPts val="2000"/>
              </a:spcAft>
            </a:pP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vi-VN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 kiếm th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</a:t>
            </a:r>
            <a:r>
              <a:rPr lang="vi-VN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tin bằng giọng nói</a:t>
            </a: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indent="228600">
              <a:spcAft>
                <a:spcPts val="20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3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kiếm thông tin b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giọng nói trên Google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617CE-81CD-4478-A6A8-8ABB4C769174}"/>
              </a:ext>
            </a:extLst>
          </p:cNvPr>
          <p:cNvSpPr txBox="1"/>
          <p:nvPr/>
        </p:nvSpPr>
        <p:spPr>
          <a:xfrm>
            <a:off x="172276" y="1641475"/>
            <a:ext cx="5168349" cy="5123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25000"/>
              </a:lnSpc>
              <a:spcAft>
                <a:spcPts val="600"/>
              </a:spcAft>
            </a:pP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1.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Truy cập trang web </a:t>
            </a:r>
            <a:r>
              <a:rPr lang="vi-VN" sz="26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www.google.co</a:t>
            </a:r>
            <a:r>
              <a:rPr lang="en-US" sz="26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chọn ngôn ngữ ti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Việt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lnSpc>
                <a:spcPct val="125000"/>
              </a:lnSpc>
            </a:pPr>
            <a:r>
              <a:rPr lang="vi-VN" sz="2600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tượng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giọng nói), xu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hiện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như ở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bật micro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và nói ‘"trường học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quận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Giấy”.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quả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là các trang web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các trường học ở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quận 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ầu Giấy.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323D1A-7000-48DB-935D-87FC87F19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0" t="31569" r="11575" b="11575"/>
          <a:stretch/>
        </p:blipFill>
        <p:spPr>
          <a:xfrm>
            <a:off x="4147932" y="3282950"/>
            <a:ext cx="450574" cy="405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F0AA91-8596-4229-9327-43FB76DD6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52" t="31674" r="20109" b="8580"/>
          <a:stretch/>
        </p:blipFill>
        <p:spPr>
          <a:xfrm>
            <a:off x="5632174" y="1275273"/>
            <a:ext cx="6289238" cy="53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D1C3CA-23B1-4337-B8EB-A90D81A44AE4}"/>
              </a:ext>
            </a:extLst>
          </p:cNvPr>
          <p:cNvSpPr txBox="1"/>
          <p:nvPr/>
        </p:nvSpPr>
        <p:spPr>
          <a:xfrm>
            <a:off x="530087" y="779382"/>
            <a:ext cx="10827026" cy="2090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>
              <a:lnSpc>
                <a:spcPct val="125000"/>
              </a:lnSpc>
              <a:spcAft>
                <a:spcPts val="4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giọng nói 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thuận lợi khi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các thiết bị di động, thi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bị đi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trên ô tô.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24000"/>
              </a:lnSpc>
              <a:spcAft>
                <a:spcPts val="2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 ra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Google còn cung cấp tính năng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hình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nh.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quả 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là các trang web có hình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m,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67196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183</TotalTime>
  <Words>881</Words>
  <PresentationFormat>Widescreen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.VnArabiaH</vt:lpstr>
      <vt:lpstr>Arial</vt:lpstr>
      <vt:lpstr>Calibri</vt:lpstr>
      <vt:lpstr>Calibri Light</vt:lpstr>
      <vt:lpstr>Times New Roman</vt:lpstr>
      <vt:lpstr>Celestial</vt:lpstr>
      <vt:lpstr>Bài 2: THỰC HÀNH MỘT SỐ TÍNH NĂNG HỮU ÍCH CỦA MÁY TÌM KIẾM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2023-07-25T02:39:51Z</dcterms:created>
  <dcterms:modified xsi:type="dcterms:W3CDTF">2023-08-05T04:02:09Z</dcterms:modified>
</cp:coreProperties>
</file>