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media/audio2.wav" ContentType="audio/x-wav"/>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1.wav" ContentType="audio/x-wav"/>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44" r:id="rId2"/>
    <p:sldMasterId id="2147483696" r:id="rId3"/>
    <p:sldMasterId id="2147483732" r:id="rId4"/>
    <p:sldMasterId id="2147483708" r:id="rId5"/>
    <p:sldMasterId id="2147483684" r:id="rId6"/>
    <p:sldMasterId id="2147483720" r:id="rId7"/>
    <p:sldMasterId id="2147483768" r:id="rId8"/>
    <p:sldMasterId id="2147483672" r:id="rId9"/>
    <p:sldMasterId id="2147483660" r:id="rId10"/>
    <p:sldMasterId id="2147483794" r:id="rId11"/>
  </p:sldMasterIdLst>
  <p:notesMasterIdLst>
    <p:notesMasterId r:id="rId46"/>
  </p:notesMasterIdLst>
  <p:sldIdLst>
    <p:sldId id="390" r:id="rId12"/>
    <p:sldId id="419" r:id="rId13"/>
    <p:sldId id="437" r:id="rId14"/>
    <p:sldId id="439" r:id="rId15"/>
    <p:sldId id="434" r:id="rId16"/>
    <p:sldId id="432" r:id="rId17"/>
    <p:sldId id="440" r:id="rId18"/>
    <p:sldId id="394" r:id="rId19"/>
    <p:sldId id="469" r:id="rId20"/>
    <p:sldId id="466" r:id="rId21"/>
    <p:sldId id="462" r:id="rId22"/>
    <p:sldId id="465" r:id="rId23"/>
    <p:sldId id="443" r:id="rId24"/>
    <p:sldId id="470" r:id="rId25"/>
    <p:sldId id="444" r:id="rId26"/>
    <p:sldId id="445" r:id="rId27"/>
    <p:sldId id="446" r:id="rId28"/>
    <p:sldId id="447" r:id="rId29"/>
    <p:sldId id="448" r:id="rId30"/>
    <p:sldId id="449" r:id="rId31"/>
    <p:sldId id="450" r:id="rId32"/>
    <p:sldId id="452" r:id="rId33"/>
    <p:sldId id="415" r:id="rId34"/>
    <p:sldId id="451" r:id="rId35"/>
    <p:sldId id="454" r:id="rId36"/>
    <p:sldId id="461" r:id="rId37"/>
    <p:sldId id="455" r:id="rId38"/>
    <p:sldId id="456" r:id="rId39"/>
    <p:sldId id="457" r:id="rId40"/>
    <p:sldId id="458" r:id="rId41"/>
    <p:sldId id="459" r:id="rId42"/>
    <p:sldId id="460" r:id="rId43"/>
    <p:sldId id="421" r:id="rId44"/>
    <p:sldId id="262"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Quang Đẩu" initials="PQĐ" lastIdx="12" clrIdx="0">
    <p:extLst>
      <p:ext uri="{19B8F6BF-5375-455C-9EA6-DF929625EA0E}">
        <p15:presenceInfo xmlns:p15="http://schemas.microsoft.com/office/powerpoint/2012/main" userId="S::3100916701@haiphong.itrithuc.vn::fd6329ac-269d-42f8-9921-b86245d495d3" providerId="AD"/>
      </p:ext>
    </p:extLst>
  </p:cmAuthor>
  <p:cmAuthor id="2" name="Admin" initials="A" lastIdx="8" clrIdx="1">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3300"/>
    <a:srgbClr val="00FF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4660"/>
  </p:normalViewPr>
  <p:slideViewPr>
    <p:cSldViewPr snapToGrid="0">
      <p:cViewPr varScale="1">
        <p:scale>
          <a:sx n="65" d="100"/>
          <a:sy n="65" d="100"/>
        </p:scale>
        <p:origin x="654" y="60"/>
      </p:cViewPr>
      <p:guideLst>
        <p:guide orient="horz" pos="2160"/>
        <p:guide pos="3840"/>
      </p:guideLst>
    </p:cSldViewPr>
  </p:slideViewPr>
  <p:notesTextViewPr>
    <p:cViewPr>
      <p:scale>
        <a:sx n="1" d="1"/>
        <a:sy n="1" d="1"/>
      </p:scale>
      <p:origin x="0" y="0"/>
    </p:cViewPr>
  </p:notesTextViewPr>
  <p:notesViewPr>
    <p:cSldViewPr snapToGrid="0" showGuides="1">
      <p:cViewPr varScale="1">
        <p:scale>
          <a:sx n="55" d="100"/>
          <a:sy n="55" d="100"/>
        </p:scale>
        <p:origin x="288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8-07T10:46:15.294" idx="8">
    <p:pos x="3377" y="2732"/>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8-05T14:41:28.706" idx="1">
    <p:pos x="10" y="10"/>
    <p:text>y/c các nhóm cho ví dụ trong cuộc sống hằng ngày về câu lệnh phụ thuộc vào đk</p:text>
    <p:extLst>
      <p:ext uri="{C676402C-5697-4E1C-873F-D02D1690AC5C}">
        <p15:threadingInfo xmlns:p15="http://schemas.microsoft.com/office/powerpoint/2012/main" timeZoneBias="-420"/>
      </p:ext>
    </p:extLst>
  </p:cm>
  <p:cm authorId="2" dt="2021-08-05T14:42:07.004" idx="3">
    <p:pos x="10" y="106"/>
    <p:text>thêm 1 Slide nữa</p:text>
    <p:extLst>
      <p:ext uri="{C676402C-5697-4E1C-873F-D02D1690AC5C}">
        <p15:threadingInfo xmlns:p15="http://schemas.microsoft.com/office/powerpoint/2012/main" timeZoneBias="-420">
          <p15:parentCm authorId="2" idx="1"/>
        </p15:threadingInfo>
      </p:ext>
    </p:extLst>
  </p:cm>
  <p:cm authorId="2" dt="2021-08-05T14:42:55.148" idx="5">
    <p:pos x="10" y="202"/>
    <p:text>nên cho HS tự lấy ví dụ trước sau đó mới chiếu Slide ví dụ 1 đó trên bảng chiếu</p:text>
    <p:extLst>
      <p:ext uri="{C676402C-5697-4E1C-873F-D02D1690AC5C}">
        <p15:threadingInfo xmlns:p15="http://schemas.microsoft.com/office/powerpoint/2012/main" timeZoneBias="-420">
          <p15:parentCm authorId="2" idx="1"/>
        </p15:threadingInfo>
      </p:ext>
    </p:extLst>
  </p:cm>
  <p:cm authorId="2" dt="2021-08-05T14:43:17.240" idx="6">
    <p:pos x="10" y="298"/>
    <p:text>chứ chiếu liền vd 1 coi như áp đặt HS</p:text>
    <p:extLst>
      <p:ext uri="{C676402C-5697-4E1C-873F-D02D1690AC5C}">
        <p15:threadingInfo xmlns:p15="http://schemas.microsoft.com/office/powerpoint/2012/main" timeZoneBias="-420">
          <p15:parentCm authorId="2"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16/08/2021</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8</a:t>
            </a:fld>
            <a:endParaRPr lang="vi-VN"/>
          </a:p>
        </p:txBody>
      </p:sp>
    </p:spTree>
    <p:extLst>
      <p:ext uri="{BB962C8B-B14F-4D97-AF65-F5344CB8AC3E}">
        <p14:creationId xmlns:p14="http://schemas.microsoft.com/office/powerpoint/2010/main" val="372156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9</a:t>
            </a:fld>
            <a:endParaRPr lang="vi-VN"/>
          </a:p>
        </p:txBody>
      </p:sp>
    </p:spTree>
    <p:extLst>
      <p:ext uri="{BB962C8B-B14F-4D97-AF65-F5344CB8AC3E}">
        <p14:creationId xmlns:p14="http://schemas.microsoft.com/office/powerpoint/2010/main" val="2415257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10</a:t>
            </a:fld>
            <a:endParaRPr lang="vi-VN"/>
          </a:p>
        </p:txBody>
      </p:sp>
    </p:spTree>
    <p:extLst>
      <p:ext uri="{BB962C8B-B14F-4D97-AF65-F5344CB8AC3E}">
        <p14:creationId xmlns:p14="http://schemas.microsoft.com/office/powerpoint/2010/main" val="3624075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14</a:t>
            </a:fld>
            <a:endParaRPr lang="vi-VN"/>
          </a:p>
        </p:txBody>
      </p:sp>
    </p:spTree>
    <p:extLst>
      <p:ext uri="{BB962C8B-B14F-4D97-AF65-F5344CB8AC3E}">
        <p14:creationId xmlns:p14="http://schemas.microsoft.com/office/powerpoint/2010/main" val="1402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15</a:t>
            </a:fld>
            <a:endParaRPr lang="vi-VN"/>
          </a:p>
        </p:txBody>
      </p:sp>
    </p:spTree>
    <p:extLst>
      <p:ext uri="{BB962C8B-B14F-4D97-AF65-F5344CB8AC3E}">
        <p14:creationId xmlns:p14="http://schemas.microsoft.com/office/powerpoint/2010/main" val="3756753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16</a:t>
            </a:fld>
            <a:endParaRPr lang="vi-VN"/>
          </a:p>
        </p:txBody>
      </p:sp>
    </p:spTree>
    <p:extLst>
      <p:ext uri="{BB962C8B-B14F-4D97-AF65-F5344CB8AC3E}">
        <p14:creationId xmlns:p14="http://schemas.microsoft.com/office/powerpoint/2010/main" val="272023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8" name="Chỗ dành sẵn cho Chân trang 7">
            <a:extLst>
              <a:ext uri="{FF2B5EF4-FFF2-40B4-BE49-F238E27FC236}">
                <a16:creationId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4" name="Chỗ dành sẵn cho Chân trang 3">
            <a:extLst>
              <a:ext uri="{FF2B5EF4-FFF2-40B4-BE49-F238E27FC236}">
                <a16:creationId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3" name="Chỗ dành sẵn cho Chân trang 2">
            <a:extLst>
              <a:ext uri="{FF2B5EF4-FFF2-40B4-BE49-F238E27FC236}">
                <a16:creationId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1FE0F4-CCD0-4A1D-92F1-4161E64F646E}"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654150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FE0F4-CCD0-4A1D-92F1-4161E64F646E}"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349219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1FE0F4-CCD0-4A1D-92F1-4161E64F646E}"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2984346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1FE0F4-CCD0-4A1D-92F1-4161E64F646E}"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934064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1FE0F4-CCD0-4A1D-92F1-4161E64F646E}" type="datetimeFigureOut">
              <a:rPr lang="en-US" smtClean="0"/>
              <a:t>8/16/2021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756635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1FE0F4-CCD0-4A1D-92F1-4161E64F646E}" type="datetimeFigureOut">
              <a:rPr lang="en-US" smtClean="0"/>
              <a:t>8/16/2021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3228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FE0F4-CCD0-4A1D-92F1-4161E64F646E}" type="datetimeFigureOut">
              <a:rPr lang="en-US" smtClean="0"/>
              <a:t>8/16/2021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957873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1FE0F4-CCD0-4A1D-92F1-4161E64F646E}"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931716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7064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1FE0F4-CCD0-4A1D-92F1-4161E64F646E}"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88979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FE0F4-CCD0-4A1D-92F1-4161E64F646E}"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393012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FE0F4-CCD0-4A1D-92F1-4161E64F646E}"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921545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05566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76388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79178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05896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95983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0352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8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81536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9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15188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0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4263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1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55963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61646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9833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8" name="Chỗ dành sẵn cho Chân trang 7">
            <a:extLst>
              <a:ext uri="{FF2B5EF4-FFF2-40B4-BE49-F238E27FC236}">
                <a16:creationId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4" name="Chỗ dành sẵn cho Chân trang 3">
            <a:extLst>
              <a:ext uri="{FF2B5EF4-FFF2-40B4-BE49-F238E27FC236}">
                <a16:creationId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3" name="Chỗ dành sẵn cho Chân trang 2">
            <a:extLst>
              <a:ext uri="{FF2B5EF4-FFF2-40B4-BE49-F238E27FC236}">
                <a16:creationId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16/08/2021</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4.gif"/><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theme" Target="../theme/theme11.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6.gif"/><Relationship Id="rId2" Type="http://schemas.openxmlformats.org/officeDocument/2006/relationships/slideLayout" Target="../slideLayouts/slideLayout14.xml"/><Relationship Id="rId16" Type="http://schemas.openxmlformats.org/officeDocument/2006/relationships/image" Target="../media/image5.gi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gi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8.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9.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0.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2.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3.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4.gif"/><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6.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5.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80" r:id="rId12"/>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FE0F4-CCD0-4A1D-92F1-4161E64F646E}" type="datetimeFigureOut">
              <a:rPr lang="en-US" smtClean="0"/>
              <a:t>8/16/2021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71FB2-206F-41A8-B3E1-31B5958C6A47}" type="slidenum">
              <a:rPr lang="en-US" smtClean="0"/>
              <a:t>‹#›</a:t>
            </a:fld>
            <a:endParaRPr lang="en-US"/>
          </a:p>
        </p:txBody>
      </p:sp>
    </p:spTree>
    <p:extLst>
      <p:ext uri="{BB962C8B-B14F-4D97-AF65-F5344CB8AC3E}">
        <p14:creationId xmlns:p14="http://schemas.microsoft.com/office/powerpoint/2010/main" val="31525830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13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46.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4.png"/><Relationship Id="rId18"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0.png"/><Relationship Id="rId12" Type="http://schemas.openxmlformats.org/officeDocument/2006/relationships/image" Target="../media/image53.png"/><Relationship Id="rId17" Type="http://schemas.openxmlformats.org/officeDocument/2006/relationships/slide" Target="slide32.xml"/><Relationship Id="rId2" Type="http://schemas.openxmlformats.org/officeDocument/2006/relationships/image" Target="../media/image44.jpeg"/><Relationship Id="rId16" Type="http://schemas.openxmlformats.org/officeDocument/2006/relationships/image" Target="../media/image56.png"/><Relationship Id="rId20" Type="http://schemas.openxmlformats.org/officeDocument/2006/relationships/slide" Target="slide33.xml"/><Relationship Id="rId1" Type="http://schemas.openxmlformats.org/officeDocument/2006/relationships/slideLayout" Target="../slideLayouts/slideLayout112.xml"/><Relationship Id="rId6" Type="http://schemas.openxmlformats.org/officeDocument/2006/relationships/image" Target="../media/image49.png"/><Relationship Id="rId11" Type="http://schemas.openxmlformats.org/officeDocument/2006/relationships/slide" Target="slide30.xml"/><Relationship Id="rId5" Type="http://schemas.openxmlformats.org/officeDocument/2006/relationships/slide" Target="slide28.xml"/><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58.gif"/><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49.png"/><Relationship Id="rId14" Type="http://schemas.openxmlformats.org/officeDocument/2006/relationships/image" Target="../media/image63.gif"/></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image" Target="../media/image6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63.gif"/></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image" Target="../media/image63.gif"/></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7.png"/><Relationship Id="rId14" Type="http://schemas.openxmlformats.org/officeDocument/2006/relationships/image" Target="../media/image63.gif"/></Relationships>
</file>

<file path=ppt/slides/_rels/slide3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117.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1569512" y="1967195"/>
            <a:ext cx="8955993" cy="1081629"/>
          </a:xfrm>
          <a:prstGeom prst="rect">
            <a:avLst/>
          </a:prstGeom>
        </p:spPr>
        <p:txBody>
          <a:bodyPr wrap="none" fromWordArt="1">
            <a:prstTxWarp prst="textPlain">
              <a:avLst>
                <a:gd name="adj" fmla="val 50000"/>
              </a:avLst>
            </a:prstTxWarp>
          </a:bodyPr>
          <a:lstStyle/>
          <a:p>
            <a:r>
              <a:rPr lang="en-US" b="1" dirty="0">
                <a:solidFill>
                  <a:srgbClr val="FF0000"/>
                </a:solidFill>
                <a:effectLst>
                  <a:outerShdw dist="35941" dir="2700000" algn="ctr" rotWithShape="0">
                    <a:srgbClr val="C0C0C0">
                      <a:alpha val="80000"/>
                    </a:srgbClr>
                  </a:outerShdw>
                </a:effectLst>
                <a:latin typeface="Times New Roman" panose="02020603050405020304" pitchFamily="18" charset="0"/>
                <a:cs typeface="Times New Roman" panose="02020603050405020304" pitchFamily="18" charset="0"/>
              </a:rPr>
              <a:t>ĐẾN DỰ GIỜ MÔN TIN LỚP 6 </a:t>
            </a:r>
            <a:endParaRPr lang="en-US" sz="3600" dirty="0">
              <a:solidFill>
                <a:srgbClr val="FF0000"/>
              </a:solidFill>
              <a:effectLst/>
              <a:latin typeface="Times New Roman" panose="02020603050405020304" pitchFamily="18" charset="0"/>
              <a:cs typeface="Times New Roman" panose="02020603050405020304" pitchFamily="18" charset="0"/>
            </a:endParaRP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755982" y="3208638"/>
            <a:ext cx="858305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dirty="0">
                <a:solidFill>
                  <a:srgbClr val="0000FF"/>
                </a:solidFill>
                <a:latin typeface="VNI-Times" pitchFamily="2" charset="0"/>
              </a:rPr>
              <a:t>CHUÙC CAÙC EM HOÏC TOÁT</a:t>
            </a:r>
          </a:p>
        </p:txBody>
      </p:sp>
      <p:sp>
        <p:nvSpPr>
          <p:cNvPr id="8" name="Rectangle 3">
            <a:extLst>
              <a:ext uri="{FF2B5EF4-FFF2-40B4-BE49-F238E27FC236}">
                <a16:creationId xmlns:a16="http://schemas.microsoft.com/office/drawing/2014/main" id="{B2801ADD-39A9-4313-88C6-528A13508C45}"/>
              </a:ext>
            </a:extLst>
          </p:cNvPr>
          <p:cNvSpPr/>
          <p:nvPr/>
        </p:nvSpPr>
        <p:spPr>
          <a:xfrm>
            <a:off x="180821" y="485797"/>
            <a:ext cx="11733376" cy="1752600"/>
          </a:xfrm>
          <a:prstGeom prst="rect">
            <a:avLst/>
          </a:prstGeom>
          <a:noFill/>
        </p:spPr>
        <p:txBody>
          <a:bodyPr wrap="none" lIns="121920" tIns="60960" rIns="121920" bIns="60960" numCol="1">
            <a:prstTxWarp prst="textDeflateBottom">
              <a:avLst/>
            </a:prstTxWarp>
            <a:spAutoFit/>
          </a:bodyPr>
          <a:lstStyle/>
          <a:p>
            <a:pPr algn="ctr"/>
            <a:r>
              <a:rPr lang="en-US" sz="5867" b="1" dirty="0" err="1">
                <a:ln w="1905"/>
                <a:solidFill>
                  <a:srgbClr val="FF0000"/>
                </a:solidFill>
                <a:effectLst>
                  <a:innerShdw blurRad="69850" dist="43180" dir="5400000">
                    <a:srgbClr val="000000">
                      <a:alpha val="65000"/>
                    </a:srgbClr>
                  </a:innerShdw>
                </a:effectLst>
              </a:rPr>
              <a:t>Kính</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chào</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quý</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thầy</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cô</a:t>
            </a:r>
            <a:endParaRPr lang="en-US" sz="5867" b="1" dirty="0">
              <a:ln w="1905"/>
              <a:solidFill>
                <a:srgbClr val="FF0000"/>
              </a:solidFill>
              <a:effectLst>
                <a:innerShdw blurRad="69850" dist="43180" dir="5400000">
                  <a:srgbClr val="000000">
                    <a:alpha val="65000"/>
                  </a:srgbClr>
                </a:innerShdw>
              </a:effectLst>
            </a:endParaRPr>
          </a:p>
        </p:txBody>
      </p:sp>
      <p:sp>
        <p:nvSpPr>
          <p:cNvPr id="9"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0" y="4940880"/>
            <a:ext cx="1209501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rPr>
              <a:t>TRƯỜNG</a:t>
            </a:r>
          </a:p>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Gv</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hiện</a:t>
            </a:r>
            <a:r>
              <a:rPr lang="en-US" altLang="en-US" sz="3200" b="1">
                <a:solidFill>
                  <a:srgbClr val="0000FF"/>
                </a:solidFill>
                <a:latin typeface="Times New Roman" panose="02020603050405020304" pitchFamily="18" charset="0"/>
                <a:cs typeface="Times New Roman" panose="02020603050405020304" pitchFamily="18" charset="0"/>
              </a:rPr>
              <a:t>:</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9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par>
                          <p:cTn id="23" fill="hold">
                            <p:stCondLst>
                              <p:cond delay="4500"/>
                            </p:stCondLst>
                            <p:childTnLst>
                              <p:par>
                                <p:cTn id="24" presetID="18" presetClass="entr" presetSubtype="6" fill="hold"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strips(downRight)">
                                      <p:cBhvr>
                                        <p:cTn id="26" dur="500"/>
                                        <p:tgtEl>
                                          <p:spTgt spid="9">
                                            <p:txEl>
                                              <p:pRg st="0" end="0"/>
                                            </p:txEl>
                                          </p:spTgt>
                                        </p:tgtEl>
                                      </p:cBhvr>
                                    </p:animEffect>
                                  </p:childTnLst>
                                </p:cTn>
                              </p:par>
                            </p:childTnLst>
                          </p:cTn>
                        </p:par>
                        <p:par>
                          <p:cTn id="27" fill="hold">
                            <p:stCondLst>
                              <p:cond delay="5000"/>
                            </p:stCondLst>
                            <p:childTnLst>
                              <p:par>
                                <p:cTn id="28" presetID="18" presetClass="entr" presetSubtype="6"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strips(downRight)">
                                      <p:cBhvr>
                                        <p:cTn id="30" dur="500"/>
                                        <p:tgtEl>
                                          <p:spTgt spid="9">
                                            <p:txEl>
                                              <p:pRg st="1" end="1"/>
                                            </p:txEl>
                                          </p:spTgt>
                                        </p:tgtEl>
                                      </p:cBhvr>
                                    </p:animEffect>
                                  </p:childTnLst>
                                </p:cTn>
                              </p:par>
                            </p:childTnLst>
                          </p:cTn>
                        </p:par>
                        <p:par>
                          <p:cTn id="31" fill="hold">
                            <p:stCondLst>
                              <p:cond delay="5500"/>
                            </p:stCondLst>
                            <p:childTnLst>
                              <p:par>
                                <p:cTn id="32" presetID="6" presetClass="emph" presetSubtype="0" fill="hold" grpId="0" nodeType="afterEffect">
                                  <p:stCondLst>
                                    <p:cond delay="0"/>
                                  </p:stCondLst>
                                  <p:childTnLst>
                                    <p:animScale>
                                      <p:cBhvr>
                                        <p:cTn id="33" dur="2000" fill="hold"/>
                                        <p:tgtEl>
                                          <p:spTgt spid="9">
                                            <p:txEl>
                                              <p:pRg st="0" end="0"/>
                                            </p:txEl>
                                          </p:spTgt>
                                        </p:tgtEl>
                                      </p:cBhvr>
                                      <p:by x="120000" y="120000"/>
                                    </p:animScale>
                                  </p:childTnLst>
                                </p:cTn>
                              </p:par>
                            </p:childTnLst>
                          </p:cTn>
                        </p:par>
                        <p:par>
                          <p:cTn id="34" fill="hold">
                            <p:stCondLst>
                              <p:cond delay="7500"/>
                            </p:stCondLst>
                            <p:childTnLst>
                              <p:par>
                                <p:cTn id="35" presetID="6" presetClass="emph" presetSubtype="0" fill="hold" grpId="0" nodeType="afterEffect">
                                  <p:stCondLst>
                                    <p:cond delay="0"/>
                                  </p:stCondLst>
                                  <p:childTnLst>
                                    <p:animScale>
                                      <p:cBhvr>
                                        <p:cTn id="36" dur="2000" fill="hold"/>
                                        <p:tgtEl>
                                          <p:spTgt spid="9">
                                            <p:txEl>
                                              <p:pRg st="1" end="1"/>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8424" y="1271887"/>
            <a:ext cx="11594079" cy="255454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dụ: </a:t>
            </a:r>
            <a:r>
              <a:rPr lang="vi-VN" sz="3200" dirty="0">
                <a:latin typeface="Times New Roman" panose="02020603050405020304" pitchFamily="18" charset="0"/>
                <a:cs typeface="Times New Roman" panose="02020603050405020304" pitchFamily="18" charset="0"/>
              </a:rPr>
              <a:t>Tuần này, một nhóm bạn lớp 6 hẹn sẽ chơi cùng nhau sau ba tiết học của chiều thứ Năm như sau:</a:t>
            </a:r>
          </a:p>
          <a:p>
            <a:r>
              <a:rPr lang="vi-VN" sz="3200" dirty="0">
                <a:latin typeface="Times New Roman" panose="02020603050405020304" pitchFamily="18" charset="0"/>
                <a:cs typeface="Times New Roman" panose="02020603050405020304" pitchFamily="18" charset="0"/>
              </a:rPr>
              <a:t>1) 16 giờ có mặt ở cửa phòng học l</a:t>
            </a:r>
            <a:r>
              <a:rPr lang="en-US" sz="3200" dirty="0">
                <a:latin typeface="Times New Roman" panose="02020603050405020304" pitchFamily="18" charset="0"/>
                <a:cs typeface="Times New Roman" panose="02020603050405020304" pitchFamily="18" charset="0"/>
              </a:rPr>
              <a:t>ớ</a:t>
            </a:r>
            <a:r>
              <a:rPr lang="vi-VN" sz="3200" dirty="0">
                <a:latin typeface="Times New Roman" panose="02020603050405020304" pitchFamily="18" charset="0"/>
                <a:cs typeface="Times New Roman" panose="02020603050405020304" pitchFamily="18" charset="0"/>
              </a:rPr>
              <a:t>p 6A.</a:t>
            </a:r>
          </a:p>
          <a:p>
            <a:r>
              <a:rPr lang="vi-VN" sz="3200" dirty="0">
                <a:latin typeface="Times New Roman" panose="02020603050405020304" pitchFamily="18" charset="0"/>
                <a:cs typeface="Times New Roman" panose="02020603050405020304" pitchFamily="18" charset="0"/>
              </a:rPr>
              <a:t>2) Nếu </a:t>
            </a:r>
            <a:r>
              <a:rPr lang="vi-VN" sz="3200" i="1" dirty="0">
                <a:solidFill>
                  <a:srgbClr val="FF0000"/>
                </a:solidFill>
                <a:latin typeface="Times New Roman" panose="02020603050405020304" pitchFamily="18" charset="0"/>
                <a:cs typeface="Times New Roman" panose="02020603050405020304" pitchFamily="18" charset="0"/>
              </a:rPr>
              <a:t>trời mưa: </a:t>
            </a:r>
            <a:r>
              <a:rPr lang="vi-VN" sz="3200" dirty="0">
                <a:latin typeface="Times New Roman" panose="02020603050405020304" pitchFamily="18" charset="0"/>
                <a:cs typeface="Times New Roman" panose="02020603050405020304" pitchFamily="18" charset="0"/>
              </a:rPr>
              <a:t>chơi cờ vua trong phòng học </a:t>
            </a:r>
            <a:r>
              <a:rPr lang="en-US" sz="3200" dirty="0">
                <a:latin typeface="Times New Roman" panose="02020603050405020304" pitchFamily="18" charset="0"/>
                <a:cs typeface="Times New Roman" panose="02020603050405020304" pitchFamily="18" charset="0"/>
              </a:rPr>
              <a:t>l</a:t>
            </a:r>
            <a:r>
              <a:rPr lang="vi-VN" sz="3200" dirty="0">
                <a:latin typeface="Times New Roman" panose="02020603050405020304" pitchFamily="18" charset="0"/>
                <a:cs typeface="Times New Roman" panose="02020603050405020304" pitchFamily="18" charset="0"/>
              </a:rPr>
              <a:t>ớp 6A.</a:t>
            </a:r>
          </a:p>
          <a:p>
            <a:r>
              <a:rPr lang="vi-VN" sz="3200" dirty="0">
                <a:latin typeface="Times New Roman" panose="02020603050405020304" pitchFamily="18" charset="0"/>
                <a:cs typeface="Times New Roman" panose="02020603050405020304" pitchFamily="18" charset="0"/>
              </a:rPr>
              <a:t>3) Nếu </a:t>
            </a:r>
            <a:r>
              <a:rPr lang="vi-VN" sz="3200" i="1" dirty="0">
                <a:solidFill>
                  <a:srgbClr val="FF0000"/>
                </a:solidFill>
                <a:latin typeface="Times New Roman" panose="02020603050405020304" pitchFamily="18" charset="0"/>
                <a:cs typeface="Times New Roman" panose="02020603050405020304" pitchFamily="18" charset="0"/>
              </a:rPr>
              <a:t>trời không mưa: </a:t>
            </a:r>
            <a:r>
              <a:rPr lang="vi-VN" sz="3200" dirty="0">
                <a:latin typeface="Times New Roman" panose="02020603050405020304" pitchFamily="18" charset="0"/>
                <a:cs typeface="Times New Roman" panose="02020603050405020304" pitchFamily="18" charset="0"/>
              </a:rPr>
              <a:t>chơi đá bóng ở sân trường.</a:t>
            </a:r>
          </a:p>
        </p:txBody>
      </p:sp>
      <p:sp>
        <p:nvSpPr>
          <p:cNvPr id="7" name="Rectangle 6"/>
          <p:cNvSpPr/>
          <p:nvPr/>
        </p:nvSpPr>
        <p:spPr>
          <a:xfrm>
            <a:off x="632755" y="4389140"/>
            <a:ext cx="10636136"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1: Khi thực hiện quy trình trên sẽ xảy ra mấy trường hợp?</a:t>
            </a:r>
          </a:p>
        </p:txBody>
      </p:sp>
      <p:sp>
        <p:nvSpPr>
          <p:cNvPr id="10" name="Rectangle 9"/>
          <p:cNvSpPr/>
          <p:nvPr/>
        </p:nvSpPr>
        <p:spPr>
          <a:xfrm>
            <a:off x="632755" y="4936622"/>
            <a:ext cx="11857414"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2: Em hãy lấy ví dụ về câu lệnh điều kiện?  </a:t>
            </a:r>
          </a:p>
        </p:txBody>
      </p:sp>
      <p:sp>
        <p:nvSpPr>
          <p:cNvPr id="11" name="Rectangle 10"/>
          <p:cNvSpPr/>
          <p:nvPr/>
        </p:nvSpPr>
        <p:spPr>
          <a:xfrm>
            <a:off x="632755" y="5484104"/>
            <a:ext cx="11857414"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3: Khi nào cần cấu trúc rẽ nhánh? </a:t>
            </a:r>
          </a:p>
        </p:txBody>
      </p:sp>
      <p:sp>
        <p:nvSpPr>
          <p:cNvPr id="5" name="TextBox 4"/>
          <p:cNvSpPr txBox="1"/>
          <p:nvPr/>
        </p:nvSpPr>
        <p:spPr>
          <a:xfrm>
            <a:off x="358435" y="3841479"/>
            <a:ext cx="301178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1088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P spid="10" grpId="0"/>
      <p:bldP spid="11"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3335" y="1214953"/>
            <a:ext cx="11594079" cy="255454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dụ: </a:t>
            </a:r>
            <a:r>
              <a:rPr lang="vi-VN" sz="3200" dirty="0">
                <a:latin typeface="Times New Roman" panose="02020603050405020304" pitchFamily="18" charset="0"/>
                <a:cs typeface="Times New Roman" panose="02020603050405020304" pitchFamily="18" charset="0"/>
              </a:rPr>
              <a:t>Tuần này, một nhóm bạn lớp 6 hẹn sẽ chơi cùng nhau sau ba tiết học của chiều thứ Năm như sau:</a:t>
            </a:r>
          </a:p>
          <a:p>
            <a:r>
              <a:rPr lang="vi-VN" sz="3200" dirty="0">
                <a:latin typeface="Times New Roman" panose="02020603050405020304" pitchFamily="18" charset="0"/>
                <a:cs typeface="Times New Roman" panose="02020603050405020304" pitchFamily="18" charset="0"/>
              </a:rPr>
              <a:t>1) 16 giờ có mặt ở cửa phòng học l</a:t>
            </a:r>
            <a:r>
              <a:rPr lang="en-US" sz="3200" dirty="0">
                <a:latin typeface="Times New Roman" panose="02020603050405020304" pitchFamily="18" charset="0"/>
                <a:cs typeface="Times New Roman" panose="02020603050405020304" pitchFamily="18" charset="0"/>
              </a:rPr>
              <a:t>ớ</a:t>
            </a:r>
            <a:r>
              <a:rPr lang="vi-VN" sz="3200" dirty="0">
                <a:latin typeface="Times New Roman" panose="02020603050405020304" pitchFamily="18" charset="0"/>
                <a:cs typeface="Times New Roman" panose="02020603050405020304" pitchFamily="18" charset="0"/>
              </a:rPr>
              <a:t>p 6A.</a:t>
            </a:r>
          </a:p>
          <a:p>
            <a:r>
              <a:rPr lang="vi-VN" sz="3200" dirty="0">
                <a:latin typeface="Times New Roman" panose="02020603050405020304" pitchFamily="18" charset="0"/>
                <a:cs typeface="Times New Roman" panose="02020603050405020304" pitchFamily="18" charset="0"/>
              </a:rPr>
              <a:t>2) Nếu </a:t>
            </a:r>
            <a:r>
              <a:rPr lang="vi-VN" sz="3200" i="1" dirty="0">
                <a:solidFill>
                  <a:srgbClr val="FF0000"/>
                </a:solidFill>
                <a:latin typeface="Times New Roman" panose="02020603050405020304" pitchFamily="18" charset="0"/>
                <a:cs typeface="Times New Roman" panose="02020603050405020304" pitchFamily="18" charset="0"/>
              </a:rPr>
              <a:t>trời mưa: </a:t>
            </a:r>
            <a:r>
              <a:rPr lang="vi-VN" sz="3200" dirty="0">
                <a:latin typeface="Times New Roman" panose="02020603050405020304" pitchFamily="18" charset="0"/>
                <a:cs typeface="Times New Roman" panose="02020603050405020304" pitchFamily="18" charset="0"/>
              </a:rPr>
              <a:t>chơi cờ vua trong phòng học </a:t>
            </a:r>
            <a:r>
              <a:rPr lang="en-US" sz="3200" dirty="0">
                <a:latin typeface="Times New Roman" panose="02020603050405020304" pitchFamily="18" charset="0"/>
                <a:cs typeface="Times New Roman" panose="02020603050405020304" pitchFamily="18" charset="0"/>
              </a:rPr>
              <a:t>l</a:t>
            </a:r>
            <a:r>
              <a:rPr lang="vi-VN" sz="3200" dirty="0">
                <a:latin typeface="Times New Roman" panose="02020603050405020304" pitchFamily="18" charset="0"/>
                <a:cs typeface="Times New Roman" panose="02020603050405020304" pitchFamily="18" charset="0"/>
              </a:rPr>
              <a:t>ớp 6A.</a:t>
            </a:r>
          </a:p>
          <a:p>
            <a:r>
              <a:rPr lang="vi-VN" sz="3200" dirty="0">
                <a:latin typeface="Times New Roman" panose="02020603050405020304" pitchFamily="18" charset="0"/>
                <a:cs typeface="Times New Roman" panose="02020603050405020304" pitchFamily="18" charset="0"/>
              </a:rPr>
              <a:t>3) Nếu </a:t>
            </a:r>
            <a:r>
              <a:rPr lang="vi-VN" sz="3200" i="1" dirty="0">
                <a:solidFill>
                  <a:srgbClr val="FF0000"/>
                </a:solidFill>
                <a:latin typeface="Times New Roman" panose="02020603050405020304" pitchFamily="18" charset="0"/>
                <a:cs typeface="Times New Roman" panose="02020603050405020304" pitchFamily="18" charset="0"/>
              </a:rPr>
              <a:t>trời không mưa: </a:t>
            </a:r>
            <a:r>
              <a:rPr lang="vi-VN" sz="3200" dirty="0">
                <a:latin typeface="Times New Roman" panose="02020603050405020304" pitchFamily="18" charset="0"/>
                <a:cs typeface="Times New Roman" panose="02020603050405020304" pitchFamily="18" charset="0"/>
              </a:rPr>
              <a:t>chơi đá bóng ở sân trường.</a:t>
            </a:r>
          </a:p>
        </p:txBody>
      </p:sp>
      <p:sp>
        <p:nvSpPr>
          <p:cNvPr id="7" name="Rectangle 6"/>
          <p:cNvSpPr/>
          <p:nvPr/>
        </p:nvSpPr>
        <p:spPr>
          <a:xfrm>
            <a:off x="676675" y="4453905"/>
            <a:ext cx="5026944" cy="954107"/>
          </a:xfrm>
          <a:prstGeom prst="rect">
            <a:avLst/>
          </a:prstGeom>
          <a:solidFill>
            <a:schemeClr val="accent6">
              <a:lumMod val="40000"/>
              <a:lumOff val="60000"/>
            </a:schemeClr>
          </a:solid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 </a:t>
            </a:r>
            <a:r>
              <a:rPr lang="vi-VN" sz="2800" b="1" dirty="0">
                <a:solidFill>
                  <a:srgbClr val="FF0000"/>
                </a:solidFill>
                <a:latin typeface="Times New Roman" panose="02020603050405020304" pitchFamily="18" charset="0"/>
                <a:cs typeface="Times New Roman" panose="02020603050405020304" pitchFamily="18" charset="0"/>
              </a:rPr>
              <a:t>Khi thực hiện quy trình trên sẽ xảy ra mấy trường hợp?</a:t>
            </a:r>
          </a:p>
        </p:txBody>
      </p:sp>
      <p:sp>
        <p:nvSpPr>
          <p:cNvPr id="5" name="TextBox 4"/>
          <p:cNvSpPr txBox="1"/>
          <p:nvPr/>
        </p:nvSpPr>
        <p:spPr>
          <a:xfrm>
            <a:off x="7262023" y="3822413"/>
            <a:ext cx="1505891" cy="584775"/>
          </a:xfrm>
          <a:prstGeom prst="rect">
            <a:avLst/>
          </a:prstGeom>
          <a:noFill/>
        </p:spPr>
        <p:txBody>
          <a:bodyPr wrap="square" rtlCol="0">
            <a:spAutoFit/>
          </a:bodyPr>
          <a:lstStyle/>
          <a:p>
            <a:r>
              <a:rPr lang="en-US" sz="3200" b="1" u="sng" dirty="0" err="1">
                <a:solidFill>
                  <a:srgbClr val="0000FF"/>
                </a:solidFill>
                <a:latin typeface="Times New Roman" panose="02020603050405020304" pitchFamily="18" charset="0"/>
                <a:cs typeface="Times New Roman" panose="02020603050405020304" pitchFamily="18" charset="0"/>
              </a:rPr>
              <a:t>Trả</a:t>
            </a:r>
            <a:r>
              <a:rPr lang="en-US" sz="3200" b="1" u="sng" dirty="0">
                <a:solidFill>
                  <a:srgbClr val="0000FF"/>
                </a:solidFill>
                <a:latin typeface="Times New Roman" panose="02020603050405020304" pitchFamily="18" charset="0"/>
                <a:cs typeface="Times New Roman" panose="02020603050405020304" pitchFamily="18" charset="0"/>
              </a:rPr>
              <a:t> </a:t>
            </a:r>
            <a:r>
              <a:rPr lang="en-US" sz="3200" b="1" u="sng" dirty="0" err="1">
                <a:solidFill>
                  <a:srgbClr val="0000FF"/>
                </a:solidFill>
                <a:latin typeface="Times New Roman" panose="02020603050405020304" pitchFamily="18" charset="0"/>
                <a:cs typeface="Times New Roman" panose="02020603050405020304" pitchFamily="18" charset="0"/>
              </a:rPr>
              <a:t>lời</a:t>
            </a:r>
            <a:r>
              <a:rPr lang="en-US" sz="3200" b="1" u="sng" dirty="0">
                <a:solidFill>
                  <a:srgbClr val="0000FF"/>
                </a:solidFill>
                <a:latin typeface="Times New Roman" panose="02020603050405020304" pitchFamily="18" charset="0"/>
                <a:cs typeface="Times New Roman" panose="02020603050405020304" pitchFamily="18" charset="0"/>
              </a:rPr>
              <a:t>:</a:t>
            </a:r>
          </a:p>
        </p:txBody>
      </p:sp>
      <p:sp>
        <p:nvSpPr>
          <p:cNvPr id="8" name="Rectangle 7"/>
          <p:cNvSpPr/>
          <p:nvPr/>
        </p:nvSpPr>
        <p:spPr>
          <a:xfrm>
            <a:off x="6111932" y="4460103"/>
            <a:ext cx="5745482" cy="1384995"/>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1: </a:t>
            </a:r>
            <a:r>
              <a:rPr lang="vi-VN" sz="2800" b="1" dirty="0">
                <a:solidFill>
                  <a:srgbClr val="0000FF"/>
                </a:solidFill>
                <a:latin typeface="Times New Roman" panose="02020603050405020304" pitchFamily="18" charset="0"/>
                <a:cs typeface="Times New Roman" panose="02020603050405020304" pitchFamily="18" charset="0"/>
              </a:rPr>
              <a:t>Khi thực hiện quy trình trên sẽ xảy ra 2 trường hợp bắt đầu bằng từ </a:t>
            </a:r>
            <a:r>
              <a:rPr lang="en-US"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Times New Roman" panose="02020603050405020304" pitchFamily="18" charset="0"/>
                <a:cs typeface="Times New Roman" panose="02020603050405020304" pitchFamily="18" charset="0"/>
              </a:rPr>
              <a:t>Nếu</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24405" y="3837593"/>
            <a:ext cx="301178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a:t>
            </a:r>
          </a:p>
        </p:txBody>
      </p:sp>
      <p:cxnSp>
        <p:nvCxnSpPr>
          <p:cNvPr id="15" name="Straight Connector 14"/>
          <p:cNvCxnSpPr/>
          <p:nvPr/>
        </p:nvCxnSpPr>
        <p:spPr>
          <a:xfrm flipH="1">
            <a:off x="6019801" y="3837593"/>
            <a:ext cx="9524" cy="24489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62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5" name="TextBox 4"/>
          <p:cNvSpPr txBox="1"/>
          <p:nvPr/>
        </p:nvSpPr>
        <p:spPr>
          <a:xfrm>
            <a:off x="6916629" y="1241091"/>
            <a:ext cx="1505891"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Trả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lời</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455436" y="1241091"/>
            <a:ext cx="301178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a:t>
            </a:r>
          </a:p>
        </p:txBody>
      </p:sp>
      <p:cxnSp>
        <p:nvCxnSpPr>
          <p:cNvPr id="15" name="Straight Connector 14"/>
          <p:cNvCxnSpPr/>
          <p:nvPr/>
        </p:nvCxnSpPr>
        <p:spPr>
          <a:xfrm>
            <a:off x="5619705" y="1752123"/>
            <a:ext cx="3732" cy="49516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93991" y="1937496"/>
            <a:ext cx="4722135" cy="954107"/>
          </a:xfrm>
          <a:prstGeom prst="rect">
            <a:avLst/>
          </a:prstGeom>
          <a:solidFill>
            <a:schemeClr val="accent4">
              <a:lumMod val="40000"/>
              <a:lumOff val="60000"/>
            </a:schemeClr>
          </a:solid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2: Em hãy lấy ví dụ về câu lệnh điều kiện?  </a:t>
            </a:r>
          </a:p>
        </p:txBody>
      </p:sp>
      <p:sp>
        <p:nvSpPr>
          <p:cNvPr id="14" name="Rectangle 13"/>
          <p:cNvSpPr/>
          <p:nvPr/>
        </p:nvSpPr>
        <p:spPr>
          <a:xfrm>
            <a:off x="5726676" y="1825866"/>
            <a:ext cx="6868902" cy="954107"/>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2:</a:t>
            </a:r>
          </a:p>
          <a:p>
            <a:r>
              <a:rPr lang="en-US"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Nếu em bị ốm, em sẽ không đi đá bóng.</a:t>
            </a:r>
          </a:p>
        </p:txBody>
      </p:sp>
      <p:sp>
        <p:nvSpPr>
          <p:cNvPr id="16" name="Rectangle 15"/>
          <p:cNvSpPr/>
          <p:nvPr/>
        </p:nvSpPr>
        <p:spPr>
          <a:xfrm>
            <a:off x="455437" y="3783321"/>
            <a:ext cx="4515234" cy="954107"/>
          </a:xfrm>
          <a:prstGeom prst="rect">
            <a:avLst/>
          </a:prstGeom>
          <a:solidFill>
            <a:schemeClr val="accent4">
              <a:lumMod val="40000"/>
              <a:lumOff val="60000"/>
            </a:schemeClr>
          </a:solid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3: Khi nào cần cấu trúc rẽ nhánh? </a:t>
            </a:r>
          </a:p>
        </p:txBody>
      </p:sp>
      <p:sp>
        <p:nvSpPr>
          <p:cNvPr id="17" name="Rectangle 16"/>
          <p:cNvSpPr/>
          <p:nvPr/>
        </p:nvSpPr>
        <p:spPr>
          <a:xfrm>
            <a:off x="5817831" y="3622340"/>
            <a:ext cx="6294286" cy="1815882"/>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3: </a:t>
            </a:r>
            <a:r>
              <a:rPr lang="vi-VN" sz="2800" b="1" dirty="0">
                <a:solidFill>
                  <a:srgbClr val="0000FF"/>
                </a:solidFill>
                <a:latin typeface="Times New Roman" panose="02020603050405020304" pitchFamily="18" charset="0"/>
                <a:cs typeface="Times New Roman" panose="02020603050405020304" pitchFamily="18" charset="0"/>
              </a:rPr>
              <a:t>Khi phải dựa trên điều kiện cụ thể nào đó để xác định bước thực hiện tiếp theo trong quá trình thực hiện th</a:t>
            </a:r>
            <a:r>
              <a:rPr lang="en-US" sz="2800" b="1" dirty="0" err="1">
                <a:solidFill>
                  <a:srgbClr val="0000FF"/>
                </a:solidFill>
                <a:latin typeface="Times New Roman" panose="02020603050405020304" pitchFamily="18" charset="0"/>
                <a:cs typeface="Times New Roman" panose="02020603050405020304" pitchFamily="18" charset="0"/>
              </a:rPr>
              <a:t>uật</a:t>
            </a:r>
            <a:r>
              <a:rPr lang="vi-VN" sz="2800" b="1" dirty="0">
                <a:solidFill>
                  <a:srgbClr val="0000FF"/>
                </a:solidFill>
                <a:latin typeface="Times New Roman" panose="02020603050405020304" pitchFamily="18" charset="0"/>
                <a:cs typeface="Times New Roman" panose="02020603050405020304" pitchFamily="18" charset="0"/>
              </a:rPr>
              <a:t> toán thì cần cấu trúc rẽ nhánh </a:t>
            </a:r>
          </a:p>
        </p:txBody>
      </p:sp>
      <p:sp>
        <p:nvSpPr>
          <p:cNvPr id="10"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12"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914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1" grpId="0" animBg="1"/>
      <p:bldP spid="14" grpId="0"/>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649" y="1346703"/>
            <a:ext cx="11991806" cy="1754326"/>
          </a:xfrm>
          <a:prstGeom prst="rect">
            <a:avLst/>
          </a:prstGeom>
        </p:spPr>
        <p:txBody>
          <a:bodyPr wrap="square">
            <a:spAutoFit/>
          </a:bodyPr>
          <a:lstStyle/>
          <a:p>
            <a:r>
              <a:rPr lang="en-US" sz="3600">
                <a:solidFill>
                  <a:srgbClr val="FF0000"/>
                </a:solidFill>
                <a:latin typeface="Times New Roman" panose="02020603050405020304" pitchFamily="18" charset="0"/>
                <a:cs typeface="Times New Roman" panose="02020603050405020304" pitchFamily="18" charset="0"/>
              </a:rPr>
              <a:t>=&gt;</a:t>
            </a:r>
            <a:r>
              <a:rPr lang="vi-VN" sz="3600">
                <a:latin typeface="Times New Roman" panose="02020603050405020304" pitchFamily="18" charset="0"/>
                <a:cs typeface="Times New Roman" panose="02020603050405020304" pitchFamily="18" charset="0"/>
              </a:rPr>
              <a:t> Hoạt động tùy thuộc vào điều kiện thường được phát biểu ở dạng câu </a:t>
            </a:r>
            <a:r>
              <a:rPr lang="vi-VN" sz="3600">
                <a:solidFill>
                  <a:srgbClr val="FF0000"/>
                </a:solidFill>
                <a:latin typeface="Times New Roman" panose="02020603050405020304" pitchFamily="18" charset="0"/>
                <a:cs typeface="Times New Roman" panose="02020603050405020304" pitchFamily="18" charset="0"/>
              </a:rPr>
              <a:t>Nếu... Thì.. </a:t>
            </a:r>
            <a:r>
              <a:rPr lang="vi-VN" sz="3600">
                <a:latin typeface="Times New Roman" panose="02020603050405020304" pitchFamily="18" charset="0"/>
                <a:cs typeface="Times New Roman" panose="02020603050405020304" pitchFamily="18" charset="0"/>
              </a:rPr>
              <a:t>Khi thực hiện quy trình trên chỉ xảy ra một trong hai trường hợp nên ta n</a:t>
            </a:r>
            <a:r>
              <a:rPr lang="en-US" sz="3600">
                <a:latin typeface="Times New Roman" panose="02020603050405020304" pitchFamily="18" charset="0"/>
                <a:cs typeface="Times New Roman" panose="02020603050405020304" pitchFamily="18" charset="0"/>
              </a:rPr>
              <a:t>ó</a:t>
            </a:r>
            <a:r>
              <a:rPr lang="vi-VN" sz="3600">
                <a:latin typeface="Times New Roman" panose="02020603050405020304" pitchFamily="18" charset="0"/>
                <a:cs typeface="Times New Roman" panose="02020603050405020304" pitchFamily="18" charset="0"/>
              </a:rPr>
              <a:t>i trong thuật toán có rẽ nhánh.</a:t>
            </a:r>
          </a:p>
        </p:txBody>
      </p:sp>
      <p:sp>
        <p:nvSpPr>
          <p:cNvPr id="8" name="Rectangle 7"/>
          <p:cNvSpPr/>
          <p:nvPr/>
        </p:nvSpPr>
        <p:spPr>
          <a:xfrm>
            <a:off x="116029" y="3429000"/>
            <a:ext cx="11991806" cy="1754326"/>
          </a:xfrm>
          <a:prstGeom prst="rect">
            <a:avLst/>
          </a:prstGeom>
        </p:spPr>
        <p:txBody>
          <a:bodyPr wrap="square">
            <a:spAutoFit/>
          </a:bodyPr>
          <a:lstStyle/>
          <a:p>
            <a:r>
              <a:rPr lang="en-US" sz="3600" dirty="0">
                <a:solidFill>
                  <a:srgbClr val="FF0000"/>
                </a:solidFill>
                <a:latin typeface="Times New Roman" panose="02020603050405020304" pitchFamily="18" charset="0"/>
                <a:cs typeface="Times New Roman" panose="02020603050405020304" pitchFamily="18" charset="0"/>
              </a:rPr>
              <a:t>=&gt;</a:t>
            </a:r>
            <a:r>
              <a:rPr lang="vi-VN" sz="3600" dirty="0">
                <a:latin typeface="Times New Roman" panose="02020603050405020304" pitchFamily="18" charset="0"/>
                <a:cs typeface="Times New Roman" panose="02020603050405020304" pitchFamily="18" charset="0"/>
              </a:rPr>
              <a:t> Khi phải dựa trên điều kiện cụ thể nào đó để xác định bước thực hiện tiếp theo trong quá trình thực hiện </a:t>
            </a:r>
            <a:r>
              <a:rPr lang="en-US" sz="3600" dirty="0" err="1">
                <a:latin typeface="Times New Roman" panose="02020603050405020304" pitchFamily="18" charset="0"/>
                <a:cs typeface="Times New Roman" panose="02020603050405020304" pitchFamily="18" charset="0"/>
              </a:rPr>
              <a:t>thuật</a:t>
            </a:r>
            <a:r>
              <a:rPr lang="vi-VN" sz="3600" dirty="0">
                <a:latin typeface="Times New Roman" panose="02020603050405020304" pitchFamily="18" charset="0"/>
                <a:cs typeface="Times New Roman" panose="02020603050405020304" pitchFamily="18" charset="0"/>
              </a:rPr>
              <a:t> toán thì cần cấu trúc rẽ nhánh.</a:t>
            </a:r>
          </a:p>
        </p:txBody>
      </p:sp>
    </p:spTree>
    <p:extLst>
      <p:ext uri="{BB962C8B-B14F-4D97-AF65-F5344CB8AC3E}">
        <p14:creationId xmlns:p14="http://schemas.microsoft.com/office/powerpoint/2010/main" val="147937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Thể hiện cấu trúc rẽ nhánh </a:t>
            </a:r>
            <a:endPar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3"/>
          <p:cNvSpPr>
            <a:spLocks noChangeArrowheads="1"/>
          </p:cNvSpPr>
          <p:nvPr/>
        </p:nvSpPr>
        <p:spPr bwMode="auto">
          <a:xfrm>
            <a:off x="163772" y="2275808"/>
            <a:ext cx="5308979"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Nếu </a:t>
            </a:r>
            <a:r>
              <a:rPr lang="en-US" altLang="vi-VN" sz="4400" b="1">
                <a:solidFill>
                  <a:srgbClr val="000000"/>
                </a:solidFill>
                <a:latin typeface="Times New Roman" panose="02020603050405020304" pitchFamily="18" charset="0"/>
                <a:cs typeface="Times New Roman" panose="02020603050405020304" pitchFamily="18" charset="0"/>
              </a:rPr>
              <a:t>gặp đèn đỏ</a:t>
            </a:r>
          </a:p>
        </p:txBody>
      </p:sp>
      <p:sp>
        <p:nvSpPr>
          <p:cNvPr id="14" name="Rectangle 4"/>
          <p:cNvSpPr>
            <a:spLocks noChangeArrowheads="1"/>
          </p:cNvSpPr>
          <p:nvPr/>
        </p:nvSpPr>
        <p:spPr bwMode="auto">
          <a:xfrm>
            <a:off x="7766090" y="2414254"/>
            <a:ext cx="36957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ta dừng lại</a:t>
            </a:r>
          </a:p>
        </p:txBody>
      </p:sp>
      <p:sp>
        <p:nvSpPr>
          <p:cNvPr id="17" name="Rectangle 7"/>
          <p:cNvSpPr>
            <a:spLocks noChangeArrowheads="1"/>
          </p:cNvSpPr>
          <p:nvPr/>
        </p:nvSpPr>
        <p:spPr bwMode="auto">
          <a:xfrm>
            <a:off x="163772" y="4545265"/>
            <a:ext cx="5308979" cy="95932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vi-VN" sz="4000">
                <a:solidFill>
                  <a:srgbClr val="000000"/>
                </a:solidFill>
                <a:latin typeface="Times New Roman" panose="02020603050405020304" pitchFamily="18" charset="0"/>
                <a:cs typeface="Times New Roman" panose="02020603050405020304" pitchFamily="18" charset="0"/>
              </a:rPr>
              <a:t>Nghĩa là </a:t>
            </a:r>
            <a:r>
              <a:rPr lang="en-US" altLang="vi-VN" sz="4000" b="1">
                <a:solidFill>
                  <a:srgbClr val="000000"/>
                </a:solidFill>
                <a:latin typeface="Times New Roman" panose="02020603050405020304" pitchFamily="18" charset="0"/>
                <a:cs typeface="Times New Roman" panose="02020603050405020304" pitchFamily="18" charset="0"/>
              </a:rPr>
              <a:t>gặp đèn xanh</a:t>
            </a:r>
          </a:p>
        </p:txBody>
      </p:sp>
      <p:sp>
        <p:nvSpPr>
          <p:cNvPr id="18" name="Rectangle 8"/>
          <p:cNvSpPr>
            <a:spLocks noChangeArrowheads="1"/>
          </p:cNvSpPr>
          <p:nvPr/>
        </p:nvSpPr>
        <p:spPr bwMode="auto">
          <a:xfrm>
            <a:off x="7826912" y="4545265"/>
            <a:ext cx="3581400" cy="95932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cs typeface="Times New Roman" panose="02020603050405020304" pitchFamily="18" charset="0"/>
              </a:rPr>
              <a:t>ta đi tiếp</a:t>
            </a:r>
          </a:p>
        </p:txBody>
      </p:sp>
      <p:sp>
        <p:nvSpPr>
          <p:cNvPr id="19" name="Cloud Callout 18"/>
          <p:cNvSpPr/>
          <p:nvPr/>
        </p:nvSpPr>
        <p:spPr>
          <a:xfrm>
            <a:off x="826510" y="1348807"/>
            <a:ext cx="7409835" cy="2938661"/>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Em hãy cho biết khi tham gia giao thông  gặp đèn đỏ, đèn xanh chúng ta cần làm gì</a:t>
            </a:r>
            <a:r>
              <a:rPr lang="vi-VN"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91" y="1802527"/>
            <a:ext cx="2132044" cy="4244143"/>
          </a:xfrm>
          <a:prstGeom prst="rect">
            <a:avLst/>
          </a:prstGeom>
        </p:spPr>
      </p:pic>
      <p:sp>
        <p:nvSpPr>
          <p:cNvPr id="8" name="Oval 7"/>
          <p:cNvSpPr/>
          <p:nvPr/>
        </p:nvSpPr>
        <p:spPr>
          <a:xfrm>
            <a:off x="6405294" y="3500104"/>
            <a:ext cx="636896" cy="10065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p:cNvSpPr>
            <a:spLocks noChangeArrowheads="1"/>
          </p:cNvSpPr>
          <p:nvPr/>
        </p:nvSpPr>
        <p:spPr bwMode="auto">
          <a:xfrm>
            <a:off x="3123063" y="1667744"/>
            <a:ext cx="1572138" cy="541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FF0000"/>
                </a:solidFill>
                <a:latin typeface="Times New Roman" panose="02020603050405020304" pitchFamily="18" charset="0"/>
                <a:cs typeface="Times New Roman" panose="02020603050405020304" pitchFamily="18" charset="0"/>
              </a:rPr>
              <a:t>Đúng </a:t>
            </a:r>
            <a:endParaRPr lang="en-US" altLang="vi-VN" sz="4400" b="1">
              <a:solidFill>
                <a:srgbClr val="FF0000"/>
              </a:solidFill>
              <a:latin typeface="Times New Roman" panose="02020603050405020304" pitchFamily="18" charset="0"/>
              <a:cs typeface="Times New Roman" panose="02020603050405020304" pitchFamily="18" charset="0"/>
            </a:endParaRPr>
          </a:p>
        </p:txBody>
      </p:sp>
      <p:sp>
        <p:nvSpPr>
          <p:cNvPr id="21" name="Rectangle 3"/>
          <p:cNvSpPr>
            <a:spLocks noChangeArrowheads="1"/>
          </p:cNvSpPr>
          <p:nvPr/>
        </p:nvSpPr>
        <p:spPr bwMode="auto">
          <a:xfrm>
            <a:off x="3123063" y="4003365"/>
            <a:ext cx="1518661" cy="541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FF0000"/>
                </a:solidFill>
                <a:latin typeface="Times New Roman" panose="02020603050405020304" pitchFamily="18" charset="0"/>
                <a:cs typeface="Times New Roman" panose="02020603050405020304" pitchFamily="18" charset="0"/>
              </a:rPr>
              <a:t>Sai  </a:t>
            </a:r>
            <a:endParaRPr lang="en-US" altLang="vi-VN"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5400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ox(i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amond(in)">
                                      <p:cBhvr>
                                        <p:cTn id="49" dur="2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ox(in)">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ox(in)">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7" grpId="0" animBg="1"/>
      <p:bldP spid="18" grpId="0" animBg="1"/>
      <p:bldP spid="19" grpId="0" animBg="1"/>
      <p:bldP spid="19" grpId="1" animBg="1"/>
      <p:bldP spid="8"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39189" y="1286934"/>
            <a:ext cx="11991806" cy="3554819"/>
          </a:xfrm>
          <a:prstGeom prst="rect">
            <a:avLst/>
          </a:prstGeom>
        </p:spPr>
        <p:txBody>
          <a:bodyPr wrap="square">
            <a:spAutoFit/>
          </a:bodyPr>
          <a:lstStyle/>
          <a:p>
            <a:pPr>
              <a:lnSpc>
                <a:spcPts val="4500"/>
              </a:lnSpc>
            </a:pPr>
            <a:r>
              <a:rPr lang="vi-VN" sz="3600" dirty="0">
                <a:latin typeface="Times New Roman" panose="02020603050405020304" pitchFamily="18" charset="0"/>
                <a:cs typeface="Times New Roman" panose="02020603050405020304" pitchFamily="18" charset="0"/>
              </a:rPr>
              <a:t>- Để thể hiện cấu trúc rẽ nhánh cần nhận biết các thành phần:</a:t>
            </a:r>
          </a:p>
          <a:p>
            <a:pPr>
              <a:lnSpc>
                <a:spcPts val="4500"/>
              </a:lnSpc>
            </a:pP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iều kiện rẽ nhánh là gì</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a:lnSpc>
                <a:spcPts val="4500"/>
              </a:lnSpc>
            </a:pPr>
            <a:r>
              <a:rPr lang="vi-VN" sz="3600" dirty="0">
                <a:latin typeface="Times New Roman" panose="02020603050405020304" pitchFamily="18" charset="0"/>
                <a:cs typeface="Times New Roman" panose="02020603050405020304" pitchFamily="18" charset="0"/>
              </a:rPr>
              <a:t>+ Bước tiếp theo cần thực hiện nếu điều kiện </a:t>
            </a:r>
            <a:r>
              <a:rPr lang="vi-VN" sz="3600" b="1" i="1" dirty="0">
                <a:solidFill>
                  <a:srgbClr val="FF0000"/>
                </a:solidFill>
                <a:latin typeface="Times New Roman" panose="02020603050405020304" pitchFamily="18" charset="0"/>
                <a:cs typeface="Times New Roman" panose="02020603050405020304" pitchFamily="18" charset="0"/>
              </a:rPr>
              <a:t>được thỏa mãn</a:t>
            </a:r>
            <a:r>
              <a:rPr lang="vi-VN" sz="3600" dirty="0">
                <a:latin typeface="Times New Roman" panose="02020603050405020304" pitchFamily="18" charset="0"/>
                <a:cs typeface="Times New Roman" panose="02020603050405020304" pitchFamily="18" charset="0"/>
              </a:rPr>
              <a:t>, gọi là </a:t>
            </a:r>
            <a:r>
              <a:rPr lang="vi-VN" sz="3600" b="1" i="1" dirty="0">
                <a:solidFill>
                  <a:srgbClr val="FF0000"/>
                </a:solidFill>
                <a:latin typeface="Times New Roman" panose="02020603050405020304" pitchFamily="18" charset="0"/>
                <a:cs typeface="Times New Roman" panose="02020603050405020304" pitchFamily="18" charset="0"/>
              </a:rPr>
              <a:t>nhánh đúng</a:t>
            </a:r>
          </a:p>
          <a:p>
            <a:pPr>
              <a:lnSpc>
                <a:spcPts val="4500"/>
              </a:lnSpc>
            </a:pPr>
            <a:r>
              <a:rPr lang="vi-VN" sz="3600" dirty="0">
                <a:latin typeface="Times New Roman" panose="02020603050405020304" pitchFamily="18" charset="0"/>
                <a:cs typeface="Times New Roman" panose="02020603050405020304" pitchFamily="18" charset="0"/>
              </a:rPr>
              <a:t>+ Bước cần thực hiện nếu điều kiện </a:t>
            </a:r>
            <a:r>
              <a:rPr lang="vi-VN" sz="3600" b="1" i="1" dirty="0">
                <a:solidFill>
                  <a:srgbClr val="FF0000"/>
                </a:solidFill>
                <a:latin typeface="Times New Roman" panose="02020603050405020304" pitchFamily="18" charset="0"/>
                <a:cs typeface="Times New Roman" panose="02020603050405020304" pitchFamily="18" charset="0"/>
              </a:rPr>
              <a:t>không thỏa mãn</a:t>
            </a:r>
            <a:r>
              <a:rPr lang="vi-VN" sz="3600" dirty="0">
                <a:latin typeface="Times New Roman" panose="02020603050405020304" pitchFamily="18" charset="0"/>
                <a:cs typeface="Times New Roman" panose="02020603050405020304" pitchFamily="18" charset="0"/>
              </a:rPr>
              <a:t>, gọi là </a:t>
            </a:r>
            <a:r>
              <a:rPr lang="vi-VN" sz="3600" b="1" i="1" dirty="0">
                <a:solidFill>
                  <a:srgbClr val="FF0000"/>
                </a:solidFill>
                <a:latin typeface="Times New Roman" panose="02020603050405020304" pitchFamily="18" charset="0"/>
                <a:cs typeface="Times New Roman" panose="02020603050405020304" pitchFamily="18" charset="0"/>
              </a:rPr>
              <a:t>nhánh sai</a:t>
            </a:r>
          </a:p>
        </p:txBody>
      </p:sp>
      <p:sp>
        <p:nvSpPr>
          <p:cNvPr id="8" name="Cloud Callout 7"/>
          <p:cNvSpPr/>
          <p:nvPr/>
        </p:nvSpPr>
        <p:spPr>
          <a:xfrm>
            <a:off x="2309321" y="1390389"/>
            <a:ext cx="7196450" cy="3347907"/>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Để thể hiện cấu trúc rẽ nhánh cần nhận biết các thành phần nào?</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943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1754326"/>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Ta quy ước sử dụng cặp từ khoá </a:t>
            </a:r>
            <a:r>
              <a:rPr lang="vi-VN" sz="3600" b="1" i="1" dirty="0">
                <a:solidFill>
                  <a:srgbClr val="FF0000"/>
                </a:solidFill>
                <a:latin typeface="Times New Roman" panose="02020603050405020304" pitchFamily="18" charset="0"/>
                <a:cs typeface="Times New Roman" panose="02020603050405020304" pitchFamily="18" charset="0"/>
              </a:rPr>
              <a:t>“Nếu</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 Trái lại” </a:t>
            </a:r>
            <a:r>
              <a:rPr lang="vi-VN" sz="3600" dirty="0">
                <a:latin typeface="Times New Roman" panose="02020603050405020304" pitchFamily="18" charset="0"/>
                <a:cs typeface="Times New Roman" panose="02020603050405020304" pitchFamily="18" charset="0"/>
              </a:rPr>
              <a:t>để thể hiện cấu trúc rẽ nhánh</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Cấu trúc rẽ nhánh kết thúc ngay sau khi gặp </a:t>
            </a:r>
            <a:r>
              <a:rPr lang="vi-VN" sz="3600" b="1" dirty="0">
                <a:solidFill>
                  <a:srgbClr val="FF0000"/>
                </a:solidFill>
                <a:latin typeface="Times New Roman" panose="02020603050405020304" pitchFamily="18" charset="0"/>
                <a:cs typeface="Times New Roman" panose="02020603050405020304" pitchFamily="18" charset="0"/>
              </a:rPr>
              <a:t>“Hết nhánh".</a:t>
            </a:r>
          </a:p>
        </p:txBody>
      </p:sp>
      <p:sp>
        <p:nvSpPr>
          <p:cNvPr id="8" name="Cloud Callout 7"/>
          <p:cNvSpPr/>
          <p:nvPr/>
        </p:nvSpPr>
        <p:spPr>
          <a:xfrm>
            <a:off x="1007165" y="2110154"/>
            <a:ext cx="8822635" cy="3347907"/>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Times New Roman" panose="02020603050405020304" pitchFamily="18" charset="0"/>
                <a:cs typeface="Times New Roman" panose="02020603050405020304" pitchFamily="18" charset="0"/>
              </a:rPr>
              <a:t>Vậy dùng cặp </a:t>
            </a:r>
            <a:r>
              <a:rPr lang="en-US" sz="3200" b="1">
                <a:solidFill>
                  <a:srgbClr val="FF0000"/>
                </a:solidFill>
                <a:latin typeface="Times New Roman" panose="02020603050405020304" pitchFamily="18" charset="0"/>
                <a:cs typeface="Times New Roman" panose="02020603050405020304" pitchFamily="18" charset="0"/>
              </a:rPr>
              <a:t>từ</a:t>
            </a:r>
            <a:r>
              <a:rPr lang="vi-VN" sz="3200" b="1">
                <a:solidFill>
                  <a:srgbClr val="FF0000"/>
                </a:solidFill>
                <a:latin typeface="Times New Roman" panose="02020603050405020304" pitchFamily="18" charset="0"/>
                <a:cs typeface="Times New Roman" panose="02020603050405020304" pitchFamily="18" charset="0"/>
              </a:rPr>
              <a:t> Nếu ....thì..., Khi ....thì....có được không? Nếu trong bài không có cặp từ đó thì không thể hiện cấu trúc rẽ nhánh </a:t>
            </a:r>
            <a:r>
              <a:rPr lang="en-US" sz="3200" b="1">
                <a:solidFill>
                  <a:srgbClr val="FF0000"/>
                </a:solidFill>
                <a:latin typeface="Times New Roman" panose="02020603050405020304" pitchFamily="18" charset="0"/>
                <a:cs typeface="Times New Roman" panose="02020603050405020304" pitchFamily="18" charset="0"/>
              </a:rPr>
              <a:t>hay </a:t>
            </a:r>
            <a:r>
              <a:rPr lang="vi-VN" sz="3200" b="1">
                <a:solidFill>
                  <a:srgbClr val="FF0000"/>
                </a:solidFill>
                <a:latin typeface="Times New Roman" panose="02020603050405020304" pitchFamily="18" charset="0"/>
                <a:cs typeface="Times New Roman" panose="02020603050405020304" pitchFamily="18" charset="0"/>
              </a:rPr>
              <a:t>sao?</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999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9529" y="1180042"/>
            <a:ext cx="5979971" cy="615553"/>
          </a:xfrm>
          <a:prstGeom prst="rect">
            <a:avLst/>
          </a:prstGeom>
        </p:spPr>
        <p:txBody>
          <a:bodyPr wrap="square">
            <a:spAutoFit/>
          </a:bodyPr>
          <a:lstStyle/>
          <a:p>
            <a:r>
              <a:rPr lang="vi-VN" sz="3400" b="1">
                <a:latin typeface="Times New Roman" panose="02020603050405020304" pitchFamily="18" charset="0"/>
                <a:cs typeface="Times New Roman" panose="02020603050405020304" pitchFamily="18" charset="0"/>
              </a:rPr>
              <a:t>+ Cú pháp</a:t>
            </a:r>
            <a:r>
              <a:rPr lang="en-US" sz="3400" b="1">
                <a:latin typeface="Times New Roman" panose="02020603050405020304" pitchFamily="18" charset="0"/>
                <a:cs typeface="Times New Roman" panose="02020603050405020304" pitchFamily="18" charset="0"/>
              </a:rPr>
              <a:t> rẽ nhánh dạng đủ</a:t>
            </a:r>
            <a:r>
              <a:rPr lang="vi-VN" sz="3400" b="1">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6317673" y="962347"/>
            <a:ext cx="5701837" cy="2628463"/>
          </a:xfrm>
          <a:prstGeom prst="rect">
            <a:avLst/>
          </a:prstGeom>
        </p:spPr>
      </p:pic>
      <p:sp>
        <p:nvSpPr>
          <p:cNvPr id="11" name="Rectangle 10"/>
          <p:cNvSpPr/>
          <p:nvPr/>
        </p:nvSpPr>
        <p:spPr>
          <a:xfrm>
            <a:off x="116029" y="3765032"/>
            <a:ext cx="5979971" cy="615553"/>
          </a:xfrm>
          <a:prstGeom prst="rect">
            <a:avLst/>
          </a:prstGeom>
        </p:spPr>
        <p:txBody>
          <a:bodyPr wrap="square">
            <a:spAutoFit/>
          </a:bodyPr>
          <a:lstStyle/>
          <a:p>
            <a:r>
              <a:rPr lang="vi-VN" sz="3400" b="1" dirty="0">
                <a:latin typeface="Times New Roman" panose="02020603050405020304" pitchFamily="18" charset="0"/>
                <a:cs typeface="Times New Roman" panose="02020603050405020304" pitchFamily="18" charset="0"/>
              </a:rPr>
              <a:t>+ Ví dụ:</a:t>
            </a:r>
          </a:p>
        </p:txBody>
      </p:sp>
      <p:pic>
        <p:nvPicPr>
          <p:cNvPr id="13" name="Picture 12"/>
          <p:cNvPicPr>
            <a:picLocks noChangeAspect="1"/>
          </p:cNvPicPr>
          <p:nvPr/>
        </p:nvPicPr>
        <p:blipFill>
          <a:blip r:embed="rId3"/>
          <a:stretch>
            <a:fillRect/>
          </a:stretch>
        </p:blipFill>
        <p:spPr>
          <a:xfrm>
            <a:off x="6317673" y="3711949"/>
            <a:ext cx="5752407" cy="2978334"/>
          </a:xfrm>
          <a:prstGeom prst="rect">
            <a:avLst/>
          </a:prstGeom>
        </p:spPr>
      </p:pic>
      <p:sp>
        <p:nvSpPr>
          <p:cNvPr id="14" name="Rectangle 13"/>
          <p:cNvSpPr/>
          <p:nvPr/>
        </p:nvSpPr>
        <p:spPr>
          <a:xfrm>
            <a:off x="31863" y="1797571"/>
            <a:ext cx="6535192" cy="1661993"/>
          </a:xfrm>
          <a:prstGeom prst="rect">
            <a:avLst/>
          </a:prstGeom>
        </p:spPr>
        <p:txBody>
          <a:bodyPr wrap="square">
            <a:spAutoFit/>
          </a:bodyPr>
          <a:lstStyle/>
          <a:p>
            <a:r>
              <a:rPr lang="vi-VN" sz="3400" b="1" dirty="0">
                <a:solidFill>
                  <a:srgbClr val="FF0000"/>
                </a:solidFill>
                <a:latin typeface="Times New Roman" panose="02020603050405020304" pitchFamily="18" charset="0"/>
                <a:cs typeface="Times New Roman" panose="02020603050405020304" pitchFamily="18" charset="0"/>
              </a:rPr>
              <a:t>+ Giải thích: </a:t>
            </a:r>
            <a:r>
              <a:rPr lang="vi-VN" sz="3400" b="1" dirty="0">
                <a:latin typeface="Times New Roman" panose="02020603050405020304" pitchFamily="18" charset="0"/>
                <a:cs typeface="Times New Roman" panose="02020603050405020304" pitchFamily="18" charset="0"/>
              </a:rPr>
              <a:t>Nếu điều kiện </a:t>
            </a:r>
            <a:r>
              <a:rPr lang="vi-VN" sz="3400" b="1" i="1" dirty="0">
                <a:solidFill>
                  <a:srgbClr val="FF0000"/>
                </a:solidFill>
                <a:latin typeface="Times New Roman" panose="02020603050405020304" pitchFamily="18" charset="0"/>
                <a:cs typeface="Times New Roman" panose="02020603050405020304" pitchFamily="18" charset="0"/>
              </a:rPr>
              <a:t>được thoả mãn</a:t>
            </a:r>
            <a:r>
              <a:rPr lang="vi-VN" sz="3400" b="1" dirty="0">
                <a:latin typeface="Times New Roman" panose="02020603050405020304" pitchFamily="18" charset="0"/>
                <a:cs typeface="Times New Roman" panose="02020603050405020304" pitchFamily="18" charset="0"/>
              </a:rPr>
              <a:t>, ta gọi ngắn gọn đó là </a:t>
            </a:r>
            <a:r>
              <a:rPr lang="vi-VN" sz="3400" b="1" i="1" dirty="0">
                <a:solidFill>
                  <a:srgbClr val="FF0000"/>
                </a:solidFill>
                <a:latin typeface="Times New Roman" panose="02020603050405020304" pitchFamily="18" charset="0"/>
                <a:cs typeface="Times New Roman" panose="02020603050405020304" pitchFamily="18" charset="0"/>
              </a:rPr>
              <a:t>nhánh đúng.</a:t>
            </a:r>
          </a:p>
        </p:txBody>
      </p:sp>
      <p:sp>
        <p:nvSpPr>
          <p:cNvPr id="10" name="Cloud Callout 9"/>
          <p:cNvSpPr/>
          <p:nvPr/>
        </p:nvSpPr>
        <p:spPr>
          <a:xfrm>
            <a:off x="116029" y="2305652"/>
            <a:ext cx="6095654" cy="2635812"/>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đủ</a:t>
            </a:r>
            <a:r>
              <a:rPr lang="en-US" sz="3200" b="1" dirty="0">
                <a:solidFill>
                  <a:srgbClr val="FF0000"/>
                </a:solidFill>
                <a:latin typeface="Times New Roman" panose="02020603050405020304" pitchFamily="18" charset="0"/>
                <a:cs typeface="Times New Roman" panose="02020603050405020304" pitchFamily="18" charset="0"/>
              </a:rPr>
              <a:t>? Cho </a:t>
            </a:r>
            <a:r>
              <a:rPr lang="en-US" sz="3200" b="1" dirty="0" err="1">
                <a:solidFill>
                  <a:srgbClr val="FF0000"/>
                </a:solidFill>
                <a:latin typeface="Times New Roman" panose="02020603050405020304" pitchFamily="18" charset="0"/>
                <a:cs typeface="Times New Roman" panose="02020603050405020304" pitchFamily="18" charset="0"/>
              </a:rPr>
              <a:t>ví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a:t>
            </a:r>
            <a:r>
              <a:rPr lang="en-US" sz="3200" b="1" dirty="0">
                <a:solidFill>
                  <a:srgbClr val="FF0000"/>
                </a:solidFill>
                <a:latin typeface="Times New Roman" panose="02020603050405020304" pitchFamily="18" charset="0"/>
                <a:cs typeface="Times New Roman" panose="02020603050405020304" pitchFamily="18" charset="0"/>
              </a:rPr>
              <a:t> minh </a:t>
            </a:r>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8572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863" y="1320895"/>
            <a:ext cx="6517526" cy="615553"/>
          </a:xfrm>
          <a:prstGeom prst="rect">
            <a:avLst/>
          </a:prstGeom>
        </p:spPr>
        <p:txBody>
          <a:bodyPr wrap="square">
            <a:spAutoFit/>
          </a:bodyPr>
          <a:lstStyle/>
          <a:p>
            <a:r>
              <a:rPr lang="vi-VN" sz="3300" b="1" dirty="0">
                <a:latin typeface="Times New Roman" panose="02020603050405020304" pitchFamily="18" charset="0"/>
                <a:cs typeface="Times New Roman" panose="02020603050405020304" pitchFamily="18" charset="0"/>
              </a:rPr>
              <a:t>+ Cú pháp</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rẽ</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nhánh</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dạng</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khuyết</a:t>
            </a:r>
            <a:r>
              <a:rPr lang="vi-VN" sz="3300" b="1" dirty="0">
                <a:latin typeface="Times New Roman" panose="02020603050405020304" pitchFamily="18" charset="0"/>
                <a:cs typeface="Times New Roman" panose="02020603050405020304" pitchFamily="18" charset="0"/>
              </a:rPr>
              <a:t>: </a:t>
            </a:r>
          </a:p>
        </p:txBody>
      </p:sp>
      <p:sp>
        <p:nvSpPr>
          <p:cNvPr id="11" name="Rectangle 10"/>
          <p:cNvSpPr/>
          <p:nvPr/>
        </p:nvSpPr>
        <p:spPr>
          <a:xfrm>
            <a:off x="200194" y="3547349"/>
            <a:ext cx="5979971" cy="615553"/>
          </a:xfrm>
          <a:prstGeom prst="rect">
            <a:avLst/>
          </a:prstGeom>
        </p:spPr>
        <p:txBody>
          <a:bodyPr wrap="square">
            <a:spAutoFit/>
          </a:bodyPr>
          <a:lstStyle/>
          <a:p>
            <a:r>
              <a:rPr lang="vi-VN" sz="3400" b="1" dirty="0">
                <a:latin typeface="Times New Roman" panose="02020603050405020304" pitchFamily="18" charset="0"/>
                <a:cs typeface="Times New Roman" panose="02020603050405020304" pitchFamily="18" charset="0"/>
              </a:rPr>
              <a:t>+ Ví dụ:</a:t>
            </a:r>
          </a:p>
        </p:txBody>
      </p:sp>
      <p:sp>
        <p:nvSpPr>
          <p:cNvPr id="14" name="Rectangle 13"/>
          <p:cNvSpPr/>
          <p:nvPr/>
        </p:nvSpPr>
        <p:spPr>
          <a:xfrm>
            <a:off x="49530" y="1909415"/>
            <a:ext cx="6535192" cy="1661993"/>
          </a:xfrm>
          <a:prstGeom prst="rect">
            <a:avLst/>
          </a:prstGeom>
        </p:spPr>
        <p:txBody>
          <a:bodyPr wrap="square">
            <a:spAutoFit/>
          </a:bodyPr>
          <a:lstStyle/>
          <a:p>
            <a:r>
              <a:rPr lang="vi-VN" sz="3400" b="1">
                <a:solidFill>
                  <a:srgbClr val="FF0000"/>
                </a:solidFill>
                <a:latin typeface="Times New Roman" panose="02020603050405020304" pitchFamily="18" charset="0"/>
                <a:cs typeface="Times New Roman" panose="02020603050405020304" pitchFamily="18" charset="0"/>
              </a:rPr>
              <a:t>+ Giải thích: </a:t>
            </a:r>
            <a:r>
              <a:rPr lang="vi-VN" sz="3400" b="1">
                <a:latin typeface="Times New Roman" panose="02020603050405020304" pitchFamily="18" charset="0"/>
                <a:cs typeface="Times New Roman" panose="02020603050405020304" pitchFamily="18" charset="0"/>
              </a:rPr>
              <a:t>Nếu điều kiện </a:t>
            </a:r>
            <a:r>
              <a:rPr lang="vi-VN" sz="3400" b="1" i="1">
                <a:solidFill>
                  <a:srgbClr val="FF0000"/>
                </a:solidFill>
                <a:latin typeface="Times New Roman" panose="02020603050405020304" pitchFamily="18" charset="0"/>
                <a:cs typeface="Times New Roman" panose="02020603050405020304" pitchFamily="18" charset="0"/>
              </a:rPr>
              <a:t>không thoả mãn</a:t>
            </a:r>
            <a:r>
              <a:rPr lang="vi-VN" sz="3400" b="1">
                <a:latin typeface="Times New Roman" panose="02020603050405020304" pitchFamily="18" charset="0"/>
                <a:cs typeface="Times New Roman" panose="02020603050405020304" pitchFamily="18" charset="0"/>
              </a:rPr>
              <a:t>, ta gọi ngắn gọn đó là </a:t>
            </a:r>
            <a:r>
              <a:rPr lang="vi-VN" sz="3400" b="1" i="1">
                <a:solidFill>
                  <a:srgbClr val="FF0000"/>
                </a:solidFill>
                <a:latin typeface="Times New Roman" panose="02020603050405020304" pitchFamily="18" charset="0"/>
                <a:cs typeface="Times New Roman" panose="02020603050405020304" pitchFamily="18" charset="0"/>
              </a:rPr>
              <a:t>nhánh sai.</a:t>
            </a:r>
          </a:p>
        </p:txBody>
      </p:sp>
      <p:sp>
        <p:nvSpPr>
          <p:cNvPr id="10" name="Cloud Callout 9"/>
          <p:cNvSpPr/>
          <p:nvPr/>
        </p:nvSpPr>
        <p:spPr>
          <a:xfrm>
            <a:off x="73642" y="2030709"/>
            <a:ext cx="6273720" cy="2794762"/>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khuyết</a:t>
            </a:r>
            <a:r>
              <a:rPr lang="en-US" sz="3200" b="1" dirty="0">
                <a:solidFill>
                  <a:srgbClr val="FF0000"/>
                </a:solidFill>
                <a:latin typeface="Times New Roman" panose="02020603050405020304" pitchFamily="18" charset="0"/>
                <a:cs typeface="Times New Roman" panose="02020603050405020304" pitchFamily="18" charset="0"/>
              </a:rPr>
              <a:t>? Cho </a:t>
            </a:r>
            <a:r>
              <a:rPr lang="en-US" sz="3200" b="1" dirty="0" err="1">
                <a:solidFill>
                  <a:srgbClr val="FF0000"/>
                </a:solidFill>
                <a:latin typeface="Times New Roman" panose="02020603050405020304" pitchFamily="18" charset="0"/>
                <a:cs typeface="Times New Roman" panose="02020603050405020304" pitchFamily="18" charset="0"/>
              </a:rPr>
              <a:t>ví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a:t>
            </a:r>
            <a:r>
              <a:rPr lang="en-US" sz="3200" b="1" dirty="0">
                <a:solidFill>
                  <a:srgbClr val="FF0000"/>
                </a:solidFill>
                <a:latin typeface="Times New Roman" panose="02020603050405020304" pitchFamily="18" charset="0"/>
                <a:cs typeface="Times New Roman" panose="02020603050405020304" pitchFamily="18" charset="0"/>
              </a:rPr>
              <a:t> minh </a:t>
            </a:r>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2" name="Picture 11" descr="Screenshot_9"/>
          <p:cNvPicPr/>
          <p:nvPr/>
        </p:nvPicPr>
        <p:blipFill>
          <a:blip r:embed="rId2"/>
          <a:srcRect l="3870" r="2678" b="4256"/>
          <a:stretch>
            <a:fillRect/>
          </a:stretch>
        </p:blipFill>
        <p:spPr bwMode="auto">
          <a:xfrm>
            <a:off x="6356194" y="745256"/>
            <a:ext cx="5707853" cy="2682834"/>
          </a:xfrm>
          <a:prstGeom prst="rect">
            <a:avLst/>
          </a:prstGeom>
          <a:noFill/>
          <a:ln w="9525">
            <a:noFill/>
            <a:miter lim="800000"/>
            <a:headEnd/>
            <a:tailEnd/>
          </a:ln>
        </p:spPr>
      </p:pic>
      <p:pic>
        <p:nvPicPr>
          <p:cNvPr id="15" name="Picture 14" descr="Screenshot_10"/>
          <p:cNvPicPr/>
          <p:nvPr/>
        </p:nvPicPr>
        <p:blipFill>
          <a:blip r:embed="rId3"/>
          <a:srcRect/>
          <a:stretch>
            <a:fillRect/>
          </a:stretch>
        </p:blipFill>
        <p:spPr bwMode="auto">
          <a:xfrm>
            <a:off x="6356195" y="3562604"/>
            <a:ext cx="5707853" cy="3128127"/>
          </a:xfrm>
          <a:prstGeom prst="rect">
            <a:avLst/>
          </a:prstGeom>
          <a:noFill/>
          <a:ln w="9525">
            <a:noFill/>
            <a:miter lim="800000"/>
            <a:headEnd/>
            <a:tailEnd/>
          </a:ln>
        </p:spPr>
      </p:pic>
    </p:spTree>
    <p:extLst>
      <p:ext uri="{BB962C8B-B14F-4D97-AF65-F5344CB8AC3E}">
        <p14:creationId xmlns:p14="http://schemas.microsoft.com/office/powerpoint/2010/main" val="225234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863" y="1250555"/>
            <a:ext cx="5855981" cy="600164"/>
          </a:xfrm>
          <a:prstGeom prst="rect">
            <a:avLst/>
          </a:prstGeom>
        </p:spPr>
        <p:txBody>
          <a:bodyPr wrap="square">
            <a:spAutoFit/>
          </a:bodyPr>
          <a:lstStyle/>
          <a:p>
            <a:r>
              <a:rPr lang="vi-VN" sz="3300" b="1">
                <a:latin typeface="Times New Roman" panose="02020603050405020304" pitchFamily="18" charset="0"/>
                <a:cs typeface="Times New Roman" panose="02020603050405020304" pitchFamily="18" charset="0"/>
              </a:rPr>
              <a:t>+ </a:t>
            </a:r>
            <a:r>
              <a:rPr lang="en-US" sz="3300" b="1">
                <a:latin typeface="Times New Roman" panose="02020603050405020304" pitchFamily="18" charset="0"/>
                <a:cs typeface="Times New Roman" panose="02020603050405020304" pitchFamily="18" charset="0"/>
              </a:rPr>
              <a:t>S</a:t>
            </a:r>
            <a:r>
              <a:rPr lang="vi-VN" sz="3300" b="1">
                <a:latin typeface="Times New Roman" panose="02020603050405020304" pitchFamily="18" charset="0"/>
                <a:cs typeface="Times New Roman" panose="02020603050405020304" pitchFamily="18" charset="0"/>
              </a:rPr>
              <a:t>ơ đồ dạng đủ: </a:t>
            </a:r>
          </a:p>
        </p:txBody>
      </p:sp>
      <p:sp>
        <p:nvSpPr>
          <p:cNvPr id="11" name="Rectangle 10"/>
          <p:cNvSpPr/>
          <p:nvPr/>
        </p:nvSpPr>
        <p:spPr>
          <a:xfrm>
            <a:off x="6366395" y="1071047"/>
            <a:ext cx="1828800" cy="615553"/>
          </a:xfrm>
          <a:prstGeom prst="rect">
            <a:avLst/>
          </a:prstGeom>
        </p:spPr>
        <p:txBody>
          <a:bodyPr wrap="square">
            <a:spAutoFit/>
          </a:bodyPr>
          <a:lstStyle/>
          <a:p>
            <a:r>
              <a:rPr lang="vi-VN" sz="3400" b="1">
                <a:solidFill>
                  <a:srgbClr val="FF0000"/>
                </a:solidFill>
                <a:latin typeface="Times New Roman" panose="02020603050405020304" pitchFamily="18" charset="0"/>
                <a:cs typeface="Times New Roman" panose="02020603050405020304" pitchFamily="18" charset="0"/>
              </a:rPr>
              <a:t>+ Ví dụ:</a:t>
            </a: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38" name="Group 37"/>
          <p:cNvGrpSpPr/>
          <p:nvPr/>
        </p:nvGrpSpPr>
        <p:grpSpPr>
          <a:xfrm>
            <a:off x="433181" y="3225949"/>
            <a:ext cx="5378857" cy="3500204"/>
            <a:chOff x="200194" y="3117425"/>
            <a:chExt cx="5378857" cy="3500204"/>
          </a:xfrm>
        </p:grpSpPr>
        <p:sp>
          <p:nvSpPr>
            <p:cNvPr id="21" name="AutoShape 5"/>
            <p:cNvSpPr>
              <a:spLocks noChangeArrowheads="1"/>
            </p:cNvSpPr>
            <p:nvPr/>
          </p:nvSpPr>
          <p:spPr bwMode="auto">
            <a:xfrm>
              <a:off x="1573102" y="3117425"/>
              <a:ext cx="206595" cy="608731"/>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2" name="AutoShape 6"/>
            <p:cNvSpPr>
              <a:spLocks noChangeArrowheads="1"/>
            </p:cNvSpPr>
            <p:nvPr/>
          </p:nvSpPr>
          <p:spPr bwMode="auto">
            <a:xfrm>
              <a:off x="200194" y="3747362"/>
              <a:ext cx="2972162" cy="671101"/>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3" name="Text Box 7"/>
            <p:cNvSpPr txBox="1">
              <a:spLocks noChangeArrowheads="1"/>
            </p:cNvSpPr>
            <p:nvPr/>
          </p:nvSpPr>
          <p:spPr bwMode="auto">
            <a:xfrm>
              <a:off x="796589" y="3860857"/>
              <a:ext cx="1958621" cy="48775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en-US" sz="2800">
                  <a:solidFill>
                    <a:srgbClr val="0000FF"/>
                  </a:solidFill>
                </a:rPr>
                <a:t>Điều kiện?</a:t>
              </a:r>
              <a:endParaRPr lang="en-US" sz="1600">
                <a:solidFill>
                  <a:srgbClr val="0000FF"/>
                </a:solidFill>
                <a:effectLst/>
              </a:endParaRPr>
            </a:p>
          </p:txBody>
        </p:sp>
        <p:sp>
          <p:nvSpPr>
            <p:cNvPr id="24" name="Rectangle 8"/>
            <p:cNvSpPr>
              <a:spLocks noChangeArrowheads="1"/>
            </p:cNvSpPr>
            <p:nvPr/>
          </p:nvSpPr>
          <p:spPr bwMode="auto">
            <a:xfrm>
              <a:off x="472032" y="5223036"/>
              <a:ext cx="2416990" cy="590020"/>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5" name="AutoShape 9"/>
            <p:cNvSpPr>
              <a:spLocks noChangeArrowheads="1"/>
            </p:cNvSpPr>
            <p:nvPr/>
          </p:nvSpPr>
          <p:spPr bwMode="auto">
            <a:xfrm>
              <a:off x="1617706" y="5813056"/>
              <a:ext cx="156115" cy="804573"/>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6" name="Text Box 10"/>
            <p:cNvSpPr txBox="1">
              <a:spLocks noChangeArrowheads="1"/>
            </p:cNvSpPr>
            <p:nvPr/>
          </p:nvSpPr>
          <p:spPr bwMode="auto">
            <a:xfrm>
              <a:off x="670444" y="4462105"/>
              <a:ext cx="1130280" cy="44421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27" name="AutoShape 11"/>
            <p:cNvSpPr>
              <a:spLocks noChangeArrowheads="1"/>
            </p:cNvSpPr>
            <p:nvPr/>
          </p:nvSpPr>
          <p:spPr bwMode="auto">
            <a:xfrm>
              <a:off x="1605123" y="4438421"/>
              <a:ext cx="168698" cy="783367"/>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28" name="Text Box 12"/>
            <p:cNvSpPr txBox="1">
              <a:spLocks noChangeArrowheads="1"/>
            </p:cNvSpPr>
            <p:nvPr/>
          </p:nvSpPr>
          <p:spPr bwMode="auto">
            <a:xfrm>
              <a:off x="3747989" y="3631874"/>
              <a:ext cx="806686" cy="44656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30" name="Line 14"/>
            <p:cNvSpPr>
              <a:spLocks noChangeShapeType="1"/>
            </p:cNvSpPr>
            <p:nvPr/>
          </p:nvSpPr>
          <p:spPr bwMode="auto">
            <a:xfrm flipV="1">
              <a:off x="3163153" y="4096633"/>
              <a:ext cx="1325421" cy="249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5"/>
            <p:cNvSpPr>
              <a:spLocks noChangeShapeType="1"/>
            </p:cNvSpPr>
            <p:nvPr/>
          </p:nvSpPr>
          <p:spPr bwMode="auto">
            <a:xfrm flipV="1">
              <a:off x="1706914" y="6269604"/>
              <a:ext cx="2759358" cy="21092"/>
            </a:xfrm>
            <a:prstGeom prst="line">
              <a:avLst/>
            </a:prstGeom>
            <a:noFill/>
            <a:ln w="57150">
              <a:solidFill>
                <a:srgbClr val="FF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32" name="Text Box 16"/>
            <p:cNvSpPr txBox="1">
              <a:spLocks noChangeArrowheads="1"/>
            </p:cNvSpPr>
            <p:nvPr/>
          </p:nvSpPr>
          <p:spPr bwMode="auto">
            <a:xfrm>
              <a:off x="679071" y="5258167"/>
              <a:ext cx="2002912" cy="48355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a:solidFill>
                    <a:srgbClr val="0000FF"/>
                  </a:solidFill>
                </a:rPr>
                <a:t>Câu lệnh 1</a:t>
              </a:r>
              <a:endParaRPr lang="en-US" altLang="vi-VN" sz="1800" b="0">
                <a:solidFill>
                  <a:srgbClr val="0000FF"/>
                </a:solidFill>
                <a:latin typeface="VNI-Times" pitchFamily="2" charset="0"/>
              </a:endParaRPr>
            </a:p>
          </p:txBody>
        </p:sp>
        <p:sp>
          <p:nvSpPr>
            <p:cNvPr id="34" name="Rectangle 8"/>
            <p:cNvSpPr>
              <a:spLocks noChangeArrowheads="1"/>
            </p:cNvSpPr>
            <p:nvPr/>
          </p:nvSpPr>
          <p:spPr bwMode="auto">
            <a:xfrm>
              <a:off x="3162061" y="5220417"/>
              <a:ext cx="2416990" cy="590020"/>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35" name="Text Box 16"/>
            <p:cNvSpPr txBox="1">
              <a:spLocks noChangeArrowheads="1"/>
            </p:cNvSpPr>
            <p:nvPr/>
          </p:nvSpPr>
          <p:spPr bwMode="auto">
            <a:xfrm>
              <a:off x="3369100" y="5255548"/>
              <a:ext cx="2002912" cy="48355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a:solidFill>
                    <a:srgbClr val="0000FF"/>
                  </a:solidFill>
                </a:rPr>
                <a:t>Câu lệnh 2</a:t>
              </a:r>
              <a:endParaRPr lang="en-US" altLang="vi-VN" sz="1800" b="0">
                <a:solidFill>
                  <a:srgbClr val="0000FF"/>
                </a:solidFill>
                <a:latin typeface="VNI-Times" pitchFamily="2" charset="0"/>
              </a:endParaRPr>
            </a:p>
          </p:txBody>
        </p:sp>
        <p:sp>
          <p:nvSpPr>
            <p:cNvPr id="36" name="Line 14"/>
            <p:cNvSpPr>
              <a:spLocks noChangeShapeType="1"/>
            </p:cNvSpPr>
            <p:nvPr/>
          </p:nvSpPr>
          <p:spPr bwMode="auto">
            <a:xfrm>
              <a:off x="4466272" y="4096633"/>
              <a:ext cx="0" cy="1123784"/>
            </a:xfrm>
            <a:prstGeom prst="line">
              <a:avLst/>
            </a:prstGeom>
            <a:noFill/>
            <a:ln w="57150">
              <a:solidFill>
                <a:srgbClr val="FF0000"/>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7" name="Line 14"/>
            <p:cNvSpPr>
              <a:spLocks noChangeShapeType="1"/>
            </p:cNvSpPr>
            <p:nvPr/>
          </p:nvSpPr>
          <p:spPr bwMode="auto">
            <a:xfrm>
              <a:off x="4466272" y="5818884"/>
              <a:ext cx="0" cy="47181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 name="Group 54"/>
          <p:cNvGrpSpPr/>
          <p:nvPr/>
        </p:nvGrpSpPr>
        <p:grpSpPr>
          <a:xfrm>
            <a:off x="6471334" y="1954597"/>
            <a:ext cx="5400013" cy="4771556"/>
            <a:chOff x="6471334" y="1954597"/>
            <a:chExt cx="5400013" cy="4771556"/>
          </a:xfrm>
        </p:grpSpPr>
        <p:sp>
          <p:nvSpPr>
            <p:cNvPr id="40" name="AutoShape 5"/>
            <p:cNvSpPr>
              <a:spLocks noChangeArrowheads="1"/>
            </p:cNvSpPr>
            <p:nvPr/>
          </p:nvSpPr>
          <p:spPr bwMode="auto">
            <a:xfrm>
              <a:off x="7844242" y="1954597"/>
              <a:ext cx="206595" cy="804880"/>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1" name="AutoShape 6"/>
            <p:cNvSpPr>
              <a:spLocks noChangeArrowheads="1"/>
            </p:cNvSpPr>
            <p:nvPr/>
          </p:nvSpPr>
          <p:spPr bwMode="auto">
            <a:xfrm>
              <a:off x="6471334" y="2787516"/>
              <a:ext cx="2972162" cy="887348"/>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2" name="Text Box 7"/>
            <p:cNvSpPr txBox="1">
              <a:spLocks noChangeArrowheads="1"/>
            </p:cNvSpPr>
            <p:nvPr/>
          </p:nvSpPr>
          <p:spPr bwMode="auto">
            <a:xfrm>
              <a:off x="7067729" y="2937583"/>
              <a:ext cx="1958621" cy="64492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vi-VN">
                  <a:solidFill>
                    <a:srgbClr val="0000FF"/>
                  </a:solidFill>
                </a:rPr>
                <a:t>trời mưa</a:t>
              </a:r>
              <a:endParaRPr lang="en-US" sz="1800">
                <a:solidFill>
                  <a:srgbClr val="0000FF"/>
                </a:solidFill>
                <a:effectLst/>
              </a:endParaRPr>
            </a:p>
          </p:txBody>
        </p:sp>
        <p:sp>
          <p:nvSpPr>
            <p:cNvPr id="43" name="Rectangle 8"/>
            <p:cNvSpPr>
              <a:spLocks noChangeArrowheads="1"/>
            </p:cNvSpPr>
            <p:nvPr/>
          </p:nvSpPr>
          <p:spPr bwMode="auto">
            <a:xfrm>
              <a:off x="6743172" y="4496127"/>
              <a:ext cx="2416990" cy="1022705"/>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4" name="AutoShape 9"/>
            <p:cNvSpPr>
              <a:spLocks noChangeArrowheads="1"/>
            </p:cNvSpPr>
            <p:nvPr/>
          </p:nvSpPr>
          <p:spPr bwMode="auto">
            <a:xfrm>
              <a:off x="7888846" y="5518832"/>
              <a:ext cx="164620" cy="1207321"/>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5" name="Text Box 10"/>
            <p:cNvSpPr txBox="1">
              <a:spLocks noChangeArrowheads="1"/>
            </p:cNvSpPr>
            <p:nvPr/>
          </p:nvSpPr>
          <p:spPr bwMode="auto">
            <a:xfrm>
              <a:off x="6941584" y="3732569"/>
              <a:ext cx="1130280" cy="58735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46" name="AutoShape 11"/>
            <p:cNvSpPr>
              <a:spLocks noChangeArrowheads="1"/>
            </p:cNvSpPr>
            <p:nvPr/>
          </p:nvSpPr>
          <p:spPr bwMode="auto">
            <a:xfrm>
              <a:off x="7921035" y="3701254"/>
              <a:ext cx="123926" cy="737168"/>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47" name="Text Box 12"/>
            <p:cNvSpPr txBox="1">
              <a:spLocks noChangeArrowheads="1"/>
            </p:cNvSpPr>
            <p:nvPr/>
          </p:nvSpPr>
          <p:spPr bwMode="auto">
            <a:xfrm>
              <a:off x="10019129" y="2634815"/>
              <a:ext cx="806686" cy="59046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48" name="Line 14"/>
            <p:cNvSpPr>
              <a:spLocks noChangeShapeType="1"/>
            </p:cNvSpPr>
            <p:nvPr/>
          </p:nvSpPr>
          <p:spPr bwMode="auto">
            <a:xfrm flipV="1">
              <a:off x="9434293" y="3249332"/>
              <a:ext cx="1325421" cy="33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5"/>
            <p:cNvSpPr>
              <a:spLocks noChangeShapeType="1"/>
            </p:cNvSpPr>
            <p:nvPr/>
          </p:nvSpPr>
          <p:spPr bwMode="auto">
            <a:xfrm flipV="1">
              <a:off x="7978054" y="6122492"/>
              <a:ext cx="2759358" cy="27888"/>
            </a:xfrm>
            <a:prstGeom prst="line">
              <a:avLst/>
            </a:prstGeom>
            <a:noFill/>
            <a:ln w="57150">
              <a:solidFill>
                <a:srgbClr val="FF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0" name="Text Box 16"/>
            <p:cNvSpPr txBox="1">
              <a:spLocks noChangeArrowheads="1"/>
            </p:cNvSpPr>
            <p:nvPr/>
          </p:nvSpPr>
          <p:spPr bwMode="auto">
            <a:xfrm>
              <a:off x="6872966" y="4453469"/>
              <a:ext cx="2218425" cy="97104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vi-VN">
                  <a:solidFill>
                    <a:srgbClr val="0000FF"/>
                  </a:solidFill>
                </a:rPr>
                <a:t>chơi cờ vua trong </a:t>
              </a:r>
              <a:r>
                <a:rPr lang="en-US">
                  <a:solidFill>
                    <a:srgbClr val="0000FF"/>
                  </a:solidFill>
                </a:rPr>
                <a:t>lớ</a:t>
              </a:r>
              <a:r>
                <a:rPr lang="vi-VN">
                  <a:solidFill>
                    <a:srgbClr val="0000FF"/>
                  </a:solidFill>
                </a:rPr>
                <a:t>p </a:t>
              </a:r>
              <a:endParaRPr lang="en-US" altLang="vi-VN" sz="1800" b="0">
                <a:solidFill>
                  <a:srgbClr val="0000FF"/>
                </a:solidFill>
                <a:latin typeface="VNI-Times" pitchFamily="2" charset="0"/>
              </a:endParaRPr>
            </a:p>
          </p:txBody>
        </p:sp>
        <p:sp>
          <p:nvSpPr>
            <p:cNvPr id="51" name="Rectangle 8"/>
            <p:cNvSpPr>
              <a:spLocks noChangeArrowheads="1"/>
            </p:cNvSpPr>
            <p:nvPr/>
          </p:nvSpPr>
          <p:spPr bwMode="auto">
            <a:xfrm>
              <a:off x="9433201" y="4471330"/>
              <a:ext cx="2416990" cy="1044039"/>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52" name="Text Box 16"/>
            <p:cNvSpPr txBox="1">
              <a:spLocks noChangeArrowheads="1"/>
            </p:cNvSpPr>
            <p:nvPr/>
          </p:nvSpPr>
          <p:spPr bwMode="auto">
            <a:xfrm>
              <a:off x="9464652" y="4419248"/>
              <a:ext cx="2406695" cy="41600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vi-VN">
                  <a:solidFill>
                    <a:srgbClr val="0000FF"/>
                  </a:solidFill>
                </a:rPr>
                <a:t>chơi đá bóng ở sân trường</a:t>
              </a:r>
              <a:endParaRPr lang="en-US" altLang="vi-VN" sz="1800" b="0">
                <a:solidFill>
                  <a:srgbClr val="0000FF"/>
                </a:solidFill>
                <a:latin typeface="VNI-Times" pitchFamily="2" charset="0"/>
              </a:endParaRPr>
            </a:p>
          </p:txBody>
        </p:sp>
        <p:sp>
          <p:nvSpPr>
            <p:cNvPr id="53" name="Line 14"/>
            <p:cNvSpPr>
              <a:spLocks noChangeShapeType="1"/>
            </p:cNvSpPr>
            <p:nvPr/>
          </p:nvSpPr>
          <p:spPr bwMode="auto">
            <a:xfrm>
              <a:off x="10737412" y="3249333"/>
              <a:ext cx="0" cy="1221066"/>
            </a:xfrm>
            <a:prstGeom prst="line">
              <a:avLst/>
            </a:prstGeom>
            <a:noFill/>
            <a:ln w="57150">
              <a:solidFill>
                <a:srgbClr val="FF0000"/>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54" name="Line 14"/>
            <p:cNvSpPr>
              <a:spLocks noChangeShapeType="1"/>
            </p:cNvSpPr>
            <p:nvPr/>
          </p:nvSpPr>
          <p:spPr bwMode="auto">
            <a:xfrm>
              <a:off x="10737412" y="5526538"/>
              <a:ext cx="0" cy="62384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 name="Cloud Callout 9"/>
          <p:cNvSpPr/>
          <p:nvPr/>
        </p:nvSpPr>
        <p:spPr>
          <a:xfrm>
            <a:off x="31863" y="2509783"/>
            <a:ext cx="6064137" cy="2942774"/>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Em hãy vẽ sơ đồ cú pháp rẽ nhánh dạng đủ? Cho ví dụ minh họa?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8" name="Rectangle 57"/>
          <p:cNvSpPr/>
          <p:nvPr/>
        </p:nvSpPr>
        <p:spPr>
          <a:xfrm>
            <a:off x="349135" y="1752390"/>
            <a:ext cx="5584660" cy="1615827"/>
          </a:xfrm>
          <a:prstGeom prst="rect">
            <a:avLst/>
          </a:prstGeom>
        </p:spPr>
        <p:txBody>
          <a:bodyPr wrap="square">
            <a:spAutoFit/>
          </a:bodyPr>
          <a:lstStyle/>
          <a:p>
            <a:r>
              <a:rPr lang="vi-VN" sz="3300" b="1">
                <a:latin typeface="Times New Roman" panose="02020603050405020304" pitchFamily="18" charset="0"/>
                <a:cs typeface="Times New Roman" panose="02020603050405020304" pitchFamily="18" charset="0"/>
              </a:rPr>
              <a:t>Nếu </a:t>
            </a:r>
            <a:r>
              <a:rPr lang="vi-VN" sz="3300" b="1">
                <a:solidFill>
                  <a:srgbClr val="FF0000"/>
                </a:solidFill>
                <a:latin typeface="Times New Roman" panose="02020603050405020304" pitchFamily="18" charset="0"/>
                <a:cs typeface="Times New Roman" panose="02020603050405020304" pitchFamily="18" charset="0"/>
              </a:rPr>
              <a:t>&lt;điều kiện&gt;:</a:t>
            </a:r>
            <a:r>
              <a:rPr lang="vi-VN" sz="3300" b="1">
                <a:latin typeface="Times New Roman" panose="02020603050405020304" pitchFamily="18" charset="0"/>
                <a:cs typeface="Times New Roman" panose="02020603050405020304" pitchFamily="18" charset="0"/>
              </a:rPr>
              <a:t> nhánh đúng</a:t>
            </a:r>
          </a:p>
          <a:p>
            <a:r>
              <a:rPr lang="vi-VN" sz="3300" b="1">
                <a:solidFill>
                  <a:srgbClr val="FF0000"/>
                </a:solidFill>
                <a:latin typeface="Times New Roman" panose="02020603050405020304" pitchFamily="18" charset="0"/>
                <a:cs typeface="Times New Roman" panose="02020603050405020304" pitchFamily="18" charset="0"/>
              </a:rPr>
              <a:t>Trái lại: </a:t>
            </a:r>
            <a:r>
              <a:rPr lang="vi-VN" sz="3300" b="1">
                <a:latin typeface="Times New Roman" panose="02020603050405020304" pitchFamily="18" charset="0"/>
                <a:cs typeface="Times New Roman" panose="02020603050405020304" pitchFamily="18" charset="0"/>
              </a:rPr>
              <a:t>nhánh sai</a:t>
            </a:r>
          </a:p>
          <a:p>
            <a:r>
              <a:rPr lang="vi-VN" sz="3300" b="1">
                <a:latin typeface="Times New Roman" panose="02020603050405020304" pitchFamily="18" charset="0"/>
                <a:cs typeface="Times New Roman" panose="02020603050405020304" pitchFamily="18" charset="0"/>
              </a:rPr>
              <a:t>Hết nhánh</a:t>
            </a:r>
          </a:p>
        </p:txBody>
      </p:sp>
      <p:cxnSp>
        <p:nvCxnSpPr>
          <p:cNvPr id="5" name="Straight Connector 4"/>
          <p:cNvCxnSpPr/>
          <p:nvPr/>
        </p:nvCxnSpPr>
        <p:spPr>
          <a:xfrm>
            <a:off x="6096000" y="1071047"/>
            <a:ext cx="0" cy="565510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669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16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16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22" presetClass="entr" presetSubtype="8"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up)">
                                      <p:cBhvr>
                                        <p:cTn id="47" dur="18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1296786" y="524435"/>
            <a:ext cx="13784315" cy="646331"/>
          </a:xfrm>
          <a:prstGeom prst="rect">
            <a:avLst/>
          </a:prstGeom>
          <a:noFill/>
        </p:spPr>
        <p:txBody>
          <a:bodyPr wrap="square" lIns="91440" tIns="45720" rIns="91440" bIns="45720">
            <a:spAutoFit/>
          </a:bodyPr>
          <a:lstStyle/>
          <a:p>
            <a:pPr algn="ctr"/>
            <a:r>
              <a:rPr lang="en-US" sz="3600"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177152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4407" y="1250555"/>
            <a:ext cx="5855981" cy="58477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S</a:t>
            </a:r>
            <a:r>
              <a:rPr lang="vi-VN" sz="3200" b="1" dirty="0">
                <a:latin typeface="Times New Roman" panose="02020603050405020304" pitchFamily="18" charset="0"/>
                <a:cs typeface="Times New Roman" panose="02020603050405020304" pitchFamily="18" charset="0"/>
              </a:rPr>
              <a:t>ơ đồ dạng khuyết: </a:t>
            </a:r>
          </a:p>
        </p:txBody>
      </p:sp>
      <p:sp>
        <p:nvSpPr>
          <p:cNvPr id="11" name="Rectangle 10"/>
          <p:cNvSpPr/>
          <p:nvPr/>
        </p:nvSpPr>
        <p:spPr>
          <a:xfrm>
            <a:off x="6298464" y="1152211"/>
            <a:ext cx="1828800" cy="615553"/>
          </a:xfrm>
          <a:prstGeom prst="rect">
            <a:avLst/>
          </a:prstGeom>
        </p:spPr>
        <p:txBody>
          <a:bodyPr wrap="square">
            <a:spAutoFit/>
          </a:bodyPr>
          <a:lstStyle/>
          <a:p>
            <a:r>
              <a:rPr lang="vi-VN" sz="3400" b="1" dirty="0">
                <a:latin typeface="Times New Roman" panose="02020603050405020304" pitchFamily="18" charset="0"/>
                <a:cs typeface="Times New Roman" panose="02020603050405020304" pitchFamily="18" charset="0"/>
              </a:rPr>
              <a:t>+ Ví dụ:</a:t>
            </a: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Cloud Callout 9"/>
          <p:cNvSpPr/>
          <p:nvPr/>
        </p:nvSpPr>
        <p:spPr>
          <a:xfrm>
            <a:off x="312481" y="2119058"/>
            <a:ext cx="6170913" cy="3344103"/>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Times New Roman" panose="02020603050405020304" pitchFamily="18" charset="0"/>
                <a:cs typeface="Times New Roman" panose="02020603050405020304" pitchFamily="18" charset="0"/>
              </a:rPr>
              <a:t>Em hãy vẽ sơ đồ cú pháp rẽ nhánh dạng khuyết? Cho ví dụ minh họa? </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60" name="Group 59"/>
          <p:cNvGrpSpPr/>
          <p:nvPr/>
        </p:nvGrpSpPr>
        <p:grpSpPr>
          <a:xfrm>
            <a:off x="671424" y="3117425"/>
            <a:ext cx="3886201" cy="3333251"/>
            <a:chOff x="671424" y="3117425"/>
            <a:chExt cx="3886201" cy="3333251"/>
          </a:xfrm>
        </p:grpSpPr>
        <p:sp>
          <p:nvSpPr>
            <p:cNvPr id="19" name="AutoShape 5"/>
            <p:cNvSpPr>
              <a:spLocks noChangeArrowheads="1"/>
            </p:cNvSpPr>
            <p:nvPr/>
          </p:nvSpPr>
          <p:spPr bwMode="auto">
            <a:xfrm>
              <a:off x="2092404" y="3117425"/>
              <a:ext cx="117568" cy="608731"/>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0" name="AutoShape 6"/>
            <p:cNvSpPr>
              <a:spLocks noChangeArrowheads="1"/>
            </p:cNvSpPr>
            <p:nvPr/>
          </p:nvSpPr>
          <p:spPr bwMode="auto">
            <a:xfrm>
              <a:off x="671424" y="3747362"/>
              <a:ext cx="2972162" cy="671101"/>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1" name="Text Box 7"/>
            <p:cNvSpPr txBox="1">
              <a:spLocks noChangeArrowheads="1"/>
            </p:cNvSpPr>
            <p:nvPr/>
          </p:nvSpPr>
          <p:spPr bwMode="auto">
            <a:xfrm>
              <a:off x="1267819" y="3860857"/>
              <a:ext cx="1958621" cy="48775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en-US" sz="2800">
                  <a:solidFill>
                    <a:srgbClr val="0000FF"/>
                  </a:solidFill>
                </a:rPr>
                <a:t>Điều kiện?</a:t>
              </a:r>
              <a:endParaRPr lang="en-US" sz="1600">
                <a:solidFill>
                  <a:srgbClr val="0000FF"/>
                </a:solidFill>
                <a:effectLst/>
              </a:endParaRPr>
            </a:p>
          </p:txBody>
        </p:sp>
        <p:sp>
          <p:nvSpPr>
            <p:cNvPr id="22" name="Rectangle 8"/>
            <p:cNvSpPr>
              <a:spLocks noChangeArrowheads="1"/>
            </p:cNvSpPr>
            <p:nvPr/>
          </p:nvSpPr>
          <p:spPr bwMode="auto">
            <a:xfrm>
              <a:off x="809450" y="5223036"/>
              <a:ext cx="2758988" cy="590020"/>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3" name="AutoShape 9"/>
            <p:cNvSpPr>
              <a:spLocks noChangeArrowheads="1"/>
            </p:cNvSpPr>
            <p:nvPr/>
          </p:nvSpPr>
          <p:spPr bwMode="auto">
            <a:xfrm>
              <a:off x="2082879" y="5798901"/>
              <a:ext cx="117567" cy="651775"/>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4" name="Text Box 10"/>
            <p:cNvSpPr txBox="1">
              <a:spLocks noChangeArrowheads="1"/>
            </p:cNvSpPr>
            <p:nvPr/>
          </p:nvSpPr>
          <p:spPr bwMode="auto">
            <a:xfrm>
              <a:off x="1070166" y="4436209"/>
              <a:ext cx="1130280" cy="44421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25" name="AutoShape 11"/>
            <p:cNvSpPr>
              <a:spLocks noChangeArrowheads="1"/>
            </p:cNvSpPr>
            <p:nvPr/>
          </p:nvSpPr>
          <p:spPr bwMode="auto">
            <a:xfrm>
              <a:off x="2082879" y="4404836"/>
              <a:ext cx="125420" cy="783367"/>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26" name="Text Box 12"/>
            <p:cNvSpPr txBox="1">
              <a:spLocks noChangeArrowheads="1"/>
            </p:cNvSpPr>
            <p:nvPr/>
          </p:nvSpPr>
          <p:spPr bwMode="auto">
            <a:xfrm>
              <a:off x="3757353" y="3624350"/>
              <a:ext cx="800272" cy="43903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27" name="Line 13"/>
            <p:cNvSpPr>
              <a:spLocks noChangeShapeType="1"/>
            </p:cNvSpPr>
            <p:nvPr/>
          </p:nvSpPr>
          <p:spPr bwMode="auto">
            <a:xfrm flipH="1">
              <a:off x="4167470" y="4078430"/>
              <a:ext cx="17848" cy="210797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4"/>
            <p:cNvSpPr>
              <a:spLocks noChangeShapeType="1"/>
            </p:cNvSpPr>
            <p:nvPr/>
          </p:nvSpPr>
          <p:spPr bwMode="auto">
            <a:xfrm>
              <a:off x="3634385" y="4084928"/>
              <a:ext cx="575108" cy="631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5"/>
            <p:cNvSpPr>
              <a:spLocks noChangeShapeType="1"/>
            </p:cNvSpPr>
            <p:nvPr/>
          </p:nvSpPr>
          <p:spPr bwMode="auto">
            <a:xfrm flipV="1">
              <a:off x="2157505" y="6157827"/>
              <a:ext cx="2027813" cy="6237"/>
            </a:xfrm>
            <a:prstGeom prst="line">
              <a:avLst/>
            </a:prstGeom>
            <a:noFill/>
            <a:ln w="57150">
              <a:solidFill>
                <a:srgbClr val="FF0000"/>
              </a:solidFill>
              <a:round/>
              <a:headEnd type="triangl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30" name="Text Box 16"/>
            <p:cNvSpPr txBox="1">
              <a:spLocks noChangeArrowheads="1"/>
            </p:cNvSpPr>
            <p:nvPr/>
          </p:nvSpPr>
          <p:spPr bwMode="auto">
            <a:xfrm>
              <a:off x="1223528" y="5269189"/>
              <a:ext cx="2002912" cy="48355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a:solidFill>
                    <a:srgbClr val="0000FF"/>
                  </a:solidFill>
                </a:rPr>
                <a:t>Câu lệnh</a:t>
              </a:r>
              <a:endParaRPr lang="en-US" altLang="vi-VN" sz="1800" b="0">
                <a:solidFill>
                  <a:srgbClr val="0000FF"/>
                </a:solidFill>
                <a:latin typeface="VNI-Times" pitchFamily="2" charset="0"/>
              </a:endParaRPr>
            </a:p>
          </p:txBody>
        </p:sp>
      </p:grpSp>
      <p:grpSp>
        <p:nvGrpSpPr>
          <p:cNvPr id="61" name="Group 60"/>
          <p:cNvGrpSpPr/>
          <p:nvPr/>
        </p:nvGrpSpPr>
        <p:grpSpPr>
          <a:xfrm>
            <a:off x="7335875" y="2551721"/>
            <a:ext cx="3886201" cy="3918005"/>
            <a:chOff x="7335875" y="2551721"/>
            <a:chExt cx="3886201" cy="3918005"/>
          </a:xfrm>
        </p:grpSpPr>
        <p:sp>
          <p:nvSpPr>
            <p:cNvPr id="45" name="AutoShape 5"/>
            <p:cNvSpPr>
              <a:spLocks noChangeArrowheads="1"/>
            </p:cNvSpPr>
            <p:nvPr/>
          </p:nvSpPr>
          <p:spPr bwMode="auto">
            <a:xfrm>
              <a:off x="8767373" y="2551721"/>
              <a:ext cx="91789" cy="705821"/>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6" name="AutoShape 6"/>
            <p:cNvSpPr>
              <a:spLocks noChangeArrowheads="1"/>
            </p:cNvSpPr>
            <p:nvPr/>
          </p:nvSpPr>
          <p:spPr bwMode="auto">
            <a:xfrm>
              <a:off x="7335875" y="3261872"/>
              <a:ext cx="2972162" cy="778139"/>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7" name="Text Box 7"/>
            <p:cNvSpPr txBox="1">
              <a:spLocks noChangeArrowheads="1"/>
            </p:cNvSpPr>
            <p:nvPr/>
          </p:nvSpPr>
          <p:spPr bwMode="auto">
            <a:xfrm>
              <a:off x="7932270" y="3393469"/>
              <a:ext cx="1958621" cy="5655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en-US" sz="2800">
                  <a:solidFill>
                    <a:srgbClr val="0000FF"/>
                  </a:solidFill>
                </a:rPr>
                <a:t>Em bị ốm</a:t>
              </a:r>
              <a:endParaRPr lang="en-US" sz="1600">
                <a:solidFill>
                  <a:srgbClr val="0000FF"/>
                </a:solidFill>
                <a:effectLst/>
              </a:endParaRPr>
            </a:p>
          </p:txBody>
        </p:sp>
        <p:sp>
          <p:nvSpPr>
            <p:cNvPr id="48" name="Rectangle 8"/>
            <p:cNvSpPr>
              <a:spLocks noChangeArrowheads="1"/>
            </p:cNvSpPr>
            <p:nvPr/>
          </p:nvSpPr>
          <p:spPr bwMode="auto">
            <a:xfrm>
              <a:off x="7473901" y="4972911"/>
              <a:ext cx="2758988" cy="684126"/>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9" name="AutoShape 9"/>
            <p:cNvSpPr>
              <a:spLocks noChangeArrowheads="1"/>
            </p:cNvSpPr>
            <p:nvPr/>
          </p:nvSpPr>
          <p:spPr bwMode="auto">
            <a:xfrm>
              <a:off x="8811240" y="5659674"/>
              <a:ext cx="80256" cy="810052"/>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50" name="Text Box 10"/>
            <p:cNvSpPr txBox="1">
              <a:spLocks noChangeArrowheads="1"/>
            </p:cNvSpPr>
            <p:nvPr/>
          </p:nvSpPr>
          <p:spPr bwMode="auto">
            <a:xfrm>
              <a:off x="7714211" y="4089188"/>
              <a:ext cx="1245771" cy="51506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51" name="AutoShape 11"/>
            <p:cNvSpPr>
              <a:spLocks noChangeArrowheads="1"/>
            </p:cNvSpPr>
            <p:nvPr/>
          </p:nvSpPr>
          <p:spPr bwMode="auto">
            <a:xfrm>
              <a:off x="8792190" y="4053628"/>
              <a:ext cx="72708" cy="908311"/>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52" name="Text Box 12"/>
            <p:cNvSpPr txBox="1">
              <a:spLocks noChangeArrowheads="1"/>
            </p:cNvSpPr>
            <p:nvPr/>
          </p:nvSpPr>
          <p:spPr bwMode="auto">
            <a:xfrm>
              <a:off x="10415390" y="3149056"/>
              <a:ext cx="806686" cy="51779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53" name="Line 13"/>
            <p:cNvSpPr>
              <a:spLocks noChangeShapeType="1"/>
            </p:cNvSpPr>
            <p:nvPr/>
          </p:nvSpPr>
          <p:spPr bwMode="auto">
            <a:xfrm>
              <a:off x="10845669" y="3617118"/>
              <a:ext cx="1" cy="251964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4"/>
            <p:cNvSpPr>
              <a:spLocks noChangeShapeType="1"/>
            </p:cNvSpPr>
            <p:nvPr/>
          </p:nvSpPr>
          <p:spPr bwMode="auto">
            <a:xfrm flipV="1">
              <a:off x="10232889" y="3648170"/>
              <a:ext cx="62571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5"/>
            <p:cNvSpPr>
              <a:spLocks noChangeShapeType="1"/>
            </p:cNvSpPr>
            <p:nvPr/>
          </p:nvSpPr>
          <p:spPr bwMode="auto">
            <a:xfrm flipV="1">
              <a:off x="8862921" y="6108188"/>
              <a:ext cx="1999820" cy="0"/>
            </a:xfrm>
            <a:prstGeom prst="line">
              <a:avLst/>
            </a:prstGeom>
            <a:noFill/>
            <a:ln w="57150">
              <a:solidFill>
                <a:srgbClr val="FF0000"/>
              </a:solidFill>
              <a:round/>
              <a:headEnd type="triangl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6" name="Text Box 16"/>
            <p:cNvSpPr txBox="1">
              <a:spLocks noChangeArrowheads="1"/>
            </p:cNvSpPr>
            <p:nvPr/>
          </p:nvSpPr>
          <p:spPr bwMode="auto">
            <a:xfrm>
              <a:off x="7473900" y="5026425"/>
              <a:ext cx="2716047" cy="56068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sz="2800">
                  <a:solidFill>
                    <a:srgbClr val="0000FF"/>
                  </a:solidFill>
                </a:rPr>
                <a:t>không đi đá bóng</a:t>
              </a:r>
              <a:endParaRPr lang="en-US" altLang="vi-VN" sz="1600" b="0">
                <a:solidFill>
                  <a:srgbClr val="0000FF"/>
                </a:solidFill>
                <a:latin typeface="VNI-Times" pitchFamily="2" charset="0"/>
              </a:endParaRPr>
            </a:p>
          </p:txBody>
        </p:sp>
      </p:grpSp>
      <p:sp>
        <p:nvSpPr>
          <p:cNvPr id="57" name="Rectangle 56"/>
          <p:cNvSpPr/>
          <p:nvPr/>
        </p:nvSpPr>
        <p:spPr>
          <a:xfrm>
            <a:off x="355424" y="1802596"/>
            <a:ext cx="6385847"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Nếu </a:t>
            </a:r>
            <a:r>
              <a:rPr lang="vi-VN" sz="3200" b="1" dirty="0">
                <a:solidFill>
                  <a:srgbClr val="FF0000"/>
                </a:solidFill>
                <a:latin typeface="Times New Roman" panose="02020603050405020304" pitchFamily="18" charset="0"/>
                <a:cs typeface="Times New Roman" panose="02020603050405020304" pitchFamily="18" charset="0"/>
              </a:rPr>
              <a:t>&lt;điều kiện&gt;</a:t>
            </a:r>
            <a:r>
              <a:rPr lang="vi-VN" sz="3200" b="1" dirty="0">
                <a:latin typeface="Times New Roman" panose="02020603050405020304" pitchFamily="18" charset="0"/>
                <a:cs typeface="Times New Roman" panose="02020603050405020304" pitchFamily="18" charset="0"/>
              </a:rPr>
              <a:t>: nhánh đúng</a:t>
            </a:r>
          </a:p>
          <a:p>
            <a:r>
              <a:rPr lang="vi-VN" sz="3200" b="1" dirty="0">
                <a:latin typeface="Times New Roman" panose="02020603050405020304" pitchFamily="18" charset="0"/>
                <a:cs typeface="Times New Roman" panose="02020603050405020304" pitchFamily="18" charset="0"/>
              </a:rPr>
              <a:t>Hết nhánh</a:t>
            </a:r>
          </a:p>
        </p:txBody>
      </p:sp>
      <p:cxnSp>
        <p:nvCxnSpPr>
          <p:cNvPr id="37" name="Straight Connector 36"/>
          <p:cNvCxnSpPr/>
          <p:nvPr/>
        </p:nvCxnSpPr>
        <p:spPr>
          <a:xfrm>
            <a:off x="6096000" y="1071047"/>
            <a:ext cx="0" cy="565510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0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up)">
                                      <p:cBhvr>
                                        <p:cTn id="29" dur="1600"/>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up)">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up)">
                                      <p:cBhvr>
                                        <p:cTn id="44"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88135"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3.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7" name="Rectangle 36"/>
          <p:cNvSpPr/>
          <p:nvPr/>
        </p:nvSpPr>
        <p:spPr>
          <a:xfrm>
            <a:off x="200193" y="1367063"/>
            <a:ext cx="11996014" cy="584775"/>
          </a:xfrm>
          <a:prstGeom prst="rect">
            <a:avLst/>
          </a:prstGeom>
        </p:spPr>
        <p:txBody>
          <a:bodyPr wrap="square">
            <a:spAutoFit/>
          </a:bodyPr>
          <a:lstStyle/>
          <a:p>
            <a:r>
              <a:rPr lang="vi-VN" sz="3200" b="1" dirty="0">
                <a:latin typeface="+mj-lt"/>
                <a:cs typeface="Times New Roman" panose="02020603050405020304" pitchFamily="18" charset="0"/>
              </a:rPr>
              <a:t>- Biểu thức điều kiện trong cấu trúc rẽ nhánh là </a:t>
            </a:r>
            <a:r>
              <a:rPr lang="en-US" sz="3200" b="1" dirty="0">
                <a:latin typeface="+mj-lt"/>
                <a:cs typeface="Times New Roman" panose="02020603050405020304" pitchFamily="18" charset="0"/>
              </a:rPr>
              <a:t>c</a:t>
            </a:r>
            <a:r>
              <a:rPr lang="vi-VN" sz="3200" b="1" dirty="0">
                <a:latin typeface="+mj-lt"/>
                <a:cs typeface="Times New Roman" panose="02020603050405020304" pitchFamily="18" charset="0"/>
              </a:rPr>
              <a:t>ác phép </a:t>
            </a:r>
            <a:r>
              <a:rPr lang="vi-VN" sz="3200" b="1">
                <a:latin typeface="+mj-lt"/>
                <a:cs typeface="Times New Roman" panose="02020603050405020304" pitchFamily="18" charset="0"/>
              </a:rPr>
              <a:t>so sánh</a:t>
            </a:r>
            <a:endParaRPr lang="vi-VN" sz="3200" b="1" dirty="0">
              <a:latin typeface="+mj-lt"/>
              <a:cs typeface="Times New Roman" panose="02020603050405020304" pitchFamily="18" charset="0"/>
            </a:endParaRPr>
          </a:p>
        </p:txBody>
      </p:sp>
      <p:sp>
        <p:nvSpPr>
          <p:cNvPr id="38" name="Rectangle 37"/>
          <p:cNvSpPr/>
          <p:nvPr/>
        </p:nvSpPr>
        <p:spPr>
          <a:xfrm>
            <a:off x="200193" y="3681244"/>
            <a:ext cx="11372852" cy="584775"/>
          </a:xfrm>
          <a:prstGeom prst="rect">
            <a:avLst/>
          </a:prstGeom>
        </p:spPr>
        <p:txBody>
          <a:bodyPr wrap="square">
            <a:spAutoFit/>
          </a:bodyPr>
          <a:lstStyle/>
          <a:p>
            <a:r>
              <a:rPr lang="vi-VN" sz="3200" b="1">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Ví dụ:</a:t>
            </a:r>
            <a:r>
              <a:rPr lang="vi-VN" sz="3200" b="1">
                <a:latin typeface="Times New Roman" panose="02020603050405020304" pitchFamily="18" charset="0"/>
                <a:cs typeface="Times New Roman" panose="02020603050405020304" pitchFamily="18" charset="0"/>
              </a:rPr>
              <a:t> (a+b)&gt; 5</a:t>
            </a:r>
          </a:p>
        </p:txBody>
      </p:sp>
      <p:sp>
        <p:nvSpPr>
          <p:cNvPr id="39" name="Cloud Callout 38"/>
          <p:cNvSpPr/>
          <p:nvPr/>
        </p:nvSpPr>
        <p:spPr>
          <a:xfrm>
            <a:off x="1536185" y="1352016"/>
            <a:ext cx="8060787" cy="2938661"/>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Biểu thức điều kiện trong cấu trúc rẽ nhánh là gì? Cho ví dụ?</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00193" y="1992854"/>
            <a:ext cx="11827683" cy="1077218"/>
          </a:xfrm>
          <a:prstGeom prst="rect">
            <a:avLst/>
          </a:prstGeom>
        </p:spPr>
        <p:txBody>
          <a:bodyPr wrap="square">
            <a:spAutoFit/>
          </a:bodyPr>
          <a:lstStyle/>
          <a:p>
            <a:r>
              <a:rPr lang="vi-VN" sz="3200" b="1">
                <a:latin typeface="Times New Roman" panose="02020603050405020304" pitchFamily="18" charset="0"/>
                <a:cs typeface="Times New Roman" panose="02020603050405020304" pitchFamily="18" charset="0"/>
              </a:rPr>
              <a:t>- Kết quả kiểm </a:t>
            </a:r>
            <a:r>
              <a:rPr lang="vi-VN" sz="3200" b="1" dirty="0">
                <a:latin typeface="Times New Roman" panose="02020603050405020304" pitchFamily="18" charset="0"/>
                <a:cs typeface="Times New Roman" panose="02020603050405020304" pitchFamily="18" charset="0"/>
              </a:rPr>
              <a:t>tra điều kiện </a:t>
            </a:r>
            <a:r>
              <a:rPr lang="vi-VN" sz="3200" b="1">
                <a:latin typeface="Times New Roman" panose="02020603050405020304" pitchFamily="18" charset="0"/>
                <a:cs typeface="Times New Roman" panose="02020603050405020304" pitchFamily="18" charset="0"/>
              </a:rPr>
              <a:t>nếu thỏa </a:t>
            </a:r>
            <a:r>
              <a:rPr lang="vi-VN" sz="3200" b="1" dirty="0">
                <a:latin typeface="Times New Roman" panose="02020603050405020304" pitchFamily="18" charset="0"/>
                <a:cs typeface="Times New Roman" panose="02020603050405020304" pitchFamily="18" charset="0"/>
              </a:rPr>
              <a:t>mãn </a:t>
            </a:r>
            <a:r>
              <a:rPr lang="en-US" sz="3200" b="1" i="1" dirty="0">
                <a:solidFill>
                  <a:srgbClr val="FF0000"/>
                </a:solidFill>
                <a:latin typeface="Times New Roman" panose="02020603050405020304" pitchFamily="18" charset="0"/>
                <a:cs typeface="Times New Roman" panose="02020603050405020304" pitchFamily="18" charset="0"/>
              </a:rPr>
              <a:t>(Đ</a:t>
            </a:r>
            <a:r>
              <a:rPr lang="vi-VN" sz="3200" b="1" i="1" dirty="0">
                <a:solidFill>
                  <a:srgbClr val="FF0000"/>
                </a:solidFill>
                <a:latin typeface="Times New Roman" panose="02020603050405020304" pitchFamily="18" charset="0"/>
                <a:cs typeface="Times New Roman" panose="02020603050405020304" pitchFamily="18" charset="0"/>
              </a:rPr>
              <a:t>úng</a:t>
            </a:r>
            <a:r>
              <a:rPr lang="en-US" sz="3200" b="1" i="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hoặc không thỏa mãn </a:t>
            </a:r>
            <a:r>
              <a:rPr lang="en-US" sz="3200" b="1" i="1" dirty="0">
                <a:solidFill>
                  <a:srgbClr val="FF0000"/>
                </a:solidFill>
                <a:latin typeface="Times New Roman" panose="02020603050405020304" pitchFamily="18" charset="0"/>
                <a:cs typeface="Times New Roman" panose="02020603050405020304" pitchFamily="18" charset="0"/>
              </a:rPr>
              <a:t>(Sai).</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396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p:bldP spid="38" grpId="0"/>
      <p:bldP spid="39" grpId="0" animBg="1"/>
      <p:bldP spid="39" grpId="1" animBg="1"/>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753853" y="658642"/>
            <a:ext cx="4307305" cy="743473"/>
          </a:xfrm>
          <a:prstGeom prst="rect">
            <a:avLst/>
          </a:prstGeom>
          <a:noFill/>
          <a:scene3d>
            <a:camera prst="orthographicFront"/>
            <a:lightRig rig="threePt" dir="t"/>
          </a:scene3d>
          <a:sp3d>
            <a:bevelT prst="softRound"/>
          </a:sp3d>
        </p:spPr>
        <p:txBody>
          <a:bodyPr wrap="square">
            <a:spAutoFit/>
          </a:bodyPr>
          <a:lstStyle/>
          <a:p>
            <a:pPr algn="ctr">
              <a:lnSpc>
                <a:spcPct val="115000"/>
              </a:lnSpc>
              <a:spcBef>
                <a:spcPts val="600"/>
              </a:spcBef>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 ĐỒ TƯ DUY</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2" name="Picture 18" descr="Cove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795389" y="6127409"/>
            <a:ext cx="1084262" cy="4191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7" descr="Cove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832026" y="6028984"/>
            <a:ext cx="3994150" cy="385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ve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39551" y="5124109"/>
            <a:ext cx="3351213" cy="10620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descr="Cove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743126" y="3188947"/>
            <a:ext cx="541338" cy="30257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ove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46839" y="5128872"/>
            <a:ext cx="1635125" cy="11588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Cove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997626" y="4139859"/>
            <a:ext cx="1676400" cy="12652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Cove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87901" y="3155609"/>
            <a:ext cx="1706563" cy="22494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ove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838876" y="2515847"/>
            <a:ext cx="1631950" cy="16176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ove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808714" y="1812584"/>
            <a:ext cx="1741487" cy="10207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Cove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376789" y="2385672"/>
            <a:ext cx="15113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ove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5178101" y="3020672"/>
            <a:ext cx="2287588" cy="2762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ove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2117401" y="1717334"/>
            <a:ext cx="496888" cy="27701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ove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1799901" y="1317284"/>
            <a:ext cx="814388" cy="4492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ove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2520626" y="1596684"/>
            <a:ext cx="2763838" cy="17002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01895" y="2675140"/>
            <a:ext cx="1585994" cy="124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6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ox(ou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righ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righ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right)">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right)">
                                      <p:cBhvr>
                                        <p:cTn id="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545" y="2482101"/>
            <a:ext cx="10868891" cy="1297420"/>
          </a:xfrm>
        </p:spPr>
        <p:txBody>
          <a:bodyPr numCol="1">
            <a:normAutofit/>
          </a:bodyPr>
          <a:lstStyle/>
          <a:p>
            <a:pPr algn="ctr"/>
            <a:r>
              <a:rPr lang="en-US" sz="8000" b="1">
                <a:solidFill>
                  <a:srgbClr val="FF0000"/>
                </a:solidFill>
                <a:latin typeface="Times New Roman" panose="02020603050405020304" pitchFamily="18" charset="0"/>
                <a:cs typeface="Times New Roman" panose="02020603050405020304" pitchFamily="18" charset="0"/>
              </a:rPr>
              <a:t>LUYỆN </a:t>
            </a:r>
            <a:r>
              <a:rPr lang="en-US" sz="8000" b="1" dirty="0">
                <a:solidFill>
                  <a:srgbClr val="FF0000"/>
                </a:solidFill>
                <a:latin typeface="Times New Roman" panose="02020603050405020304" pitchFamily="18" charset="0"/>
                <a:cs typeface="Times New Roman" panose="02020603050405020304" pitchFamily="18" charset="0"/>
              </a:rPr>
              <a:t>TẬP</a:t>
            </a:r>
          </a:p>
        </p:txBody>
      </p:sp>
    </p:spTree>
    <p:extLst>
      <p:ext uri="{BB962C8B-B14F-4D97-AF65-F5344CB8AC3E}">
        <p14:creationId xmlns:p14="http://schemas.microsoft.com/office/powerpoint/2010/main" val="3730675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78327"/>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36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225083" y="673689"/>
            <a:ext cx="11751764" cy="1224951"/>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1. </a:t>
            </a:r>
            <a:r>
              <a:rPr lang="vi-VN" sz="3200" dirty="0">
                <a:latin typeface="Times New Roman" panose="02020603050405020304" pitchFamily="18" charset="0"/>
                <a:ea typeface="Calibri" panose="020F0502020204030204" pitchFamily="34" charset="0"/>
                <a:cs typeface="Times New Roman" panose="02020603050405020304" pitchFamily="18" charset="0"/>
              </a:rPr>
              <a:t>Quy trình tính số tiền được giảm trừ cho khách hàng mua sách truyện thiếu niên ở hiệu sách </a:t>
            </a:r>
            <a:r>
              <a:rPr lang="vi-VN" sz="3200" i="1" dirty="0">
                <a:latin typeface="Times New Roman" panose="02020603050405020304" pitchFamily="18" charset="0"/>
                <a:ea typeface="Calibri" panose="020F0502020204030204" pitchFamily="34" charset="0"/>
                <a:cs typeface="Times New Roman" panose="02020603050405020304" pitchFamily="18" charset="0"/>
              </a:rPr>
              <a:t>Người Máy</a:t>
            </a:r>
            <a:r>
              <a:rPr lang="vi-VN" sz="3200" dirty="0">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Hộp Văn bản 5">
            <a:extLst>
              <a:ext uri="{FF2B5EF4-FFF2-40B4-BE49-F238E27FC236}">
                <a16:creationId xmlns:a16="http://schemas.microsoft.com/office/drawing/2014/main" id="{16336C16-5CCD-471A-A6C9-53B8EA177AE9}"/>
              </a:ext>
            </a:extLst>
          </p:cNvPr>
          <p:cNvSpPr txBox="1"/>
          <p:nvPr/>
        </p:nvSpPr>
        <p:spPr>
          <a:xfrm>
            <a:off x="351691" y="1786947"/>
            <a:ext cx="11625155" cy="1179554"/>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vi-VN" sz="3200" b="1" dirty="0">
                <a:latin typeface="Times New Roman" panose="02020603050405020304" pitchFamily="18" charset="0"/>
                <a:ea typeface="Calibri" panose="020F0502020204030204" pitchFamily="34" charset="0"/>
                <a:cs typeface="Times New Roman" panose="02020603050405020304" pitchFamily="18" charset="0"/>
              </a:rPr>
              <a:t>1. </a:t>
            </a:r>
            <a:r>
              <a:rPr lang="vi-VN" sz="3200" dirty="0">
                <a:latin typeface="Times New Roman" panose="02020603050405020304" pitchFamily="18" charset="0"/>
                <a:ea typeface="Calibri" panose="020F0502020204030204" pitchFamily="34" charset="0"/>
                <a:cs typeface="Times New Roman" panose="02020603050405020304" pitchFamily="18" charset="0"/>
              </a:rPr>
              <a:t>Tính tổng số tiền sách (khi chưa tính giảm giá), gọi số đó là Tổng tiền sách.</a:t>
            </a:r>
            <a:endParaRPr lang="vi-VN" sz="3200" dirty="0">
              <a:latin typeface="Times New Roman" panose="02020603050405020304" pitchFamily="18" charset="0"/>
              <a:cs typeface="Times New Roman" panose="02020603050405020304" pitchFamily="18" charset="0"/>
            </a:endParaRPr>
          </a:p>
        </p:txBody>
      </p:sp>
      <p:sp>
        <p:nvSpPr>
          <p:cNvPr id="13" name="Hộp Văn bản 5">
            <a:extLst>
              <a:ext uri="{FF2B5EF4-FFF2-40B4-BE49-F238E27FC236}">
                <a16:creationId xmlns:a16="http://schemas.microsoft.com/office/drawing/2014/main" id="{16336C16-5CCD-471A-A6C9-53B8EA177AE9}"/>
              </a:ext>
            </a:extLst>
          </p:cNvPr>
          <p:cNvSpPr txBox="1"/>
          <p:nvPr/>
        </p:nvSpPr>
        <p:spPr>
          <a:xfrm>
            <a:off x="351690" y="2826488"/>
            <a:ext cx="11593294" cy="1224951"/>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latin typeface="Times New Roman" panose="02020603050405020304" pitchFamily="18" charset="0"/>
                <a:ea typeface="Calibri" panose="020F0502020204030204" pitchFamily="34" charset="0"/>
                <a:cs typeface="Times New Roman" panose="02020603050405020304" pitchFamily="18" charset="0"/>
              </a:rPr>
              <a:t>2</a:t>
            </a:r>
            <a:r>
              <a:rPr lang="vi-VN"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Nếu Tổng số tiền sách ≥ 500 000 đồng; số tiền được giảm là 10% của Tổng số sách</a:t>
            </a:r>
            <a:endParaRPr lang="vi-VN" sz="3200" dirty="0">
              <a:latin typeface="Times New Roman" panose="02020603050405020304" pitchFamily="18" charset="0"/>
              <a:cs typeface="Times New Roman" panose="02020603050405020304" pitchFamily="18" charset="0"/>
            </a:endParaRPr>
          </a:p>
        </p:txBody>
      </p:sp>
      <p:sp>
        <p:nvSpPr>
          <p:cNvPr id="14" name="Hộp Văn bản 5">
            <a:extLst>
              <a:ext uri="{FF2B5EF4-FFF2-40B4-BE49-F238E27FC236}">
                <a16:creationId xmlns:a16="http://schemas.microsoft.com/office/drawing/2014/main" id="{16336C16-5CCD-471A-A6C9-53B8EA177AE9}"/>
              </a:ext>
            </a:extLst>
          </p:cNvPr>
          <p:cNvSpPr txBox="1"/>
          <p:nvPr/>
        </p:nvSpPr>
        <p:spPr>
          <a:xfrm>
            <a:off x="351688" y="3932563"/>
            <a:ext cx="11593295" cy="1224951"/>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latin typeface="Times New Roman" panose="02020603050405020304" pitchFamily="18" charset="0"/>
                <a:ea typeface="Calibri" panose="020F0502020204030204" pitchFamily="34" charset="0"/>
                <a:cs typeface="Times New Roman" panose="02020603050405020304" pitchFamily="18" charset="0"/>
              </a:rPr>
              <a:t>3</a:t>
            </a:r>
            <a:r>
              <a:rPr lang="vi-VN"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Nếu Tổng số tiền sách &lt; 500 000 đồng; số tiền được giảm là 5% của Tổng số sách.</a:t>
            </a:r>
            <a:endParaRPr lang="vi-VN" sz="3200" dirty="0">
              <a:latin typeface="Times New Roman" panose="02020603050405020304" pitchFamily="18" charset="0"/>
              <a:cs typeface="Times New Roman" panose="02020603050405020304" pitchFamily="18" charset="0"/>
            </a:endParaRPr>
          </a:p>
        </p:txBody>
      </p:sp>
      <p:sp>
        <p:nvSpPr>
          <p:cNvPr id="15" name="Hộp Văn bản 5">
            <a:extLst>
              <a:ext uri="{FF2B5EF4-FFF2-40B4-BE49-F238E27FC236}">
                <a16:creationId xmlns:a16="http://schemas.microsoft.com/office/drawing/2014/main" id="{16336C16-5CCD-471A-A6C9-53B8EA177AE9}"/>
              </a:ext>
            </a:extLst>
          </p:cNvPr>
          <p:cNvSpPr txBox="1"/>
          <p:nvPr/>
        </p:nvSpPr>
        <p:spPr>
          <a:xfrm>
            <a:off x="267279" y="5058936"/>
            <a:ext cx="11625160" cy="1791260"/>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Sử dụng mẫu thể hiện cấu trúc rẽ nhánh, em hãy </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 lại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vẽ sơ đồ</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mô tả quy trình tính số tiền được giảm cho khách hàng mua sách nêu ở trên.</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2033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78327"/>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36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223465" y="701784"/>
            <a:ext cx="1276432"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vi-VN" sz="32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1</a:t>
            </a:r>
            <a:r>
              <a:rPr lang="en-US" sz="32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dirty="0">
              <a:solidFill>
                <a:srgbClr val="0000FF"/>
              </a:solidFill>
              <a:latin typeface="Times New Roman" panose="02020603050405020304" pitchFamily="18" charset="0"/>
              <a:cs typeface="Times New Roman" panose="02020603050405020304" pitchFamily="18" charset="0"/>
            </a:endParaRPr>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Hộp Văn bản 5">
            <a:extLst>
              <a:ext uri="{FF2B5EF4-FFF2-40B4-BE49-F238E27FC236}">
                <a16:creationId xmlns:a16="http://schemas.microsoft.com/office/drawing/2014/main" id="{16336C16-5CCD-471A-A6C9-53B8EA177AE9}"/>
              </a:ext>
            </a:extLst>
          </p:cNvPr>
          <p:cNvSpPr txBox="1"/>
          <p:nvPr/>
        </p:nvSpPr>
        <p:spPr>
          <a:xfrm>
            <a:off x="6701604" y="827236"/>
            <a:ext cx="5042161"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en-US" sz="3200">
                <a:latin typeface="Times New Roman" panose="02020603050405020304" pitchFamily="18" charset="0"/>
                <a:ea typeface="Calibri" panose="020F0502020204030204" pitchFamily="34" charset="0"/>
                <a:cs typeface="Times New Roman" panose="02020603050405020304" pitchFamily="18" charset="0"/>
              </a:rPr>
              <a:t>S</a:t>
            </a:r>
            <a:r>
              <a:rPr lang="vi-VN" sz="3200">
                <a:latin typeface="Times New Roman" panose="02020603050405020304" pitchFamily="18" charset="0"/>
                <a:ea typeface="Calibri" panose="020F0502020204030204" pitchFamily="34" charset="0"/>
                <a:cs typeface="Times New Roman" panose="02020603050405020304" pitchFamily="18" charset="0"/>
              </a:rPr>
              <a:t>ơ đồ </a:t>
            </a:r>
            <a:endParaRPr lang="vi-VN" sz="3200" dirty="0">
              <a:latin typeface="Times New Roman" panose="02020603050405020304" pitchFamily="18" charset="0"/>
              <a:cs typeface="Times New Roman" panose="02020603050405020304" pitchFamily="18" charset="0"/>
            </a:endParaRPr>
          </a:p>
        </p:txBody>
      </p:sp>
      <p:sp>
        <p:nvSpPr>
          <p:cNvPr id="10" name="Hộp Văn bản 5">
            <a:extLst>
              <a:ext uri="{FF2B5EF4-FFF2-40B4-BE49-F238E27FC236}">
                <a16:creationId xmlns:a16="http://schemas.microsoft.com/office/drawing/2014/main" id="{16336C16-5CCD-471A-A6C9-53B8EA177AE9}"/>
              </a:ext>
            </a:extLst>
          </p:cNvPr>
          <p:cNvSpPr txBox="1"/>
          <p:nvPr/>
        </p:nvSpPr>
        <p:spPr>
          <a:xfrm>
            <a:off x="154747" y="1205719"/>
            <a:ext cx="6229149" cy="5509200"/>
          </a:xfrm>
          <a:prstGeom prst="rect">
            <a:avLst/>
          </a:prstGeom>
          <a:noFill/>
          <a:scene3d>
            <a:camera prst="orthographicFront"/>
            <a:lightRig rig="threePt" dir="t"/>
          </a:scene3d>
          <a:sp3d>
            <a:bevelT prst="softRound"/>
          </a:sp3d>
        </p:spPr>
        <p:txBody>
          <a:bodyPr wrap="square">
            <a:spAutoFit/>
          </a:bodyPr>
          <a:lstStyle/>
          <a:p>
            <a:pPr algn="just"/>
            <a:r>
              <a:rPr lang="vi-VN" sz="3200" b="1" dirty="0">
                <a:latin typeface="Times New Roman" panose="02020603050405020304" pitchFamily="18" charset="0"/>
                <a:ea typeface="Calibri" panose="020F0502020204030204" pitchFamily="34" charset="0"/>
                <a:cs typeface="Times New Roman" panose="02020603050405020304" pitchFamily="18" charset="0"/>
              </a:rPr>
              <a:t>Mô tả quy trình tính số tiền:</a:t>
            </a:r>
          </a:p>
          <a:p>
            <a:pPr algn="just"/>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1: </a:t>
            </a:r>
            <a:r>
              <a:rPr lang="vi-VN" sz="3200" dirty="0">
                <a:latin typeface="Times New Roman" panose="02020603050405020304" pitchFamily="18" charset="0"/>
                <a:ea typeface="Calibri" panose="020F0502020204030204" pitchFamily="34" charset="0"/>
                <a:cs typeface="Times New Roman" panose="02020603050405020304" pitchFamily="18" charset="0"/>
              </a:rPr>
              <a:t>Tính Tổng số tiền sách</a:t>
            </a:r>
          </a:p>
          <a:p>
            <a:pPr algn="just"/>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2: </a:t>
            </a:r>
            <a:r>
              <a:rPr lang="vi-VN" sz="3200" dirty="0">
                <a:latin typeface="Times New Roman" panose="02020603050405020304" pitchFamily="18" charset="0"/>
                <a:ea typeface="Calibri" panose="020F0502020204030204" pitchFamily="34" charset="0"/>
                <a:cs typeface="Times New Roman" panose="02020603050405020304" pitchFamily="18" charset="0"/>
              </a:rPr>
              <a:t>Nếu Tổng số tiền sách ≥ 500000 đồng; Số tiền được giảm là 10% của Tổng số sách.</a:t>
            </a:r>
          </a:p>
          <a:p>
            <a:pPr algn="just"/>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Trái lại: </a:t>
            </a:r>
          </a:p>
          <a:p>
            <a:pPr algn="just"/>
            <a:r>
              <a:rPr lang="vi-VN" sz="3200" dirty="0">
                <a:latin typeface="Times New Roman" panose="02020603050405020304" pitchFamily="18" charset="0"/>
                <a:ea typeface="Calibri" panose="020F0502020204030204" pitchFamily="34" charset="0"/>
                <a:cs typeface="Times New Roman" panose="02020603050405020304" pitchFamily="18" charset="0"/>
              </a:rPr>
              <a:t>Số tiền được giảm là 5% của Tổng số tiền sách.</a:t>
            </a:r>
          </a:p>
          <a:p>
            <a:pPr algn="just"/>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Hết nhánh</a:t>
            </a:r>
          </a:p>
          <a:p>
            <a:pPr algn="just"/>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3</a:t>
            </a:r>
            <a:r>
              <a:rPr lang="vi-VN" sz="3200" dirty="0">
                <a:latin typeface="Times New Roman" panose="02020603050405020304" pitchFamily="18" charset="0"/>
                <a:ea typeface="Calibri" panose="020F0502020204030204" pitchFamily="34" charset="0"/>
                <a:cs typeface="Times New Roman" panose="02020603050405020304" pitchFamily="18" charset="0"/>
              </a:rPr>
              <a:t>: Tính số tiền phải trả là Tổng số tiền sách - số tiền được giảm</a:t>
            </a:r>
          </a:p>
        </p:txBody>
      </p:sp>
      <p:cxnSp>
        <p:nvCxnSpPr>
          <p:cNvPr id="3" name="Straight Connector 2"/>
          <p:cNvCxnSpPr/>
          <p:nvPr/>
        </p:nvCxnSpPr>
        <p:spPr>
          <a:xfrm>
            <a:off x="6416247" y="754890"/>
            <a:ext cx="0" cy="597812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764248" y="1485878"/>
            <a:ext cx="4979517" cy="4610727"/>
            <a:chOff x="6764248" y="1485878"/>
            <a:chExt cx="4979517" cy="4610727"/>
          </a:xfrm>
        </p:grpSpPr>
        <p:sp>
          <p:nvSpPr>
            <p:cNvPr id="18" name="Diamond 17"/>
            <p:cNvSpPr/>
            <p:nvPr/>
          </p:nvSpPr>
          <p:spPr>
            <a:xfrm>
              <a:off x="6764248" y="2664799"/>
              <a:ext cx="3244467" cy="1143461"/>
            </a:xfrm>
            <a:prstGeom prst="diamond">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T&gt;500000</a:t>
              </a:r>
            </a:p>
          </p:txBody>
        </p:sp>
        <p:cxnSp>
          <p:nvCxnSpPr>
            <p:cNvPr id="19" name="Straight Arrow Connector 18"/>
            <p:cNvCxnSpPr/>
            <p:nvPr/>
          </p:nvCxnSpPr>
          <p:spPr>
            <a:xfrm>
              <a:off x="8382000" y="2454665"/>
              <a:ext cx="4482" cy="210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836333" y="4687285"/>
              <a:ext cx="1907432" cy="530293"/>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US" sz="2400">
                <a:effectLst/>
                <a:latin typeface="Times New Roman (Headings)"/>
                <a:ea typeface="Calibri"/>
                <a:cs typeface="Times New Roman"/>
              </a:endParaRPr>
            </a:p>
            <a:p>
              <a:pPr algn="ctr">
                <a:lnSpc>
                  <a:spcPct val="107000"/>
                </a:lnSpc>
                <a:spcAft>
                  <a:spcPts val="800"/>
                </a:spcAft>
              </a:pP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T=T*95/100</a:t>
              </a:r>
            </a:p>
            <a:p>
              <a:pPr algn="ctr">
                <a:lnSpc>
                  <a:spcPct val="107000"/>
                </a:lnSpc>
                <a:spcAft>
                  <a:spcPts val="800"/>
                </a:spcAft>
              </a:pPr>
              <a:r>
                <a:rPr lang="en-US" sz="2400">
                  <a:effectLst/>
                  <a:latin typeface="Times New Roman (Headings)"/>
                  <a:ea typeface="Calibri"/>
                  <a:cs typeface="Times New Roman"/>
                </a:rPr>
                <a:t> </a:t>
              </a:r>
            </a:p>
          </p:txBody>
        </p:sp>
        <p:sp>
          <p:nvSpPr>
            <p:cNvPr id="22" name="Rectangle 21"/>
            <p:cNvSpPr/>
            <p:nvPr/>
          </p:nvSpPr>
          <p:spPr>
            <a:xfrm>
              <a:off x="7207624" y="4687286"/>
              <a:ext cx="2348752" cy="530293"/>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US" sz="1400">
                <a:effectLst/>
                <a:latin typeface="Times New Roman (Headings)"/>
                <a:ea typeface="Calibri"/>
                <a:cs typeface="Times New Roman"/>
              </a:endParaRPr>
            </a:p>
            <a:p>
              <a:pPr algn="ctr">
                <a:lnSpc>
                  <a:spcPct val="107000"/>
                </a:lnSpc>
                <a:spcAft>
                  <a:spcPts val="800"/>
                </a:spcAft>
              </a:pP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T=T*90/100</a:t>
              </a:r>
            </a:p>
            <a:p>
              <a:pPr algn="ctr">
                <a:lnSpc>
                  <a:spcPct val="107000"/>
                </a:lnSpc>
                <a:spcAft>
                  <a:spcPts val="800"/>
                </a:spcAft>
              </a:pPr>
              <a:r>
                <a:rPr lang="en-US" sz="1400">
                  <a:effectLst/>
                  <a:latin typeface="Times New Roman (Headings)"/>
                  <a:ea typeface="Calibri"/>
                  <a:cs typeface="Times New Roman"/>
                </a:rPr>
                <a:t> </a:t>
              </a:r>
            </a:p>
          </p:txBody>
        </p:sp>
        <p:cxnSp>
          <p:nvCxnSpPr>
            <p:cNvPr id="27" name="Straight Arrow Connector 26"/>
            <p:cNvCxnSpPr>
              <a:stCxn id="18" idx="2"/>
              <a:endCxn id="22" idx="0"/>
            </p:cNvCxnSpPr>
            <p:nvPr/>
          </p:nvCxnSpPr>
          <p:spPr>
            <a:xfrm flipH="1">
              <a:off x="8382000" y="3808260"/>
              <a:ext cx="4482" cy="8790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8" idx="3"/>
            </p:cNvCxnSpPr>
            <p:nvPr/>
          </p:nvCxnSpPr>
          <p:spPr>
            <a:xfrm flipV="1">
              <a:off x="10008715" y="3236529"/>
              <a:ext cx="781334"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1" idx="0"/>
            </p:cNvCxnSpPr>
            <p:nvPr/>
          </p:nvCxnSpPr>
          <p:spPr>
            <a:xfrm>
              <a:off x="10790049" y="3236529"/>
              <a:ext cx="0" cy="14507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2" idx="2"/>
            </p:cNvCxnSpPr>
            <p:nvPr/>
          </p:nvCxnSpPr>
          <p:spPr>
            <a:xfrm flipH="1">
              <a:off x="8381999" y="5217579"/>
              <a:ext cx="1" cy="8790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1" idx="2"/>
            </p:cNvCxnSpPr>
            <p:nvPr/>
          </p:nvCxnSpPr>
          <p:spPr>
            <a:xfrm>
              <a:off x="10790049" y="5217578"/>
              <a:ext cx="0" cy="5019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8382000" y="5719542"/>
              <a:ext cx="24080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337612" y="3953500"/>
              <a:ext cx="914400" cy="457200"/>
            </a:xfrm>
            <a:prstGeom prst="rect">
              <a:avLst/>
            </a:prstGeom>
            <a:ln>
              <a:noFill/>
            </a:ln>
          </p:spPr>
          <p:txBody>
            <a:bodyPr vert="horz" wrap="none" lIns="91440" tIns="45720" rIns="91440" bIns="45720" rtlCol="0">
              <a:noAutofit/>
            </a:bodyPr>
            <a:lstStyle/>
            <a:p>
              <a:pPr algn="ctr"/>
              <a:r>
                <a:rPr lang="en-US" sz="20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Đúng</a:t>
              </a:r>
            </a:p>
          </p:txBody>
        </p:sp>
        <p:sp>
          <p:nvSpPr>
            <p:cNvPr id="63" name="TextBox 62"/>
            <p:cNvSpPr txBox="1"/>
            <p:nvPr/>
          </p:nvSpPr>
          <p:spPr>
            <a:xfrm>
              <a:off x="10008715" y="2828427"/>
              <a:ext cx="914400" cy="457200"/>
            </a:xfrm>
            <a:prstGeom prst="rect">
              <a:avLst/>
            </a:prstGeom>
            <a:ln>
              <a:noFill/>
            </a:ln>
          </p:spPr>
          <p:txBody>
            <a:bodyPr vert="horz" wrap="none" lIns="91440" tIns="45720" rIns="91440" bIns="45720" rtlCol="0">
              <a:normAutofit/>
            </a:bodyPr>
            <a:lstStyle/>
            <a:p>
              <a:pPr algn="ctr"/>
              <a:r>
                <a:rPr lang="en-US" sz="20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Sai </a:t>
              </a:r>
            </a:p>
          </p:txBody>
        </p:sp>
        <p:sp>
          <p:nvSpPr>
            <p:cNvPr id="5" name="Oval 4"/>
            <p:cNvSpPr/>
            <p:nvPr/>
          </p:nvSpPr>
          <p:spPr>
            <a:xfrm>
              <a:off x="7337612" y="1485878"/>
              <a:ext cx="2015297" cy="9438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Tổng số tiền sách</a:t>
              </a:r>
            </a:p>
          </p:txBody>
        </p:sp>
      </p:grpSp>
    </p:spTree>
    <p:extLst>
      <p:ext uri="{BB962C8B-B14F-4D97-AF65-F5344CB8AC3E}">
        <p14:creationId xmlns:p14="http://schemas.microsoft.com/office/powerpoint/2010/main" val="1700066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604992" y="0"/>
            <a:ext cx="6829422" cy="2053883"/>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2053883"/>
            <a:ext cx="6676828" cy="646331"/>
          </a:xfrm>
          <a:prstGeom prst="rect">
            <a:avLst/>
          </a:prstGeom>
          <a:noFill/>
        </p:spPr>
        <p:txBody>
          <a:bodyPr wrap="none" lIns="91440" tIns="45720" rIns="91440" bIns="45720">
            <a:spAutoFit/>
          </a:bodyPr>
          <a:lstStyle/>
          <a:p>
            <a:pPr algn="ctr"/>
            <a:r>
              <a:rPr lang="en-US" sz="360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
        <p:nvSpPr>
          <p:cNvPr id="5" name="Snip Same Side Corner Rectangle 4"/>
          <p:cNvSpPr/>
          <p:nvPr/>
        </p:nvSpPr>
        <p:spPr>
          <a:xfrm>
            <a:off x="0" y="2849293"/>
            <a:ext cx="12192000" cy="2722129"/>
          </a:xfrm>
          <a:prstGeom prst="snip2Same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3600">
                <a:solidFill>
                  <a:srgbClr val="0000FF"/>
                </a:solidFill>
                <a:latin typeface="Times New Roman" panose="02020603050405020304" pitchFamily="18" charset="0"/>
                <a:cs typeface="Times New Roman" panose="02020603050405020304" pitchFamily="18" charset="0"/>
              </a:rPr>
              <a:t>Luật chơi: </a:t>
            </a:r>
            <a:endParaRPr lang="en-US" sz="3600" dirty="0">
              <a:solidFill>
                <a:srgbClr val="0000FF"/>
              </a:solidFill>
              <a:latin typeface="Times New Roman" panose="02020603050405020304" pitchFamily="18" charset="0"/>
              <a:cs typeface="Times New Roman" panose="02020603050405020304" pitchFamily="18" charset="0"/>
            </a:endParaRPr>
          </a:p>
          <a:p>
            <a:pPr>
              <a:lnSpc>
                <a:spcPct val="114000"/>
              </a:lnSpc>
            </a:pPr>
            <a:r>
              <a:rPr lang="en-US" sz="3600">
                <a:solidFill>
                  <a:srgbClr val="0000FF"/>
                </a:solidFill>
                <a:latin typeface="Times New Roman" panose="02020603050405020304" pitchFamily="18" charset="0"/>
                <a:cs typeface="Times New Roman" panose="02020603050405020304" pitchFamily="18" charset="0"/>
              </a:rPr>
              <a:t>- </a:t>
            </a:r>
            <a:r>
              <a:rPr lang="vi-VN" sz="3600">
                <a:solidFill>
                  <a:srgbClr val="0000FF"/>
                </a:solidFill>
                <a:latin typeface="Times New Roman" panose="02020603050405020304" pitchFamily="18" charset="0"/>
                <a:cs typeface="Times New Roman" panose="02020603050405020304" pitchFamily="18" charset="0"/>
              </a:rPr>
              <a:t>HS </a:t>
            </a:r>
            <a:r>
              <a:rPr lang="en-US" sz="3600">
                <a:solidFill>
                  <a:srgbClr val="0000FF"/>
                </a:solidFill>
                <a:latin typeface="Times New Roman" panose="02020603050405020304" pitchFamily="18" charset="0"/>
                <a:cs typeface="Times New Roman" panose="02020603050405020304" pitchFamily="18" charset="0"/>
              </a:rPr>
              <a:t>trả lời câu hỏi ở mỗi hộp quà </a:t>
            </a:r>
            <a:r>
              <a:rPr lang="en-US" sz="3600" b="1" i="1">
                <a:solidFill>
                  <a:srgbClr val="FF0000"/>
                </a:solidFill>
                <a:latin typeface="Times New Roman" panose="02020603050405020304" pitchFamily="18" charset="0"/>
                <a:cs typeface="Times New Roman" panose="02020603050405020304" pitchFamily="18" charset="0"/>
              </a:rPr>
              <a:t>(trong 15 giây)</a:t>
            </a:r>
          </a:p>
          <a:p>
            <a:pPr>
              <a:lnSpc>
                <a:spcPct val="114000"/>
              </a:lnSpc>
            </a:pPr>
            <a:r>
              <a:rPr lang="en-US" sz="3600">
                <a:solidFill>
                  <a:srgbClr val="0000FF"/>
                </a:solidFill>
                <a:latin typeface="Times New Roman" panose="02020603050405020304" pitchFamily="18" charset="0"/>
                <a:cs typeface="Times New Roman" panose="02020603050405020304" pitchFamily="18" charset="0"/>
              </a:rPr>
              <a:t>- Trả lời đúng sẽ được mở hộp quà và nhận phần thưởng trong hộp quà.</a:t>
            </a:r>
          </a:p>
        </p:txBody>
      </p:sp>
    </p:spTree>
    <p:extLst>
      <p:ext uri="{BB962C8B-B14F-4D97-AF65-F5344CB8AC3E}">
        <p14:creationId xmlns:p14="http://schemas.microsoft.com/office/powerpoint/2010/main" val="1587022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22222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8"/>
                </p:tgtEl>
              </p:cMediaNode>
            </p:audio>
          </p:childTnLst>
        </p:cTn>
      </p:par>
    </p:tnLst>
    <p:bldLst>
      <p:bldP spid="6" grpId="0"/>
      <p:bldP spid="6" grpId="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959" y="930650"/>
            <a:ext cx="1969179" cy="1743607"/>
          </a:xfrm>
          <a:prstGeom prst="rect">
            <a:avLst/>
          </a:prstGeom>
        </p:spPr>
      </p:pic>
      <p:pic>
        <p:nvPicPr>
          <p:cNvPr id="9" name="Picture 8">
            <a:hlinkClick r:id="rId5"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1234" y="418541"/>
            <a:ext cx="2060627" cy="1383912"/>
          </a:xfrm>
          <a:prstGeom prst="rect">
            <a:avLst/>
          </a:prstGeom>
        </p:spPr>
      </p:pic>
      <p:pic>
        <p:nvPicPr>
          <p:cNvPr id="10" name="Picture 9">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5701" y="930649"/>
            <a:ext cx="1969179" cy="1743607"/>
          </a:xfrm>
          <a:prstGeom prst="rect">
            <a:avLst/>
          </a:prstGeom>
        </p:spPr>
      </p:pic>
      <p:pic>
        <p:nvPicPr>
          <p:cNvPr id="11" name="Picture 10">
            <a:hlinkClick r:id="rId8"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9976" y="418540"/>
            <a:ext cx="2060627" cy="1383912"/>
          </a:xfrm>
          <a:prstGeom prst="rect">
            <a:avLst/>
          </a:prstGeom>
        </p:spPr>
      </p:pic>
      <p:pic>
        <p:nvPicPr>
          <p:cNvPr id="12" name="Picture 11">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4443" y="930649"/>
            <a:ext cx="1969179" cy="1743607"/>
          </a:xfrm>
          <a:prstGeom prst="rect">
            <a:avLst/>
          </a:prstGeom>
        </p:spPr>
      </p:pic>
      <p:pic>
        <p:nvPicPr>
          <p:cNvPr id="13" name="Picture 12">
            <a:hlinkClick r:id="rId11"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88718" y="418540"/>
            <a:ext cx="2060627" cy="1383912"/>
          </a:xfrm>
          <a:prstGeom prst="rect">
            <a:avLst/>
          </a:prstGeom>
        </p:spPr>
      </p:pic>
      <p:pic>
        <p:nvPicPr>
          <p:cNvPr id="14" name="Picture 13">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34816" y="3982971"/>
            <a:ext cx="1969179" cy="1743607"/>
          </a:xfrm>
          <a:prstGeom prst="rect">
            <a:avLst/>
          </a:prstGeom>
        </p:spPr>
      </p:pic>
      <p:pic>
        <p:nvPicPr>
          <p:cNvPr id="15" name="Picture 14">
            <a:hlinkClick r:id="rId14"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89091" y="3470862"/>
            <a:ext cx="2060627" cy="1383912"/>
          </a:xfrm>
          <a:prstGeom prst="rect">
            <a:avLst/>
          </a:prstGeom>
        </p:spPr>
      </p:pic>
      <p:pic>
        <p:nvPicPr>
          <p:cNvPr id="16" name="Picture 15">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67833" y="3982970"/>
            <a:ext cx="1969179" cy="1743607"/>
          </a:xfrm>
          <a:prstGeom prst="rect">
            <a:avLst/>
          </a:prstGeom>
        </p:spPr>
      </p:pic>
      <p:pic>
        <p:nvPicPr>
          <p:cNvPr id="17" name="Picture 16">
            <a:hlinkClick r:id="rId17" action="ppaction://hlinksldjump"/>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22108" y="3470861"/>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20"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Bạn được tặng 3 cái kẹo</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0" y="0"/>
            <a:ext cx="12192001" cy="247763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rgbClr val="002060"/>
              </a:solidFill>
              <a:latin typeface="Times New Roman" pitchFamily="18" charset="0"/>
              <a:ea typeface="Tahoma" panose="020B0604030504040204" pitchFamily="34" charset="0"/>
              <a:cs typeface="Times New Roman" pitchFamily="18" charset="0"/>
            </a:endParaRPr>
          </a:p>
          <a:p>
            <a:endParaRPr lang="en-US" sz="3200" dirty="0">
              <a:solidFill>
                <a:schemeClr val="tx1"/>
              </a:solidFill>
              <a:latin typeface="Times New Roman" pitchFamily="18" charset="0"/>
              <a:ea typeface="Tahoma" panose="020B0604030504040204" pitchFamily="34" charset="0"/>
              <a:cs typeface="Times New Roman" pitchFamily="18" charset="0"/>
            </a:endParaRPr>
          </a:p>
          <a:p>
            <a:r>
              <a:rPr lang="en-US" sz="3200" b="1" dirty="0" err="1">
                <a:solidFill>
                  <a:srgbClr val="FF0000"/>
                </a:solidFill>
                <a:latin typeface="Times New Roman (Headings)"/>
                <a:ea typeface="Tahoma" panose="020B0604030504040204" pitchFamily="34" charset="0"/>
                <a:cs typeface="Times New Roman" pitchFamily="18" charset="0"/>
              </a:rPr>
              <a:t>Hộp</a:t>
            </a:r>
            <a:r>
              <a:rPr lang="en-US" sz="3200" b="1" dirty="0">
                <a:solidFill>
                  <a:srgbClr val="FF0000"/>
                </a:solidFill>
                <a:latin typeface="Times New Roman (Headings)"/>
                <a:ea typeface="Tahoma" panose="020B0604030504040204" pitchFamily="34" charset="0"/>
                <a:cs typeface="Times New Roman" pitchFamily="18" charset="0"/>
              </a:rPr>
              <a:t> </a:t>
            </a:r>
            <a:r>
              <a:rPr lang="en-US" sz="3200" b="1" dirty="0" err="1">
                <a:solidFill>
                  <a:srgbClr val="FF0000"/>
                </a:solidFill>
                <a:latin typeface="Times New Roman (Headings)"/>
                <a:ea typeface="Tahoma" panose="020B0604030504040204" pitchFamily="34" charset="0"/>
                <a:cs typeface="Times New Roman" pitchFamily="18" charset="0"/>
              </a:rPr>
              <a:t>quà</a:t>
            </a:r>
            <a:r>
              <a:rPr lang="en-US" sz="3200" b="1" dirty="0">
                <a:solidFill>
                  <a:srgbClr val="FF0000"/>
                </a:solidFill>
                <a:latin typeface="Times New Roman (Headings)"/>
                <a:ea typeface="Tahoma" panose="020B0604030504040204" pitchFamily="34" charset="0"/>
                <a:cs typeface="Times New Roman" pitchFamily="18" charset="0"/>
              </a:rPr>
              <a:t> </a:t>
            </a:r>
            <a:r>
              <a:rPr lang="en-US" sz="3200" b="1" dirty="0" err="1">
                <a:solidFill>
                  <a:srgbClr val="FF0000"/>
                </a:solidFill>
                <a:latin typeface="Times New Roman (Headings)"/>
                <a:ea typeface="Tahoma" panose="020B0604030504040204" pitchFamily="34" charset="0"/>
                <a:cs typeface="Times New Roman" pitchFamily="18" charset="0"/>
              </a:rPr>
              <a:t>số</a:t>
            </a:r>
            <a:r>
              <a:rPr lang="en-US" sz="3200" b="1" dirty="0">
                <a:solidFill>
                  <a:srgbClr val="FF0000"/>
                </a:solidFill>
                <a:latin typeface="Times New Roman (Headings)"/>
                <a:ea typeface="Tahoma" panose="020B0604030504040204" pitchFamily="34" charset="0"/>
                <a:cs typeface="Times New Roman" pitchFamily="18" charset="0"/>
              </a:rPr>
              <a:t> 1: </a:t>
            </a:r>
            <a:r>
              <a:rPr lang="en-US" sz="3200" dirty="0" err="1">
                <a:solidFill>
                  <a:schemeClr val="tx1"/>
                </a:solidFill>
                <a:latin typeface="Times New Roman (Headings)"/>
              </a:rPr>
              <a:t>Phát</a:t>
            </a:r>
            <a:r>
              <a:rPr lang="en-US" sz="3200" dirty="0">
                <a:solidFill>
                  <a:schemeClr val="tx1"/>
                </a:solidFill>
                <a:latin typeface="Times New Roman (Headings)"/>
              </a:rPr>
              <a:t> </a:t>
            </a:r>
            <a:r>
              <a:rPr lang="en-US" sz="3200" dirty="0" err="1">
                <a:solidFill>
                  <a:schemeClr val="tx1"/>
                </a:solidFill>
                <a:latin typeface="Times New Roman (Headings)"/>
              </a:rPr>
              <a:t>biểu</a:t>
            </a:r>
            <a:r>
              <a:rPr lang="en-US" sz="3200" dirty="0">
                <a:solidFill>
                  <a:schemeClr val="tx1"/>
                </a:solidFill>
                <a:latin typeface="Times New Roman (Headings)"/>
              </a:rPr>
              <a:t> </a:t>
            </a:r>
            <a:r>
              <a:rPr lang="en-US" sz="3200" dirty="0" err="1">
                <a:solidFill>
                  <a:schemeClr val="tx1"/>
                </a:solidFill>
                <a:latin typeface="Times New Roman (Headings)"/>
              </a:rPr>
              <a:t>sau</a:t>
            </a:r>
            <a:r>
              <a:rPr lang="en-US" sz="3200" dirty="0">
                <a:solidFill>
                  <a:schemeClr val="tx1"/>
                </a:solidFill>
                <a:latin typeface="Times New Roman (Headings)"/>
              </a:rPr>
              <a:t> </a:t>
            </a:r>
            <a:r>
              <a:rPr lang="en-US" sz="3200" dirty="0" err="1">
                <a:solidFill>
                  <a:schemeClr val="tx1"/>
                </a:solidFill>
                <a:latin typeface="Times New Roman (Headings)"/>
              </a:rPr>
              <a:t>về</a:t>
            </a:r>
            <a:r>
              <a:rPr lang="en-US" sz="3200" dirty="0">
                <a:solidFill>
                  <a:schemeClr val="tx1"/>
                </a:solidFill>
                <a:latin typeface="Times New Roman (Headings)"/>
              </a:rPr>
              <a:t> </a:t>
            </a:r>
            <a:r>
              <a:rPr lang="en-US" sz="3200" dirty="0" err="1">
                <a:solidFill>
                  <a:schemeClr val="tx1"/>
                </a:solidFill>
                <a:latin typeface="Times New Roman (Headings)"/>
              </a:rPr>
              <a:t>biểu</a:t>
            </a:r>
            <a:r>
              <a:rPr lang="en-US" sz="3200" dirty="0">
                <a:solidFill>
                  <a:schemeClr val="tx1"/>
                </a:solidFill>
                <a:latin typeface="Times New Roman (Headings)"/>
              </a:rPr>
              <a:t> </a:t>
            </a:r>
            <a:r>
              <a:rPr lang="en-US" sz="3200" dirty="0" err="1">
                <a:solidFill>
                  <a:schemeClr val="tx1"/>
                </a:solidFill>
                <a:latin typeface="Times New Roman (Headings)"/>
              </a:rPr>
              <a:t>thức</a:t>
            </a:r>
            <a:r>
              <a:rPr lang="en-US" sz="3200" dirty="0">
                <a:solidFill>
                  <a:schemeClr val="tx1"/>
                </a:solidFill>
                <a:latin typeface="Times New Roman (Headings)"/>
              </a:rPr>
              <a:t> </a:t>
            </a:r>
            <a:r>
              <a:rPr lang="en-US" sz="3200" dirty="0" err="1">
                <a:solidFill>
                  <a:schemeClr val="tx1"/>
                </a:solidFill>
                <a:latin typeface="Times New Roman (Headings)"/>
              </a:rPr>
              <a:t>điều</a:t>
            </a:r>
            <a:r>
              <a:rPr lang="en-US" sz="3200" dirty="0">
                <a:solidFill>
                  <a:schemeClr val="tx1"/>
                </a:solidFill>
                <a:latin typeface="Times New Roman (Headings)"/>
              </a:rPr>
              <a:t> </a:t>
            </a:r>
            <a:r>
              <a:rPr lang="en-US" sz="3200" dirty="0" err="1">
                <a:solidFill>
                  <a:schemeClr val="tx1"/>
                </a:solidFill>
                <a:latin typeface="Times New Roman (Headings)"/>
              </a:rPr>
              <a:t>kiện</a:t>
            </a:r>
            <a:r>
              <a:rPr lang="en-US" sz="3200" dirty="0">
                <a:solidFill>
                  <a:schemeClr val="tx1"/>
                </a:solidFill>
                <a:latin typeface="Times New Roman (Headings)"/>
              </a:rPr>
              <a:t> ở </a:t>
            </a:r>
            <a:r>
              <a:rPr lang="en-US" sz="3200" dirty="0" err="1">
                <a:solidFill>
                  <a:schemeClr val="tx1"/>
                </a:solidFill>
                <a:latin typeface="Times New Roman (Headings)"/>
              </a:rPr>
              <a:t>cấu</a:t>
            </a:r>
            <a:r>
              <a:rPr lang="en-US" sz="3200" dirty="0">
                <a:solidFill>
                  <a:schemeClr val="tx1"/>
                </a:solidFill>
                <a:latin typeface="Times New Roman (Headings)"/>
              </a:rPr>
              <a:t> </a:t>
            </a:r>
            <a:r>
              <a:rPr lang="en-US" sz="3200" dirty="0" err="1">
                <a:solidFill>
                  <a:schemeClr val="tx1"/>
                </a:solidFill>
                <a:latin typeface="Times New Roman (Headings)"/>
              </a:rPr>
              <a:t>trúc</a:t>
            </a:r>
            <a:r>
              <a:rPr lang="en-US" sz="3200" dirty="0">
                <a:solidFill>
                  <a:schemeClr val="tx1"/>
                </a:solidFill>
                <a:latin typeface="Times New Roman (Headings)"/>
              </a:rPr>
              <a:t> </a:t>
            </a:r>
            <a:r>
              <a:rPr lang="en-US" sz="3200" dirty="0" err="1">
                <a:solidFill>
                  <a:schemeClr val="tx1"/>
                </a:solidFill>
                <a:latin typeface="Times New Roman (Headings)"/>
              </a:rPr>
              <a:t>rẽ</a:t>
            </a:r>
            <a:r>
              <a:rPr lang="en-US" sz="3200" dirty="0">
                <a:solidFill>
                  <a:schemeClr val="tx1"/>
                </a:solidFill>
                <a:latin typeface="Times New Roman (Headings)"/>
              </a:rPr>
              <a:t> </a:t>
            </a:r>
            <a:r>
              <a:rPr lang="en-US" sz="3200" dirty="0" err="1">
                <a:solidFill>
                  <a:schemeClr val="tx1"/>
                </a:solidFill>
                <a:latin typeface="Times New Roman (Headings)"/>
              </a:rPr>
              <a:t>nhánh</a:t>
            </a:r>
            <a:r>
              <a:rPr lang="en-US" sz="3200" dirty="0">
                <a:solidFill>
                  <a:schemeClr val="tx1"/>
                </a:solidFill>
                <a:latin typeface="Times New Roman (Headings)"/>
              </a:rPr>
              <a:t>, </a:t>
            </a:r>
            <a:r>
              <a:rPr lang="en-US" sz="3200" dirty="0" err="1">
                <a:solidFill>
                  <a:schemeClr val="tx1"/>
                </a:solidFill>
                <a:latin typeface="Times New Roman (Headings)"/>
              </a:rPr>
              <a:t>đúng</a:t>
            </a:r>
            <a:r>
              <a:rPr lang="en-US" sz="3200" dirty="0">
                <a:solidFill>
                  <a:schemeClr val="tx1"/>
                </a:solidFill>
                <a:latin typeface="Times New Roman (Headings)"/>
              </a:rPr>
              <a:t> hay </a:t>
            </a:r>
            <a:r>
              <a:rPr lang="en-US" sz="3200" dirty="0" err="1">
                <a:solidFill>
                  <a:schemeClr val="tx1"/>
                </a:solidFill>
                <a:latin typeface="Times New Roman (Headings)"/>
              </a:rPr>
              <a:t>sai</a:t>
            </a:r>
            <a:r>
              <a:rPr lang="en-US" sz="3200" dirty="0">
                <a:solidFill>
                  <a:schemeClr val="tx1"/>
                </a:solidFill>
                <a:latin typeface="Times New Roman (Headings)"/>
              </a:rPr>
              <a:t>? </a:t>
            </a:r>
            <a:r>
              <a:rPr lang="en-US" sz="3200" dirty="0" err="1">
                <a:solidFill>
                  <a:schemeClr val="tx1"/>
                </a:solidFill>
                <a:latin typeface="Times New Roman (Headings)"/>
              </a:rPr>
              <a:t>Vì</a:t>
            </a:r>
            <a:r>
              <a:rPr lang="en-US" sz="3200" dirty="0">
                <a:solidFill>
                  <a:schemeClr val="tx1"/>
                </a:solidFill>
                <a:latin typeface="Times New Roman (Headings)"/>
              </a:rPr>
              <a:t> </a:t>
            </a:r>
            <a:r>
              <a:rPr lang="en-US" sz="3200" dirty="0" err="1">
                <a:solidFill>
                  <a:schemeClr val="tx1"/>
                </a:solidFill>
                <a:latin typeface="Times New Roman (Headings)"/>
              </a:rPr>
              <a:t>sao</a:t>
            </a:r>
            <a:r>
              <a:rPr lang="en-US" sz="3200" dirty="0">
                <a:solidFill>
                  <a:schemeClr val="tx1"/>
                </a:solidFill>
                <a:latin typeface="Times New Roman (Headings)"/>
              </a:rPr>
              <a:t>?</a:t>
            </a:r>
          </a:p>
          <a:p>
            <a:r>
              <a:rPr lang="en-US" sz="3200" dirty="0">
                <a:solidFill>
                  <a:srgbClr val="0000FF"/>
                </a:solidFill>
                <a:latin typeface="Times New Roman (Headings)"/>
              </a:rPr>
              <a:t>                 </a:t>
            </a:r>
            <a:r>
              <a:rPr lang="en-US" sz="3200" b="1" dirty="0">
                <a:solidFill>
                  <a:srgbClr val="FF0000"/>
                </a:solidFill>
                <a:latin typeface="Times New Roman (Headings)"/>
              </a:rPr>
              <a:t> </a:t>
            </a:r>
            <a:r>
              <a:rPr lang="en-US" sz="3200" b="1" dirty="0" err="1">
                <a:solidFill>
                  <a:srgbClr val="FF0000"/>
                </a:solidFill>
                <a:latin typeface="Times New Roman (Headings)"/>
              </a:rPr>
              <a:t>Phải</a:t>
            </a:r>
            <a:r>
              <a:rPr lang="en-US" sz="3200" b="1" dirty="0">
                <a:solidFill>
                  <a:srgbClr val="FF0000"/>
                </a:solidFill>
                <a:latin typeface="Times New Roman (Headings)"/>
              </a:rPr>
              <a:t> </a:t>
            </a:r>
            <a:r>
              <a:rPr lang="en-US" sz="3200" b="1" dirty="0" err="1">
                <a:solidFill>
                  <a:srgbClr val="FF0000"/>
                </a:solidFill>
                <a:latin typeface="Times New Roman (Headings)"/>
              </a:rPr>
              <a:t>là</a:t>
            </a:r>
            <a:r>
              <a:rPr lang="en-US" sz="3200" b="1" dirty="0">
                <a:solidFill>
                  <a:srgbClr val="FF0000"/>
                </a:solidFill>
                <a:latin typeface="Times New Roman (Headings)"/>
              </a:rPr>
              <a:t> </a:t>
            </a:r>
            <a:r>
              <a:rPr lang="en-US" sz="3200" b="1" dirty="0" err="1">
                <a:solidFill>
                  <a:srgbClr val="FF0000"/>
                </a:solidFill>
                <a:latin typeface="Times New Roman (Headings)"/>
              </a:rPr>
              <a:t>một</a:t>
            </a:r>
            <a:r>
              <a:rPr lang="en-US" sz="3200" b="1" dirty="0">
                <a:solidFill>
                  <a:srgbClr val="FF0000"/>
                </a:solidFill>
                <a:latin typeface="Times New Roman (Headings)"/>
              </a:rPr>
              <a:t> </a:t>
            </a:r>
            <a:r>
              <a:rPr lang="en-US" sz="3200" b="1" dirty="0" err="1">
                <a:solidFill>
                  <a:srgbClr val="FF0000"/>
                </a:solidFill>
                <a:latin typeface="Times New Roman (Headings)"/>
              </a:rPr>
              <a:t>biểu</a:t>
            </a:r>
            <a:r>
              <a:rPr lang="en-US" sz="3200" b="1" dirty="0">
                <a:solidFill>
                  <a:srgbClr val="FF0000"/>
                </a:solidFill>
                <a:latin typeface="Times New Roman (Headings)"/>
              </a:rPr>
              <a:t> </a:t>
            </a:r>
            <a:r>
              <a:rPr lang="en-US" sz="3200" b="1" dirty="0" err="1">
                <a:solidFill>
                  <a:srgbClr val="FF0000"/>
                </a:solidFill>
                <a:latin typeface="Times New Roman (Headings)"/>
              </a:rPr>
              <a:t>thức</a:t>
            </a:r>
            <a:r>
              <a:rPr lang="en-US" sz="3200" b="1" dirty="0">
                <a:solidFill>
                  <a:srgbClr val="FF0000"/>
                </a:solidFill>
                <a:latin typeface="Times New Roman (Headings)"/>
              </a:rPr>
              <a:t> so </a:t>
            </a:r>
            <a:r>
              <a:rPr lang="en-US" sz="3200" b="1" dirty="0" err="1">
                <a:solidFill>
                  <a:srgbClr val="FF0000"/>
                </a:solidFill>
                <a:latin typeface="Times New Roman (Headings)"/>
              </a:rPr>
              <a:t>sánh</a:t>
            </a:r>
            <a:r>
              <a:rPr lang="en-US" sz="3200" b="1" dirty="0">
                <a:solidFill>
                  <a:srgbClr val="FF0000"/>
                </a:solidFill>
                <a:latin typeface="Times New Roman (Headings)"/>
              </a:rPr>
              <a:t> </a:t>
            </a:r>
            <a:r>
              <a:rPr lang="en-US" sz="3200" b="1" dirty="0" err="1">
                <a:solidFill>
                  <a:srgbClr val="FF0000"/>
                </a:solidFill>
                <a:latin typeface="Times New Roman (Headings)"/>
              </a:rPr>
              <a:t>giá</a:t>
            </a:r>
            <a:r>
              <a:rPr lang="en-US" sz="3200" b="1" dirty="0">
                <a:solidFill>
                  <a:srgbClr val="FF0000"/>
                </a:solidFill>
                <a:latin typeface="Times New Roman (Headings)"/>
              </a:rPr>
              <a:t> </a:t>
            </a:r>
            <a:r>
              <a:rPr lang="en-US" sz="3200" b="1" dirty="0" err="1">
                <a:solidFill>
                  <a:srgbClr val="FF0000"/>
                </a:solidFill>
                <a:latin typeface="Times New Roman (Headings)"/>
              </a:rPr>
              <a:t>trị</a:t>
            </a:r>
            <a:r>
              <a:rPr lang="en-US" sz="3200" b="1" dirty="0">
                <a:solidFill>
                  <a:srgbClr val="FF0000"/>
                </a:solidFill>
                <a:latin typeface="Times New Roman (Headings)"/>
              </a:rPr>
              <a:t> </a:t>
            </a:r>
            <a:r>
              <a:rPr lang="en-US" sz="3200" b="1" dirty="0" err="1">
                <a:solidFill>
                  <a:srgbClr val="FF0000"/>
                </a:solidFill>
                <a:latin typeface="Times New Roman (Headings)"/>
              </a:rPr>
              <a:t>bằng</a:t>
            </a:r>
            <a:r>
              <a:rPr lang="en-US" sz="3200" b="1" dirty="0">
                <a:solidFill>
                  <a:srgbClr val="FF0000"/>
                </a:solidFill>
                <a:latin typeface="Times New Roman (Headings)"/>
              </a:rPr>
              <a:t>.</a:t>
            </a:r>
          </a:p>
          <a:p>
            <a:pPr algn="ctr"/>
            <a:endParaRPr lang="en-US" sz="3200" dirty="0">
              <a:solidFill>
                <a:srgbClr val="002060"/>
              </a:solidFill>
              <a:latin typeface="Times New Roman (Headings)"/>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00267" y="2624141"/>
            <a:ext cx="9730704" cy="67666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FF"/>
                </a:solidFill>
                <a:latin typeface="Times New Roman" pitchFamily="18" charset="0"/>
                <a:ea typeface="Tahoma" panose="020B0604030504040204" pitchFamily="34" charset="0"/>
                <a:cs typeface="Times New Roman" pitchFamily="18" charset="0"/>
              </a:rPr>
              <a:t>                     Sai,</a:t>
            </a:r>
            <a:r>
              <a:rPr lang="en-US" sz="3600" dirty="0">
                <a:solidFill>
                  <a:srgbClr val="0000FF"/>
                </a:solidFill>
                <a:latin typeface="Times New Roman" pitchFamily="18" charset="0"/>
                <a:ea typeface="Tahoma" panose="020B0604030504040204" pitchFamily="34" charset="0"/>
                <a:cs typeface="Times New Roman"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4234" y="4069263"/>
            <a:ext cx="2310938" cy="86623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3574240" y="2666159"/>
            <a:ext cx="4693527" cy="4590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00FF"/>
                </a:solidFill>
                <a:latin typeface="Times New Roman (Headings)"/>
              </a:rPr>
              <a:t>vì</a:t>
            </a:r>
            <a:r>
              <a:rPr lang="en-US" sz="3200" b="1" dirty="0">
                <a:solidFill>
                  <a:srgbClr val="0000FF"/>
                </a:solidFill>
                <a:latin typeface="Times New Roman (Headings)"/>
              </a:rPr>
              <a:t> </a:t>
            </a:r>
            <a:r>
              <a:rPr lang="en-US" sz="3200" b="1" dirty="0" err="1">
                <a:solidFill>
                  <a:srgbClr val="0000FF"/>
                </a:solidFill>
                <a:latin typeface="Times New Roman (Headings)"/>
              </a:rPr>
              <a:t>có</a:t>
            </a:r>
            <a:r>
              <a:rPr lang="en-US" sz="3200" b="1" dirty="0">
                <a:solidFill>
                  <a:srgbClr val="0000FF"/>
                </a:solidFill>
                <a:latin typeface="Times New Roman (Headings)"/>
              </a:rPr>
              <a:t> </a:t>
            </a:r>
            <a:r>
              <a:rPr lang="en-US" sz="3200" b="1" dirty="0" err="1">
                <a:solidFill>
                  <a:srgbClr val="0000FF"/>
                </a:solidFill>
                <a:latin typeface="Times New Roman (Headings)"/>
              </a:rPr>
              <a:t>thể</a:t>
            </a:r>
            <a:r>
              <a:rPr lang="en-US" sz="3200" b="1" dirty="0">
                <a:solidFill>
                  <a:srgbClr val="0000FF"/>
                </a:solidFill>
                <a:latin typeface="Times New Roman (Headings)"/>
              </a:rPr>
              <a:t> &gt;,&lt;, &gt;=,&lt;= . </a:t>
            </a:r>
          </a:p>
        </p:txBody>
      </p:sp>
      <p:sp>
        <p:nvSpPr>
          <p:cNvPr id="66"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67"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68"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69"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70"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71"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72"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73"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74"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75"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76"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77"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78"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79"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80"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81"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82"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750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66"/>
                    </p:tgtEl>
                  </p:cond>
                </p:stCondLst>
                <p:endSync evt="end" delay="0">
                  <p:rtn val="all"/>
                </p:endSync>
                <p:childTnLst>
                  <p:par>
                    <p:cTn id="45" fill="hold">
                      <p:stCondLst>
                        <p:cond delay="0"/>
                      </p:stCondLst>
                      <p:childTnLst>
                        <p:par>
                          <p:cTn id="46" fill="hold">
                            <p:stCondLst>
                              <p:cond delay="0"/>
                            </p:stCondLst>
                            <p:childTnLst>
                              <p:par>
                                <p:cTn id="47" presetID="4" presetClass="entr" presetSubtype="16" fill="hold" grpId="0" nodeType="afterEffect">
                                  <p:stCondLst>
                                    <p:cond delay="500"/>
                                  </p:stCondLst>
                                  <p:childTnLst>
                                    <p:set>
                                      <p:cBhvr>
                                        <p:cTn id="48" dur="1" fill="hold">
                                          <p:stCondLst>
                                            <p:cond delay="0"/>
                                          </p:stCondLst>
                                        </p:cTn>
                                        <p:tgtEl>
                                          <p:spTgt spid="67"/>
                                        </p:tgtEl>
                                        <p:attrNameLst>
                                          <p:attrName>style.visibility</p:attrName>
                                        </p:attrNameLst>
                                      </p:cBhvr>
                                      <p:to>
                                        <p:strVal val="visible"/>
                                      </p:to>
                                    </p:set>
                                    <p:animEffect transition="in" filter="box(in)">
                                      <p:cBhvr>
                                        <p:cTn id="49" dur="1000"/>
                                        <p:tgtEl>
                                          <p:spTgt spid="67"/>
                                        </p:tgtEl>
                                      </p:cBhvr>
                                    </p:animEffec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par>
                          <p:cTn id="50" fill="hold">
                            <p:stCondLst>
                              <p:cond delay="1500"/>
                            </p:stCondLst>
                            <p:childTnLst>
                              <p:par>
                                <p:cTn id="51" presetID="4" presetClass="entr" presetSubtype="16" fill="hold" grpId="0" nodeType="afterEffect">
                                  <p:stCondLst>
                                    <p:cond delay="500"/>
                                  </p:stCondLst>
                                  <p:childTnLst>
                                    <p:set>
                                      <p:cBhvr>
                                        <p:cTn id="52" dur="1" fill="hold">
                                          <p:stCondLst>
                                            <p:cond delay="0"/>
                                          </p:stCondLst>
                                        </p:cTn>
                                        <p:tgtEl>
                                          <p:spTgt spid="68"/>
                                        </p:tgtEl>
                                        <p:attrNameLst>
                                          <p:attrName>style.visibility</p:attrName>
                                        </p:attrNameLst>
                                      </p:cBhvr>
                                      <p:to>
                                        <p:strVal val="visible"/>
                                      </p:to>
                                    </p:set>
                                    <p:animEffect transition="in" filter="box(in)">
                                      <p:cBhvr>
                                        <p:cTn id="53" dur="1000"/>
                                        <p:tgtEl>
                                          <p:spTgt spid="68"/>
                                        </p:tgtEl>
                                      </p:cBhvr>
                                    </p:animEffec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childTnLst>
                          </p:cTn>
                        </p:par>
                        <p:par>
                          <p:cTn id="54" fill="hold">
                            <p:stCondLst>
                              <p:cond delay="3000"/>
                            </p:stCondLst>
                            <p:childTnLst>
                              <p:par>
                                <p:cTn id="55" presetID="4" presetClass="entr" presetSubtype="16" fill="hold" grpId="0" nodeType="afterEffect">
                                  <p:stCondLst>
                                    <p:cond delay="500"/>
                                  </p:stCondLst>
                                  <p:childTnLst>
                                    <p:set>
                                      <p:cBhvr>
                                        <p:cTn id="56" dur="1" fill="hold">
                                          <p:stCondLst>
                                            <p:cond delay="0"/>
                                          </p:stCondLst>
                                        </p:cTn>
                                        <p:tgtEl>
                                          <p:spTgt spid="69"/>
                                        </p:tgtEl>
                                        <p:attrNameLst>
                                          <p:attrName>style.visibility</p:attrName>
                                        </p:attrNameLst>
                                      </p:cBhvr>
                                      <p:to>
                                        <p:strVal val="visible"/>
                                      </p:to>
                                    </p:set>
                                    <p:animEffect transition="in" filter="box(in)">
                                      <p:cBhvr>
                                        <p:cTn id="57" dur="1000"/>
                                        <p:tgtEl>
                                          <p:spTgt spid="69"/>
                                        </p:tgtEl>
                                      </p:cBhvr>
                                    </p:animEffec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childTnLst>
                          </p:cTn>
                        </p:par>
                        <p:par>
                          <p:cTn id="58" fill="hold">
                            <p:stCondLst>
                              <p:cond delay="4500"/>
                            </p:stCondLst>
                            <p:childTnLst>
                              <p:par>
                                <p:cTn id="59" presetID="4" presetClass="entr" presetSubtype="16" fill="hold" grpId="0" nodeType="afterEffect">
                                  <p:stCondLst>
                                    <p:cond delay="500"/>
                                  </p:stCondLst>
                                  <p:childTnLst>
                                    <p:set>
                                      <p:cBhvr>
                                        <p:cTn id="60" dur="1" fill="hold">
                                          <p:stCondLst>
                                            <p:cond delay="0"/>
                                          </p:stCondLst>
                                        </p:cTn>
                                        <p:tgtEl>
                                          <p:spTgt spid="70"/>
                                        </p:tgtEl>
                                        <p:attrNameLst>
                                          <p:attrName>style.visibility</p:attrName>
                                        </p:attrNameLst>
                                      </p:cBhvr>
                                      <p:to>
                                        <p:strVal val="visible"/>
                                      </p:to>
                                    </p:set>
                                    <p:animEffect transition="in" filter="box(in)">
                                      <p:cBhvr>
                                        <p:cTn id="61" dur="1000"/>
                                        <p:tgtEl>
                                          <p:spTgt spid="70"/>
                                        </p:tgtEl>
                                      </p:cBhvr>
                                    </p:animEffec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childTnLst>
                          </p:cTn>
                        </p:par>
                        <p:par>
                          <p:cTn id="62" fill="hold">
                            <p:stCondLst>
                              <p:cond delay="6000"/>
                            </p:stCondLst>
                            <p:childTnLst>
                              <p:par>
                                <p:cTn id="63" presetID="4" presetClass="entr" presetSubtype="16" fill="hold" grpId="0" nodeType="afterEffect">
                                  <p:stCondLst>
                                    <p:cond delay="500"/>
                                  </p:stCondLst>
                                  <p:childTnLst>
                                    <p:set>
                                      <p:cBhvr>
                                        <p:cTn id="64" dur="1" fill="hold">
                                          <p:stCondLst>
                                            <p:cond delay="0"/>
                                          </p:stCondLst>
                                        </p:cTn>
                                        <p:tgtEl>
                                          <p:spTgt spid="71"/>
                                        </p:tgtEl>
                                        <p:attrNameLst>
                                          <p:attrName>style.visibility</p:attrName>
                                        </p:attrNameLst>
                                      </p:cBhvr>
                                      <p:to>
                                        <p:strVal val="visible"/>
                                      </p:to>
                                    </p:set>
                                    <p:animEffect transition="in" filter="box(in)">
                                      <p:cBhvr>
                                        <p:cTn id="65" dur="1000"/>
                                        <p:tgtEl>
                                          <p:spTgt spid="71"/>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par>
                          <p:cTn id="66" fill="hold">
                            <p:stCondLst>
                              <p:cond delay="7500"/>
                            </p:stCondLst>
                            <p:childTnLst>
                              <p:par>
                                <p:cTn id="67" presetID="4" presetClass="entr" presetSubtype="16" fill="hold" grpId="0" nodeType="afterEffect">
                                  <p:stCondLst>
                                    <p:cond delay="500"/>
                                  </p:stCondLst>
                                  <p:childTnLst>
                                    <p:set>
                                      <p:cBhvr>
                                        <p:cTn id="68" dur="1" fill="hold">
                                          <p:stCondLst>
                                            <p:cond delay="0"/>
                                          </p:stCondLst>
                                        </p:cTn>
                                        <p:tgtEl>
                                          <p:spTgt spid="72"/>
                                        </p:tgtEl>
                                        <p:attrNameLst>
                                          <p:attrName>style.visibility</p:attrName>
                                        </p:attrNameLst>
                                      </p:cBhvr>
                                      <p:to>
                                        <p:strVal val="visible"/>
                                      </p:to>
                                    </p:set>
                                    <p:animEffect transition="in" filter="box(in)">
                                      <p:cBhvr>
                                        <p:cTn id="69" dur="1000"/>
                                        <p:tgtEl>
                                          <p:spTgt spid="72"/>
                                        </p:tgtEl>
                                      </p:cBhvr>
                                    </p:animEffec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0" fill="hold">
                            <p:stCondLst>
                              <p:cond delay="9000"/>
                            </p:stCondLst>
                            <p:childTnLst>
                              <p:par>
                                <p:cTn id="71" presetID="4" presetClass="entr" presetSubtype="16" fill="hold" grpId="0" nodeType="afterEffect">
                                  <p:stCondLst>
                                    <p:cond delay="500"/>
                                  </p:stCondLst>
                                  <p:childTnLst>
                                    <p:set>
                                      <p:cBhvr>
                                        <p:cTn id="72" dur="1" fill="hold">
                                          <p:stCondLst>
                                            <p:cond delay="0"/>
                                          </p:stCondLst>
                                        </p:cTn>
                                        <p:tgtEl>
                                          <p:spTgt spid="73"/>
                                        </p:tgtEl>
                                        <p:attrNameLst>
                                          <p:attrName>style.visibility</p:attrName>
                                        </p:attrNameLst>
                                      </p:cBhvr>
                                      <p:to>
                                        <p:strVal val="visible"/>
                                      </p:to>
                                    </p:set>
                                    <p:animEffect transition="in" filter="box(in)">
                                      <p:cBhvr>
                                        <p:cTn id="73" dur="1000"/>
                                        <p:tgtEl>
                                          <p:spTgt spid="73"/>
                                        </p:tgtEl>
                                      </p:cBhvr>
                                    </p:animEffec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childTnLst>
                          </p:cTn>
                        </p:par>
                        <p:par>
                          <p:cTn id="74" fill="hold">
                            <p:stCondLst>
                              <p:cond delay="10500"/>
                            </p:stCondLst>
                            <p:childTnLst>
                              <p:par>
                                <p:cTn id="75" presetID="4" presetClass="entr" presetSubtype="16" fill="hold" grpId="0" nodeType="afterEffect">
                                  <p:stCondLst>
                                    <p:cond delay="500"/>
                                  </p:stCondLst>
                                  <p:childTnLst>
                                    <p:set>
                                      <p:cBhvr>
                                        <p:cTn id="76" dur="1" fill="hold">
                                          <p:stCondLst>
                                            <p:cond delay="0"/>
                                          </p:stCondLst>
                                        </p:cTn>
                                        <p:tgtEl>
                                          <p:spTgt spid="74"/>
                                        </p:tgtEl>
                                        <p:attrNameLst>
                                          <p:attrName>style.visibility</p:attrName>
                                        </p:attrNameLst>
                                      </p:cBhvr>
                                      <p:to>
                                        <p:strVal val="visible"/>
                                      </p:to>
                                    </p:set>
                                    <p:animEffect transition="in" filter="box(in)">
                                      <p:cBhvr>
                                        <p:cTn id="77" dur="1000"/>
                                        <p:tgtEl>
                                          <p:spTgt spid="74"/>
                                        </p:tgtEl>
                                      </p:cBhvr>
                                    </p:animEffec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par>
                          <p:cTn id="78" fill="hold">
                            <p:stCondLst>
                              <p:cond delay="12000"/>
                            </p:stCondLst>
                            <p:childTnLst>
                              <p:par>
                                <p:cTn id="79" presetID="4" presetClass="entr" presetSubtype="16" fill="hold" grpId="0" nodeType="afterEffect">
                                  <p:stCondLst>
                                    <p:cond delay="500"/>
                                  </p:stCondLst>
                                  <p:childTnLst>
                                    <p:set>
                                      <p:cBhvr>
                                        <p:cTn id="80" dur="1" fill="hold">
                                          <p:stCondLst>
                                            <p:cond delay="0"/>
                                          </p:stCondLst>
                                        </p:cTn>
                                        <p:tgtEl>
                                          <p:spTgt spid="75"/>
                                        </p:tgtEl>
                                        <p:attrNameLst>
                                          <p:attrName>style.visibility</p:attrName>
                                        </p:attrNameLst>
                                      </p:cBhvr>
                                      <p:to>
                                        <p:strVal val="visible"/>
                                      </p:to>
                                    </p:set>
                                    <p:animEffect transition="in" filter="box(in)">
                                      <p:cBhvr>
                                        <p:cTn id="81" dur="1000"/>
                                        <p:tgtEl>
                                          <p:spTgt spid="75"/>
                                        </p:tgtEl>
                                      </p:cBhvr>
                                    </p:animEffec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childTnLst>
                          </p:cTn>
                        </p:par>
                        <p:par>
                          <p:cTn id="82" fill="hold">
                            <p:stCondLst>
                              <p:cond delay="13500"/>
                            </p:stCondLst>
                            <p:childTnLst>
                              <p:par>
                                <p:cTn id="83" presetID="4" presetClass="entr" presetSubtype="16" fill="hold" grpId="0" nodeType="afterEffect">
                                  <p:stCondLst>
                                    <p:cond delay="500"/>
                                  </p:stCondLst>
                                  <p:childTnLst>
                                    <p:set>
                                      <p:cBhvr>
                                        <p:cTn id="84" dur="1" fill="hold">
                                          <p:stCondLst>
                                            <p:cond delay="0"/>
                                          </p:stCondLst>
                                        </p:cTn>
                                        <p:tgtEl>
                                          <p:spTgt spid="76"/>
                                        </p:tgtEl>
                                        <p:attrNameLst>
                                          <p:attrName>style.visibility</p:attrName>
                                        </p:attrNameLst>
                                      </p:cBhvr>
                                      <p:to>
                                        <p:strVal val="visible"/>
                                      </p:to>
                                    </p:set>
                                    <p:animEffect transition="in" filter="box(in)">
                                      <p:cBhvr>
                                        <p:cTn id="85" dur="10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childTnLst>
                          </p:cTn>
                        </p:par>
                        <p:par>
                          <p:cTn id="86" fill="hold">
                            <p:stCondLst>
                              <p:cond delay="15000"/>
                            </p:stCondLst>
                            <p:childTnLst>
                              <p:par>
                                <p:cTn id="87" presetID="4" presetClass="entr" presetSubtype="16" fill="hold" grpId="0" nodeType="afterEffect">
                                  <p:stCondLst>
                                    <p:cond delay="500"/>
                                  </p:stCondLst>
                                  <p:childTnLst>
                                    <p:set>
                                      <p:cBhvr>
                                        <p:cTn id="88" dur="1" fill="hold">
                                          <p:stCondLst>
                                            <p:cond delay="0"/>
                                          </p:stCondLst>
                                        </p:cTn>
                                        <p:tgtEl>
                                          <p:spTgt spid="77"/>
                                        </p:tgtEl>
                                        <p:attrNameLst>
                                          <p:attrName>style.visibility</p:attrName>
                                        </p:attrNameLst>
                                      </p:cBhvr>
                                      <p:to>
                                        <p:strVal val="visible"/>
                                      </p:to>
                                    </p:set>
                                    <p:animEffect transition="in" filter="box(in)">
                                      <p:cBhvr>
                                        <p:cTn id="89" dur="1000"/>
                                        <p:tgtEl>
                                          <p:spTgt spid="77"/>
                                        </p:tgtEl>
                                      </p:cBhvr>
                                    </p:animEffec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90" fill="hold">
                            <p:stCondLst>
                              <p:cond delay="16500"/>
                            </p:stCondLst>
                            <p:childTnLst>
                              <p:par>
                                <p:cTn id="91" presetID="4" presetClass="entr" presetSubtype="16" fill="hold" grpId="0" nodeType="afterEffect">
                                  <p:stCondLst>
                                    <p:cond delay="500"/>
                                  </p:stCondLst>
                                  <p:childTnLst>
                                    <p:set>
                                      <p:cBhvr>
                                        <p:cTn id="92" dur="1" fill="hold">
                                          <p:stCondLst>
                                            <p:cond delay="0"/>
                                          </p:stCondLst>
                                        </p:cTn>
                                        <p:tgtEl>
                                          <p:spTgt spid="78"/>
                                        </p:tgtEl>
                                        <p:attrNameLst>
                                          <p:attrName>style.visibility</p:attrName>
                                        </p:attrNameLst>
                                      </p:cBhvr>
                                      <p:to>
                                        <p:strVal val="visible"/>
                                      </p:to>
                                    </p:set>
                                    <p:animEffect transition="in" filter="box(in)">
                                      <p:cBhvr>
                                        <p:cTn id="93" dur="1000"/>
                                        <p:tgtEl>
                                          <p:spTgt spid="78"/>
                                        </p:tgtEl>
                                      </p:cBhvr>
                                    </p:animEffec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childTnLst>
                          </p:cTn>
                        </p:par>
                        <p:par>
                          <p:cTn id="94" fill="hold">
                            <p:stCondLst>
                              <p:cond delay="18000"/>
                            </p:stCondLst>
                            <p:childTnLst>
                              <p:par>
                                <p:cTn id="95" presetID="4" presetClass="entr" presetSubtype="16" fill="hold" grpId="0" nodeType="afterEffect">
                                  <p:stCondLst>
                                    <p:cond delay="500"/>
                                  </p:stCondLst>
                                  <p:childTnLst>
                                    <p:set>
                                      <p:cBhvr>
                                        <p:cTn id="96" dur="1" fill="hold">
                                          <p:stCondLst>
                                            <p:cond delay="0"/>
                                          </p:stCondLst>
                                        </p:cTn>
                                        <p:tgtEl>
                                          <p:spTgt spid="79"/>
                                        </p:tgtEl>
                                        <p:attrNameLst>
                                          <p:attrName>style.visibility</p:attrName>
                                        </p:attrNameLst>
                                      </p:cBhvr>
                                      <p:to>
                                        <p:strVal val="visible"/>
                                      </p:to>
                                    </p:set>
                                    <p:animEffect transition="in" filter="box(in)">
                                      <p:cBhvr>
                                        <p:cTn id="97" dur="1000"/>
                                        <p:tgtEl>
                                          <p:spTgt spid="79"/>
                                        </p:tgtEl>
                                      </p:cBhvr>
                                    </p:animEffec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childTnLst>
                          </p:cTn>
                        </p:par>
                        <p:par>
                          <p:cTn id="98" fill="hold">
                            <p:stCondLst>
                              <p:cond delay="19500"/>
                            </p:stCondLst>
                            <p:childTnLst>
                              <p:par>
                                <p:cTn id="99" presetID="4" presetClass="entr" presetSubtype="16" fill="hold" grpId="0" nodeType="afterEffect">
                                  <p:stCondLst>
                                    <p:cond delay="500"/>
                                  </p:stCondLst>
                                  <p:childTnLst>
                                    <p:set>
                                      <p:cBhvr>
                                        <p:cTn id="100" dur="1" fill="hold">
                                          <p:stCondLst>
                                            <p:cond delay="0"/>
                                          </p:stCondLst>
                                        </p:cTn>
                                        <p:tgtEl>
                                          <p:spTgt spid="80"/>
                                        </p:tgtEl>
                                        <p:attrNameLst>
                                          <p:attrName>style.visibility</p:attrName>
                                        </p:attrNameLst>
                                      </p:cBhvr>
                                      <p:to>
                                        <p:strVal val="visible"/>
                                      </p:to>
                                    </p:set>
                                    <p:animEffect transition="in" filter="box(in)">
                                      <p:cBhvr>
                                        <p:cTn id="101" dur="1000"/>
                                        <p:tgtEl>
                                          <p:spTgt spid="80"/>
                                        </p:tgtEl>
                                      </p:cBhvr>
                                    </p:animEffect>
                                  </p:childTnLst>
                                  <p:subTnLst>
                                    <p:audio>
                                      <p:cMediaNode>
                                        <p:cTn display="0" masterRel="sameClick">
                                          <p:stCondLst>
                                            <p:cond evt="begin" delay="0">
                                              <p:tn val="99"/>
                                            </p:cond>
                                          </p:stCondLst>
                                          <p:endCondLst>
                                            <p:cond evt="onStopAudio" delay="0">
                                              <p:tgtEl>
                                                <p:sldTgt/>
                                              </p:tgtEl>
                                            </p:cond>
                                          </p:endCondLst>
                                        </p:cTn>
                                        <p:tgtEl>
                                          <p:sndTgt r:embed="rId4" name="click.wav"/>
                                        </p:tgtEl>
                                      </p:cMediaNode>
                                    </p:audio>
                                  </p:subTnLst>
                                </p:cTn>
                              </p:par>
                            </p:childTnLst>
                          </p:cTn>
                        </p:par>
                        <p:par>
                          <p:cTn id="102" fill="hold">
                            <p:stCondLst>
                              <p:cond delay="21000"/>
                            </p:stCondLst>
                            <p:childTnLst>
                              <p:par>
                                <p:cTn id="103" presetID="4" presetClass="entr" presetSubtype="16" fill="hold" grpId="0" nodeType="afterEffect">
                                  <p:stCondLst>
                                    <p:cond delay="500"/>
                                  </p:stCondLst>
                                  <p:childTnLst>
                                    <p:set>
                                      <p:cBhvr>
                                        <p:cTn id="104" dur="1" fill="hold">
                                          <p:stCondLst>
                                            <p:cond delay="0"/>
                                          </p:stCondLst>
                                        </p:cTn>
                                        <p:tgtEl>
                                          <p:spTgt spid="81"/>
                                        </p:tgtEl>
                                        <p:attrNameLst>
                                          <p:attrName>style.visibility</p:attrName>
                                        </p:attrNameLst>
                                      </p:cBhvr>
                                      <p:to>
                                        <p:strVal val="visible"/>
                                      </p:to>
                                    </p:set>
                                    <p:animEffect transition="in" filter="box(in)">
                                      <p:cBhvr>
                                        <p:cTn id="105" dur="1000"/>
                                        <p:tgtEl>
                                          <p:spTgt spid="81"/>
                                        </p:tgtEl>
                                      </p:cBhvr>
                                    </p:animEffec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childTnLst>
                          </p:cTn>
                        </p:par>
                        <p:par>
                          <p:cTn id="106" fill="hold">
                            <p:stCondLst>
                              <p:cond delay="22500"/>
                            </p:stCondLst>
                            <p:childTnLst>
                              <p:par>
                                <p:cTn id="107" presetID="4" presetClass="entr" presetSubtype="16" fill="hold" grpId="0" nodeType="afterEffect">
                                  <p:stCondLst>
                                    <p:cond delay="500"/>
                                  </p:stCondLst>
                                  <p:childTnLst>
                                    <p:set>
                                      <p:cBhvr>
                                        <p:cTn id="108" dur="1" fill="hold">
                                          <p:stCondLst>
                                            <p:cond delay="0"/>
                                          </p:stCondLst>
                                        </p:cTn>
                                        <p:tgtEl>
                                          <p:spTgt spid="82"/>
                                        </p:tgtEl>
                                        <p:attrNameLst>
                                          <p:attrName>style.visibility</p:attrName>
                                        </p:attrNameLst>
                                      </p:cBhvr>
                                      <p:to>
                                        <p:strVal val="visible"/>
                                      </p:to>
                                    </p:set>
                                    <p:animEffect transition="in" filter="box(in)">
                                      <p:cBhvr>
                                        <p:cTn id="109" dur="2000"/>
                                        <p:tgtEl>
                                          <p:spTgt spid="82"/>
                                        </p:tgtEl>
                                      </p:cBhvr>
                                    </p:animEffect>
                                  </p:childTnLst>
                                  <p:subTnLst>
                                    <p:audio>
                                      <p:cMediaNode>
                                        <p:cTn display="0" masterRel="sameClick">
                                          <p:stCondLst>
                                            <p:cond evt="begin" delay="0">
                                              <p:tn val="10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66"/>
                  </p:tgtEl>
                </p:cond>
              </p:nextCondLst>
            </p:seq>
          </p:childTnLst>
        </p:cTn>
      </p:par>
    </p:tnLst>
    <p:bldLst>
      <p:bldP spid="9" grpId="0" animBg="1"/>
      <p:bldP spid="9" grpId="1" animBg="1"/>
      <p:bldP spid="27" grpId="0" animBg="1"/>
      <p:bldP spid="28" grpId="0" animBg="1"/>
      <p:bldP spid="18" grpId="0"/>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được nhận 1 tráng pháo tay của cả lớp</a:t>
            </a: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0"/>
            <a:ext cx="11507537" cy="25982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endParaRPr kumimoji="0" lang="en-US" sz="3200" b="1" i="0" u="none" strike="noStrike" kern="1200" cap="none" spc="0" normalizeH="0" baseline="0" noProof="0" dirty="0">
              <a:ln>
                <a:noFill/>
              </a:ln>
              <a:solidFill>
                <a:srgbClr val="002060"/>
              </a:solidFill>
              <a:effectLst/>
              <a:uLnTx/>
              <a:uFillTx/>
              <a:latin typeface="Times New Roman (Headings)"/>
              <a:ea typeface="Tahoma" panose="020B0604030504040204" pitchFamily="34" charset="0"/>
              <a:cs typeface="Tahoma" panose="020B0604030504040204" pitchFamily="34" charset="0"/>
            </a:endParaRPr>
          </a:p>
          <a:p>
            <a:pPr>
              <a:lnSpc>
                <a:spcPts val="4500"/>
              </a:lnSpc>
            </a:pPr>
            <a:r>
              <a:rPr kumimoji="0" lang="en-US" sz="3200" b="1" i="0" u="none" strike="noStrike" kern="1200" cap="none" spc="0" normalizeH="0" baseline="0" noProof="0" dirty="0" err="1">
                <a:ln>
                  <a:noFill/>
                </a:ln>
                <a:solidFill>
                  <a:srgbClr val="FF0000"/>
                </a:solidFill>
                <a:effectLst/>
                <a:uLnTx/>
                <a:uFillTx/>
                <a:latin typeface="Times New Roman (Headings)"/>
                <a:ea typeface="Tahoma" panose="020B0604030504040204" pitchFamily="34" charset="0"/>
                <a:cs typeface="Tahoma" panose="020B0604030504040204" pitchFamily="34" charset="0"/>
              </a:rPr>
              <a:t>Hộp</a:t>
            </a:r>
            <a:r>
              <a:rPr kumimoji="0" lang="en-US" sz="3200" b="1" i="0" u="none" strike="noStrike" kern="1200" cap="none" spc="0" normalizeH="0" noProof="0" dirty="0">
                <a:ln>
                  <a:noFill/>
                </a:ln>
                <a:solidFill>
                  <a:srgbClr val="FF0000"/>
                </a:solidFill>
                <a:effectLst/>
                <a:uLnTx/>
                <a:uFillTx/>
                <a:latin typeface="Times New Roman (Headings)"/>
                <a:ea typeface="Tahoma" panose="020B0604030504040204" pitchFamily="34" charset="0"/>
                <a:cs typeface="Tahoma" panose="020B0604030504040204" pitchFamily="34" charset="0"/>
              </a:rPr>
              <a:t> </a:t>
            </a:r>
            <a:r>
              <a:rPr kumimoji="0" lang="en-US" sz="3200" b="1" i="0" u="none" strike="noStrike" kern="1200" cap="none" spc="0" normalizeH="0" noProof="0" dirty="0" err="1">
                <a:ln>
                  <a:noFill/>
                </a:ln>
                <a:solidFill>
                  <a:srgbClr val="FF0000"/>
                </a:solidFill>
                <a:effectLst/>
                <a:uLnTx/>
                <a:uFillTx/>
                <a:latin typeface="Times New Roman (Headings)"/>
                <a:ea typeface="Tahoma" panose="020B0604030504040204" pitchFamily="34" charset="0"/>
                <a:cs typeface="Tahoma" panose="020B0604030504040204" pitchFamily="34" charset="0"/>
              </a:rPr>
              <a:t>quà</a:t>
            </a:r>
            <a:r>
              <a:rPr kumimoji="0" lang="en-US" sz="3200" b="1" i="0" u="none" strike="noStrike" kern="1200" cap="none" spc="0" normalizeH="0" noProof="0" dirty="0">
                <a:ln>
                  <a:noFill/>
                </a:ln>
                <a:solidFill>
                  <a:srgbClr val="FF0000"/>
                </a:solidFill>
                <a:effectLst/>
                <a:uLnTx/>
                <a:uFillTx/>
                <a:latin typeface="Times New Roman (Headings)"/>
                <a:ea typeface="Tahoma" panose="020B0604030504040204" pitchFamily="34" charset="0"/>
                <a:cs typeface="Tahoma" panose="020B0604030504040204" pitchFamily="34" charset="0"/>
              </a:rPr>
              <a:t> </a:t>
            </a:r>
            <a:r>
              <a:rPr kumimoji="0" lang="en-US" sz="3200" b="1" i="0" u="none" strike="noStrike" kern="1200" cap="none" spc="0" normalizeH="0" noProof="0" dirty="0" err="1">
                <a:ln>
                  <a:noFill/>
                </a:ln>
                <a:solidFill>
                  <a:srgbClr val="FF0000"/>
                </a:solidFill>
                <a:effectLst/>
                <a:uLnTx/>
                <a:uFillTx/>
                <a:latin typeface="Times New Roman (Headings)"/>
                <a:ea typeface="Tahoma" panose="020B0604030504040204" pitchFamily="34" charset="0"/>
                <a:cs typeface="Tahoma" panose="020B0604030504040204" pitchFamily="34" charset="0"/>
              </a:rPr>
              <a:t>số</a:t>
            </a:r>
            <a:r>
              <a:rPr kumimoji="0" lang="en-US" sz="3200" b="1" i="0" u="none" strike="noStrike" kern="1200" cap="none" spc="0" normalizeH="0" noProof="0" dirty="0">
                <a:ln>
                  <a:noFill/>
                </a:ln>
                <a:solidFill>
                  <a:srgbClr val="FF0000"/>
                </a:solidFill>
                <a:effectLst/>
                <a:uLnTx/>
                <a:uFillTx/>
                <a:latin typeface="Times New Roman (Headings)"/>
                <a:ea typeface="Tahoma" panose="020B0604030504040204" pitchFamily="34" charset="0"/>
                <a:cs typeface="Tahoma" panose="020B0604030504040204" pitchFamily="34" charset="0"/>
              </a:rPr>
              <a:t> 2: </a:t>
            </a:r>
            <a:r>
              <a:rPr lang="en-US" sz="3200" b="1" dirty="0" err="1">
                <a:solidFill>
                  <a:schemeClr val="tx1"/>
                </a:solidFill>
                <a:latin typeface="Times New Roman (Headings)"/>
              </a:rPr>
              <a:t>Phát</a:t>
            </a:r>
            <a:r>
              <a:rPr lang="en-US" sz="3200" b="1" dirty="0">
                <a:solidFill>
                  <a:schemeClr val="tx1"/>
                </a:solidFill>
                <a:latin typeface="Times New Roman (Headings)"/>
              </a:rPr>
              <a:t> </a:t>
            </a:r>
            <a:r>
              <a:rPr lang="en-US" sz="3200" b="1" dirty="0" err="1">
                <a:solidFill>
                  <a:schemeClr val="tx1"/>
                </a:solidFill>
                <a:latin typeface="Times New Roman (Headings)"/>
              </a:rPr>
              <a:t>biểu</a:t>
            </a:r>
            <a:r>
              <a:rPr lang="en-US" sz="3200" b="1" dirty="0">
                <a:solidFill>
                  <a:schemeClr val="tx1"/>
                </a:solidFill>
                <a:latin typeface="Times New Roman (Headings)"/>
              </a:rPr>
              <a:t> </a:t>
            </a:r>
            <a:r>
              <a:rPr lang="en-US" sz="3200" b="1" dirty="0" err="1">
                <a:solidFill>
                  <a:schemeClr val="tx1"/>
                </a:solidFill>
                <a:latin typeface="Times New Roman (Headings)"/>
              </a:rPr>
              <a:t>sau</a:t>
            </a:r>
            <a:r>
              <a:rPr lang="en-US" sz="3200" b="1" dirty="0">
                <a:solidFill>
                  <a:schemeClr val="tx1"/>
                </a:solidFill>
                <a:latin typeface="Times New Roman (Headings)"/>
              </a:rPr>
              <a:t> </a:t>
            </a:r>
            <a:r>
              <a:rPr lang="en-US" sz="3200" b="1" dirty="0" err="1">
                <a:solidFill>
                  <a:schemeClr val="tx1"/>
                </a:solidFill>
                <a:latin typeface="Times New Roman (Headings)"/>
              </a:rPr>
              <a:t>về</a:t>
            </a:r>
            <a:r>
              <a:rPr lang="en-US" sz="3200" b="1" dirty="0">
                <a:solidFill>
                  <a:schemeClr val="tx1"/>
                </a:solidFill>
                <a:latin typeface="Times New Roman (Headings)"/>
              </a:rPr>
              <a:t> </a:t>
            </a:r>
            <a:r>
              <a:rPr lang="en-US" sz="3200" b="1" dirty="0" err="1">
                <a:solidFill>
                  <a:schemeClr val="tx1"/>
                </a:solidFill>
                <a:latin typeface="Times New Roman (Headings)"/>
              </a:rPr>
              <a:t>biểu</a:t>
            </a:r>
            <a:r>
              <a:rPr lang="en-US" sz="3200" b="1" dirty="0">
                <a:solidFill>
                  <a:schemeClr val="tx1"/>
                </a:solidFill>
                <a:latin typeface="Times New Roman (Headings)"/>
              </a:rPr>
              <a:t> </a:t>
            </a:r>
            <a:r>
              <a:rPr lang="en-US" sz="3200" b="1" dirty="0" err="1">
                <a:solidFill>
                  <a:schemeClr val="tx1"/>
                </a:solidFill>
                <a:latin typeface="Times New Roman (Headings)"/>
              </a:rPr>
              <a:t>thức</a:t>
            </a:r>
            <a:r>
              <a:rPr lang="en-US" sz="3200" b="1" dirty="0">
                <a:solidFill>
                  <a:schemeClr val="tx1"/>
                </a:solidFill>
                <a:latin typeface="Times New Roman (Headings)"/>
              </a:rPr>
              <a:t> </a:t>
            </a:r>
            <a:r>
              <a:rPr lang="en-US" sz="3200" b="1" dirty="0" err="1">
                <a:solidFill>
                  <a:schemeClr val="tx1"/>
                </a:solidFill>
                <a:latin typeface="Times New Roman (Headings)"/>
              </a:rPr>
              <a:t>điều</a:t>
            </a:r>
            <a:r>
              <a:rPr lang="en-US" sz="3200" b="1" dirty="0">
                <a:solidFill>
                  <a:schemeClr val="tx1"/>
                </a:solidFill>
                <a:latin typeface="Times New Roman (Headings)"/>
              </a:rPr>
              <a:t> </a:t>
            </a:r>
            <a:r>
              <a:rPr lang="en-US" sz="3200" b="1" dirty="0" err="1">
                <a:solidFill>
                  <a:schemeClr val="tx1"/>
                </a:solidFill>
                <a:latin typeface="Times New Roman (Headings)"/>
              </a:rPr>
              <a:t>kiện</a:t>
            </a:r>
            <a:r>
              <a:rPr lang="en-US" sz="3200" b="1" dirty="0">
                <a:solidFill>
                  <a:schemeClr val="tx1"/>
                </a:solidFill>
                <a:latin typeface="Times New Roman (Headings)"/>
              </a:rPr>
              <a:t> ở </a:t>
            </a:r>
            <a:r>
              <a:rPr lang="en-US" sz="3200" b="1" dirty="0" err="1">
                <a:solidFill>
                  <a:schemeClr val="tx1"/>
                </a:solidFill>
                <a:latin typeface="Times New Roman (Headings)"/>
              </a:rPr>
              <a:t>cấu</a:t>
            </a:r>
            <a:r>
              <a:rPr lang="en-US" sz="3200" b="1" dirty="0">
                <a:solidFill>
                  <a:schemeClr val="tx1"/>
                </a:solidFill>
                <a:latin typeface="Times New Roman (Headings)"/>
              </a:rPr>
              <a:t> </a:t>
            </a:r>
            <a:r>
              <a:rPr lang="en-US" sz="3200" b="1" dirty="0" err="1">
                <a:solidFill>
                  <a:schemeClr val="tx1"/>
                </a:solidFill>
                <a:latin typeface="Times New Roman (Headings)"/>
              </a:rPr>
              <a:t>trúc</a:t>
            </a:r>
            <a:r>
              <a:rPr lang="en-US" sz="3200" b="1" dirty="0">
                <a:solidFill>
                  <a:schemeClr val="tx1"/>
                </a:solidFill>
                <a:latin typeface="Times New Roman (Headings)"/>
              </a:rPr>
              <a:t> </a:t>
            </a:r>
            <a:r>
              <a:rPr lang="en-US" sz="3200" b="1" dirty="0" err="1">
                <a:solidFill>
                  <a:schemeClr val="tx1"/>
                </a:solidFill>
                <a:latin typeface="Times New Roman (Headings)"/>
              </a:rPr>
              <a:t>rẽ</a:t>
            </a:r>
            <a:r>
              <a:rPr lang="en-US" sz="3200" b="1" dirty="0">
                <a:solidFill>
                  <a:schemeClr val="tx1"/>
                </a:solidFill>
                <a:latin typeface="Times New Roman (Headings)"/>
              </a:rPr>
              <a:t> </a:t>
            </a:r>
            <a:r>
              <a:rPr lang="en-US" sz="3200" b="1" dirty="0" err="1">
                <a:solidFill>
                  <a:schemeClr val="tx1"/>
                </a:solidFill>
                <a:latin typeface="Times New Roman (Headings)"/>
              </a:rPr>
              <a:t>nhánh</a:t>
            </a:r>
            <a:r>
              <a:rPr lang="en-US" sz="3200" b="1" dirty="0">
                <a:solidFill>
                  <a:schemeClr val="tx1"/>
                </a:solidFill>
                <a:latin typeface="Times New Roman (Headings)"/>
              </a:rPr>
              <a:t>, </a:t>
            </a:r>
            <a:r>
              <a:rPr lang="en-US" sz="3200" b="1" dirty="0" err="1">
                <a:solidFill>
                  <a:schemeClr val="tx1"/>
                </a:solidFill>
                <a:latin typeface="Times New Roman (Headings)"/>
              </a:rPr>
              <a:t>đúng</a:t>
            </a:r>
            <a:r>
              <a:rPr lang="en-US" sz="3200" b="1" dirty="0">
                <a:solidFill>
                  <a:schemeClr val="tx1"/>
                </a:solidFill>
                <a:latin typeface="Times New Roman (Headings)"/>
              </a:rPr>
              <a:t> hay </a:t>
            </a:r>
            <a:r>
              <a:rPr lang="en-US" sz="3200" b="1" dirty="0" err="1">
                <a:solidFill>
                  <a:schemeClr val="tx1"/>
                </a:solidFill>
                <a:latin typeface="Times New Roman (Headings)"/>
              </a:rPr>
              <a:t>sai</a:t>
            </a:r>
            <a:r>
              <a:rPr lang="en-US" sz="3200" b="1" dirty="0">
                <a:solidFill>
                  <a:schemeClr val="tx1"/>
                </a:solidFill>
                <a:latin typeface="Times New Roman (Headings)"/>
              </a:rPr>
              <a:t>? </a:t>
            </a:r>
            <a:r>
              <a:rPr lang="en-US" sz="3200" b="1" dirty="0" err="1">
                <a:solidFill>
                  <a:schemeClr val="tx1"/>
                </a:solidFill>
                <a:latin typeface="Times New Roman (Headings)"/>
              </a:rPr>
              <a:t>Vì</a:t>
            </a:r>
            <a:r>
              <a:rPr lang="en-US" sz="3200" b="1" dirty="0">
                <a:solidFill>
                  <a:schemeClr val="tx1"/>
                </a:solidFill>
                <a:latin typeface="Times New Roman (Headings)"/>
              </a:rPr>
              <a:t> </a:t>
            </a:r>
            <a:r>
              <a:rPr lang="en-US" sz="3200" b="1" dirty="0" err="1">
                <a:solidFill>
                  <a:schemeClr val="tx1"/>
                </a:solidFill>
                <a:latin typeface="Times New Roman (Headings)"/>
              </a:rPr>
              <a:t>sao</a:t>
            </a:r>
            <a:r>
              <a:rPr lang="en-US" sz="3200" b="1" dirty="0">
                <a:solidFill>
                  <a:schemeClr val="tx1"/>
                </a:solidFill>
                <a:latin typeface="Times New Roman (Headings)"/>
              </a:rPr>
              <a:t>?</a:t>
            </a:r>
          </a:p>
          <a:p>
            <a:pPr>
              <a:lnSpc>
                <a:spcPts val="4500"/>
              </a:lnSpc>
            </a:pPr>
            <a:r>
              <a:rPr lang="en-US" sz="3200" b="1" dirty="0">
                <a:solidFill>
                  <a:srgbClr val="FF0000"/>
                </a:solidFill>
                <a:latin typeface="Times New Roman (Headings)"/>
              </a:rPr>
              <a:t>  </a:t>
            </a:r>
            <a:r>
              <a:rPr lang="vi-VN" sz="3200" b="1" dirty="0">
                <a:solidFill>
                  <a:srgbClr val="FF0000"/>
                </a:solidFill>
                <a:latin typeface="Times New Roman (Headings)"/>
              </a:rPr>
              <a:t>Phải là một biểu thức so sánh giá trị lớn hơn, nhỏ hơn</a:t>
            </a:r>
            <a:r>
              <a:rPr lang="en-US" sz="3200" b="1" dirty="0">
                <a:solidFill>
                  <a:srgbClr val="FF0000"/>
                </a:solidFill>
                <a:latin typeface="Times New Roman (Headings)"/>
              </a:rPr>
              <a:t>.</a:t>
            </a:r>
          </a:p>
          <a:p>
            <a:pPr>
              <a:lnSpc>
                <a:spcPts val="4500"/>
              </a:lnSpc>
            </a:pPr>
            <a:endParaRPr lang="en-US" sz="3200" b="1" dirty="0">
              <a:solidFill>
                <a:schemeClr val="tx1"/>
              </a:solidFill>
              <a:latin typeface="Times New Roman (Headings)"/>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82028" y="3024988"/>
            <a:ext cx="8985136" cy="6398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rgbClr val="FF0000"/>
                </a:solidFill>
                <a:latin typeface="Times New Roman (Headings)"/>
                <a:ea typeface="Tahoma" panose="020B0604030504040204" pitchFamily="34" charset="0"/>
                <a:cs typeface="Tahoma" panose="020B0604030504040204" pitchFamily="34" charset="0"/>
              </a:rPr>
              <a:t>                    </a:t>
            </a:r>
            <a:r>
              <a:rPr lang="en-US" sz="3200" b="1" dirty="0">
                <a:solidFill>
                  <a:srgbClr val="0000FF"/>
                </a:solidFill>
                <a:latin typeface="Times New Roman (Headings)"/>
                <a:ea typeface="Tahoma" panose="020B0604030504040204" pitchFamily="34" charset="0"/>
                <a:cs typeface="Tahoma" panose="020B0604030504040204" pitchFamily="34" charset="0"/>
              </a:rPr>
              <a:t>Sai,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3664582" y="3052435"/>
            <a:ext cx="3509371" cy="4590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00FF"/>
                </a:solidFill>
                <a:latin typeface="Times New Roman (Headings)"/>
              </a:rPr>
              <a:t>vì</a:t>
            </a:r>
            <a:r>
              <a:rPr lang="en-US" sz="3200" b="1" dirty="0">
                <a:solidFill>
                  <a:srgbClr val="0000FF"/>
                </a:solidFill>
                <a:latin typeface="Times New Roman (Headings)"/>
              </a:rPr>
              <a:t> </a:t>
            </a:r>
            <a:r>
              <a:rPr lang="en-US" sz="3200" b="1" dirty="0" err="1">
                <a:solidFill>
                  <a:srgbClr val="0000FF"/>
                </a:solidFill>
                <a:latin typeface="Times New Roman (Headings)"/>
              </a:rPr>
              <a:t>có</a:t>
            </a:r>
            <a:r>
              <a:rPr lang="en-US" sz="3200" b="1" dirty="0">
                <a:solidFill>
                  <a:srgbClr val="0000FF"/>
                </a:solidFill>
                <a:latin typeface="Times New Roman (Headings)"/>
              </a:rPr>
              <a:t> </a:t>
            </a:r>
            <a:r>
              <a:rPr lang="en-US" sz="3200" b="1" dirty="0" err="1">
                <a:solidFill>
                  <a:srgbClr val="0000FF"/>
                </a:solidFill>
                <a:latin typeface="Times New Roman (Headings)"/>
              </a:rPr>
              <a:t>thể</a:t>
            </a:r>
            <a:r>
              <a:rPr lang="en-US" sz="3200" b="1" dirty="0">
                <a:solidFill>
                  <a:srgbClr val="0000FF"/>
                </a:solidFill>
                <a:latin typeface="Times New Roman (Headings)"/>
              </a:rPr>
              <a:t> &gt;=,&lt;= . </a:t>
            </a:r>
          </a:p>
        </p:txBody>
      </p:sp>
      <p:sp>
        <p:nvSpPr>
          <p:cNvPr id="43"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46"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47"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48"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50"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52"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54"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56"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57"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58"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59"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60"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61"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62"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63"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64"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65"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226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4" presetClass="entr" presetSubtype="16" fill="hold" grpId="0" nodeType="afterEffect">
                                  <p:stCondLst>
                                    <p:cond delay="500"/>
                                  </p:stCondLst>
                                  <p:childTnLst>
                                    <p:set>
                                      <p:cBhvr>
                                        <p:cTn id="48" dur="1" fill="hold">
                                          <p:stCondLst>
                                            <p:cond delay="0"/>
                                          </p:stCondLst>
                                        </p:cTn>
                                        <p:tgtEl>
                                          <p:spTgt spid="46"/>
                                        </p:tgtEl>
                                        <p:attrNameLst>
                                          <p:attrName>style.visibility</p:attrName>
                                        </p:attrNameLst>
                                      </p:cBhvr>
                                      <p:to>
                                        <p:strVal val="visible"/>
                                      </p:to>
                                    </p:set>
                                    <p:animEffect transition="in" filter="box(in)">
                                      <p:cBhvr>
                                        <p:cTn id="49" dur="10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par>
                          <p:cTn id="50" fill="hold">
                            <p:stCondLst>
                              <p:cond delay="1500"/>
                            </p:stCondLst>
                            <p:childTnLst>
                              <p:par>
                                <p:cTn id="51" presetID="4" presetClass="entr" presetSubtype="16" fill="hold" grpId="0" nodeType="afterEffect">
                                  <p:stCondLst>
                                    <p:cond delay="500"/>
                                  </p:stCondLst>
                                  <p:childTnLst>
                                    <p:set>
                                      <p:cBhvr>
                                        <p:cTn id="52" dur="1" fill="hold">
                                          <p:stCondLst>
                                            <p:cond delay="0"/>
                                          </p:stCondLst>
                                        </p:cTn>
                                        <p:tgtEl>
                                          <p:spTgt spid="47"/>
                                        </p:tgtEl>
                                        <p:attrNameLst>
                                          <p:attrName>style.visibility</p:attrName>
                                        </p:attrNameLst>
                                      </p:cBhvr>
                                      <p:to>
                                        <p:strVal val="visible"/>
                                      </p:to>
                                    </p:set>
                                    <p:animEffect transition="in" filter="box(in)">
                                      <p:cBhvr>
                                        <p:cTn id="53" dur="1000"/>
                                        <p:tgtEl>
                                          <p:spTgt spid="47"/>
                                        </p:tgtEl>
                                      </p:cBhvr>
                                    </p:animEffec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childTnLst>
                          </p:cTn>
                        </p:par>
                        <p:par>
                          <p:cTn id="54" fill="hold">
                            <p:stCondLst>
                              <p:cond delay="3000"/>
                            </p:stCondLst>
                            <p:childTnLst>
                              <p:par>
                                <p:cTn id="55" presetID="4" presetClass="entr" presetSubtype="16" fill="hold" grpId="0" nodeType="afterEffect">
                                  <p:stCondLst>
                                    <p:cond delay="500"/>
                                  </p:stCondLst>
                                  <p:childTnLst>
                                    <p:set>
                                      <p:cBhvr>
                                        <p:cTn id="56" dur="1" fill="hold">
                                          <p:stCondLst>
                                            <p:cond delay="0"/>
                                          </p:stCondLst>
                                        </p:cTn>
                                        <p:tgtEl>
                                          <p:spTgt spid="48"/>
                                        </p:tgtEl>
                                        <p:attrNameLst>
                                          <p:attrName>style.visibility</p:attrName>
                                        </p:attrNameLst>
                                      </p:cBhvr>
                                      <p:to>
                                        <p:strVal val="visible"/>
                                      </p:to>
                                    </p:set>
                                    <p:animEffect transition="in" filter="box(in)">
                                      <p:cBhvr>
                                        <p:cTn id="57" dur="1000"/>
                                        <p:tgtEl>
                                          <p:spTgt spid="48"/>
                                        </p:tgtEl>
                                      </p:cBhvr>
                                    </p:animEffec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childTnLst>
                          </p:cTn>
                        </p:par>
                        <p:par>
                          <p:cTn id="58" fill="hold">
                            <p:stCondLst>
                              <p:cond delay="4500"/>
                            </p:stCondLst>
                            <p:childTnLst>
                              <p:par>
                                <p:cTn id="59" presetID="4" presetClass="entr" presetSubtype="16" fill="hold" grpId="0" nodeType="afterEffect">
                                  <p:stCondLst>
                                    <p:cond delay="500"/>
                                  </p:stCondLst>
                                  <p:childTnLst>
                                    <p:set>
                                      <p:cBhvr>
                                        <p:cTn id="60" dur="1" fill="hold">
                                          <p:stCondLst>
                                            <p:cond delay="0"/>
                                          </p:stCondLst>
                                        </p:cTn>
                                        <p:tgtEl>
                                          <p:spTgt spid="50"/>
                                        </p:tgtEl>
                                        <p:attrNameLst>
                                          <p:attrName>style.visibility</p:attrName>
                                        </p:attrNameLst>
                                      </p:cBhvr>
                                      <p:to>
                                        <p:strVal val="visible"/>
                                      </p:to>
                                    </p:set>
                                    <p:animEffect transition="in" filter="box(in)">
                                      <p:cBhvr>
                                        <p:cTn id="61" dur="1000"/>
                                        <p:tgtEl>
                                          <p:spTgt spid="50"/>
                                        </p:tgtEl>
                                      </p:cBhvr>
                                    </p:animEffec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childTnLst>
                          </p:cTn>
                        </p:par>
                        <p:par>
                          <p:cTn id="62" fill="hold">
                            <p:stCondLst>
                              <p:cond delay="6000"/>
                            </p:stCondLst>
                            <p:childTnLst>
                              <p:par>
                                <p:cTn id="63" presetID="4" presetClass="entr" presetSubtype="16" fill="hold" grpId="0" nodeType="afterEffect">
                                  <p:stCondLst>
                                    <p:cond delay="500"/>
                                  </p:stCondLst>
                                  <p:childTnLst>
                                    <p:set>
                                      <p:cBhvr>
                                        <p:cTn id="64" dur="1" fill="hold">
                                          <p:stCondLst>
                                            <p:cond delay="0"/>
                                          </p:stCondLst>
                                        </p:cTn>
                                        <p:tgtEl>
                                          <p:spTgt spid="52"/>
                                        </p:tgtEl>
                                        <p:attrNameLst>
                                          <p:attrName>style.visibility</p:attrName>
                                        </p:attrNameLst>
                                      </p:cBhvr>
                                      <p:to>
                                        <p:strVal val="visible"/>
                                      </p:to>
                                    </p:set>
                                    <p:animEffect transition="in" filter="box(in)">
                                      <p:cBhvr>
                                        <p:cTn id="65" dur="1000"/>
                                        <p:tgtEl>
                                          <p:spTgt spid="52"/>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par>
                          <p:cTn id="66" fill="hold">
                            <p:stCondLst>
                              <p:cond delay="7500"/>
                            </p:stCondLst>
                            <p:childTnLst>
                              <p:par>
                                <p:cTn id="67" presetID="4" presetClass="entr" presetSubtype="16" fill="hold" grpId="0" nodeType="afterEffect">
                                  <p:stCondLst>
                                    <p:cond delay="500"/>
                                  </p:stCondLst>
                                  <p:childTnLst>
                                    <p:set>
                                      <p:cBhvr>
                                        <p:cTn id="68" dur="1" fill="hold">
                                          <p:stCondLst>
                                            <p:cond delay="0"/>
                                          </p:stCondLst>
                                        </p:cTn>
                                        <p:tgtEl>
                                          <p:spTgt spid="54"/>
                                        </p:tgtEl>
                                        <p:attrNameLst>
                                          <p:attrName>style.visibility</p:attrName>
                                        </p:attrNameLst>
                                      </p:cBhvr>
                                      <p:to>
                                        <p:strVal val="visible"/>
                                      </p:to>
                                    </p:set>
                                    <p:animEffect transition="in" filter="box(in)">
                                      <p:cBhvr>
                                        <p:cTn id="69" dur="1000"/>
                                        <p:tgtEl>
                                          <p:spTgt spid="54"/>
                                        </p:tgtEl>
                                      </p:cBhvr>
                                    </p:animEffec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0" fill="hold">
                            <p:stCondLst>
                              <p:cond delay="9000"/>
                            </p:stCondLst>
                            <p:childTnLst>
                              <p:par>
                                <p:cTn id="71" presetID="4" presetClass="entr" presetSubtype="16" fill="hold" grpId="0" nodeType="afterEffect">
                                  <p:stCondLst>
                                    <p:cond delay="500"/>
                                  </p:stCondLst>
                                  <p:childTnLst>
                                    <p:set>
                                      <p:cBhvr>
                                        <p:cTn id="72" dur="1" fill="hold">
                                          <p:stCondLst>
                                            <p:cond delay="0"/>
                                          </p:stCondLst>
                                        </p:cTn>
                                        <p:tgtEl>
                                          <p:spTgt spid="56"/>
                                        </p:tgtEl>
                                        <p:attrNameLst>
                                          <p:attrName>style.visibility</p:attrName>
                                        </p:attrNameLst>
                                      </p:cBhvr>
                                      <p:to>
                                        <p:strVal val="visible"/>
                                      </p:to>
                                    </p:set>
                                    <p:animEffect transition="in" filter="box(in)">
                                      <p:cBhvr>
                                        <p:cTn id="73" dur="1000"/>
                                        <p:tgtEl>
                                          <p:spTgt spid="56"/>
                                        </p:tgtEl>
                                      </p:cBhvr>
                                    </p:animEffec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childTnLst>
                          </p:cTn>
                        </p:par>
                        <p:par>
                          <p:cTn id="74" fill="hold">
                            <p:stCondLst>
                              <p:cond delay="10500"/>
                            </p:stCondLst>
                            <p:childTnLst>
                              <p:par>
                                <p:cTn id="75" presetID="4" presetClass="entr" presetSubtype="16" fill="hold" grpId="0" nodeType="afterEffect">
                                  <p:stCondLst>
                                    <p:cond delay="500"/>
                                  </p:stCondLst>
                                  <p:childTnLst>
                                    <p:set>
                                      <p:cBhvr>
                                        <p:cTn id="76" dur="1" fill="hold">
                                          <p:stCondLst>
                                            <p:cond delay="0"/>
                                          </p:stCondLst>
                                        </p:cTn>
                                        <p:tgtEl>
                                          <p:spTgt spid="57"/>
                                        </p:tgtEl>
                                        <p:attrNameLst>
                                          <p:attrName>style.visibility</p:attrName>
                                        </p:attrNameLst>
                                      </p:cBhvr>
                                      <p:to>
                                        <p:strVal val="visible"/>
                                      </p:to>
                                    </p:set>
                                    <p:animEffect transition="in" filter="box(in)">
                                      <p:cBhvr>
                                        <p:cTn id="77" dur="1000"/>
                                        <p:tgtEl>
                                          <p:spTgt spid="57"/>
                                        </p:tgtEl>
                                      </p:cBhvr>
                                    </p:animEffec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par>
                          <p:cTn id="78" fill="hold">
                            <p:stCondLst>
                              <p:cond delay="12000"/>
                            </p:stCondLst>
                            <p:childTnLst>
                              <p:par>
                                <p:cTn id="79" presetID="4" presetClass="entr" presetSubtype="16" fill="hold" grpId="0" nodeType="afterEffect">
                                  <p:stCondLst>
                                    <p:cond delay="500"/>
                                  </p:stCondLst>
                                  <p:childTnLst>
                                    <p:set>
                                      <p:cBhvr>
                                        <p:cTn id="80" dur="1" fill="hold">
                                          <p:stCondLst>
                                            <p:cond delay="0"/>
                                          </p:stCondLst>
                                        </p:cTn>
                                        <p:tgtEl>
                                          <p:spTgt spid="58"/>
                                        </p:tgtEl>
                                        <p:attrNameLst>
                                          <p:attrName>style.visibility</p:attrName>
                                        </p:attrNameLst>
                                      </p:cBhvr>
                                      <p:to>
                                        <p:strVal val="visible"/>
                                      </p:to>
                                    </p:set>
                                    <p:animEffect transition="in" filter="box(in)">
                                      <p:cBhvr>
                                        <p:cTn id="81" dur="1000"/>
                                        <p:tgtEl>
                                          <p:spTgt spid="58"/>
                                        </p:tgtEl>
                                      </p:cBhvr>
                                    </p:animEffec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childTnLst>
                          </p:cTn>
                        </p:par>
                        <p:par>
                          <p:cTn id="82" fill="hold">
                            <p:stCondLst>
                              <p:cond delay="13500"/>
                            </p:stCondLst>
                            <p:childTnLst>
                              <p:par>
                                <p:cTn id="83" presetID="4" presetClass="entr" presetSubtype="16" fill="hold" grpId="0" nodeType="afterEffect">
                                  <p:stCondLst>
                                    <p:cond delay="500"/>
                                  </p:stCondLst>
                                  <p:childTnLst>
                                    <p:set>
                                      <p:cBhvr>
                                        <p:cTn id="84" dur="1" fill="hold">
                                          <p:stCondLst>
                                            <p:cond delay="0"/>
                                          </p:stCondLst>
                                        </p:cTn>
                                        <p:tgtEl>
                                          <p:spTgt spid="59"/>
                                        </p:tgtEl>
                                        <p:attrNameLst>
                                          <p:attrName>style.visibility</p:attrName>
                                        </p:attrNameLst>
                                      </p:cBhvr>
                                      <p:to>
                                        <p:strVal val="visible"/>
                                      </p:to>
                                    </p:set>
                                    <p:animEffect transition="in" filter="box(in)">
                                      <p:cBhvr>
                                        <p:cTn id="85" dur="1000"/>
                                        <p:tgtEl>
                                          <p:spTgt spid="59"/>
                                        </p:tgtEl>
                                      </p:cBhvr>
                                    </p:animEffec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childTnLst>
                          </p:cTn>
                        </p:par>
                        <p:par>
                          <p:cTn id="86" fill="hold">
                            <p:stCondLst>
                              <p:cond delay="15000"/>
                            </p:stCondLst>
                            <p:childTnLst>
                              <p:par>
                                <p:cTn id="87" presetID="4" presetClass="entr" presetSubtype="16" fill="hold" grpId="0" nodeType="afterEffect">
                                  <p:stCondLst>
                                    <p:cond delay="500"/>
                                  </p:stCondLst>
                                  <p:childTnLst>
                                    <p:set>
                                      <p:cBhvr>
                                        <p:cTn id="88" dur="1" fill="hold">
                                          <p:stCondLst>
                                            <p:cond delay="0"/>
                                          </p:stCondLst>
                                        </p:cTn>
                                        <p:tgtEl>
                                          <p:spTgt spid="60"/>
                                        </p:tgtEl>
                                        <p:attrNameLst>
                                          <p:attrName>style.visibility</p:attrName>
                                        </p:attrNameLst>
                                      </p:cBhvr>
                                      <p:to>
                                        <p:strVal val="visible"/>
                                      </p:to>
                                    </p:set>
                                    <p:animEffect transition="in" filter="box(in)">
                                      <p:cBhvr>
                                        <p:cTn id="89" dur="1000"/>
                                        <p:tgtEl>
                                          <p:spTgt spid="60"/>
                                        </p:tgtEl>
                                      </p:cBhvr>
                                    </p:animEffec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90" fill="hold">
                            <p:stCondLst>
                              <p:cond delay="16500"/>
                            </p:stCondLst>
                            <p:childTnLst>
                              <p:par>
                                <p:cTn id="91" presetID="4" presetClass="entr" presetSubtype="16" fill="hold" grpId="0" nodeType="afterEffect">
                                  <p:stCondLst>
                                    <p:cond delay="500"/>
                                  </p:stCondLst>
                                  <p:childTnLst>
                                    <p:set>
                                      <p:cBhvr>
                                        <p:cTn id="92" dur="1" fill="hold">
                                          <p:stCondLst>
                                            <p:cond delay="0"/>
                                          </p:stCondLst>
                                        </p:cTn>
                                        <p:tgtEl>
                                          <p:spTgt spid="61"/>
                                        </p:tgtEl>
                                        <p:attrNameLst>
                                          <p:attrName>style.visibility</p:attrName>
                                        </p:attrNameLst>
                                      </p:cBhvr>
                                      <p:to>
                                        <p:strVal val="visible"/>
                                      </p:to>
                                    </p:set>
                                    <p:animEffect transition="in" filter="box(in)">
                                      <p:cBhvr>
                                        <p:cTn id="93" dur="1000"/>
                                        <p:tgtEl>
                                          <p:spTgt spid="61"/>
                                        </p:tgtEl>
                                      </p:cBhvr>
                                    </p:animEffec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childTnLst>
                          </p:cTn>
                        </p:par>
                        <p:par>
                          <p:cTn id="94" fill="hold">
                            <p:stCondLst>
                              <p:cond delay="18000"/>
                            </p:stCondLst>
                            <p:childTnLst>
                              <p:par>
                                <p:cTn id="95" presetID="4" presetClass="entr" presetSubtype="16" fill="hold" grpId="0" nodeType="afterEffect">
                                  <p:stCondLst>
                                    <p:cond delay="500"/>
                                  </p:stCondLst>
                                  <p:childTnLst>
                                    <p:set>
                                      <p:cBhvr>
                                        <p:cTn id="96" dur="1" fill="hold">
                                          <p:stCondLst>
                                            <p:cond delay="0"/>
                                          </p:stCondLst>
                                        </p:cTn>
                                        <p:tgtEl>
                                          <p:spTgt spid="62"/>
                                        </p:tgtEl>
                                        <p:attrNameLst>
                                          <p:attrName>style.visibility</p:attrName>
                                        </p:attrNameLst>
                                      </p:cBhvr>
                                      <p:to>
                                        <p:strVal val="visible"/>
                                      </p:to>
                                    </p:set>
                                    <p:animEffect transition="in" filter="box(in)">
                                      <p:cBhvr>
                                        <p:cTn id="97" dur="1000"/>
                                        <p:tgtEl>
                                          <p:spTgt spid="62"/>
                                        </p:tgtEl>
                                      </p:cBhvr>
                                    </p:animEffec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childTnLst>
                          </p:cTn>
                        </p:par>
                        <p:par>
                          <p:cTn id="98" fill="hold">
                            <p:stCondLst>
                              <p:cond delay="19500"/>
                            </p:stCondLst>
                            <p:childTnLst>
                              <p:par>
                                <p:cTn id="99" presetID="4" presetClass="entr" presetSubtype="16" fill="hold" grpId="0" nodeType="afterEffect">
                                  <p:stCondLst>
                                    <p:cond delay="500"/>
                                  </p:stCondLst>
                                  <p:childTnLst>
                                    <p:set>
                                      <p:cBhvr>
                                        <p:cTn id="100" dur="1" fill="hold">
                                          <p:stCondLst>
                                            <p:cond delay="0"/>
                                          </p:stCondLst>
                                        </p:cTn>
                                        <p:tgtEl>
                                          <p:spTgt spid="63"/>
                                        </p:tgtEl>
                                        <p:attrNameLst>
                                          <p:attrName>style.visibility</p:attrName>
                                        </p:attrNameLst>
                                      </p:cBhvr>
                                      <p:to>
                                        <p:strVal val="visible"/>
                                      </p:to>
                                    </p:set>
                                    <p:animEffect transition="in" filter="box(in)">
                                      <p:cBhvr>
                                        <p:cTn id="101" dur="1000"/>
                                        <p:tgtEl>
                                          <p:spTgt spid="63"/>
                                        </p:tgtEl>
                                      </p:cBhvr>
                                    </p:animEffect>
                                  </p:childTnLst>
                                  <p:subTnLst>
                                    <p:audio>
                                      <p:cMediaNode>
                                        <p:cTn display="0" masterRel="sameClick">
                                          <p:stCondLst>
                                            <p:cond evt="begin" delay="0">
                                              <p:tn val="99"/>
                                            </p:cond>
                                          </p:stCondLst>
                                          <p:endCondLst>
                                            <p:cond evt="onStopAudio" delay="0">
                                              <p:tgtEl>
                                                <p:sldTgt/>
                                              </p:tgtEl>
                                            </p:cond>
                                          </p:endCondLst>
                                        </p:cTn>
                                        <p:tgtEl>
                                          <p:sndTgt r:embed="rId4" name="click.wav"/>
                                        </p:tgtEl>
                                      </p:cMediaNode>
                                    </p:audio>
                                  </p:subTnLst>
                                </p:cTn>
                              </p:par>
                            </p:childTnLst>
                          </p:cTn>
                        </p:par>
                        <p:par>
                          <p:cTn id="102" fill="hold">
                            <p:stCondLst>
                              <p:cond delay="21000"/>
                            </p:stCondLst>
                            <p:childTnLst>
                              <p:par>
                                <p:cTn id="103" presetID="4" presetClass="entr" presetSubtype="16" fill="hold" grpId="0" nodeType="afterEffect">
                                  <p:stCondLst>
                                    <p:cond delay="500"/>
                                  </p:stCondLst>
                                  <p:childTnLst>
                                    <p:set>
                                      <p:cBhvr>
                                        <p:cTn id="104" dur="1" fill="hold">
                                          <p:stCondLst>
                                            <p:cond delay="0"/>
                                          </p:stCondLst>
                                        </p:cTn>
                                        <p:tgtEl>
                                          <p:spTgt spid="64"/>
                                        </p:tgtEl>
                                        <p:attrNameLst>
                                          <p:attrName>style.visibility</p:attrName>
                                        </p:attrNameLst>
                                      </p:cBhvr>
                                      <p:to>
                                        <p:strVal val="visible"/>
                                      </p:to>
                                    </p:set>
                                    <p:animEffect transition="in" filter="box(in)">
                                      <p:cBhvr>
                                        <p:cTn id="105" dur="1000"/>
                                        <p:tgtEl>
                                          <p:spTgt spid="64"/>
                                        </p:tgtEl>
                                      </p:cBhvr>
                                    </p:animEffec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childTnLst>
                          </p:cTn>
                        </p:par>
                        <p:par>
                          <p:cTn id="106" fill="hold">
                            <p:stCondLst>
                              <p:cond delay="22500"/>
                            </p:stCondLst>
                            <p:childTnLst>
                              <p:par>
                                <p:cTn id="107" presetID="4" presetClass="entr" presetSubtype="16" fill="hold" grpId="0" nodeType="afterEffect">
                                  <p:stCondLst>
                                    <p:cond delay="500"/>
                                  </p:stCondLst>
                                  <p:childTnLst>
                                    <p:set>
                                      <p:cBhvr>
                                        <p:cTn id="108" dur="1" fill="hold">
                                          <p:stCondLst>
                                            <p:cond delay="0"/>
                                          </p:stCondLst>
                                        </p:cTn>
                                        <p:tgtEl>
                                          <p:spTgt spid="65"/>
                                        </p:tgtEl>
                                        <p:attrNameLst>
                                          <p:attrName>style.visibility</p:attrName>
                                        </p:attrNameLst>
                                      </p:cBhvr>
                                      <p:to>
                                        <p:strVal val="visible"/>
                                      </p:to>
                                    </p:set>
                                    <p:animEffect transition="in" filter="box(in)">
                                      <p:cBhvr>
                                        <p:cTn id="109" dur="1000"/>
                                        <p:tgtEl>
                                          <p:spTgt spid="65"/>
                                        </p:tgtEl>
                                      </p:cBhvr>
                                    </p:animEffect>
                                  </p:childTnLst>
                                  <p:subTnLst>
                                    <p:audio>
                                      <p:cMediaNode vol="100000">
                                        <p:cTn display="0" masterRel="sameClick">
                                          <p:stCondLst>
                                            <p:cond evt="begin" delay="0">
                                              <p:tn val="10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3"/>
                  </p:tgtEl>
                </p:cond>
              </p:nextCondLst>
            </p:seq>
          </p:childTnLst>
        </p:cTn>
      </p:par>
    </p:tnLst>
    <p:bldLst>
      <p:bldP spid="9" grpId="0" animBg="1"/>
      <p:bldP spid="9" grpId="1" animBg="1"/>
      <p:bldP spid="27" grpId="0" animBg="1"/>
      <p:bldP spid="28" grpId="0" animBg="1"/>
      <p:bldP spid="18" grpId="0"/>
      <p:bldP spid="46" grpId="0" animBg="1"/>
      <p:bldP spid="47" grpId="0" animBg="1"/>
      <p:bldP spid="48" grpId="0" animBg="1"/>
      <p:bldP spid="50" grpId="0" animBg="1"/>
      <p:bldP spid="52" grpId="0" animBg="1"/>
      <p:bldP spid="54"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110836"/>
            <a:ext cx="12205855" cy="875282"/>
          </a:xfrm>
        </p:spPr>
        <p:txBody>
          <a:bodyPr>
            <a:normAutofit/>
          </a:bodyPr>
          <a:lstStyle/>
          <a:p>
            <a:pPr algn="ctr"/>
            <a:r>
              <a:rPr lang="en-US" dirty="0" err="1">
                <a:solidFill>
                  <a:srgbClr val="FF0000"/>
                </a:solidFill>
                <a:latin typeface="Times New Roman" panose="02020603050405020304" pitchFamily="18" charset="0"/>
                <a:cs typeface="Times New Roman" panose="02020603050405020304" pitchFamily="18" charset="0"/>
              </a:rPr>
              <a:t>Trò</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chơi</a:t>
            </a:r>
            <a:r>
              <a:rPr lang="en-US" dirty="0">
                <a:solidFill>
                  <a:srgbClr val="FF0000"/>
                </a:solidFill>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TRÒ CHƠI HỎI ĐÁP</a:t>
            </a:r>
            <a:r>
              <a:rPr lang="en-US"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2" name="Snip Same Side Corner Rectangle 11"/>
          <p:cNvSpPr/>
          <p:nvPr/>
        </p:nvSpPr>
        <p:spPr>
          <a:xfrm>
            <a:off x="0" y="986118"/>
            <a:ext cx="12192000" cy="5871882"/>
          </a:xfrm>
          <a:prstGeom prst="snip2Same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Chuẩn </a:t>
            </a:r>
            <a:r>
              <a:rPr lang="en-US" sz="3000" b="1" dirty="0" err="1">
                <a:solidFill>
                  <a:srgbClr val="0000FF"/>
                </a:solidFill>
                <a:latin typeface="Times New Roman" panose="02020603050405020304" pitchFamily="18" charset="0"/>
                <a:cs typeface="Times New Roman" panose="02020603050405020304" pitchFamily="18" charset="0"/>
              </a:rPr>
              <a:t>bị</a:t>
            </a:r>
            <a:r>
              <a:rPr lang="en-US" sz="3000" b="1" dirty="0">
                <a:solidFill>
                  <a:srgbClr val="0000FF"/>
                </a:solidFill>
                <a:latin typeface="Times New Roman" panose="02020603050405020304" pitchFamily="18" charset="0"/>
                <a:cs typeface="Times New Roman" panose="02020603050405020304" pitchFamily="18" charset="0"/>
              </a:rPr>
              <a:t>: </a:t>
            </a:r>
          </a:p>
          <a:p>
            <a:pP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 </a:t>
            </a:r>
            <a:r>
              <a:rPr lang="vi-VN" sz="3000" b="1" dirty="0">
                <a:solidFill>
                  <a:srgbClr val="0000FF"/>
                </a:solidFill>
                <a:latin typeface="Times New Roman" panose="02020603050405020304" pitchFamily="18" charset="0"/>
                <a:cs typeface="Times New Roman" panose="02020603050405020304" pitchFamily="18" charset="0"/>
              </a:rPr>
              <a:t>Tổ trọng tài gồm 3 người để ghi kết quả. Câu trả lời của mỗi lượt được ghi lại tương ứng là 1 điểm.</a:t>
            </a:r>
            <a:endParaRPr lang="en-US" sz="30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 </a:t>
            </a:r>
            <a:r>
              <a:rPr lang="vi-VN" sz="3000" b="1" dirty="0">
                <a:solidFill>
                  <a:srgbClr val="0000FF"/>
                </a:solidFill>
                <a:latin typeface="Times New Roman" panose="02020603050405020304" pitchFamily="18" charset="0"/>
                <a:cs typeface="Times New Roman" panose="02020603050405020304" pitchFamily="18" charset="0"/>
              </a:rPr>
              <a:t>HS Chọn ra 3 đội chơi. Mỗi đội cử 2 thành viên lên chơi.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Hỏi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và</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trả</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lời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i="1" dirty="0">
                <a:solidFill>
                  <a:srgbClr val="FF0000"/>
                </a:solidFill>
                <a:latin typeface="Times New Roman" panose="02020603050405020304" pitchFamily="18" charset="0"/>
                <a:cs typeface="Times New Roman" panose="02020603050405020304" pitchFamily="18" charset="0"/>
              </a:rPr>
              <a:t>(</a:t>
            </a:r>
            <a:r>
              <a:rPr lang="en-US" sz="3000" b="1" i="1" dirty="0" err="1">
                <a:solidFill>
                  <a:srgbClr val="FF0000"/>
                </a:solidFill>
                <a:latin typeface="Times New Roman" panose="02020603050405020304" pitchFamily="18" charset="0"/>
                <a:cs typeface="Times New Roman" panose="02020603050405020304" pitchFamily="18" charset="0"/>
              </a:rPr>
              <a:t>mỗi</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đội</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trả</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lời</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trong</a:t>
            </a:r>
            <a:r>
              <a:rPr lang="en-US" sz="3000" b="1" i="1" dirty="0">
                <a:solidFill>
                  <a:srgbClr val="FF0000"/>
                </a:solidFill>
                <a:latin typeface="Times New Roman" panose="02020603050405020304" pitchFamily="18" charset="0"/>
                <a:cs typeface="Times New Roman" panose="02020603050405020304" pitchFamily="18" charset="0"/>
              </a:rPr>
              <a:t> 1 </a:t>
            </a:r>
            <a:r>
              <a:rPr lang="en-US" sz="3000" b="1" i="1" dirty="0" err="1">
                <a:solidFill>
                  <a:srgbClr val="FF0000"/>
                </a:solidFill>
                <a:latin typeface="Times New Roman" panose="02020603050405020304" pitchFamily="18" charset="0"/>
                <a:cs typeface="Times New Roman" panose="02020603050405020304" pitchFamily="18" charset="0"/>
              </a:rPr>
              <a:t>phút</a:t>
            </a:r>
            <a:r>
              <a:rPr lang="en-US" sz="3000" b="1" i="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Phần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thưởng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mỗi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điểm</a:t>
            </a:r>
            <a:r>
              <a:rPr lang="en-US" sz="3000" b="1" dirty="0">
                <a:solidFill>
                  <a:srgbClr val="0000FF"/>
                </a:solidFill>
                <a:latin typeface="Times New Roman" panose="02020603050405020304" pitchFamily="18" charset="0"/>
                <a:cs typeface="Times New Roman" panose="02020603050405020304" pitchFamily="18" charset="0"/>
              </a:rPr>
              <a:t> 10, 9, 8 </a:t>
            </a:r>
            <a:r>
              <a:rPr lang="en-US" sz="3000" b="1" dirty="0" err="1">
                <a:solidFill>
                  <a:srgbClr val="0000FF"/>
                </a:solidFill>
                <a:latin typeface="Times New Roman" panose="02020603050405020304" pitchFamily="18" charset="0"/>
                <a:cs typeface="Times New Roman" panose="02020603050405020304" pitchFamily="18" charset="0"/>
              </a:rPr>
              <a:t>theo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thứ</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tự</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nhất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nhì</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ba</a:t>
            </a:r>
            <a:r>
              <a:rPr lang="en-US" sz="3000" b="1" dirty="0">
                <a:solidFill>
                  <a:srgbClr val="0000FF"/>
                </a:solidFill>
                <a:latin typeface="Times New Roman" panose="02020603050405020304" pitchFamily="18" charset="0"/>
                <a:cs typeface="Times New Roman" panose="02020603050405020304" pitchFamily="18" charset="0"/>
              </a:rPr>
              <a:t>.</a:t>
            </a:r>
          </a:p>
          <a:p>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788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 được</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nhận 2 cái kẹo</a:t>
            </a: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39151" y="-50426"/>
            <a:ext cx="11760343" cy="25361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r>
              <a:rPr lang="en-US" sz="3200" b="1" dirty="0" err="1">
                <a:solidFill>
                  <a:srgbClr val="FF0000"/>
                </a:solidFill>
                <a:latin typeface="Times New Roman (Headings)"/>
                <a:ea typeface="Tahoma" panose="020B0604030504040204" pitchFamily="34" charset="0"/>
                <a:cs typeface="Tahoma" panose="020B0604030504040204" pitchFamily="34" charset="0"/>
              </a:rPr>
              <a:t>Hộp</a:t>
            </a:r>
            <a:r>
              <a:rPr lang="en-US" sz="3200" b="1" dirty="0">
                <a:solidFill>
                  <a:srgbClr val="FF0000"/>
                </a:solidFill>
                <a:latin typeface="Times New Roman (Headings)"/>
                <a:ea typeface="Tahoma" panose="020B0604030504040204" pitchFamily="34" charset="0"/>
                <a:cs typeface="Tahoma" panose="020B0604030504040204" pitchFamily="34" charset="0"/>
              </a:rPr>
              <a:t> </a:t>
            </a:r>
            <a:r>
              <a:rPr lang="en-US" sz="3200" b="1" dirty="0" err="1">
                <a:solidFill>
                  <a:srgbClr val="FF0000"/>
                </a:solidFill>
                <a:latin typeface="Times New Roman (Headings)"/>
                <a:ea typeface="Tahoma" panose="020B0604030504040204" pitchFamily="34" charset="0"/>
                <a:cs typeface="Tahoma" panose="020B0604030504040204" pitchFamily="34" charset="0"/>
              </a:rPr>
              <a:t>quà</a:t>
            </a:r>
            <a:r>
              <a:rPr lang="en-US" sz="3200" b="1" dirty="0">
                <a:solidFill>
                  <a:srgbClr val="FF0000"/>
                </a:solidFill>
                <a:latin typeface="Times New Roman (Headings)"/>
                <a:ea typeface="Tahoma" panose="020B0604030504040204" pitchFamily="34" charset="0"/>
                <a:cs typeface="Tahoma" panose="020B0604030504040204" pitchFamily="34" charset="0"/>
              </a:rPr>
              <a:t> </a:t>
            </a:r>
            <a:r>
              <a:rPr lang="en-US" sz="3200" b="1" dirty="0" err="1">
                <a:solidFill>
                  <a:srgbClr val="FF0000"/>
                </a:solidFill>
                <a:latin typeface="Times New Roman (Headings)"/>
                <a:ea typeface="Tahoma" panose="020B0604030504040204" pitchFamily="34" charset="0"/>
                <a:cs typeface="Tahoma" panose="020B0604030504040204" pitchFamily="34" charset="0"/>
              </a:rPr>
              <a:t>số</a:t>
            </a:r>
            <a:r>
              <a:rPr lang="en-US" sz="3200" b="1" dirty="0">
                <a:solidFill>
                  <a:srgbClr val="FF0000"/>
                </a:solidFill>
                <a:latin typeface="Times New Roman (Headings)"/>
                <a:ea typeface="Tahoma" panose="020B0604030504040204" pitchFamily="34" charset="0"/>
                <a:cs typeface="Tahoma" panose="020B0604030504040204" pitchFamily="34" charset="0"/>
              </a:rPr>
              <a:t> 3: </a:t>
            </a:r>
            <a:r>
              <a:rPr lang="vi-VN" sz="3200" b="1" dirty="0">
                <a:solidFill>
                  <a:schemeClr val="tx1"/>
                </a:solidFill>
                <a:latin typeface="Times New Roman (Headings)"/>
              </a:rPr>
              <a:t>Trong các phát biểu sau về thuật toán, phát biểu nào đúng?</a:t>
            </a:r>
            <a:endParaRPr lang="en-US" sz="3200" b="1" dirty="0">
              <a:solidFill>
                <a:schemeClr val="tx1"/>
              </a:solidFill>
              <a:latin typeface="Times New Roman (Headings)"/>
            </a:endParaRPr>
          </a:p>
          <a:p>
            <a:pPr>
              <a:lnSpc>
                <a:spcPts val="4500"/>
              </a:lnSpc>
            </a:pPr>
            <a:r>
              <a:rPr lang="en-US" sz="3200" b="1" dirty="0">
                <a:solidFill>
                  <a:srgbClr val="FF0000"/>
                </a:solidFill>
                <a:latin typeface="Times New Roman (Headings)"/>
              </a:rPr>
              <a:t>        </a:t>
            </a:r>
            <a:r>
              <a:rPr lang="vi-VN" sz="3200" b="1" dirty="0">
                <a:solidFill>
                  <a:srgbClr val="FF0000"/>
                </a:solidFill>
                <a:latin typeface="Times New Roman (Headings)"/>
              </a:rPr>
              <a:t>Khi kiểm tra phải cho kết quả là "đúng" hoặc "sai".</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82028" y="253741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Times New Roman (Headings)"/>
                <a:ea typeface="Tahoma" panose="020B0604030504040204" pitchFamily="34" charset="0"/>
                <a:cs typeface="Tahoma" panose="020B0604030504040204" pitchFamily="34" charset="0"/>
              </a:rPr>
              <a:t>Đúng</a:t>
            </a:r>
            <a:r>
              <a:rPr lang="en-US" sz="3200" b="1" dirty="0">
                <a:solidFill>
                  <a:srgbClr val="0000FF"/>
                </a:solidFill>
                <a:latin typeface="Times New Roman (Headings)"/>
                <a:ea typeface="Tahoma" panose="020B0604030504040204" pitchFamily="34" charset="0"/>
                <a:cs typeface="Tahoma" panose="020B0604030504040204" pitchFamily="34" charset="0"/>
              </a:rPr>
              <a:t> </a:t>
            </a:r>
            <a:endParaRPr kumimoji="0" lang="en-US" sz="3200" b="1" i="0" u="none" strike="noStrike" kern="1200" cap="none" spc="0" normalizeH="0" baseline="0" noProof="0" dirty="0">
              <a:ln>
                <a:noFill/>
              </a:ln>
              <a:solidFill>
                <a:srgbClr val="0000FF"/>
              </a:solidFill>
              <a:effectLst/>
              <a:uLnTx/>
              <a:uFillTx/>
              <a:latin typeface="Times New Roman (Headings)"/>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27631" y="3879228"/>
            <a:ext cx="714375" cy="1190625"/>
          </a:xfrm>
          <a:prstGeom prst="rect">
            <a:avLst/>
          </a:prstGeom>
        </p:spPr>
      </p:pic>
      <p:sp>
        <p:nvSpPr>
          <p:cNvPr id="42"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43"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46"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47"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48"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50"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52"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54"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56"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57"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58"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59"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60"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61"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62"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63"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64"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072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4" presetClass="entr" presetSubtype="16" fill="hold" grpId="0" nodeType="afterEffect">
                                  <p:stCondLst>
                                    <p:cond delay="500"/>
                                  </p:stCondLst>
                                  <p:childTnLst>
                                    <p:set>
                                      <p:cBhvr>
                                        <p:cTn id="43" dur="1" fill="hold">
                                          <p:stCondLst>
                                            <p:cond delay="0"/>
                                          </p:stCondLst>
                                        </p:cTn>
                                        <p:tgtEl>
                                          <p:spTgt spid="43"/>
                                        </p:tgtEl>
                                        <p:attrNameLst>
                                          <p:attrName>style.visibility</p:attrName>
                                        </p:attrNameLst>
                                      </p:cBhvr>
                                      <p:to>
                                        <p:strVal val="visible"/>
                                      </p:to>
                                    </p:set>
                                    <p:animEffect transition="in" filter="box(in)">
                                      <p:cBhvr>
                                        <p:cTn id="44" dur="1000"/>
                                        <p:tgtEl>
                                          <p:spTgt spid="43"/>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500"/>
                            </p:stCondLst>
                            <p:childTnLst>
                              <p:par>
                                <p:cTn id="46" presetID="4" presetClass="entr" presetSubtype="16" fill="hold" grpId="0" nodeType="afterEffect">
                                  <p:stCondLst>
                                    <p:cond delay="500"/>
                                  </p:stCondLst>
                                  <p:childTnLst>
                                    <p:set>
                                      <p:cBhvr>
                                        <p:cTn id="47" dur="1" fill="hold">
                                          <p:stCondLst>
                                            <p:cond delay="0"/>
                                          </p:stCondLst>
                                        </p:cTn>
                                        <p:tgtEl>
                                          <p:spTgt spid="46"/>
                                        </p:tgtEl>
                                        <p:attrNameLst>
                                          <p:attrName>style.visibility</p:attrName>
                                        </p:attrNameLst>
                                      </p:cBhvr>
                                      <p:to>
                                        <p:strVal val="visible"/>
                                      </p:to>
                                    </p:set>
                                    <p:animEffect transition="in" filter="box(in)">
                                      <p:cBhvr>
                                        <p:cTn id="48" dur="1000"/>
                                        <p:tgtEl>
                                          <p:spTgt spid="46"/>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3000"/>
                            </p:stCondLst>
                            <p:childTnLst>
                              <p:par>
                                <p:cTn id="50" presetID="4" presetClass="entr" presetSubtype="16" fill="hold" grpId="0" nodeType="afterEffect">
                                  <p:stCondLst>
                                    <p:cond delay="500"/>
                                  </p:stCondLst>
                                  <p:childTnLst>
                                    <p:set>
                                      <p:cBhvr>
                                        <p:cTn id="51" dur="1" fill="hold">
                                          <p:stCondLst>
                                            <p:cond delay="0"/>
                                          </p:stCondLst>
                                        </p:cTn>
                                        <p:tgtEl>
                                          <p:spTgt spid="47"/>
                                        </p:tgtEl>
                                        <p:attrNameLst>
                                          <p:attrName>style.visibility</p:attrName>
                                        </p:attrNameLst>
                                      </p:cBhvr>
                                      <p:to>
                                        <p:strVal val="visible"/>
                                      </p:to>
                                    </p:set>
                                    <p:animEffect transition="in" filter="box(in)">
                                      <p:cBhvr>
                                        <p:cTn id="52"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4500"/>
                            </p:stCondLst>
                            <p:childTnLst>
                              <p:par>
                                <p:cTn id="54" presetID="4" presetClass="entr" presetSubtype="16" fill="hold" grpId="0" nodeType="afterEffect">
                                  <p:stCondLst>
                                    <p:cond delay="500"/>
                                  </p:stCondLst>
                                  <p:childTnLst>
                                    <p:set>
                                      <p:cBhvr>
                                        <p:cTn id="55" dur="1" fill="hold">
                                          <p:stCondLst>
                                            <p:cond delay="0"/>
                                          </p:stCondLst>
                                        </p:cTn>
                                        <p:tgtEl>
                                          <p:spTgt spid="48"/>
                                        </p:tgtEl>
                                        <p:attrNameLst>
                                          <p:attrName>style.visibility</p:attrName>
                                        </p:attrNameLst>
                                      </p:cBhvr>
                                      <p:to>
                                        <p:strVal val="visible"/>
                                      </p:to>
                                    </p:set>
                                    <p:animEffect transition="in" filter="box(in)">
                                      <p:cBhvr>
                                        <p:cTn id="56" dur="1000"/>
                                        <p:tgtEl>
                                          <p:spTgt spid="48"/>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par>
                          <p:cTn id="57" fill="hold">
                            <p:stCondLst>
                              <p:cond delay="6000"/>
                            </p:stCondLst>
                            <p:childTnLst>
                              <p:par>
                                <p:cTn id="58" presetID="4" presetClass="entr" presetSubtype="16" fill="hold" grpId="0" nodeType="after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box(in)">
                                      <p:cBhvr>
                                        <p:cTn id="60" dur="1000"/>
                                        <p:tgtEl>
                                          <p:spTgt spid="50"/>
                                        </p:tgtEl>
                                      </p:cBhvr>
                                    </p:animEffec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1" fill="hold">
                            <p:stCondLst>
                              <p:cond delay="7500"/>
                            </p:stCondLst>
                            <p:childTnLst>
                              <p:par>
                                <p:cTn id="62" presetID="4" presetClass="entr" presetSubtype="16" fill="hold" grpId="0" nodeType="afterEffect">
                                  <p:stCondLst>
                                    <p:cond delay="500"/>
                                  </p:stCondLst>
                                  <p:childTnLst>
                                    <p:set>
                                      <p:cBhvr>
                                        <p:cTn id="63" dur="1" fill="hold">
                                          <p:stCondLst>
                                            <p:cond delay="0"/>
                                          </p:stCondLst>
                                        </p:cTn>
                                        <p:tgtEl>
                                          <p:spTgt spid="52"/>
                                        </p:tgtEl>
                                        <p:attrNameLst>
                                          <p:attrName>style.visibility</p:attrName>
                                        </p:attrNameLst>
                                      </p:cBhvr>
                                      <p:to>
                                        <p:strVal val="visible"/>
                                      </p:to>
                                    </p:set>
                                    <p:animEffect transition="in" filter="box(in)">
                                      <p:cBhvr>
                                        <p:cTn id="64" dur="1000"/>
                                        <p:tgtEl>
                                          <p:spTgt spid="52"/>
                                        </p:tgtEl>
                                      </p:cBhvr>
                                    </p:animEffec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5" fill="hold">
                            <p:stCondLst>
                              <p:cond delay="9000"/>
                            </p:stCondLst>
                            <p:childTnLst>
                              <p:par>
                                <p:cTn id="66" presetID="4" presetClass="entr" presetSubtype="16" fill="hold" grpId="0" nodeType="afterEffect">
                                  <p:stCondLst>
                                    <p:cond delay="500"/>
                                  </p:stCondLst>
                                  <p:childTnLst>
                                    <p:set>
                                      <p:cBhvr>
                                        <p:cTn id="67" dur="1" fill="hold">
                                          <p:stCondLst>
                                            <p:cond delay="0"/>
                                          </p:stCondLst>
                                        </p:cTn>
                                        <p:tgtEl>
                                          <p:spTgt spid="54"/>
                                        </p:tgtEl>
                                        <p:attrNameLst>
                                          <p:attrName>style.visibility</p:attrName>
                                        </p:attrNameLst>
                                      </p:cBhvr>
                                      <p:to>
                                        <p:strVal val="visible"/>
                                      </p:to>
                                    </p:set>
                                    <p:animEffect transition="in" filter="box(in)">
                                      <p:cBhvr>
                                        <p:cTn id="68" dur="1000"/>
                                        <p:tgtEl>
                                          <p:spTgt spid="54"/>
                                        </p:tgtEl>
                                      </p:cBhvr>
                                    </p:animEffec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10500"/>
                            </p:stCondLst>
                            <p:childTnLst>
                              <p:par>
                                <p:cTn id="70" presetID="4" presetClass="entr" presetSubtype="16" fill="hold" grpId="0" nodeType="afterEffect">
                                  <p:stCondLst>
                                    <p:cond delay="500"/>
                                  </p:stCondLst>
                                  <p:childTnLst>
                                    <p:set>
                                      <p:cBhvr>
                                        <p:cTn id="71" dur="1" fill="hold">
                                          <p:stCondLst>
                                            <p:cond delay="0"/>
                                          </p:stCondLst>
                                        </p:cTn>
                                        <p:tgtEl>
                                          <p:spTgt spid="56"/>
                                        </p:tgtEl>
                                        <p:attrNameLst>
                                          <p:attrName>style.visibility</p:attrName>
                                        </p:attrNameLst>
                                      </p:cBhvr>
                                      <p:to>
                                        <p:strVal val="visible"/>
                                      </p:to>
                                    </p:set>
                                    <p:animEffect transition="in" filter="box(in)">
                                      <p:cBhvr>
                                        <p:cTn id="72" dur="1000"/>
                                        <p:tgtEl>
                                          <p:spTgt spid="56"/>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3" fill="hold">
                            <p:stCondLst>
                              <p:cond delay="12000"/>
                            </p:stCondLst>
                            <p:childTnLst>
                              <p:par>
                                <p:cTn id="74" presetID="4" presetClass="entr" presetSubtype="16" fill="hold" grpId="0" nodeType="afterEffect">
                                  <p:stCondLst>
                                    <p:cond delay="500"/>
                                  </p:stCondLst>
                                  <p:childTnLst>
                                    <p:set>
                                      <p:cBhvr>
                                        <p:cTn id="75" dur="1" fill="hold">
                                          <p:stCondLst>
                                            <p:cond delay="0"/>
                                          </p:stCondLst>
                                        </p:cTn>
                                        <p:tgtEl>
                                          <p:spTgt spid="57"/>
                                        </p:tgtEl>
                                        <p:attrNameLst>
                                          <p:attrName>style.visibility</p:attrName>
                                        </p:attrNameLst>
                                      </p:cBhvr>
                                      <p:to>
                                        <p:strVal val="visible"/>
                                      </p:to>
                                    </p:set>
                                    <p:animEffect transition="in" filter="box(in)">
                                      <p:cBhvr>
                                        <p:cTn id="76" dur="1000"/>
                                        <p:tgtEl>
                                          <p:spTgt spid="57"/>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7" fill="hold">
                            <p:stCondLst>
                              <p:cond delay="13500"/>
                            </p:stCondLst>
                            <p:childTnLst>
                              <p:par>
                                <p:cTn id="78" presetID="4" presetClass="entr" presetSubtype="16" fill="hold" grpId="0" nodeType="afterEffect">
                                  <p:stCondLst>
                                    <p:cond delay="500"/>
                                  </p:stCondLst>
                                  <p:childTnLst>
                                    <p:set>
                                      <p:cBhvr>
                                        <p:cTn id="79" dur="1" fill="hold">
                                          <p:stCondLst>
                                            <p:cond delay="0"/>
                                          </p:stCondLst>
                                        </p:cTn>
                                        <p:tgtEl>
                                          <p:spTgt spid="58"/>
                                        </p:tgtEl>
                                        <p:attrNameLst>
                                          <p:attrName>style.visibility</p:attrName>
                                        </p:attrNameLst>
                                      </p:cBhvr>
                                      <p:to>
                                        <p:strVal val="visible"/>
                                      </p:to>
                                    </p:set>
                                    <p:animEffect transition="in" filter="box(in)">
                                      <p:cBhvr>
                                        <p:cTn id="80" dur="10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par>
                          <p:cTn id="81" fill="hold">
                            <p:stCondLst>
                              <p:cond delay="15000"/>
                            </p:stCondLst>
                            <p:childTnLst>
                              <p:par>
                                <p:cTn id="82" presetID="4" presetClass="entr" presetSubtype="16" fill="hold" grpId="0" nodeType="afterEffect">
                                  <p:stCondLst>
                                    <p:cond delay="500"/>
                                  </p:stCondLst>
                                  <p:childTnLst>
                                    <p:set>
                                      <p:cBhvr>
                                        <p:cTn id="83" dur="1" fill="hold">
                                          <p:stCondLst>
                                            <p:cond delay="0"/>
                                          </p:stCondLst>
                                        </p:cTn>
                                        <p:tgtEl>
                                          <p:spTgt spid="59"/>
                                        </p:tgtEl>
                                        <p:attrNameLst>
                                          <p:attrName>style.visibility</p:attrName>
                                        </p:attrNameLst>
                                      </p:cBhvr>
                                      <p:to>
                                        <p:strVal val="visible"/>
                                      </p:to>
                                    </p:set>
                                    <p:animEffect transition="in" filter="box(in)">
                                      <p:cBhvr>
                                        <p:cTn id="84" dur="1000"/>
                                        <p:tgtEl>
                                          <p:spTgt spid="59"/>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16500"/>
                            </p:stCondLst>
                            <p:childTnLst>
                              <p:par>
                                <p:cTn id="86" presetID="4" presetClass="entr" presetSubtype="16" fill="hold" grpId="0" nodeType="afterEffect">
                                  <p:stCondLst>
                                    <p:cond delay="500"/>
                                  </p:stCondLst>
                                  <p:childTnLst>
                                    <p:set>
                                      <p:cBhvr>
                                        <p:cTn id="87" dur="1" fill="hold">
                                          <p:stCondLst>
                                            <p:cond delay="0"/>
                                          </p:stCondLst>
                                        </p:cTn>
                                        <p:tgtEl>
                                          <p:spTgt spid="60"/>
                                        </p:tgtEl>
                                        <p:attrNameLst>
                                          <p:attrName>style.visibility</p:attrName>
                                        </p:attrNameLst>
                                      </p:cBhvr>
                                      <p:to>
                                        <p:strVal val="visible"/>
                                      </p:to>
                                    </p:set>
                                    <p:animEffect transition="in" filter="box(in)">
                                      <p:cBhvr>
                                        <p:cTn id="88" dur="1000"/>
                                        <p:tgtEl>
                                          <p:spTgt spid="60"/>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18000"/>
                            </p:stCondLst>
                            <p:childTnLst>
                              <p:par>
                                <p:cTn id="90" presetID="4" presetClass="entr" presetSubtype="16" fill="hold" grpId="0" nodeType="afterEffect">
                                  <p:stCondLst>
                                    <p:cond delay="500"/>
                                  </p:stCondLst>
                                  <p:childTnLst>
                                    <p:set>
                                      <p:cBhvr>
                                        <p:cTn id="91" dur="1" fill="hold">
                                          <p:stCondLst>
                                            <p:cond delay="0"/>
                                          </p:stCondLst>
                                        </p:cTn>
                                        <p:tgtEl>
                                          <p:spTgt spid="61"/>
                                        </p:tgtEl>
                                        <p:attrNameLst>
                                          <p:attrName>style.visibility</p:attrName>
                                        </p:attrNameLst>
                                      </p:cBhvr>
                                      <p:to>
                                        <p:strVal val="visible"/>
                                      </p:to>
                                    </p:set>
                                    <p:animEffect transition="in" filter="box(in)">
                                      <p:cBhvr>
                                        <p:cTn id="92" dur="1000"/>
                                        <p:tgtEl>
                                          <p:spTgt spid="61"/>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19500"/>
                            </p:stCondLst>
                            <p:childTnLst>
                              <p:par>
                                <p:cTn id="94" presetID="4" presetClass="entr" presetSubtype="16" fill="hold" grpId="0" nodeType="afterEffect">
                                  <p:stCondLst>
                                    <p:cond delay="500"/>
                                  </p:stCondLst>
                                  <p:childTnLst>
                                    <p:set>
                                      <p:cBhvr>
                                        <p:cTn id="95" dur="1" fill="hold">
                                          <p:stCondLst>
                                            <p:cond delay="0"/>
                                          </p:stCondLst>
                                        </p:cTn>
                                        <p:tgtEl>
                                          <p:spTgt spid="62"/>
                                        </p:tgtEl>
                                        <p:attrNameLst>
                                          <p:attrName>style.visibility</p:attrName>
                                        </p:attrNameLst>
                                      </p:cBhvr>
                                      <p:to>
                                        <p:strVal val="visible"/>
                                      </p:to>
                                    </p:set>
                                    <p:animEffect transition="in" filter="box(in)">
                                      <p:cBhvr>
                                        <p:cTn id="96" dur="1000"/>
                                        <p:tgtEl>
                                          <p:spTgt spid="62"/>
                                        </p:tgtEl>
                                      </p:cBhvr>
                                    </p:animEffec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childTnLst>
                          </p:cTn>
                        </p:par>
                        <p:par>
                          <p:cTn id="97" fill="hold">
                            <p:stCondLst>
                              <p:cond delay="21000"/>
                            </p:stCondLst>
                            <p:childTnLst>
                              <p:par>
                                <p:cTn id="98" presetID="4" presetClass="entr" presetSubtype="16" fill="hold" grpId="0" nodeType="afterEffect">
                                  <p:stCondLst>
                                    <p:cond delay="500"/>
                                  </p:stCondLst>
                                  <p:childTnLst>
                                    <p:set>
                                      <p:cBhvr>
                                        <p:cTn id="99" dur="1" fill="hold">
                                          <p:stCondLst>
                                            <p:cond delay="0"/>
                                          </p:stCondLst>
                                        </p:cTn>
                                        <p:tgtEl>
                                          <p:spTgt spid="63"/>
                                        </p:tgtEl>
                                        <p:attrNameLst>
                                          <p:attrName>style.visibility</p:attrName>
                                        </p:attrNameLst>
                                      </p:cBhvr>
                                      <p:to>
                                        <p:strVal val="visible"/>
                                      </p:to>
                                    </p:set>
                                    <p:animEffect transition="in" filter="box(in)">
                                      <p:cBhvr>
                                        <p:cTn id="100" dur="1000"/>
                                        <p:tgtEl>
                                          <p:spTgt spid="63"/>
                                        </p:tgtEl>
                                      </p:cBhvr>
                                    </p:animEffec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childTnLst>
                          </p:cTn>
                        </p:par>
                        <p:par>
                          <p:cTn id="101" fill="hold">
                            <p:stCondLst>
                              <p:cond delay="22500"/>
                            </p:stCondLst>
                            <p:childTnLst>
                              <p:par>
                                <p:cTn id="102" presetID="4" presetClass="entr" presetSubtype="16" fill="hold" grpId="0" nodeType="afterEffect">
                                  <p:stCondLst>
                                    <p:cond delay="500"/>
                                  </p:stCondLst>
                                  <p:childTnLst>
                                    <p:set>
                                      <p:cBhvr>
                                        <p:cTn id="103" dur="1" fill="hold">
                                          <p:stCondLst>
                                            <p:cond delay="0"/>
                                          </p:stCondLst>
                                        </p:cTn>
                                        <p:tgtEl>
                                          <p:spTgt spid="64"/>
                                        </p:tgtEl>
                                        <p:attrNameLst>
                                          <p:attrName>style.visibility</p:attrName>
                                        </p:attrNameLst>
                                      </p:cBhvr>
                                      <p:to>
                                        <p:strVal val="visible"/>
                                      </p:to>
                                    </p:set>
                                    <p:animEffect transition="in" filter="box(in)">
                                      <p:cBhvr>
                                        <p:cTn id="104" dur="1000"/>
                                        <p:tgtEl>
                                          <p:spTgt spid="64"/>
                                        </p:tgtEl>
                                      </p:cBhvr>
                                    </p:animEffect>
                                  </p:childTnLst>
                                  <p:subTnLst>
                                    <p:audio>
                                      <p:cMediaNode vol="100000">
                                        <p:cTn display="0" masterRel="sameClick">
                                          <p:stCondLst>
                                            <p:cond evt="begin" delay="0">
                                              <p:tn val="10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2"/>
                  </p:tgtEl>
                </p:cond>
              </p:nextCondLst>
            </p:seq>
          </p:childTnLst>
        </p:cTn>
      </p:par>
    </p:tnLst>
    <p:bldLst>
      <p:bldP spid="9" grpId="0" animBg="1"/>
      <p:bldP spid="9" grpId="1" animBg="1"/>
      <p:bldP spid="27" grpId="0" animBg="1"/>
      <p:bldP spid="28" grpId="0" animBg="1"/>
      <p:bldP spid="43" grpId="0" animBg="1"/>
      <p:bldP spid="46" grpId="0" animBg="1"/>
      <p:bldP spid="47" grpId="0" animBg="1"/>
      <p:bldP spid="48" grpId="0" animBg="1"/>
      <p:bldP spid="50" grpId="0" animBg="1"/>
      <p:bldP spid="52" grpId="0" animBg="1"/>
      <p:bldP spid="54"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 được</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nhận 1 cây bút bi</a:t>
            </a: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82028" y="253332"/>
            <a:ext cx="11324799" cy="27737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US" sz="3200" dirty="0" err="1">
                <a:solidFill>
                  <a:srgbClr val="FF0000"/>
                </a:solidFill>
                <a:latin typeface="Times New Roman (Headings)"/>
                <a:ea typeface="Tahoma" panose="020B0604030504040204" pitchFamily="34" charset="0"/>
                <a:cs typeface="Tahoma" panose="020B0604030504040204" pitchFamily="34" charset="0"/>
              </a:rPr>
              <a:t>Hộp</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quà</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số</a:t>
            </a:r>
            <a:r>
              <a:rPr lang="en-US" sz="3200" dirty="0">
                <a:solidFill>
                  <a:srgbClr val="FF0000"/>
                </a:solidFill>
                <a:latin typeface="Times New Roman (Headings)"/>
                <a:ea typeface="Tahoma" panose="020B0604030504040204" pitchFamily="34" charset="0"/>
                <a:cs typeface="Tahoma" panose="020B0604030504040204" pitchFamily="34" charset="0"/>
              </a:rPr>
              <a:t> 4</a:t>
            </a:r>
            <a:r>
              <a:rPr lang="en-US" sz="3200" dirty="0">
                <a:solidFill>
                  <a:schemeClr val="tx1"/>
                </a:solidFill>
                <a:latin typeface="Times New Roman (Headings)"/>
                <a:ea typeface="Tahoma" pitchFamily="34" charset="0"/>
                <a:cs typeface="Tahoma" pitchFamily="34" charset="0"/>
              </a:rPr>
              <a:t>: M</a:t>
            </a:r>
            <a:r>
              <a:rPr lang="vi-VN" sz="3200" dirty="0">
                <a:solidFill>
                  <a:schemeClr val="tx1"/>
                </a:solidFill>
                <a:latin typeface="Times New Roman (Headings)"/>
              </a:rPr>
              <a:t>ẫu</a:t>
            </a:r>
            <a:r>
              <a:rPr lang="en-US" sz="3200" dirty="0">
                <a:solidFill>
                  <a:schemeClr val="tx1"/>
                </a:solidFill>
                <a:latin typeface="Times New Roman (Headings)"/>
              </a:rPr>
              <a:t> </a:t>
            </a:r>
            <a:r>
              <a:rPr lang="en-US" sz="3200" dirty="0" err="1">
                <a:solidFill>
                  <a:schemeClr val="tx1"/>
                </a:solidFill>
                <a:latin typeface="Times New Roman (Headings)"/>
              </a:rPr>
              <a:t>nào</a:t>
            </a:r>
            <a:r>
              <a:rPr lang="en-US" sz="3200" dirty="0">
                <a:solidFill>
                  <a:schemeClr val="tx1"/>
                </a:solidFill>
                <a:latin typeface="Times New Roman (Headings)"/>
              </a:rPr>
              <a:t> </a:t>
            </a:r>
            <a:r>
              <a:rPr lang="en-US" sz="3200" dirty="0" err="1">
                <a:solidFill>
                  <a:schemeClr val="tx1"/>
                </a:solidFill>
                <a:latin typeface="Times New Roman (Headings)"/>
              </a:rPr>
              <a:t>dưới</a:t>
            </a:r>
            <a:r>
              <a:rPr lang="en-US" sz="3200" dirty="0">
                <a:solidFill>
                  <a:schemeClr val="tx1"/>
                </a:solidFill>
                <a:latin typeface="Times New Roman (Headings)"/>
              </a:rPr>
              <a:t> </a:t>
            </a:r>
            <a:r>
              <a:rPr lang="en-US" sz="3200" dirty="0" err="1">
                <a:solidFill>
                  <a:schemeClr val="tx1"/>
                </a:solidFill>
                <a:latin typeface="Times New Roman (Headings)"/>
              </a:rPr>
              <a:t>đây</a:t>
            </a:r>
            <a:r>
              <a:rPr lang="en-US" sz="3200" dirty="0">
                <a:solidFill>
                  <a:schemeClr val="tx1"/>
                </a:solidFill>
                <a:latin typeface="Times New Roman (Headings)"/>
              </a:rPr>
              <a:t> </a:t>
            </a:r>
            <a:r>
              <a:rPr lang="vi-VN" sz="3200" dirty="0">
                <a:solidFill>
                  <a:schemeClr val="tx1"/>
                </a:solidFill>
                <a:latin typeface="Times New Roman (Headings)"/>
              </a:rPr>
              <a:t>thể hiện cấu trúc rẽ n</a:t>
            </a:r>
            <a:r>
              <a:rPr lang="en-US" sz="3200" dirty="0" err="1">
                <a:solidFill>
                  <a:schemeClr val="tx1"/>
                </a:solidFill>
                <a:latin typeface="Times New Roman (Headings)"/>
              </a:rPr>
              <a:t>hánh</a:t>
            </a:r>
            <a:r>
              <a:rPr lang="vi-VN" sz="3200" dirty="0">
                <a:solidFill>
                  <a:schemeClr val="tx1"/>
                </a:solidFill>
                <a:latin typeface="Times New Roman (Headings)"/>
              </a:rPr>
              <a:t>?</a:t>
            </a:r>
            <a:endParaRPr lang="en-US" sz="3200" dirty="0">
              <a:solidFill>
                <a:schemeClr val="tx1"/>
              </a:solidFill>
              <a:latin typeface="Times New Roman (Headings)"/>
            </a:endParaRPr>
          </a:p>
          <a:p>
            <a:r>
              <a:rPr lang="en-US" sz="3200" dirty="0">
                <a:solidFill>
                  <a:schemeClr val="tx1"/>
                </a:solidFill>
                <a:latin typeface="Times New Roman (Headings)"/>
              </a:rPr>
              <a:t>      A. "</a:t>
            </a:r>
            <a:r>
              <a:rPr lang="en-US" sz="3200" dirty="0" err="1">
                <a:solidFill>
                  <a:schemeClr val="tx1"/>
                </a:solidFill>
                <a:latin typeface="Times New Roman (Headings)"/>
              </a:rPr>
              <a:t>Nếu</a:t>
            </a:r>
            <a:r>
              <a:rPr lang="en-US" sz="3200" dirty="0">
                <a:solidFill>
                  <a:schemeClr val="tx1"/>
                </a:solidFill>
                <a:latin typeface="Times New Roman (Headings)"/>
              </a:rPr>
              <a:t>... </a:t>
            </a:r>
            <a:r>
              <a:rPr lang="en-US" sz="3200" dirty="0" err="1">
                <a:solidFill>
                  <a:schemeClr val="tx1"/>
                </a:solidFill>
                <a:latin typeface="Times New Roman (Headings)"/>
              </a:rPr>
              <a:t>có</a:t>
            </a:r>
            <a:r>
              <a:rPr lang="en-US" sz="3200" dirty="0">
                <a:solidFill>
                  <a:schemeClr val="tx1"/>
                </a:solidFill>
                <a:latin typeface="Times New Roman (Headings)"/>
              </a:rPr>
              <a:t>...”</a:t>
            </a:r>
          </a:p>
          <a:p>
            <a:r>
              <a:rPr lang="en-US" sz="3200" dirty="0">
                <a:solidFill>
                  <a:schemeClr val="tx1"/>
                </a:solidFill>
                <a:latin typeface="Times New Roman (Headings)"/>
              </a:rPr>
              <a:t>      B. "</a:t>
            </a:r>
            <a:r>
              <a:rPr lang="en-US" sz="3200" dirty="0" err="1">
                <a:solidFill>
                  <a:schemeClr val="tx1"/>
                </a:solidFill>
                <a:latin typeface="Times New Roman (Headings)"/>
              </a:rPr>
              <a:t>Nếu</a:t>
            </a:r>
            <a:r>
              <a:rPr lang="en-US" sz="3200" dirty="0">
                <a:solidFill>
                  <a:schemeClr val="tx1"/>
                </a:solidFill>
                <a:latin typeface="Times New Roman (Headings)"/>
              </a:rPr>
              <a:t>... ở </a:t>
            </a:r>
            <a:r>
              <a:rPr lang="en-US" sz="3200" dirty="0" err="1">
                <a:solidFill>
                  <a:schemeClr val="tx1"/>
                </a:solidFill>
                <a:latin typeface="Times New Roman (Headings)"/>
              </a:rPr>
              <a:t>lại</a:t>
            </a:r>
            <a:r>
              <a:rPr lang="en-US" sz="3200" dirty="0">
                <a:solidFill>
                  <a:schemeClr val="tx1"/>
                </a:solidFill>
                <a:latin typeface="Times New Roman (Headings)"/>
              </a:rPr>
              <a:t>..."</a:t>
            </a:r>
          </a:p>
          <a:p>
            <a:r>
              <a:rPr lang="en-US" sz="3200" dirty="0">
                <a:solidFill>
                  <a:schemeClr val="tx1"/>
                </a:solidFill>
                <a:latin typeface="Times New Roman (Headings)"/>
              </a:rPr>
              <a:t>      C. "</a:t>
            </a:r>
            <a:r>
              <a:rPr lang="en-US" sz="3200" dirty="0" err="1">
                <a:solidFill>
                  <a:schemeClr val="tx1"/>
                </a:solidFill>
                <a:latin typeface="Times New Roman (Headings)"/>
              </a:rPr>
              <a:t>Nếu</a:t>
            </a:r>
            <a:r>
              <a:rPr lang="en-US" sz="3200" dirty="0">
                <a:solidFill>
                  <a:schemeClr val="tx1"/>
                </a:solidFill>
                <a:latin typeface="Times New Roman (Headings)"/>
              </a:rPr>
              <a:t>... </a:t>
            </a:r>
            <a:r>
              <a:rPr lang="en-US" sz="3200" dirty="0" err="1">
                <a:solidFill>
                  <a:schemeClr val="tx1"/>
                </a:solidFill>
                <a:latin typeface="Times New Roman (Headings)"/>
              </a:rPr>
              <a:t>Trái</a:t>
            </a:r>
            <a:r>
              <a:rPr lang="en-US" sz="3200" dirty="0">
                <a:solidFill>
                  <a:schemeClr val="tx1"/>
                </a:solidFill>
                <a:latin typeface="Times New Roman (Headings)"/>
              </a:rPr>
              <a:t> </a:t>
            </a:r>
            <a:r>
              <a:rPr lang="en-US" sz="3200" dirty="0" err="1">
                <a:solidFill>
                  <a:schemeClr val="tx1"/>
                </a:solidFill>
                <a:latin typeface="Times New Roman (Headings)"/>
              </a:rPr>
              <a:t>lại</a:t>
            </a:r>
            <a:r>
              <a:rPr lang="en-US" sz="3200" dirty="0">
                <a:solidFill>
                  <a:schemeClr val="tx1"/>
                </a:solidFill>
                <a:latin typeface="Times New Roman (Headings)"/>
              </a:rPr>
              <a:t>..."</a:t>
            </a:r>
          </a:p>
          <a:p>
            <a:r>
              <a:rPr lang="en-US" sz="3200" dirty="0">
                <a:solidFill>
                  <a:schemeClr val="tx1"/>
                </a:solidFill>
                <a:latin typeface="Times New Roman (Headings)"/>
              </a:rPr>
              <a:t>      D. "</a:t>
            </a:r>
            <a:r>
              <a:rPr lang="en-US" sz="3200" dirty="0" err="1">
                <a:solidFill>
                  <a:schemeClr val="tx1"/>
                </a:solidFill>
                <a:latin typeface="Times New Roman (Headings)"/>
              </a:rPr>
              <a:t>Nếu</a:t>
            </a:r>
            <a:r>
              <a:rPr lang="en-US" sz="3200" dirty="0">
                <a:solidFill>
                  <a:schemeClr val="tx1"/>
                </a:solidFill>
                <a:latin typeface="Times New Roman (Headings)"/>
              </a:rPr>
              <a:t>... </a:t>
            </a:r>
            <a:r>
              <a:rPr lang="en-US" sz="3200" dirty="0" err="1">
                <a:solidFill>
                  <a:schemeClr val="tx1"/>
                </a:solidFill>
                <a:latin typeface="Times New Roman (Headings)"/>
              </a:rPr>
              <a:t>lại</a:t>
            </a:r>
            <a:r>
              <a:rPr lang="en-US" sz="3200" dirty="0">
                <a:solidFill>
                  <a:schemeClr val="tx1"/>
                </a:solidFill>
                <a:latin typeface="Times New Roman (Headings)"/>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10100" y="3082395"/>
            <a:ext cx="8985136" cy="74675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FF"/>
                </a:solidFill>
                <a:latin typeface="Times New Roman (Headings)"/>
                <a:ea typeface="Tahoma" panose="020B0604030504040204" pitchFamily="34" charset="0"/>
                <a:cs typeface="Tahoma" panose="020B0604030504040204" pitchFamily="34" charset="0"/>
              </a:rPr>
              <a:t>C. "</a:t>
            </a:r>
            <a:r>
              <a:rPr lang="en-US" sz="4000" b="1" dirty="0" err="1">
                <a:solidFill>
                  <a:srgbClr val="0000FF"/>
                </a:solidFill>
                <a:latin typeface="Times New Roman (Headings)"/>
                <a:ea typeface="Tahoma" panose="020B0604030504040204" pitchFamily="34" charset="0"/>
                <a:cs typeface="Tahoma" panose="020B0604030504040204" pitchFamily="34" charset="0"/>
              </a:rPr>
              <a:t>Nếu</a:t>
            </a:r>
            <a:r>
              <a:rPr lang="en-US" sz="4000" b="1" dirty="0">
                <a:solidFill>
                  <a:srgbClr val="0000FF"/>
                </a:solidFill>
                <a:latin typeface="Times New Roman (Headings)"/>
                <a:ea typeface="Tahoma" panose="020B0604030504040204" pitchFamily="34" charset="0"/>
                <a:cs typeface="Tahoma" panose="020B0604030504040204" pitchFamily="34" charset="0"/>
              </a:rPr>
              <a:t>... </a:t>
            </a:r>
            <a:r>
              <a:rPr lang="en-US" sz="4000" b="1" dirty="0" err="1">
                <a:solidFill>
                  <a:srgbClr val="0000FF"/>
                </a:solidFill>
                <a:latin typeface="Times New Roman (Headings)"/>
                <a:ea typeface="Tahoma" panose="020B0604030504040204" pitchFamily="34" charset="0"/>
                <a:cs typeface="Tahoma" panose="020B0604030504040204" pitchFamily="34" charset="0"/>
              </a:rPr>
              <a:t>Trái</a:t>
            </a:r>
            <a:r>
              <a:rPr lang="en-US" sz="4000" b="1" dirty="0">
                <a:solidFill>
                  <a:srgbClr val="0000FF"/>
                </a:solidFill>
                <a:latin typeface="Times New Roman (Headings)"/>
                <a:ea typeface="Tahoma" panose="020B0604030504040204" pitchFamily="34" charset="0"/>
                <a:cs typeface="Tahoma" panose="020B0604030504040204" pitchFamily="34" charset="0"/>
              </a:rPr>
              <a:t> </a:t>
            </a:r>
            <a:r>
              <a:rPr lang="en-US" sz="4000" b="1" dirty="0" err="1">
                <a:solidFill>
                  <a:srgbClr val="0000FF"/>
                </a:solidFill>
                <a:latin typeface="Times New Roman (Headings)"/>
                <a:ea typeface="Tahoma" panose="020B0604030504040204" pitchFamily="34" charset="0"/>
                <a:cs typeface="Tahoma" panose="020B0604030504040204" pitchFamily="34" charset="0"/>
              </a:rPr>
              <a:t>lại</a:t>
            </a:r>
            <a:r>
              <a:rPr lang="en-US" sz="4000" b="1" dirty="0">
                <a:solidFill>
                  <a:srgbClr val="0000FF"/>
                </a:solidFill>
                <a:latin typeface="Times New Roman (Headings)"/>
                <a:ea typeface="Tahoma" panose="020B0604030504040204" pitchFamily="34" charset="0"/>
                <a:cs typeface="Tahoma" panose="020B0604030504040204" pitchFamily="34"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094341" y="5471441"/>
            <a:ext cx="2017523" cy="27560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729799" y="4450936"/>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319833" y="4446534"/>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5251911" y="47935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65"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66"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67"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68"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69"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70"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71"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72"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73"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74"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75"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76"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77"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78"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79"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80"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81"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2006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65"/>
                    </p:tgtEl>
                  </p:cond>
                </p:stCondLst>
                <p:endSync evt="end" delay="0">
                  <p:rtn val="all"/>
                </p:endSync>
                <p:childTnLst>
                  <p:par>
                    <p:cTn id="40" fill="hold">
                      <p:stCondLst>
                        <p:cond delay="0"/>
                      </p:stCondLst>
                      <p:childTnLst>
                        <p:par>
                          <p:cTn id="41" fill="hold">
                            <p:stCondLst>
                              <p:cond delay="0"/>
                            </p:stCondLst>
                            <p:childTnLst>
                              <p:par>
                                <p:cTn id="42" presetID="4" presetClass="entr" presetSubtype="16" fill="hold" grpId="0" nodeType="afterEffect">
                                  <p:stCondLst>
                                    <p:cond delay="500"/>
                                  </p:stCondLst>
                                  <p:childTnLst>
                                    <p:set>
                                      <p:cBhvr>
                                        <p:cTn id="43" dur="1" fill="hold">
                                          <p:stCondLst>
                                            <p:cond delay="0"/>
                                          </p:stCondLst>
                                        </p:cTn>
                                        <p:tgtEl>
                                          <p:spTgt spid="66"/>
                                        </p:tgtEl>
                                        <p:attrNameLst>
                                          <p:attrName>style.visibility</p:attrName>
                                        </p:attrNameLst>
                                      </p:cBhvr>
                                      <p:to>
                                        <p:strVal val="visible"/>
                                      </p:to>
                                    </p:set>
                                    <p:animEffect transition="in" filter="box(in)">
                                      <p:cBhvr>
                                        <p:cTn id="44" dur="1000"/>
                                        <p:tgtEl>
                                          <p:spTgt spid="66"/>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500"/>
                            </p:stCondLst>
                            <p:childTnLst>
                              <p:par>
                                <p:cTn id="46" presetID="4" presetClass="entr" presetSubtype="16" fill="hold" grpId="0" nodeType="afterEffect">
                                  <p:stCondLst>
                                    <p:cond delay="500"/>
                                  </p:stCondLst>
                                  <p:childTnLst>
                                    <p:set>
                                      <p:cBhvr>
                                        <p:cTn id="47" dur="1" fill="hold">
                                          <p:stCondLst>
                                            <p:cond delay="0"/>
                                          </p:stCondLst>
                                        </p:cTn>
                                        <p:tgtEl>
                                          <p:spTgt spid="67"/>
                                        </p:tgtEl>
                                        <p:attrNameLst>
                                          <p:attrName>style.visibility</p:attrName>
                                        </p:attrNameLst>
                                      </p:cBhvr>
                                      <p:to>
                                        <p:strVal val="visible"/>
                                      </p:to>
                                    </p:set>
                                    <p:animEffect transition="in" filter="box(in)">
                                      <p:cBhvr>
                                        <p:cTn id="48" dur="1000"/>
                                        <p:tgtEl>
                                          <p:spTgt spid="67"/>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3000"/>
                            </p:stCondLst>
                            <p:childTnLst>
                              <p:par>
                                <p:cTn id="50" presetID="4" presetClass="entr" presetSubtype="16" fill="hold" grpId="0" nodeType="afterEffect">
                                  <p:stCondLst>
                                    <p:cond delay="500"/>
                                  </p:stCondLst>
                                  <p:childTnLst>
                                    <p:set>
                                      <p:cBhvr>
                                        <p:cTn id="51" dur="1" fill="hold">
                                          <p:stCondLst>
                                            <p:cond delay="0"/>
                                          </p:stCondLst>
                                        </p:cTn>
                                        <p:tgtEl>
                                          <p:spTgt spid="68"/>
                                        </p:tgtEl>
                                        <p:attrNameLst>
                                          <p:attrName>style.visibility</p:attrName>
                                        </p:attrNameLst>
                                      </p:cBhvr>
                                      <p:to>
                                        <p:strVal val="visible"/>
                                      </p:to>
                                    </p:set>
                                    <p:animEffect transition="in" filter="box(in)">
                                      <p:cBhvr>
                                        <p:cTn id="52" dur="1000"/>
                                        <p:tgtEl>
                                          <p:spTgt spid="68"/>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4500"/>
                            </p:stCondLst>
                            <p:childTnLst>
                              <p:par>
                                <p:cTn id="54" presetID="4" presetClass="entr" presetSubtype="16" fill="hold" grpId="0" nodeType="afterEffect">
                                  <p:stCondLst>
                                    <p:cond delay="500"/>
                                  </p:stCondLst>
                                  <p:childTnLst>
                                    <p:set>
                                      <p:cBhvr>
                                        <p:cTn id="55" dur="1" fill="hold">
                                          <p:stCondLst>
                                            <p:cond delay="0"/>
                                          </p:stCondLst>
                                        </p:cTn>
                                        <p:tgtEl>
                                          <p:spTgt spid="69"/>
                                        </p:tgtEl>
                                        <p:attrNameLst>
                                          <p:attrName>style.visibility</p:attrName>
                                        </p:attrNameLst>
                                      </p:cBhvr>
                                      <p:to>
                                        <p:strVal val="visible"/>
                                      </p:to>
                                    </p:set>
                                    <p:animEffect transition="in" filter="box(in)">
                                      <p:cBhvr>
                                        <p:cTn id="56" dur="1000"/>
                                        <p:tgtEl>
                                          <p:spTgt spid="69"/>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par>
                          <p:cTn id="57" fill="hold">
                            <p:stCondLst>
                              <p:cond delay="6000"/>
                            </p:stCondLst>
                            <p:childTnLst>
                              <p:par>
                                <p:cTn id="58" presetID="4" presetClass="entr" presetSubtype="16" fill="hold" grpId="0" nodeType="afterEffect">
                                  <p:stCondLst>
                                    <p:cond delay="500"/>
                                  </p:stCondLst>
                                  <p:childTnLst>
                                    <p:set>
                                      <p:cBhvr>
                                        <p:cTn id="59" dur="1" fill="hold">
                                          <p:stCondLst>
                                            <p:cond delay="0"/>
                                          </p:stCondLst>
                                        </p:cTn>
                                        <p:tgtEl>
                                          <p:spTgt spid="70"/>
                                        </p:tgtEl>
                                        <p:attrNameLst>
                                          <p:attrName>style.visibility</p:attrName>
                                        </p:attrNameLst>
                                      </p:cBhvr>
                                      <p:to>
                                        <p:strVal val="visible"/>
                                      </p:to>
                                    </p:set>
                                    <p:animEffect transition="in" filter="box(in)">
                                      <p:cBhvr>
                                        <p:cTn id="60" dur="1000"/>
                                        <p:tgtEl>
                                          <p:spTgt spid="70"/>
                                        </p:tgtEl>
                                      </p:cBhvr>
                                    </p:animEffec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1" fill="hold">
                            <p:stCondLst>
                              <p:cond delay="7500"/>
                            </p:stCondLst>
                            <p:childTnLst>
                              <p:par>
                                <p:cTn id="62" presetID="4" presetClass="entr" presetSubtype="16" fill="hold" grpId="0" nodeType="afterEffect">
                                  <p:stCondLst>
                                    <p:cond delay="500"/>
                                  </p:stCondLst>
                                  <p:childTnLst>
                                    <p:set>
                                      <p:cBhvr>
                                        <p:cTn id="63" dur="1" fill="hold">
                                          <p:stCondLst>
                                            <p:cond delay="0"/>
                                          </p:stCondLst>
                                        </p:cTn>
                                        <p:tgtEl>
                                          <p:spTgt spid="71"/>
                                        </p:tgtEl>
                                        <p:attrNameLst>
                                          <p:attrName>style.visibility</p:attrName>
                                        </p:attrNameLst>
                                      </p:cBhvr>
                                      <p:to>
                                        <p:strVal val="visible"/>
                                      </p:to>
                                    </p:set>
                                    <p:animEffect transition="in" filter="box(in)">
                                      <p:cBhvr>
                                        <p:cTn id="64" dur="1000"/>
                                        <p:tgtEl>
                                          <p:spTgt spid="71"/>
                                        </p:tgtEl>
                                      </p:cBhvr>
                                    </p:animEffec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5" fill="hold">
                            <p:stCondLst>
                              <p:cond delay="9000"/>
                            </p:stCondLst>
                            <p:childTnLst>
                              <p:par>
                                <p:cTn id="66" presetID="4" presetClass="entr" presetSubtype="16" fill="hold" grpId="0" nodeType="afterEffect">
                                  <p:stCondLst>
                                    <p:cond delay="500"/>
                                  </p:stCondLst>
                                  <p:childTnLst>
                                    <p:set>
                                      <p:cBhvr>
                                        <p:cTn id="67" dur="1" fill="hold">
                                          <p:stCondLst>
                                            <p:cond delay="0"/>
                                          </p:stCondLst>
                                        </p:cTn>
                                        <p:tgtEl>
                                          <p:spTgt spid="72"/>
                                        </p:tgtEl>
                                        <p:attrNameLst>
                                          <p:attrName>style.visibility</p:attrName>
                                        </p:attrNameLst>
                                      </p:cBhvr>
                                      <p:to>
                                        <p:strVal val="visible"/>
                                      </p:to>
                                    </p:set>
                                    <p:animEffect transition="in" filter="box(in)">
                                      <p:cBhvr>
                                        <p:cTn id="68" dur="1000"/>
                                        <p:tgtEl>
                                          <p:spTgt spid="72"/>
                                        </p:tgtEl>
                                      </p:cBhvr>
                                    </p:animEffec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10500"/>
                            </p:stCondLst>
                            <p:childTnLst>
                              <p:par>
                                <p:cTn id="70" presetID="4" presetClass="entr" presetSubtype="16" fill="hold" grpId="0" nodeType="afterEffect">
                                  <p:stCondLst>
                                    <p:cond delay="500"/>
                                  </p:stCondLst>
                                  <p:childTnLst>
                                    <p:set>
                                      <p:cBhvr>
                                        <p:cTn id="71" dur="1" fill="hold">
                                          <p:stCondLst>
                                            <p:cond delay="0"/>
                                          </p:stCondLst>
                                        </p:cTn>
                                        <p:tgtEl>
                                          <p:spTgt spid="73"/>
                                        </p:tgtEl>
                                        <p:attrNameLst>
                                          <p:attrName>style.visibility</p:attrName>
                                        </p:attrNameLst>
                                      </p:cBhvr>
                                      <p:to>
                                        <p:strVal val="visible"/>
                                      </p:to>
                                    </p:set>
                                    <p:animEffect transition="in" filter="box(in)">
                                      <p:cBhvr>
                                        <p:cTn id="72" dur="1000"/>
                                        <p:tgtEl>
                                          <p:spTgt spid="73"/>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3" fill="hold">
                            <p:stCondLst>
                              <p:cond delay="12000"/>
                            </p:stCondLst>
                            <p:childTnLst>
                              <p:par>
                                <p:cTn id="74" presetID="4" presetClass="entr" presetSubtype="16" fill="hold" grpId="0" nodeType="afterEffect">
                                  <p:stCondLst>
                                    <p:cond delay="500"/>
                                  </p:stCondLst>
                                  <p:childTnLst>
                                    <p:set>
                                      <p:cBhvr>
                                        <p:cTn id="75" dur="1" fill="hold">
                                          <p:stCondLst>
                                            <p:cond delay="0"/>
                                          </p:stCondLst>
                                        </p:cTn>
                                        <p:tgtEl>
                                          <p:spTgt spid="74"/>
                                        </p:tgtEl>
                                        <p:attrNameLst>
                                          <p:attrName>style.visibility</p:attrName>
                                        </p:attrNameLst>
                                      </p:cBhvr>
                                      <p:to>
                                        <p:strVal val="visible"/>
                                      </p:to>
                                    </p:set>
                                    <p:animEffect transition="in" filter="box(in)">
                                      <p:cBhvr>
                                        <p:cTn id="76" dur="1000"/>
                                        <p:tgtEl>
                                          <p:spTgt spid="74"/>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7" fill="hold">
                            <p:stCondLst>
                              <p:cond delay="13500"/>
                            </p:stCondLst>
                            <p:childTnLst>
                              <p:par>
                                <p:cTn id="78" presetID="4" presetClass="entr" presetSubtype="16" fill="hold" grpId="0" nodeType="afterEffect">
                                  <p:stCondLst>
                                    <p:cond delay="500"/>
                                  </p:stCondLst>
                                  <p:childTnLst>
                                    <p:set>
                                      <p:cBhvr>
                                        <p:cTn id="79" dur="1" fill="hold">
                                          <p:stCondLst>
                                            <p:cond delay="0"/>
                                          </p:stCondLst>
                                        </p:cTn>
                                        <p:tgtEl>
                                          <p:spTgt spid="75"/>
                                        </p:tgtEl>
                                        <p:attrNameLst>
                                          <p:attrName>style.visibility</p:attrName>
                                        </p:attrNameLst>
                                      </p:cBhvr>
                                      <p:to>
                                        <p:strVal val="visible"/>
                                      </p:to>
                                    </p:set>
                                    <p:animEffect transition="in" filter="box(in)">
                                      <p:cBhvr>
                                        <p:cTn id="80" dur="1000"/>
                                        <p:tgtEl>
                                          <p:spTgt spid="75"/>
                                        </p:tgtEl>
                                      </p:cBhvr>
                                    </p:animEffec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par>
                          <p:cTn id="81" fill="hold">
                            <p:stCondLst>
                              <p:cond delay="15000"/>
                            </p:stCondLst>
                            <p:childTnLst>
                              <p:par>
                                <p:cTn id="82" presetID="4" presetClass="entr" presetSubtype="16" fill="hold" grpId="0" nodeType="afterEffect">
                                  <p:stCondLst>
                                    <p:cond delay="500"/>
                                  </p:stCondLst>
                                  <p:childTnLst>
                                    <p:set>
                                      <p:cBhvr>
                                        <p:cTn id="83" dur="1" fill="hold">
                                          <p:stCondLst>
                                            <p:cond delay="0"/>
                                          </p:stCondLst>
                                        </p:cTn>
                                        <p:tgtEl>
                                          <p:spTgt spid="76"/>
                                        </p:tgtEl>
                                        <p:attrNameLst>
                                          <p:attrName>style.visibility</p:attrName>
                                        </p:attrNameLst>
                                      </p:cBhvr>
                                      <p:to>
                                        <p:strVal val="visible"/>
                                      </p:to>
                                    </p:set>
                                    <p:animEffect transition="in" filter="box(in)">
                                      <p:cBhvr>
                                        <p:cTn id="84" dur="1000"/>
                                        <p:tgtEl>
                                          <p:spTgt spid="76"/>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16500"/>
                            </p:stCondLst>
                            <p:childTnLst>
                              <p:par>
                                <p:cTn id="86" presetID="4" presetClass="entr" presetSubtype="16" fill="hold" grpId="0" nodeType="afterEffect">
                                  <p:stCondLst>
                                    <p:cond delay="500"/>
                                  </p:stCondLst>
                                  <p:childTnLst>
                                    <p:set>
                                      <p:cBhvr>
                                        <p:cTn id="87" dur="1" fill="hold">
                                          <p:stCondLst>
                                            <p:cond delay="0"/>
                                          </p:stCondLst>
                                        </p:cTn>
                                        <p:tgtEl>
                                          <p:spTgt spid="77"/>
                                        </p:tgtEl>
                                        <p:attrNameLst>
                                          <p:attrName>style.visibility</p:attrName>
                                        </p:attrNameLst>
                                      </p:cBhvr>
                                      <p:to>
                                        <p:strVal val="visible"/>
                                      </p:to>
                                    </p:set>
                                    <p:animEffect transition="in" filter="box(in)">
                                      <p:cBhvr>
                                        <p:cTn id="88" dur="1000"/>
                                        <p:tgtEl>
                                          <p:spTgt spid="77"/>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18000"/>
                            </p:stCondLst>
                            <p:childTnLst>
                              <p:par>
                                <p:cTn id="90" presetID="4" presetClass="entr" presetSubtype="16" fill="hold" grpId="0" nodeType="afterEffect">
                                  <p:stCondLst>
                                    <p:cond delay="500"/>
                                  </p:stCondLst>
                                  <p:childTnLst>
                                    <p:set>
                                      <p:cBhvr>
                                        <p:cTn id="91" dur="1" fill="hold">
                                          <p:stCondLst>
                                            <p:cond delay="0"/>
                                          </p:stCondLst>
                                        </p:cTn>
                                        <p:tgtEl>
                                          <p:spTgt spid="78"/>
                                        </p:tgtEl>
                                        <p:attrNameLst>
                                          <p:attrName>style.visibility</p:attrName>
                                        </p:attrNameLst>
                                      </p:cBhvr>
                                      <p:to>
                                        <p:strVal val="visible"/>
                                      </p:to>
                                    </p:set>
                                    <p:animEffect transition="in" filter="box(in)">
                                      <p:cBhvr>
                                        <p:cTn id="92" dur="1000"/>
                                        <p:tgtEl>
                                          <p:spTgt spid="78"/>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19500"/>
                            </p:stCondLst>
                            <p:childTnLst>
                              <p:par>
                                <p:cTn id="94" presetID="4" presetClass="entr" presetSubtype="16" fill="hold" grpId="0" nodeType="afterEffect">
                                  <p:stCondLst>
                                    <p:cond delay="500"/>
                                  </p:stCondLst>
                                  <p:childTnLst>
                                    <p:set>
                                      <p:cBhvr>
                                        <p:cTn id="95" dur="1" fill="hold">
                                          <p:stCondLst>
                                            <p:cond delay="0"/>
                                          </p:stCondLst>
                                        </p:cTn>
                                        <p:tgtEl>
                                          <p:spTgt spid="79"/>
                                        </p:tgtEl>
                                        <p:attrNameLst>
                                          <p:attrName>style.visibility</p:attrName>
                                        </p:attrNameLst>
                                      </p:cBhvr>
                                      <p:to>
                                        <p:strVal val="visible"/>
                                      </p:to>
                                    </p:set>
                                    <p:animEffect transition="in" filter="box(in)">
                                      <p:cBhvr>
                                        <p:cTn id="96" dur="1000"/>
                                        <p:tgtEl>
                                          <p:spTgt spid="79"/>
                                        </p:tgtEl>
                                      </p:cBhvr>
                                    </p:animEffec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childTnLst>
                          </p:cTn>
                        </p:par>
                        <p:par>
                          <p:cTn id="97" fill="hold">
                            <p:stCondLst>
                              <p:cond delay="21000"/>
                            </p:stCondLst>
                            <p:childTnLst>
                              <p:par>
                                <p:cTn id="98" presetID="4" presetClass="entr" presetSubtype="16" fill="hold" grpId="0" nodeType="afterEffect">
                                  <p:stCondLst>
                                    <p:cond delay="500"/>
                                  </p:stCondLst>
                                  <p:childTnLst>
                                    <p:set>
                                      <p:cBhvr>
                                        <p:cTn id="99" dur="1" fill="hold">
                                          <p:stCondLst>
                                            <p:cond delay="0"/>
                                          </p:stCondLst>
                                        </p:cTn>
                                        <p:tgtEl>
                                          <p:spTgt spid="80"/>
                                        </p:tgtEl>
                                        <p:attrNameLst>
                                          <p:attrName>style.visibility</p:attrName>
                                        </p:attrNameLst>
                                      </p:cBhvr>
                                      <p:to>
                                        <p:strVal val="visible"/>
                                      </p:to>
                                    </p:set>
                                    <p:animEffect transition="in" filter="box(in)">
                                      <p:cBhvr>
                                        <p:cTn id="100" dur="1000"/>
                                        <p:tgtEl>
                                          <p:spTgt spid="80"/>
                                        </p:tgtEl>
                                      </p:cBhvr>
                                    </p:animEffec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childTnLst>
                          </p:cTn>
                        </p:par>
                        <p:par>
                          <p:cTn id="101" fill="hold">
                            <p:stCondLst>
                              <p:cond delay="22500"/>
                            </p:stCondLst>
                            <p:childTnLst>
                              <p:par>
                                <p:cTn id="102" presetID="4" presetClass="entr" presetSubtype="16" fill="hold" grpId="0" nodeType="afterEffect">
                                  <p:stCondLst>
                                    <p:cond delay="500"/>
                                  </p:stCondLst>
                                  <p:childTnLst>
                                    <p:set>
                                      <p:cBhvr>
                                        <p:cTn id="103" dur="1" fill="hold">
                                          <p:stCondLst>
                                            <p:cond delay="0"/>
                                          </p:stCondLst>
                                        </p:cTn>
                                        <p:tgtEl>
                                          <p:spTgt spid="81"/>
                                        </p:tgtEl>
                                        <p:attrNameLst>
                                          <p:attrName>style.visibility</p:attrName>
                                        </p:attrNameLst>
                                      </p:cBhvr>
                                      <p:to>
                                        <p:strVal val="visible"/>
                                      </p:to>
                                    </p:set>
                                    <p:animEffect transition="in" filter="box(in)">
                                      <p:cBhvr>
                                        <p:cTn id="104" dur="1000"/>
                                        <p:tgtEl>
                                          <p:spTgt spid="81"/>
                                        </p:tgtEl>
                                      </p:cBhvr>
                                    </p:animEffect>
                                  </p:childTnLst>
                                  <p:subTnLst>
                                    <p:audio>
                                      <p:cMediaNode vol="100000">
                                        <p:cTn display="0" masterRel="sameClick">
                                          <p:stCondLst>
                                            <p:cond evt="begin" delay="0">
                                              <p:tn val="10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65"/>
                  </p:tgtEl>
                </p:cond>
              </p:nextCondLst>
            </p:seq>
          </p:childTnLst>
        </p:cTn>
      </p:par>
    </p:tnLst>
    <p:bldLst>
      <p:bldP spid="9" grpId="0" animBg="1"/>
      <p:bldP spid="9" grpId="1" animBg="1"/>
      <p:bldP spid="27" grpId="0" animBg="1"/>
      <p:bldP spid="28"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 được</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nhận 1 cái kẹo</a:t>
            </a: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0"/>
            <a:ext cx="11684000" cy="260744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solidFill>
              <a:latin typeface="Times New Roman (Headings)"/>
            </a:endParaRPr>
          </a:p>
          <a:p>
            <a:pPr>
              <a:lnSpc>
                <a:spcPct val="150000"/>
              </a:lnSpc>
            </a:pPr>
            <a:r>
              <a:rPr lang="en-US" sz="3200" dirty="0" err="1">
                <a:solidFill>
                  <a:srgbClr val="FF0000"/>
                </a:solidFill>
                <a:latin typeface="Times New Roman (Headings)"/>
                <a:ea typeface="Tahoma" panose="020B0604030504040204" pitchFamily="34" charset="0"/>
                <a:cs typeface="Tahoma" panose="020B0604030504040204" pitchFamily="34" charset="0"/>
              </a:rPr>
              <a:t>Hộp</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quà</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số</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b="1" dirty="0">
                <a:solidFill>
                  <a:srgbClr val="FF0000"/>
                </a:solidFill>
                <a:latin typeface="Times New Roman (Headings)"/>
              </a:rPr>
              <a:t>5: </a:t>
            </a:r>
            <a:r>
              <a:rPr lang="en-US" sz="3200" dirty="0" err="1">
                <a:solidFill>
                  <a:schemeClr val="tx1"/>
                </a:solidFill>
                <a:latin typeface="Times New Roman (Headings)"/>
              </a:rPr>
              <a:t>Cấu</a:t>
            </a:r>
            <a:r>
              <a:rPr lang="en-US" sz="3200" dirty="0">
                <a:solidFill>
                  <a:schemeClr val="tx1"/>
                </a:solidFill>
                <a:latin typeface="Times New Roman (Headings)"/>
              </a:rPr>
              <a:t> </a:t>
            </a:r>
            <a:r>
              <a:rPr lang="en-US" sz="3200" dirty="0" err="1">
                <a:solidFill>
                  <a:schemeClr val="tx1"/>
                </a:solidFill>
                <a:latin typeface="Times New Roman (Headings)"/>
              </a:rPr>
              <a:t>trúc</a:t>
            </a:r>
            <a:r>
              <a:rPr lang="en-US" sz="3200" dirty="0">
                <a:solidFill>
                  <a:schemeClr val="tx1"/>
                </a:solidFill>
                <a:latin typeface="Times New Roman (Headings)"/>
              </a:rPr>
              <a:t> </a:t>
            </a:r>
            <a:r>
              <a:rPr lang="en-US" sz="3200" dirty="0" err="1">
                <a:solidFill>
                  <a:schemeClr val="tx1"/>
                </a:solidFill>
                <a:latin typeface="Times New Roman (Headings)"/>
              </a:rPr>
              <a:t>rẽ</a:t>
            </a:r>
            <a:r>
              <a:rPr lang="en-US" sz="3200" dirty="0">
                <a:solidFill>
                  <a:schemeClr val="tx1"/>
                </a:solidFill>
                <a:latin typeface="Times New Roman (Headings)"/>
              </a:rPr>
              <a:t> </a:t>
            </a:r>
            <a:r>
              <a:rPr lang="en-US" sz="3200" dirty="0" err="1">
                <a:solidFill>
                  <a:schemeClr val="tx1"/>
                </a:solidFill>
                <a:latin typeface="Times New Roman (Headings)"/>
              </a:rPr>
              <a:t>nhanh</a:t>
            </a:r>
            <a:r>
              <a:rPr lang="en-US" sz="3200" dirty="0">
                <a:solidFill>
                  <a:schemeClr val="tx1"/>
                </a:solidFill>
                <a:latin typeface="Times New Roman (Headings)"/>
              </a:rPr>
              <a:t> </a:t>
            </a:r>
            <a:r>
              <a:rPr lang="en-US" sz="3200" dirty="0" err="1">
                <a:solidFill>
                  <a:schemeClr val="tx1"/>
                </a:solidFill>
                <a:latin typeface="Times New Roman (Headings)"/>
              </a:rPr>
              <a:t>luôn</a:t>
            </a:r>
            <a:r>
              <a:rPr lang="en-US" sz="3200" dirty="0">
                <a:solidFill>
                  <a:schemeClr val="tx1"/>
                </a:solidFill>
                <a:latin typeface="Times New Roman (Headings)"/>
              </a:rPr>
              <a:t> </a:t>
            </a:r>
            <a:r>
              <a:rPr lang="en-US" sz="3200" dirty="0" err="1">
                <a:solidFill>
                  <a:schemeClr val="tx1"/>
                </a:solidFill>
                <a:latin typeface="Times New Roman (Headings)"/>
              </a:rPr>
              <a:t>kết</a:t>
            </a:r>
            <a:r>
              <a:rPr lang="en-US" sz="3200" dirty="0">
                <a:solidFill>
                  <a:schemeClr val="tx1"/>
                </a:solidFill>
                <a:latin typeface="Times New Roman (Headings)"/>
              </a:rPr>
              <a:t> </a:t>
            </a:r>
            <a:r>
              <a:rPr lang="en-US" sz="3200" dirty="0" err="1">
                <a:solidFill>
                  <a:schemeClr val="tx1"/>
                </a:solidFill>
                <a:latin typeface="Times New Roman (Headings)"/>
              </a:rPr>
              <a:t>thúc</a:t>
            </a:r>
            <a:r>
              <a:rPr lang="en-US" sz="3200" dirty="0">
                <a:solidFill>
                  <a:schemeClr val="tx1"/>
                </a:solidFill>
                <a:latin typeface="Times New Roman (Headings)"/>
              </a:rPr>
              <a:t> </a:t>
            </a:r>
            <a:r>
              <a:rPr lang="en-US" sz="3200" dirty="0" err="1">
                <a:solidFill>
                  <a:schemeClr val="tx1"/>
                </a:solidFill>
                <a:latin typeface="Times New Roman (Headings)"/>
              </a:rPr>
              <a:t>với</a:t>
            </a:r>
            <a:r>
              <a:rPr lang="en-US" sz="3200" dirty="0">
                <a:solidFill>
                  <a:schemeClr val="tx1"/>
                </a:solidFill>
                <a:latin typeface="Times New Roman (Headings)"/>
              </a:rPr>
              <a:t> </a:t>
            </a:r>
            <a:r>
              <a:rPr lang="en-US" sz="3200" dirty="0" err="1">
                <a:solidFill>
                  <a:schemeClr val="tx1"/>
                </a:solidFill>
                <a:latin typeface="Times New Roman (Headings)"/>
              </a:rPr>
              <a:t>dấu</a:t>
            </a:r>
            <a:r>
              <a:rPr lang="en-US" sz="3200" dirty="0">
                <a:solidFill>
                  <a:schemeClr val="tx1"/>
                </a:solidFill>
                <a:latin typeface="Times New Roman (Headings)"/>
              </a:rPr>
              <a:t> </a:t>
            </a:r>
            <a:r>
              <a:rPr lang="en-US" sz="3200" dirty="0" err="1">
                <a:solidFill>
                  <a:schemeClr val="tx1"/>
                </a:solidFill>
                <a:latin typeface="Times New Roman (Headings)"/>
              </a:rPr>
              <a:t>hiệu</a:t>
            </a:r>
            <a:r>
              <a:rPr lang="en-US" sz="3200" dirty="0">
                <a:solidFill>
                  <a:schemeClr val="tx1"/>
                </a:solidFill>
                <a:latin typeface="Times New Roman (Headings)"/>
              </a:rPr>
              <a:t> </a:t>
            </a:r>
          </a:p>
          <a:p>
            <a:r>
              <a:rPr lang="en-US" sz="3200" dirty="0">
                <a:solidFill>
                  <a:schemeClr val="tx1"/>
                </a:solidFill>
                <a:latin typeface="Times New Roman (Headings)"/>
                <a:ea typeface="Tahoma" panose="020B0604030504040204" pitchFamily="34" charset="0"/>
                <a:cs typeface="Tahoma" panose="020B0604030504040204" pitchFamily="34" charset="0"/>
              </a:rPr>
              <a:t>    A. “</a:t>
            </a:r>
            <a:r>
              <a:rPr lang="en-US" sz="3200" dirty="0" err="1">
                <a:solidFill>
                  <a:schemeClr val="tx1"/>
                </a:solidFill>
                <a:latin typeface="Times New Roman (Headings)"/>
                <a:ea typeface="Tahoma" panose="020B0604030504040204" pitchFamily="34" charset="0"/>
                <a:cs typeface="Tahoma" panose="020B0604030504040204" pitchFamily="34" charset="0"/>
              </a:rPr>
              <a:t>Ngược</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lại</a:t>
            </a:r>
            <a:r>
              <a:rPr lang="en-US" sz="3200" dirty="0">
                <a:solidFill>
                  <a:schemeClr val="tx1"/>
                </a:solidFill>
                <a:latin typeface="Times New Roman (Headings)"/>
                <a:ea typeface="Tahoma" panose="020B0604030504040204" pitchFamily="34" charset="0"/>
                <a:cs typeface="Tahoma" panose="020B0604030504040204" pitchFamily="34" charset="0"/>
              </a:rPr>
              <a:t>".</a:t>
            </a:r>
          </a:p>
          <a:p>
            <a:r>
              <a:rPr lang="en-US" sz="3200" dirty="0">
                <a:solidFill>
                  <a:schemeClr val="tx1"/>
                </a:solidFill>
                <a:latin typeface="Times New Roman (Headings)"/>
                <a:ea typeface="Tahoma" panose="020B0604030504040204" pitchFamily="34" charset="0"/>
                <a:cs typeface="Tahoma" panose="020B0604030504040204" pitchFamily="34" charset="0"/>
              </a:rPr>
              <a:t>    B. "</a:t>
            </a:r>
            <a:r>
              <a:rPr lang="en-US" sz="3200" dirty="0" err="1">
                <a:solidFill>
                  <a:schemeClr val="tx1"/>
                </a:solidFill>
                <a:latin typeface="Times New Roman (Headings)"/>
                <a:ea typeface="Tahoma" panose="020B0604030504040204" pitchFamily="34" charset="0"/>
                <a:cs typeface="Tahoma" panose="020B0604030504040204" pitchFamily="34" charset="0"/>
              </a:rPr>
              <a:t>Hết</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nhánh</a:t>
            </a:r>
            <a:r>
              <a:rPr lang="en-US" sz="3200" dirty="0">
                <a:solidFill>
                  <a:schemeClr val="tx1"/>
                </a:solidFill>
                <a:latin typeface="Times New Roman (Headings)"/>
                <a:ea typeface="Tahoma" panose="020B0604030504040204" pitchFamily="34" charset="0"/>
                <a:cs typeface="Tahoma" panose="020B0604030504040204" pitchFamily="34" charset="0"/>
              </a:rPr>
              <a:t>".</a:t>
            </a:r>
          </a:p>
          <a:p>
            <a:r>
              <a:rPr lang="en-US" sz="3200" dirty="0">
                <a:solidFill>
                  <a:schemeClr val="tx1"/>
                </a:solidFill>
                <a:latin typeface="Times New Roman (Headings)"/>
                <a:ea typeface="Tahoma" panose="020B0604030504040204" pitchFamily="34" charset="0"/>
                <a:cs typeface="Tahoma" panose="020B0604030504040204" pitchFamily="34" charset="0"/>
              </a:rPr>
              <a:t>    C. “</a:t>
            </a:r>
            <a:r>
              <a:rPr lang="en-US" sz="3200" dirty="0" err="1">
                <a:solidFill>
                  <a:schemeClr val="tx1"/>
                </a:solidFill>
                <a:latin typeface="Times New Roman (Headings)"/>
                <a:ea typeface="Tahoma" panose="020B0604030504040204" pitchFamily="34" charset="0"/>
                <a:cs typeface="Tahoma" panose="020B0604030504040204" pitchFamily="34" charset="0"/>
              </a:rPr>
              <a:t>Kết</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thúc</a:t>
            </a:r>
            <a:r>
              <a:rPr lang="en-US" sz="3200" dirty="0">
                <a:solidFill>
                  <a:schemeClr val="tx1"/>
                </a:solidFill>
                <a:latin typeface="Times New Roman (Headings)"/>
                <a:ea typeface="Tahoma" panose="020B0604030504040204" pitchFamily="34" charset="0"/>
                <a:cs typeface="Tahoma" panose="020B0604030504040204" pitchFamily="34" charset="0"/>
              </a:rPr>
              <a:t>".</a:t>
            </a:r>
          </a:p>
          <a:p>
            <a:r>
              <a:rPr lang="en-US" sz="3200" dirty="0">
                <a:solidFill>
                  <a:schemeClr val="tx1"/>
                </a:solidFill>
                <a:latin typeface="Times New Roman (Headings)"/>
                <a:ea typeface="Tahoma" panose="020B0604030504040204" pitchFamily="34" charset="0"/>
                <a:cs typeface="Tahoma" panose="020B0604030504040204" pitchFamily="34" charset="0"/>
              </a:rPr>
              <a:t>    D. “</a:t>
            </a:r>
            <a:r>
              <a:rPr lang="en-US" sz="3200" dirty="0" err="1">
                <a:solidFill>
                  <a:schemeClr val="tx1"/>
                </a:solidFill>
                <a:latin typeface="Times New Roman (Headings)"/>
                <a:ea typeface="Tahoma" panose="020B0604030504040204" pitchFamily="34" charset="0"/>
                <a:cs typeface="Tahoma" panose="020B0604030504040204" pitchFamily="34" charset="0"/>
              </a:rPr>
              <a:t>Trái</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lại</a:t>
            </a:r>
            <a:r>
              <a:rPr lang="en-US" sz="3200" dirty="0">
                <a:solidFill>
                  <a:schemeClr val="tx1"/>
                </a:solidFill>
                <a:latin typeface="Times New Roman (Headings)"/>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783909"/>
            <a:ext cx="11684000" cy="75240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00FF"/>
                </a:solidFill>
                <a:latin typeface="Times New Roman (Headings)"/>
              </a:rPr>
              <a:t>B. "</a:t>
            </a:r>
            <a:r>
              <a:rPr lang="en-US" sz="3200" b="1" dirty="0" err="1">
                <a:solidFill>
                  <a:srgbClr val="0000FF"/>
                </a:solidFill>
                <a:latin typeface="Times New Roman (Headings)"/>
              </a:rPr>
              <a:t>Hết</a:t>
            </a:r>
            <a:r>
              <a:rPr lang="en-US" sz="3200" b="1" dirty="0">
                <a:solidFill>
                  <a:srgbClr val="0000FF"/>
                </a:solidFill>
                <a:latin typeface="Times New Roman (Headings)"/>
              </a:rPr>
              <a:t> </a:t>
            </a:r>
            <a:r>
              <a:rPr lang="en-US" sz="3200" b="1" dirty="0" err="1">
                <a:solidFill>
                  <a:srgbClr val="0000FF"/>
                </a:solidFill>
                <a:latin typeface="Times New Roman (Headings)"/>
              </a:rPr>
              <a:t>nhánh</a:t>
            </a:r>
            <a:r>
              <a:rPr lang="en-US" sz="3200" b="1" dirty="0">
                <a:solidFill>
                  <a:srgbClr val="0000FF"/>
                </a:solidFill>
                <a:latin typeface="Times New Roman (Headings)"/>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19"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20"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21"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22"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23"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24"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25"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26"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29"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30"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32"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34"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37"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39"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40"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41"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003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4" presetClass="entr" presetSubtype="16" fill="hold" grpId="0" nodeType="after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box(in)">
                                      <p:cBhvr>
                                        <p:cTn id="44" dur="10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500"/>
                            </p:stCondLst>
                            <p:childTnLst>
                              <p:par>
                                <p:cTn id="46" presetID="4" presetClass="entr" presetSubtype="16" fill="hold" grpId="0" nodeType="afterEffect">
                                  <p:stCondLst>
                                    <p:cond delay="500"/>
                                  </p:stCondLst>
                                  <p:childTnLst>
                                    <p:set>
                                      <p:cBhvr>
                                        <p:cTn id="47" dur="1" fill="hold">
                                          <p:stCondLst>
                                            <p:cond delay="0"/>
                                          </p:stCondLst>
                                        </p:cTn>
                                        <p:tgtEl>
                                          <p:spTgt spid="20"/>
                                        </p:tgtEl>
                                        <p:attrNameLst>
                                          <p:attrName>style.visibility</p:attrName>
                                        </p:attrNameLst>
                                      </p:cBhvr>
                                      <p:to>
                                        <p:strVal val="visible"/>
                                      </p:to>
                                    </p:set>
                                    <p:animEffect transition="in" filter="box(in)">
                                      <p:cBhvr>
                                        <p:cTn id="48" dur="10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3000"/>
                            </p:stCondLst>
                            <p:childTnLst>
                              <p:par>
                                <p:cTn id="50" presetID="4" presetClass="entr" presetSubtype="16" fill="hold" grpId="0" nodeType="afterEffect">
                                  <p:stCondLst>
                                    <p:cond delay="500"/>
                                  </p:stCondLst>
                                  <p:childTnLst>
                                    <p:set>
                                      <p:cBhvr>
                                        <p:cTn id="51" dur="1" fill="hold">
                                          <p:stCondLst>
                                            <p:cond delay="0"/>
                                          </p:stCondLst>
                                        </p:cTn>
                                        <p:tgtEl>
                                          <p:spTgt spid="21"/>
                                        </p:tgtEl>
                                        <p:attrNameLst>
                                          <p:attrName>style.visibility</p:attrName>
                                        </p:attrNameLst>
                                      </p:cBhvr>
                                      <p:to>
                                        <p:strVal val="visible"/>
                                      </p:to>
                                    </p:set>
                                    <p:animEffect transition="in" filter="box(in)">
                                      <p:cBhvr>
                                        <p:cTn id="52" dur="1000"/>
                                        <p:tgtEl>
                                          <p:spTgt spid="21"/>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4500"/>
                            </p:stCondLst>
                            <p:childTnLst>
                              <p:par>
                                <p:cTn id="54" presetID="4" presetClass="entr" presetSubtype="16" fill="hold" grpId="0" nodeType="afterEffect">
                                  <p:stCondLst>
                                    <p:cond delay="500"/>
                                  </p:stCondLst>
                                  <p:childTnLst>
                                    <p:set>
                                      <p:cBhvr>
                                        <p:cTn id="55" dur="1" fill="hold">
                                          <p:stCondLst>
                                            <p:cond delay="0"/>
                                          </p:stCondLst>
                                        </p:cTn>
                                        <p:tgtEl>
                                          <p:spTgt spid="22"/>
                                        </p:tgtEl>
                                        <p:attrNameLst>
                                          <p:attrName>style.visibility</p:attrName>
                                        </p:attrNameLst>
                                      </p:cBhvr>
                                      <p:to>
                                        <p:strVal val="visible"/>
                                      </p:to>
                                    </p:set>
                                    <p:animEffect transition="in" filter="box(in)">
                                      <p:cBhvr>
                                        <p:cTn id="56" dur="1000"/>
                                        <p:tgtEl>
                                          <p:spTgt spid="22"/>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par>
                          <p:cTn id="57" fill="hold">
                            <p:stCondLst>
                              <p:cond delay="6000"/>
                            </p:stCondLst>
                            <p:childTnLst>
                              <p:par>
                                <p:cTn id="58" presetID="4" presetClass="entr" presetSubtype="16" fill="hold" grpId="0" nodeType="afterEffect">
                                  <p:stCondLst>
                                    <p:cond delay="500"/>
                                  </p:stCondLst>
                                  <p:childTnLst>
                                    <p:set>
                                      <p:cBhvr>
                                        <p:cTn id="59" dur="1" fill="hold">
                                          <p:stCondLst>
                                            <p:cond delay="0"/>
                                          </p:stCondLst>
                                        </p:cTn>
                                        <p:tgtEl>
                                          <p:spTgt spid="23"/>
                                        </p:tgtEl>
                                        <p:attrNameLst>
                                          <p:attrName>style.visibility</p:attrName>
                                        </p:attrNameLst>
                                      </p:cBhvr>
                                      <p:to>
                                        <p:strVal val="visible"/>
                                      </p:to>
                                    </p:set>
                                    <p:animEffect transition="in" filter="box(in)">
                                      <p:cBhvr>
                                        <p:cTn id="60" dur="1000"/>
                                        <p:tgtEl>
                                          <p:spTgt spid="23"/>
                                        </p:tgtEl>
                                      </p:cBhvr>
                                    </p:animEffec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1" fill="hold">
                            <p:stCondLst>
                              <p:cond delay="7500"/>
                            </p:stCondLst>
                            <p:childTnLst>
                              <p:par>
                                <p:cTn id="62" presetID="4" presetClass="entr" presetSubtype="16" fill="hold" grpId="0" nodeType="afterEffect">
                                  <p:stCondLst>
                                    <p:cond delay="500"/>
                                  </p:stCondLst>
                                  <p:childTnLst>
                                    <p:set>
                                      <p:cBhvr>
                                        <p:cTn id="63" dur="1" fill="hold">
                                          <p:stCondLst>
                                            <p:cond delay="0"/>
                                          </p:stCondLst>
                                        </p:cTn>
                                        <p:tgtEl>
                                          <p:spTgt spid="24"/>
                                        </p:tgtEl>
                                        <p:attrNameLst>
                                          <p:attrName>style.visibility</p:attrName>
                                        </p:attrNameLst>
                                      </p:cBhvr>
                                      <p:to>
                                        <p:strVal val="visible"/>
                                      </p:to>
                                    </p:set>
                                    <p:animEffect transition="in" filter="box(in)">
                                      <p:cBhvr>
                                        <p:cTn id="64" dur="1000"/>
                                        <p:tgtEl>
                                          <p:spTgt spid="24"/>
                                        </p:tgtEl>
                                      </p:cBhvr>
                                    </p:animEffec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5" fill="hold">
                            <p:stCondLst>
                              <p:cond delay="9000"/>
                            </p:stCondLst>
                            <p:childTnLst>
                              <p:par>
                                <p:cTn id="66" presetID="4" presetClass="entr" presetSubtype="16" fill="hold" grpId="0" nodeType="afterEffect">
                                  <p:stCondLst>
                                    <p:cond delay="500"/>
                                  </p:stCondLst>
                                  <p:childTnLst>
                                    <p:set>
                                      <p:cBhvr>
                                        <p:cTn id="67" dur="1" fill="hold">
                                          <p:stCondLst>
                                            <p:cond delay="0"/>
                                          </p:stCondLst>
                                        </p:cTn>
                                        <p:tgtEl>
                                          <p:spTgt spid="25"/>
                                        </p:tgtEl>
                                        <p:attrNameLst>
                                          <p:attrName>style.visibility</p:attrName>
                                        </p:attrNameLst>
                                      </p:cBhvr>
                                      <p:to>
                                        <p:strVal val="visible"/>
                                      </p:to>
                                    </p:set>
                                    <p:animEffect transition="in" filter="box(in)">
                                      <p:cBhvr>
                                        <p:cTn id="68" dur="10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10500"/>
                            </p:stCondLst>
                            <p:childTnLst>
                              <p:par>
                                <p:cTn id="70" presetID="4" presetClass="entr" presetSubtype="16" fill="hold" grpId="0" nodeType="afterEffect">
                                  <p:stCondLst>
                                    <p:cond delay="50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1000"/>
                                        <p:tgtEl>
                                          <p:spTgt spid="26"/>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3" fill="hold">
                            <p:stCondLst>
                              <p:cond delay="12000"/>
                            </p:stCondLst>
                            <p:childTnLst>
                              <p:par>
                                <p:cTn id="74" presetID="4" presetClass="entr" presetSubtype="16" fill="hold" grpId="0" nodeType="afterEffect">
                                  <p:stCondLst>
                                    <p:cond delay="500"/>
                                  </p:stCondLst>
                                  <p:childTnLst>
                                    <p:set>
                                      <p:cBhvr>
                                        <p:cTn id="75" dur="1" fill="hold">
                                          <p:stCondLst>
                                            <p:cond delay="0"/>
                                          </p:stCondLst>
                                        </p:cTn>
                                        <p:tgtEl>
                                          <p:spTgt spid="29"/>
                                        </p:tgtEl>
                                        <p:attrNameLst>
                                          <p:attrName>style.visibility</p:attrName>
                                        </p:attrNameLst>
                                      </p:cBhvr>
                                      <p:to>
                                        <p:strVal val="visible"/>
                                      </p:to>
                                    </p:set>
                                    <p:animEffect transition="in" filter="box(in)">
                                      <p:cBhvr>
                                        <p:cTn id="76" dur="1000"/>
                                        <p:tgtEl>
                                          <p:spTgt spid="29"/>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7" fill="hold">
                            <p:stCondLst>
                              <p:cond delay="13500"/>
                            </p:stCondLst>
                            <p:childTnLst>
                              <p:par>
                                <p:cTn id="78" presetID="4" presetClass="entr" presetSubtype="16" fill="hold" grpId="0" nodeType="afterEffect">
                                  <p:stCondLst>
                                    <p:cond delay="500"/>
                                  </p:stCondLst>
                                  <p:childTnLst>
                                    <p:set>
                                      <p:cBhvr>
                                        <p:cTn id="79" dur="1" fill="hold">
                                          <p:stCondLst>
                                            <p:cond delay="0"/>
                                          </p:stCondLst>
                                        </p:cTn>
                                        <p:tgtEl>
                                          <p:spTgt spid="30"/>
                                        </p:tgtEl>
                                        <p:attrNameLst>
                                          <p:attrName>style.visibility</p:attrName>
                                        </p:attrNameLst>
                                      </p:cBhvr>
                                      <p:to>
                                        <p:strVal val="visible"/>
                                      </p:to>
                                    </p:set>
                                    <p:animEffect transition="in" filter="box(in)">
                                      <p:cBhvr>
                                        <p:cTn id="80" dur="1000"/>
                                        <p:tgtEl>
                                          <p:spTgt spid="30"/>
                                        </p:tgtEl>
                                      </p:cBhvr>
                                    </p:animEffec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par>
                          <p:cTn id="81" fill="hold">
                            <p:stCondLst>
                              <p:cond delay="15000"/>
                            </p:stCondLst>
                            <p:childTnLst>
                              <p:par>
                                <p:cTn id="82" presetID="4" presetClass="entr" presetSubtype="16" fill="hold" grpId="0" nodeType="afterEffect">
                                  <p:stCondLst>
                                    <p:cond delay="500"/>
                                  </p:stCondLst>
                                  <p:childTnLst>
                                    <p:set>
                                      <p:cBhvr>
                                        <p:cTn id="83" dur="1" fill="hold">
                                          <p:stCondLst>
                                            <p:cond delay="0"/>
                                          </p:stCondLst>
                                        </p:cTn>
                                        <p:tgtEl>
                                          <p:spTgt spid="32"/>
                                        </p:tgtEl>
                                        <p:attrNameLst>
                                          <p:attrName>style.visibility</p:attrName>
                                        </p:attrNameLst>
                                      </p:cBhvr>
                                      <p:to>
                                        <p:strVal val="visible"/>
                                      </p:to>
                                    </p:set>
                                    <p:animEffect transition="in" filter="box(in)">
                                      <p:cBhvr>
                                        <p:cTn id="84" dur="1000"/>
                                        <p:tgtEl>
                                          <p:spTgt spid="32"/>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16500"/>
                            </p:stCondLst>
                            <p:childTnLst>
                              <p:par>
                                <p:cTn id="86" presetID="4" presetClass="entr" presetSubtype="16" fill="hold" grpId="0" nodeType="afterEffect">
                                  <p:stCondLst>
                                    <p:cond delay="500"/>
                                  </p:stCondLst>
                                  <p:childTnLst>
                                    <p:set>
                                      <p:cBhvr>
                                        <p:cTn id="87" dur="1" fill="hold">
                                          <p:stCondLst>
                                            <p:cond delay="0"/>
                                          </p:stCondLst>
                                        </p:cTn>
                                        <p:tgtEl>
                                          <p:spTgt spid="34"/>
                                        </p:tgtEl>
                                        <p:attrNameLst>
                                          <p:attrName>style.visibility</p:attrName>
                                        </p:attrNameLst>
                                      </p:cBhvr>
                                      <p:to>
                                        <p:strVal val="visible"/>
                                      </p:to>
                                    </p:set>
                                    <p:animEffect transition="in" filter="box(in)">
                                      <p:cBhvr>
                                        <p:cTn id="88" dur="1000"/>
                                        <p:tgtEl>
                                          <p:spTgt spid="34"/>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18000"/>
                            </p:stCondLst>
                            <p:childTnLst>
                              <p:par>
                                <p:cTn id="90" presetID="4" presetClass="entr" presetSubtype="16" fill="hold" grpId="0" nodeType="afterEffect">
                                  <p:stCondLst>
                                    <p:cond delay="500"/>
                                  </p:stCondLst>
                                  <p:childTnLst>
                                    <p:set>
                                      <p:cBhvr>
                                        <p:cTn id="91" dur="1" fill="hold">
                                          <p:stCondLst>
                                            <p:cond delay="0"/>
                                          </p:stCondLst>
                                        </p:cTn>
                                        <p:tgtEl>
                                          <p:spTgt spid="37"/>
                                        </p:tgtEl>
                                        <p:attrNameLst>
                                          <p:attrName>style.visibility</p:attrName>
                                        </p:attrNameLst>
                                      </p:cBhvr>
                                      <p:to>
                                        <p:strVal val="visible"/>
                                      </p:to>
                                    </p:set>
                                    <p:animEffect transition="in" filter="box(in)">
                                      <p:cBhvr>
                                        <p:cTn id="92" dur="1000"/>
                                        <p:tgtEl>
                                          <p:spTgt spid="37"/>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19500"/>
                            </p:stCondLst>
                            <p:childTnLst>
                              <p:par>
                                <p:cTn id="94" presetID="4" presetClass="entr" presetSubtype="16" fill="hold" grpId="0" nodeType="afterEffect">
                                  <p:stCondLst>
                                    <p:cond delay="500"/>
                                  </p:stCondLst>
                                  <p:childTnLst>
                                    <p:set>
                                      <p:cBhvr>
                                        <p:cTn id="95" dur="1" fill="hold">
                                          <p:stCondLst>
                                            <p:cond delay="0"/>
                                          </p:stCondLst>
                                        </p:cTn>
                                        <p:tgtEl>
                                          <p:spTgt spid="39"/>
                                        </p:tgtEl>
                                        <p:attrNameLst>
                                          <p:attrName>style.visibility</p:attrName>
                                        </p:attrNameLst>
                                      </p:cBhvr>
                                      <p:to>
                                        <p:strVal val="visible"/>
                                      </p:to>
                                    </p:set>
                                    <p:animEffect transition="in" filter="box(in)">
                                      <p:cBhvr>
                                        <p:cTn id="96" dur="1000"/>
                                        <p:tgtEl>
                                          <p:spTgt spid="39"/>
                                        </p:tgtEl>
                                      </p:cBhvr>
                                    </p:animEffec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childTnLst>
                          </p:cTn>
                        </p:par>
                        <p:par>
                          <p:cTn id="97" fill="hold">
                            <p:stCondLst>
                              <p:cond delay="21000"/>
                            </p:stCondLst>
                            <p:childTnLst>
                              <p:par>
                                <p:cTn id="98" presetID="4" presetClass="entr" presetSubtype="16" fill="hold" grpId="0" nodeType="afterEffect">
                                  <p:stCondLst>
                                    <p:cond delay="500"/>
                                  </p:stCondLst>
                                  <p:childTnLst>
                                    <p:set>
                                      <p:cBhvr>
                                        <p:cTn id="99" dur="1" fill="hold">
                                          <p:stCondLst>
                                            <p:cond delay="0"/>
                                          </p:stCondLst>
                                        </p:cTn>
                                        <p:tgtEl>
                                          <p:spTgt spid="40"/>
                                        </p:tgtEl>
                                        <p:attrNameLst>
                                          <p:attrName>style.visibility</p:attrName>
                                        </p:attrNameLst>
                                      </p:cBhvr>
                                      <p:to>
                                        <p:strVal val="visible"/>
                                      </p:to>
                                    </p:set>
                                    <p:animEffect transition="in" filter="box(in)">
                                      <p:cBhvr>
                                        <p:cTn id="100" dur="1000"/>
                                        <p:tgtEl>
                                          <p:spTgt spid="40"/>
                                        </p:tgtEl>
                                      </p:cBhvr>
                                    </p:animEffec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childTnLst>
                          </p:cTn>
                        </p:par>
                        <p:par>
                          <p:cTn id="101" fill="hold">
                            <p:stCondLst>
                              <p:cond delay="22500"/>
                            </p:stCondLst>
                            <p:childTnLst>
                              <p:par>
                                <p:cTn id="102" presetID="4" presetClass="entr" presetSubtype="16" fill="hold" grpId="0" nodeType="afterEffect">
                                  <p:stCondLst>
                                    <p:cond delay="500"/>
                                  </p:stCondLst>
                                  <p:childTnLst>
                                    <p:set>
                                      <p:cBhvr>
                                        <p:cTn id="103" dur="1" fill="hold">
                                          <p:stCondLst>
                                            <p:cond delay="0"/>
                                          </p:stCondLst>
                                        </p:cTn>
                                        <p:tgtEl>
                                          <p:spTgt spid="41"/>
                                        </p:tgtEl>
                                        <p:attrNameLst>
                                          <p:attrName>style.visibility</p:attrName>
                                        </p:attrNameLst>
                                      </p:cBhvr>
                                      <p:to>
                                        <p:strVal val="visible"/>
                                      </p:to>
                                    </p:set>
                                    <p:animEffect transition="in" filter="box(in)">
                                      <p:cBhvr>
                                        <p:cTn id="104" dur="1000"/>
                                        <p:tgtEl>
                                          <p:spTgt spid="41"/>
                                        </p:tgtEl>
                                      </p:cBhvr>
                                    </p:animEffect>
                                  </p:childTnLst>
                                  <p:subTnLst>
                                    <p:audio>
                                      <p:cMediaNode vol="100000">
                                        <p:cTn display="0" masterRel="sameClick">
                                          <p:stCondLst>
                                            <p:cond evt="begin" delay="0">
                                              <p:tn val="10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8"/>
                  </p:tgtEl>
                </p:cond>
              </p:nextCondLst>
            </p:seq>
          </p:childTnLst>
        </p:cTn>
      </p:par>
    </p:tnLst>
    <p:bldLst>
      <p:bldP spid="9" grpId="0" animBg="1"/>
      <p:bldP spid="9" grpId="1" animBg="1"/>
      <p:bldP spid="27" grpId="0" animBg="1"/>
      <p:bldP spid="28" grpId="0" animBg="1"/>
      <p:bldP spid="19" grpId="0" animBg="1"/>
      <p:bldP spid="20" grpId="0" animBg="1"/>
      <p:bldP spid="21" grpId="0" animBg="1"/>
      <p:bldP spid="22" grpId="0" animBg="1"/>
      <p:bldP spid="23" grpId="0" animBg="1"/>
      <p:bldP spid="24" grpId="0" animBg="1"/>
      <p:bldP spid="25" grpId="0" animBg="1"/>
      <p:bldP spid="26" grpId="0" animBg="1"/>
      <p:bldP spid="29" grpId="0" animBg="1"/>
      <p:bldP spid="30" grpId="0" animBg="1"/>
      <p:bldP spid="32" grpId="0" animBg="1"/>
      <p:bldP spid="34" grpId="0" animBg="1"/>
      <p:bldP spid="37" grpId="0" animBg="1"/>
      <p:bldP spid="39" grpId="0" animBg="1"/>
      <p:bldP spid="40" grpId="0" animBg="1"/>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77092" y="1063023"/>
            <a:ext cx="11771473" cy="1077218"/>
          </a:xfrm>
          <a:prstGeom prst="rect">
            <a:avLst/>
          </a:prstGeom>
          <a:ln>
            <a:solidFill>
              <a:srgbClr val="FF0000"/>
            </a:solidFill>
          </a:ln>
        </p:spPr>
        <p:txBody>
          <a:bodyPr wrap="square">
            <a:spAutoFit/>
          </a:bodyPr>
          <a:lstStyle/>
          <a:p>
            <a:pPr marL="457200" indent="-457200">
              <a:buFontTx/>
              <a:buChar char="-"/>
            </a:pPr>
            <a:r>
              <a:rPr lang="vi-VN" sz="3200" dirty="0">
                <a:solidFill>
                  <a:srgbClr val="0000FF"/>
                </a:solidFill>
                <a:latin typeface="+mj-lt"/>
              </a:rPr>
              <a:t>Đọc lại toàn bộ nội dung bài đã học.</a:t>
            </a:r>
            <a:endParaRPr lang="en-US" sz="3200" dirty="0">
              <a:solidFill>
                <a:srgbClr val="0000FF"/>
              </a:solidFill>
              <a:latin typeface="+mj-lt"/>
            </a:endParaRPr>
          </a:p>
          <a:p>
            <a:pPr marL="457200" indent="-457200">
              <a:buFontTx/>
              <a:buChar char="-"/>
            </a:pPr>
            <a:r>
              <a:rPr lang="vi-VN" sz="3200" dirty="0">
                <a:solidFill>
                  <a:srgbClr val="0000FF"/>
                </a:solidFill>
                <a:latin typeface="+mj-lt"/>
              </a:rPr>
              <a:t>Làm bài tập</a:t>
            </a:r>
            <a:r>
              <a:rPr lang="en-US" sz="3200" dirty="0">
                <a:solidFill>
                  <a:srgbClr val="0000FF"/>
                </a:solidFill>
                <a:latin typeface="+mj-lt"/>
              </a:rPr>
              <a:t> </a:t>
            </a:r>
            <a:r>
              <a:rPr lang="vi-VN" sz="3200" dirty="0">
                <a:solidFill>
                  <a:srgbClr val="0000FF"/>
                </a:solidFill>
                <a:latin typeface="+mj-lt"/>
              </a:rPr>
              <a:t>vận dụng SGK trang </a:t>
            </a:r>
            <a:r>
              <a:rPr lang="en-US" sz="3200" dirty="0">
                <a:solidFill>
                  <a:srgbClr val="0000FF"/>
                </a:solidFill>
                <a:latin typeface="+mj-lt"/>
              </a:rPr>
              <a:t>88</a:t>
            </a:r>
            <a:r>
              <a:rPr lang="vi-VN" sz="3200" dirty="0">
                <a:solidFill>
                  <a:srgbClr val="0000FF"/>
                </a:solidFill>
                <a:latin typeface="+mj-lt"/>
              </a:rPr>
              <a:t>.</a:t>
            </a:r>
            <a:endParaRPr lang="en-US" sz="3200" dirty="0">
              <a:solidFill>
                <a:srgbClr val="0000FF"/>
              </a:solidFill>
              <a:latin typeface="+mj-lt"/>
            </a:endParaRPr>
          </a:p>
        </p:txBody>
      </p:sp>
      <p:sp>
        <p:nvSpPr>
          <p:cNvPr id="5" name="Rectangle 4"/>
          <p:cNvSpPr/>
          <p:nvPr/>
        </p:nvSpPr>
        <p:spPr>
          <a:xfrm>
            <a:off x="277092" y="3720763"/>
            <a:ext cx="11771472" cy="2899192"/>
          </a:xfrm>
          <a:prstGeom prst="rect">
            <a:avLst/>
          </a:prstGeom>
          <a:ln>
            <a:solidFill>
              <a:srgbClr val="FF0000"/>
            </a:solidFill>
          </a:ln>
        </p:spPr>
        <p:txBody>
          <a:bodyPr wrap="square">
            <a:spAutoFit/>
          </a:bodyPr>
          <a:lstStyle/>
          <a:p>
            <a:pPr>
              <a:lnSpc>
                <a:spcPct val="114000"/>
              </a:lnSpc>
            </a:pPr>
            <a:r>
              <a:rPr lang="vi-VN" sz="3200" dirty="0">
                <a:solidFill>
                  <a:srgbClr val="FF0000"/>
                </a:solidFill>
                <a:latin typeface="+mj-lt"/>
              </a:rPr>
              <a:t>Bài tập 2. </a:t>
            </a:r>
            <a:r>
              <a:rPr lang="vi-VN" sz="3200" dirty="0">
                <a:solidFill>
                  <a:srgbClr val="0000FF"/>
                </a:solidFill>
                <a:latin typeface="+mj-lt"/>
              </a:rPr>
              <a:t>Cô giáo điểm danh bằng cách gọi tên từng bạn trong danh sách lớp. Nếu bạn nào trả lời cô thì cô giáo gọi bạn tiếp theo, còn không thì cô giáo đánh dấu vắng mặt và gọi bạn tiếp theo. </a:t>
            </a:r>
            <a:endParaRPr lang="en-US" sz="3200" dirty="0">
              <a:solidFill>
                <a:srgbClr val="0000FF"/>
              </a:solidFill>
              <a:latin typeface="+mj-lt"/>
            </a:endParaRPr>
          </a:p>
          <a:p>
            <a:pPr>
              <a:lnSpc>
                <a:spcPct val="114000"/>
              </a:lnSpc>
            </a:pPr>
            <a:r>
              <a:rPr lang="en-US" sz="3200" dirty="0">
                <a:solidFill>
                  <a:srgbClr val="0000FF"/>
                </a:solidFill>
                <a:latin typeface="+mj-lt"/>
              </a:rPr>
              <a:t>  </a:t>
            </a:r>
            <a:r>
              <a:rPr lang="vi-VN" sz="3200" dirty="0">
                <a:solidFill>
                  <a:srgbClr val="0000FF"/>
                </a:solidFill>
                <a:latin typeface="+mj-lt"/>
              </a:rPr>
              <a:t>Việc đánh dấu của cô giáo có thể mô tả bằng những cấu trúc nào? </a:t>
            </a:r>
            <a:endParaRPr lang="en-US" sz="3200" dirty="0">
              <a:solidFill>
                <a:srgbClr val="0000FF"/>
              </a:solidFill>
              <a:latin typeface="+mj-lt"/>
            </a:endParaRPr>
          </a:p>
          <a:p>
            <a:pPr>
              <a:lnSpc>
                <a:spcPct val="114000"/>
              </a:lnSpc>
            </a:pPr>
            <a:r>
              <a:rPr lang="vi-VN" sz="3200" dirty="0">
                <a:solidFill>
                  <a:srgbClr val="0000FF"/>
                </a:solidFill>
                <a:latin typeface="+mj-lt"/>
              </a:rPr>
              <a:t>Em hãy vẽ sơ đồ khối mô tả cấu trúc đó?</a:t>
            </a:r>
            <a:endParaRPr lang="en-US" sz="3200" dirty="0">
              <a:solidFill>
                <a:srgbClr val="0000FF"/>
              </a:solidFill>
              <a:latin typeface="+mj-lt"/>
            </a:endParaRPr>
          </a:p>
        </p:txBody>
      </p:sp>
      <p:sp>
        <p:nvSpPr>
          <p:cNvPr id="6" name="TextBox 5"/>
          <p:cNvSpPr txBox="1"/>
          <p:nvPr/>
        </p:nvSpPr>
        <p:spPr>
          <a:xfrm>
            <a:off x="277093" y="2140241"/>
            <a:ext cx="11771471" cy="1384995"/>
          </a:xfrm>
          <a:prstGeom prst="rect">
            <a:avLst/>
          </a:prstGeom>
          <a:noFill/>
        </p:spPr>
        <p:txBody>
          <a:bodyPr wrap="square" rtlCol="0">
            <a:spAutoFit/>
          </a:bodyPr>
          <a:lstStyle/>
          <a:p>
            <a:r>
              <a:rPr lang="vi-VN" sz="2800">
                <a:solidFill>
                  <a:srgbClr val="FF0000"/>
                </a:solidFill>
                <a:latin typeface="+mj-lt"/>
              </a:rPr>
              <a:t>Gợi ý: </a:t>
            </a:r>
            <a:r>
              <a:rPr lang="vi-VN" sz="2800">
                <a:latin typeface="+mj-lt"/>
              </a:rPr>
              <a:t>Gọi lần lượt là bên A và bên B, ta cho mỗi lần hai đồng xu lên hai bên cân A và B, ta có</a:t>
            </a:r>
            <a:r>
              <a:rPr lang="en-US" sz="2800">
                <a:latin typeface="+mj-lt"/>
              </a:rPr>
              <a:t>   </a:t>
            </a:r>
            <a:r>
              <a:rPr lang="vi-VN" sz="2800">
                <a:solidFill>
                  <a:srgbClr val="FF0000"/>
                </a:solidFill>
                <a:latin typeface="+mj-lt"/>
              </a:rPr>
              <a:t>Nếu bên A = B</a:t>
            </a:r>
            <a:r>
              <a:rPr lang="vi-VN" sz="2800">
                <a:latin typeface="+mj-lt"/>
              </a:rPr>
              <a:t>       Hai đồng xu đều là thật</a:t>
            </a:r>
          </a:p>
          <a:p>
            <a:r>
              <a:rPr lang="en-US" sz="2800">
                <a:solidFill>
                  <a:srgbClr val="FF0000"/>
                </a:solidFill>
                <a:latin typeface="+mj-lt"/>
              </a:rPr>
              <a:t>          </a:t>
            </a:r>
            <a:r>
              <a:rPr lang="vi-VN" sz="2800">
                <a:solidFill>
                  <a:srgbClr val="FF0000"/>
                </a:solidFill>
                <a:latin typeface="+mj-lt"/>
              </a:rPr>
              <a:t>Trái lại</a:t>
            </a:r>
            <a:r>
              <a:rPr lang="en-US" sz="2800">
                <a:solidFill>
                  <a:srgbClr val="FF0000"/>
                </a:solidFill>
                <a:latin typeface="+mj-lt"/>
              </a:rPr>
              <a:t>…………………….</a:t>
            </a:r>
            <a:endParaRPr lang="en-US" sz="2800">
              <a:solidFill>
                <a:srgbClr val="FF0000"/>
              </a:solidFill>
            </a:endParaRPr>
          </a:p>
        </p:txBody>
      </p:sp>
      <p:sp>
        <p:nvSpPr>
          <p:cNvPr id="7" name="Hộp Văn bản 3">
            <a:extLst>
              <a:ext uri="{FF2B5EF4-FFF2-40B4-BE49-F238E27FC236}">
                <a16:creationId xmlns:a16="http://schemas.microsoft.com/office/drawing/2014/main" id="{77CE9DA1-CFCC-44CF-A3CB-81107D528218}"/>
              </a:ext>
            </a:extLst>
          </p:cNvPr>
          <p:cNvSpPr txBox="1"/>
          <p:nvPr/>
        </p:nvSpPr>
        <p:spPr>
          <a:xfrm>
            <a:off x="0" y="0"/>
            <a:ext cx="12192000" cy="971356"/>
          </a:xfrm>
          <a:prstGeom prst="rect">
            <a:avLst/>
          </a:prstGeom>
          <a:solidFill>
            <a:schemeClr val="accent1">
              <a:lumMod val="60000"/>
              <a:lumOff val="40000"/>
            </a:schemeClr>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5400" b="1" dirty="0" err="1">
                <a:solidFill>
                  <a:srgbClr val="FF0000"/>
                </a:solidFill>
                <a:latin typeface="Times New Roman" panose="02020603050405020304" pitchFamily="18" charset="0"/>
                <a:cs typeface="Times New Roman" panose="02020603050405020304" pitchFamily="18" charset="0"/>
              </a:rPr>
              <a:t>Hướng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dẫn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nhà</a:t>
            </a:r>
            <a:endParaRPr lang="en-US" sz="54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6489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6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5" descr="1133426gsfxbpjp44">
            <a:extLst>
              <a:ext uri="{FF2B5EF4-FFF2-40B4-BE49-F238E27FC236}">
                <a16:creationId xmlns:a16="http://schemas.microsoft.com/office/drawing/2014/main" id="{610E6CF2-ACAB-4585-B1E5-047EE679B6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id="{9EFF5396-AA59-418E-B34F-30CDCA7290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a16="http://schemas.microsoft.com/office/drawing/2014/main" id="{AE9A3396-C74C-4B98-9A5E-4DB224C370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id="{4219D9DF-CA71-4C88-8AA1-8EDC8801FB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id="{66A86C2A-936D-4F20-A2BA-080902E3C14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id="{84AF4A43-59E6-42EC-B471-82BF8C5923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3C8756FD-2D2A-423D-AD8F-39CE3C5C674F}"/>
              </a:ext>
            </a:extLst>
          </p:cNvPr>
          <p:cNvSpPr/>
          <p:nvPr/>
        </p:nvSpPr>
        <p:spPr>
          <a:xfrm>
            <a:off x="2447029" y="1916832"/>
            <a:ext cx="8501122" cy="2431435"/>
          </a:xfrm>
          <a:prstGeom prst="rect">
            <a:avLst/>
          </a:prstGeom>
        </p:spPr>
        <p:txBody>
          <a:bodyPr>
            <a:spAutoFit/>
            <a:scene3d>
              <a:camera prst="orthographicFront"/>
              <a:lightRig rig="threePt" dir="t"/>
            </a:scene3d>
            <a:sp3d extrusionH="57150">
              <a:bevelT w="38100" h="38100" prst="angle"/>
            </a:sp3d>
          </a:bodyPr>
          <a:lstStyle/>
          <a:p>
            <a:pPr algn="ctr">
              <a:defRPr/>
            </a:pPr>
            <a:endParaRPr lang="en-US" altLang="vi-VN" sz="3200" b="1" dirty="0">
              <a:ln w="12700">
                <a:solidFill>
                  <a:srgbClr val="C0504D">
                    <a:lumMod val="75000"/>
                  </a:srgbClr>
                </a:solidFill>
                <a:prstDash val="solid"/>
              </a:ln>
              <a:solidFill>
                <a:srgbClr val="0000EE"/>
              </a:solidFill>
              <a:latin typeface="Times New Roman" panose="02020603050405020304" pitchFamily="18" charset="0"/>
            </a:endParaRPr>
          </a:p>
          <a:p>
            <a:pPr algn="ctr">
              <a:defRPr/>
            </a:pP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THẦY CÔ SỨC KHỎE</a:t>
            </a:r>
          </a:p>
          <a:p>
            <a:pPr algn="ctr">
              <a:defRPr/>
            </a:pP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EM HỌC TỐT.</a:t>
            </a:r>
            <a:endParaRPr lang="en-US" altLang="vi-VN" sz="2800" b="1" dirty="0">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9" name="Oval 6">
            <a:extLst>
              <a:ext uri="{FF2B5EF4-FFF2-40B4-BE49-F238E27FC236}">
                <a16:creationId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4">
            <a:extLst>
              <a:ext uri="{FF2B5EF4-FFF2-40B4-BE49-F238E27FC236}">
                <a16:creationId xmlns:a16="http://schemas.microsoft.com/office/drawing/2014/main" id="{A36A5CAA-2539-40D8-9293-FDC2749E6E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3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2730265" y="457200"/>
            <a:ext cx="6731469" cy="1147974"/>
          </a:xfrm>
          <a:prstGeom prst="rect">
            <a:avLst/>
          </a:prstGeom>
        </p:spPr>
        <p:txBody>
          <a:bodyPr wrap="none" fromWordArt="1">
            <a:prstTxWarp prst="textPlain">
              <a:avLst>
                <a:gd name="adj" fmla="val 50000"/>
              </a:avLst>
            </a:prstTxWarp>
          </a:bodyPr>
          <a:lstStyle/>
          <a:p>
            <a:pPr algn="ctr"/>
            <a:r>
              <a:rPr lang="vi-VN" sz="4400" b="1" kern="10" dirty="0">
                <a:ln w="19050">
                  <a:solidFill>
                    <a:srgbClr val="00CCFF"/>
                  </a:solidFill>
                  <a:round/>
                  <a:headEnd/>
                  <a:tailEnd/>
                </a:ln>
                <a:solidFill>
                  <a:srgbClr val="C0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TRÒ CHƠI</a:t>
            </a:r>
            <a:endParaRPr lang="en-US" sz="4400" b="1" kern="10" dirty="0">
              <a:ln w="19050">
                <a:solidFill>
                  <a:srgbClr val="00CCFF"/>
                </a:solidFill>
                <a:round/>
                <a:headEnd/>
                <a:tailEnd/>
              </a:ln>
              <a:solidFill>
                <a:srgbClr val="C0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824753" y="1866281"/>
            <a:ext cx="110624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50000"/>
              </a:spcBef>
              <a:buNone/>
            </a:pPr>
            <a:r>
              <a:rPr lang="pt-BR" altLang="vi-VN" sz="3600" b="1" dirty="0">
                <a:solidFill>
                  <a:srgbClr val="FF0000"/>
                </a:solidFill>
                <a:latin typeface="Times New Roman" panose="02020603050405020304" pitchFamily="18" charset="0"/>
                <a:cs typeface="Times New Roman" panose="02020603050405020304" pitchFamily="18" charset="0"/>
              </a:rPr>
              <a:t>Tổ chức cho 2 cặp chơi. Các thành viên còn lại cổ vũ:</a:t>
            </a:r>
            <a:endParaRPr lang="en-US" altLang="vi-VN" sz="3600" b="1" dirty="0">
              <a:solidFill>
                <a:srgbClr val="FF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5" name="Rectangle 2"/>
          <p:cNvSpPr>
            <a:spLocks noChangeArrowheads="1"/>
          </p:cNvSpPr>
          <p:nvPr/>
        </p:nvSpPr>
        <p:spPr bwMode="auto">
          <a:xfrm>
            <a:off x="1604683" y="2928010"/>
            <a:ext cx="898263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Tổ chức trò chơi </a:t>
            </a:r>
            <a:r>
              <a:rPr lang="pt-BR" altLang="vi-VN" sz="3600" b="1" dirty="0">
                <a:solidFill>
                  <a:srgbClr val="FF0000"/>
                </a:solidFill>
                <a:latin typeface="Times New Roman" panose="02020603050405020304" pitchFamily="18" charset="0"/>
                <a:cs typeface="Times New Roman" panose="02020603050405020304" pitchFamily="18" charset="0"/>
              </a:rPr>
              <a:t>Nếu   ......... thì</a:t>
            </a:r>
            <a:endParaRPr lang="en-US" altLang="vi-VN" sz="3600" b="1" dirty="0">
              <a:solidFill>
                <a:srgbClr val="FF0000"/>
              </a:solidFill>
              <a:latin typeface="Times New Roman" panose="02020603050405020304" pitchFamily="18" charset="0"/>
              <a:ea typeface="Calibri" panose="020F0502020204030204" pitchFamily="34" charset="0"/>
              <a:cs typeface="Calibri" panose="020F0502020204030204" pitchFamily="34" charset="0"/>
            </a:endParaRPr>
          </a:p>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Cách chơi: Bạn </a:t>
            </a:r>
            <a:r>
              <a:rPr lang="pt-BR" altLang="vi-VN" sz="3600" b="1" dirty="0">
                <a:solidFill>
                  <a:srgbClr val="FF0000"/>
                </a:solidFill>
                <a:latin typeface="Times New Roman" panose="02020603050405020304" pitchFamily="18" charset="0"/>
                <a:cs typeface="Times New Roman" panose="02020603050405020304" pitchFamily="18" charset="0"/>
              </a:rPr>
              <a:t>Nam</a:t>
            </a:r>
            <a:r>
              <a:rPr lang="pt-BR" altLang="vi-VN" sz="3600" b="1" dirty="0">
                <a:latin typeface="Times New Roman" panose="02020603050405020304" pitchFamily="18" charset="0"/>
                <a:cs typeface="Times New Roman" panose="02020603050405020304" pitchFamily="18" charset="0"/>
              </a:rPr>
              <a:t> đưa ra </a:t>
            </a:r>
            <a:r>
              <a:rPr lang="pt-BR" altLang="vi-VN" sz="3600" b="1" dirty="0">
                <a:solidFill>
                  <a:srgbClr val="FF0000"/>
                </a:solidFill>
                <a:latin typeface="Times New Roman" panose="02020603050405020304" pitchFamily="18" charset="0"/>
                <a:cs typeface="Times New Roman" panose="02020603050405020304" pitchFamily="18" charset="0"/>
              </a:rPr>
              <a:t>nếu </a:t>
            </a:r>
            <a:r>
              <a:rPr lang="pt-BR" altLang="vi-VN" sz="3600" b="1" dirty="0">
                <a:latin typeface="Times New Roman" panose="02020603050405020304" pitchFamily="18" charset="0"/>
                <a:cs typeface="Times New Roman" panose="02020603050405020304" pitchFamily="18" charset="0"/>
              </a:rPr>
              <a:t>... </a:t>
            </a:r>
          </a:p>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                  Bạn </a:t>
            </a:r>
            <a:r>
              <a:rPr lang="pt-BR" altLang="vi-VN" sz="3600" b="1" dirty="0">
                <a:solidFill>
                  <a:srgbClr val="FF0000"/>
                </a:solidFill>
                <a:latin typeface="Times New Roman" panose="02020603050405020304" pitchFamily="18" charset="0"/>
                <a:cs typeface="Times New Roman" panose="02020603050405020304" pitchFamily="18" charset="0"/>
              </a:rPr>
              <a:t>Gái</a:t>
            </a:r>
            <a:r>
              <a:rPr lang="pt-BR" altLang="vi-VN" sz="3600" b="1" dirty="0">
                <a:latin typeface="Times New Roman" panose="02020603050405020304" pitchFamily="18" charset="0"/>
                <a:cs typeface="Times New Roman" panose="02020603050405020304" pitchFamily="18" charset="0"/>
              </a:rPr>
              <a:t> trả lời </a:t>
            </a:r>
            <a:r>
              <a:rPr lang="pt-BR" altLang="vi-VN" sz="3600" b="1" dirty="0">
                <a:solidFill>
                  <a:srgbClr val="FF0000"/>
                </a:solidFill>
                <a:latin typeface="Times New Roman" panose="02020603050405020304" pitchFamily="18" charset="0"/>
                <a:cs typeface="Times New Roman" panose="02020603050405020304" pitchFamily="18" charset="0"/>
              </a:rPr>
              <a:t>thì.</a:t>
            </a:r>
            <a:r>
              <a:rPr lang="pt-BR" altLang="vi-VN" sz="3600" b="1" dirty="0">
                <a:latin typeface="Times New Roman" panose="02020603050405020304" pitchFamily="18" charset="0"/>
                <a:cs typeface="Times New Roman" panose="02020603050405020304" pitchFamily="18" charset="0"/>
              </a:rPr>
              <a:t>...</a:t>
            </a:r>
          </a:p>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                 </a:t>
            </a:r>
            <a:r>
              <a:rPr lang="pt-BR" altLang="vi-VN" sz="3600" b="1" dirty="0">
                <a:solidFill>
                  <a:srgbClr val="FF0000"/>
                </a:solidFill>
                <a:latin typeface="Times New Roman" panose="02020603050405020304" pitchFamily="18" charset="0"/>
                <a:cs typeface="Times New Roman" panose="02020603050405020304" pitchFamily="18" charset="0"/>
              </a:rPr>
              <a:t>sau đó hoán đổi lại vai.</a:t>
            </a:r>
            <a:endParaRPr lang="en-US" altLang="vi-VN" sz="3600" b="1" dirty="0">
              <a:solidFill>
                <a:srgbClr val="FF0000"/>
              </a:solidFill>
              <a:latin typeface="Times New Roman" panose="02020603050405020304" pitchFamily="18" charset="0"/>
              <a:ea typeface="Calibri" panose="020F0502020204030204" pitchFamily="34" charset="0"/>
              <a:cs typeface="Calibri" panose="020F0502020204030204" pitchFamily="34" charset="0"/>
            </a:endParaRPr>
          </a:p>
        </p:txBody>
      </p:sp>
      <p:grpSp>
        <p:nvGrpSpPr>
          <p:cNvPr id="6" name="Clock hand spin">
            <a:extLst>
              <a:ext uri="{FF2B5EF4-FFF2-40B4-BE49-F238E27FC236}">
                <a16:creationId xmlns:a16="http://schemas.microsoft.com/office/drawing/2014/main" id="{BB0445D5-A6E5-40E7-BBDD-5E3EFA13BDED}"/>
              </a:ext>
            </a:extLst>
          </p:cNvPr>
          <p:cNvGrpSpPr/>
          <p:nvPr/>
        </p:nvGrpSpPr>
        <p:grpSpPr>
          <a:xfrm rot="1786145">
            <a:off x="9831717" y="4016381"/>
            <a:ext cx="1491673" cy="1454288"/>
            <a:chOff x="840573" y="2379277"/>
            <a:chExt cx="3829048" cy="3849975"/>
          </a:xfrm>
        </p:grpSpPr>
        <p:sp>
          <p:nvSpPr>
            <p:cNvPr id="7"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times up"/>
          <p:cNvGrpSpPr/>
          <p:nvPr/>
        </p:nvGrpSpPr>
        <p:grpSpPr>
          <a:xfrm>
            <a:off x="9900841" y="5619876"/>
            <a:ext cx="1534313" cy="564658"/>
            <a:chOff x="4284637" y="-304827"/>
            <a:chExt cx="2669678" cy="697560"/>
          </a:xfrm>
        </p:grpSpPr>
        <p:sp>
          <p:nvSpPr>
            <p:cNvPr id="10" name="Rounded Rectangle 9"/>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1" name="Rounded Rectangle 10"/>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12" name="Rectangle 11"/>
          <p:cNvSpPr/>
          <p:nvPr/>
        </p:nvSpPr>
        <p:spPr>
          <a:xfrm>
            <a:off x="10037873" y="3497994"/>
            <a:ext cx="978033" cy="378583"/>
          </a:xfrm>
          <a:prstGeom prst="rect">
            <a:avLst/>
          </a:prstGeom>
          <a:solidFill>
            <a:srgbClr val="00FF99"/>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START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7554" y="3977998"/>
            <a:ext cx="1816224" cy="1630650"/>
          </a:xfrm>
          <a:prstGeom prst="rect">
            <a:avLst/>
          </a:prstGeom>
        </p:spPr>
      </p:pic>
    </p:spTree>
    <p:extLst>
      <p:ext uri="{BB962C8B-B14F-4D97-AF65-F5344CB8AC3E}">
        <p14:creationId xmlns:p14="http://schemas.microsoft.com/office/powerpoint/2010/main" val="61552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nodeType="clickEffect">
                                  <p:stCondLst>
                                    <p:cond delay="0"/>
                                  </p:stCondLst>
                                  <p:childTnLst>
                                    <p:animRot by="21600000">
                                      <p:cBhvr>
                                        <p:cTn id="17" dur="59000" fill="hold"/>
                                        <p:tgtEl>
                                          <p:spTgt spid="6"/>
                                        </p:tgtEl>
                                        <p:attrNameLst>
                                          <p:attrName>r</p:attrName>
                                        </p:attrNameLst>
                                      </p:cBhvr>
                                    </p:animRot>
                                  </p:childTnLst>
                                </p:cTn>
                              </p:par>
                            </p:childTnLst>
                          </p:cTn>
                        </p:par>
                        <p:par>
                          <p:cTn id="18" fill="hold">
                            <p:stCondLst>
                              <p:cond delay="59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3000" fill="hold"/>
                                        <p:tgtEl>
                                          <p:spTgt spid="9"/>
                                        </p:tgtEl>
                                        <p:attrNameLst>
                                          <p:attrName>ppt_w</p:attrName>
                                        </p:attrNameLst>
                                      </p:cBhvr>
                                      <p:tavLst>
                                        <p:tav tm="0">
                                          <p:val>
                                            <p:fltVal val="0"/>
                                          </p:val>
                                        </p:tav>
                                        <p:tav tm="100000">
                                          <p:val>
                                            <p:strVal val="#ppt_w"/>
                                          </p:val>
                                        </p:tav>
                                      </p:tavLst>
                                    </p:anim>
                                    <p:anim calcmode="lin" valueType="num">
                                      <p:cBhvr>
                                        <p:cTn id="22" dur="3000" fill="hold"/>
                                        <p:tgtEl>
                                          <p:spTgt spid="9"/>
                                        </p:tgtEl>
                                        <p:attrNameLst>
                                          <p:attrName>ppt_h</p:attrName>
                                        </p:attrNameLst>
                                      </p:cBhvr>
                                      <p:tavLst>
                                        <p:tav tm="0">
                                          <p:val>
                                            <p:fltVal val="0"/>
                                          </p:val>
                                        </p:tav>
                                        <p:tav tm="100000">
                                          <p:val>
                                            <p:strVal val="#ppt_h"/>
                                          </p:val>
                                        </p:tav>
                                      </p:tavLst>
                                    </p:anim>
                                    <p:animEffect transition="in" filter="fade">
                                      <p:cBhvr>
                                        <p:cTn id="23" dur="3000"/>
                                        <p:tgtEl>
                                          <p:spTgt spid="9"/>
                                        </p:tgtEl>
                                      </p:cBhvr>
                                    </p:animEffect>
                                  </p:childTnLst>
                                  <p:subTnLst>
                                    <p:audio>
                                      <p:cMediaNode vol="100000">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0" y="447314"/>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000" b="1" dirty="0">
                <a:solidFill>
                  <a:srgbClr val="FF0066"/>
                </a:solidFill>
                <a:latin typeface="Times New Roman" panose="02020603050405020304" pitchFamily="18" charset="0"/>
                <a:cs typeface="Times New Roman" panose="02020603050405020304" pitchFamily="18" charset="0"/>
              </a:rPr>
              <a:t>TIẾT…. </a:t>
            </a:r>
          </a:p>
        </p:txBody>
      </p:sp>
      <p:sp>
        <p:nvSpPr>
          <p:cNvPr id="7" name="Rectangle 6"/>
          <p:cNvSpPr/>
          <p:nvPr/>
        </p:nvSpPr>
        <p:spPr>
          <a:xfrm>
            <a:off x="197225" y="1180576"/>
            <a:ext cx="11994775" cy="1754326"/>
          </a:xfrm>
          <a:prstGeom prst="rect">
            <a:avLst/>
          </a:prstGeom>
        </p:spPr>
        <p:txBody>
          <a:bodyPr wrap="square">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BÀI 3: CẤU TRÚC RẼ NHÁNH TRONG THUẬT TOÁN </a:t>
            </a:r>
          </a:p>
        </p:txBody>
      </p:sp>
    </p:spTree>
    <p:extLst>
      <p:ext uri="{BB962C8B-B14F-4D97-AF65-F5344CB8AC3E}">
        <p14:creationId xmlns:p14="http://schemas.microsoft.com/office/powerpoint/2010/main" val="3381261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ình tự do: Hình 8">
            <a:extLst>
              <a:ext uri="{FF2B5EF4-FFF2-40B4-BE49-F238E27FC236}">
                <a16:creationId xmlns:a16="http://schemas.microsoft.com/office/drawing/2014/main" id="{DD857B91-FF41-426B-87F3-D49E5B75C697}"/>
              </a:ext>
            </a:extLst>
          </p:cNvPr>
          <p:cNvSpPr/>
          <p:nvPr/>
        </p:nvSpPr>
        <p:spPr>
          <a:xfrm rot="16200000">
            <a:off x="267948" y="964469"/>
            <a:ext cx="1860946" cy="2396837"/>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chemeClr val="accent2">
              <a:lumMod val="60000"/>
              <a:lumOff val="40000"/>
            </a:schemeClr>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vert" wrap="square" lIns="15240" tIns="552417" rIns="15241" bIns="552416" numCol="1" spcCol="1270" anchor="ctr" anchorCtr="0">
            <a:noAutofit/>
          </a:bodyPr>
          <a:lstStyle/>
          <a:p>
            <a:pPr marL="0" lvl="0" indent="0" algn="ctr" defTabSz="1066800">
              <a:lnSpc>
                <a:spcPct val="90000"/>
              </a:lnSpc>
              <a:spcBef>
                <a:spcPct val="0"/>
              </a:spcBef>
              <a:spcAft>
                <a:spcPct val="35000"/>
              </a:spcAft>
              <a:buNone/>
            </a:pPr>
            <a:r>
              <a:rPr lang="en-US"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KIẾN THỨC</a:t>
            </a:r>
            <a:endParaRPr lang="en-US" sz="2000" b="1" kern="12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7" name="Nhóm 6">
            <a:extLst>
              <a:ext uri="{FF2B5EF4-FFF2-40B4-BE49-F238E27FC236}">
                <a16:creationId xmlns:a16="http://schemas.microsoft.com/office/drawing/2014/main" id="{B6D717BB-4F88-45DD-8845-131F4C395E63}"/>
              </a:ext>
            </a:extLst>
          </p:cNvPr>
          <p:cNvGrpSpPr/>
          <p:nvPr/>
        </p:nvGrpSpPr>
        <p:grpSpPr>
          <a:xfrm>
            <a:off x="3016135" y="160389"/>
            <a:ext cx="6725293" cy="646331"/>
            <a:chOff x="3016135" y="160389"/>
            <a:chExt cx="6725293" cy="646331"/>
          </a:xfrm>
        </p:grpSpPr>
        <p:sp>
          <p:nvSpPr>
            <p:cNvPr id="4" name="TextBox 1">
              <a:extLst>
                <a:ext uri="{FF2B5EF4-FFF2-40B4-BE49-F238E27FC236}">
                  <a16:creationId xmlns:a16="http://schemas.microsoft.com/office/drawing/2014/main" id="{DEF1BB8D-AF64-4869-9734-303917C7B03A}"/>
                </a:ext>
              </a:extLst>
            </p:cNvPr>
            <p:cNvSpPr txBox="1">
              <a:spLocks noChangeArrowheads="1"/>
            </p:cNvSpPr>
            <p:nvPr/>
          </p:nvSpPr>
          <p:spPr bwMode="auto">
            <a:xfrm>
              <a:off x="3016135" y="160389"/>
              <a:ext cx="6019800" cy="646331"/>
            </a:xfrm>
            <a:prstGeom prst="rect">
              <a:avLst/>
            </a:prstGeom>
            <a:noFill/>
            <a:ln>
              <a:noFill/>
            </a:ln>
          </p:spPr>
          <p:txBody>
            <a:bodyPr>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r>
                <a:rPr lang="vi-VN" altLang="vi-VN" sz="3600" dirty="0">
                  <a:effectLst>
                    <a:glow rad="139700">
                      <a:schemeClr val="accent4">
                        <a:satMod val="175000"/>
                        <a:alpha val="40000"/>
                      </a:schemeClr>
                    </a:glow>
                    <a:reflection blurRad="6350" stA="60000" endA="900" endPos="58000" dir="5400000" sy="-100000" algn="bl" rotWithShape="0"/>
                  </a:effectLst>
                </a:rPr>
                <a:t>          </a:t>
              </a:r>
              <a:r>
                <a:rPr lang="vi-VN" altLang="vi-VN" sz="3600" dirty="0">
                  <a:solidFill>
                    <a:srgbClr val="C00000"/>
                  </a:solidFill>
                  <a:effectLst>
                    <a:glow rad="139700">
                      <a:schemeClr val="accent4">
                        <a:satMod val="175000"/>
                        <a:alpha val="40000"/>
                      </a:schemeClr>
                    </a:glow>
                    <a:reflection blurRad="6350" stA="60000" endA="900" endPos="58000" dir="5400000" sy="-100000" algn="bl" rotWithShape="0"/>
                  </a:effectLst>
                </a:rPr>
                <a:t>MỤC TIÊU BÀI HỌC                                   </a:t>
              </a:r>
            </a:p>
          </p:txBody>
        </p:sp>
        <p:sp>
          <p:nvSpPr>
            <p:cNvPr id="5" name="Isosceles Triangle 32">
              <a:extLst>
                <a:ext uri="{FF2B5EF4-FFF2-40B4-BE49-F238E27FC236}">
                  <a16:creationId xmlns:a16="http://schemas.microsoft.com/office/drawing/2014/main" id="{AFF3F67E-752B-4A12-8B42-A458609D6CEB}"/>
                </a:ext>
              </a:extLst>
            </p:cNvPr>
            <p:cNvSpPr/>
            <p:nvPr/>
          </p:nvSpPr>
          <p:spPr>
            <a:xfrm>
              <a:off x="3264428" y="201003"/>
              <a:ext cx="914400" cy="533400"/>
            </a:xfrm>
            <a:prstGeom prst="triangle">
              <a:avLst/>
            </a:prstGeom>
            <a:noFill/>
            <a:ln w="38100">
              <a:solidFill>
                <a:schemeClr val="bg1"/>
              </a:solidFill>
            </a:ln>
            <a:effectLst>
              <a:glow rad="101600">
                <a:schemeClr val="accent4">
                  <a:satMod val="175000"/>
                </a:schemeClr>
              </a:glo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Isosceles Triangle 33">
              <a:extLst>
                <a:ext uri="{FF2B5EF4-FFF2-40B4-BE49-F238E27FC236}">
                  <a16:creationId xmlns:a16="http://schemas.microsoft.com/office/drawing/2014/main" id="{4972B4DB-B4C7-4EF4-B92E-67FCB34D34B8}"/>
                </a:ext>
              </a:extLst>
            </p:cNvPr>
            <p:cNvSpPr/>
            <p:nvPr/>
          </p:nvSpPr>
          <p:spPr>
            <a:xfrm flipH="1">
              <a:off x="8827028" y="199033"/>
              <a:ext cx="914400" cy="533400"/>
            </a:xfrm>
            <a:prstGeom prst="triangle">
              <a:avLst/>
            </a:prstGeom>
            <a:noFill/>
            <a:ln w="38100">
              <a:solidFill>
                <a:schemeClr val="bg1"/>
              </a:solidFill>
            </a:ln>
            <a:effectLst>
              <a:glow rad="101600">
                <a:schemeClr val="accent4">
                  <a:satMod val="175000"/>
                </a:schemeClr>
              </a:glo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8" name="Hình tự do: Hình 17">
            <a:extLst>
              <a:ext uri="{FF2B5EF4-FFF2-40B4-BE49-F238E27FC236}">
                <a16:creationId xmlns:a16="http://schemas.microsoft.com/office/drawing/2014/main" id="{B5F0C50A-7C06-4D73-AE64-057AD2C72196}"/>
              </a:ext>
            </a:extLst>
          </p:cNvPr>
          <p:cNvSpPr/>
          <p:nvPr/>
        </p:nvSpPr>
        <p:spPr>
          <a:xfrm rot="16200000">
            <a:off x="373545" y="3177826"/>
            <a:ext cx="1649749" cy="2396843"/>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chemeClr val="accent5">
              <a:lumMod val="40000"/>
              <a:lumOff val="60000"/>
            </a:schemeClr>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vert" wrap="square" lIns="15241" tIns="552418" rIns="15240" bIns="552416" numCol="1" spcCol="1270" anchor="ctr" anchorCtr="0">
            <a:noAutofit/>
          </a:bodyPr>
          <a:lstStyle/>
          <a:p>
            <a:pPr algn="ctr" defTabSz="1066800">
              <a:lnSpc>
                <a:spcPct val="90000"/>
              </a:lnSpc>
              <a:spcBef>
                <a:spcPct val="0"/>
              </a:spcBef>
              <a:spcAft>
                <a:spcPct val="35000"/>
              </a:spcAft>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NĂNG LỰC </a:t>
            </a:r>
          </a:p>
          <a:p>
            <a:pPr algn="ctr" defTabSz="1066800">
              <a:lnSpc>
                <a:spcPct val="90000"/>
              </a:lnSpc>
              <a:spcBef>
                <a:spcPct val="0"/>
              </a:spcBef>
              <a:spcAft>
                <a:spcPct val="35000"/>
              </a:spcAft>
            </a:pP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PHÁT TRIỂN</a:t>
            </a:r>
          </a:p>
        </p:txBody>
      </p:sp>
      <p:sp>
        <p:nvSpPr>
          <p:cNvPr id="19" name="Content Placeholder 2">
            <a:extLst>
              <a:ext uri="{FF2B5EF4-FFF2-40B4-BE49-F238E27FC236}">
                <a16:creationId xmlns:a16="http://schemas.microsoft.com/office/drawing/2014/main" id="{EFDC43FA-5ADC-4765-8283-34EB9982706F}"/>
              </a:ext>
            </a:extLst>
          </p:cNvPr>
          <p:cNvSpPr txBox="1">
            <a:spLocks/>
          </p:cNvSpPr>
          <p:nvPr/>
        </p:nvSpPr>
        <p:spPr>
          <a:xfrm>
            <a:off x="2396840" y="3745838"/>
            <a:ext cx="9411984" cy="1202680"/>
          </a:xfrm>
          <a:prstGeom prst="rect">
            <a:avLst/>
          </a:prstGeom>
          <a:solidFill>
            <a:schemeClr val="accent5">
              <a:lumMod val="40000"/>
              <a:lumOff val="60000"/>
            </a:schemeClr>
          </a:solidFill>
          <a:ln w="38100">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400050">
              <a:spcAft>
                <a:spcPct val="35000"/>
              </a:spcAft>
              <a:defRPr/>
            </a:pPr>
            <a:r>
              <a:rPr lang="en-US" altLang="vi-VN" sz="3600" dirty="0">
                <a:solidFill>
                  <a:schemeClr val="tx1"/>
                </a:solidFill>
                <a:latin typeface="Times New Roman" panose="02020603050405020304" pitchFamily="18" charset="0"/>
                <a:cs typeface="Times New Roman" panose="02020603050405020304" pitchFamily="18" charset="0"/>
              </a:rPr>
              <a:t> NL </a:t>
            </a:r>
            <a:r>
              <a:rPr lang="en-US" altLang="vi-VN" sz="3600" dirty="0" err="1">
                <a:solidFill>
                  <a:schemeClr val="tx1"/>
                </a:solidFill>
                <a:latin typeface="Times New Roman" panose="02020603050405020304" pitchFamily="18" charset="0"/>
                <a:cs typeface="Times New Roman" panose="02020603050405020304" pitchFamily="18" charset="0"/>
              </a:rPr>
              <a:t>tự</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học</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tư</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duy</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giao</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tiếp</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và</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hợp</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tác</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giải</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quyết</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vấn</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đề</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và</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sáng</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tạo</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0" name="Hình tự do: Hình 19">
            <a:extLst>
              <a:ext uri="{FF2B5EF4-FFF2-40B4-BE49-F238E27FC236}">
                <a16:creationId xmlns:a16="http://schemas.microsoft.com/office/drawing/2014/main" id="{77FF23F8-B643-4009-B64A-754B76F50DFC}"/>
              </a:ext>
            </a:extLst>
          </p:cNvPr>
          <p:cNvSpPr/>
          <p:nvPr/>
        </p:nvSpPr>
        <p:spPr>
          <a:xfrm rot="16200000">
            <a:off x="616443" y="4969317"/>
            <a:ext cx="1420071" cy="2140727"/>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chemeClr val="accent4">
              <a:lumMod val="60000"/>
              <a:lumOff val="40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vert" wrap="square" lIns="15241" tIns="552418" rIns="15240" bIns="552416" numCol="1" spcCol="1270" anchor="ctr" anchorCtr="0">
            <a:noAutofit/>
          </a:bodyPr>
          <a:lstStyle/>
          <a:p>
            <a:pPr algn="ctr" defTabSz="1066800">
              <a:lnSpc>
                <a:spcPct val="90000"/>
              </a:lnSpc>
              <a:spcBef>
                <a:spcPct val="0"/>
              </a:spcBef>
              <a:spcAft>
                <a:spcPct val="35000"/>
              </a:spcAft>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PHẨM CHẤT</a:t>
            </a:r>
          </a:p>
        </p:txBody>
      </p:sp>
      <p:sp>
        <p:nvSpPr>
          <p:cNvPr id="21" name="Content Placeholder 2">
            <a:extLst>
              <a:ext uri="{FF2B5EF4-FFF2-40B4-BE49-F238E27FC236}">
                <a16:creationId xmlns:a16="http://schemas.microsoft.com/office/drawing/2014/main" id="{0FF74E38-3AF1-4602-B0C7-DC09A59A5D28}"/>
              </a:ext>
            </a:extLst>
          </p:cNvPr>
          <p:cNvSpPr txBox="1">
            <a:spLocks/>
          </p:cNvSpPr>
          <p:nvPr/>
        </p:nvSpPr>
        <p:spPr>
          <a:xfrm>
            <a:off x="2396839" y="5409641"/>
            <a:ext cx="9411984" cy="1122219"/>
          </a:xfrm>
          <a:prstGeom prst="rect">
            <a:avLst/>
          </a:prstGeom>
          <a:solidFill>
            <a:schemeClr val="accent4">
              <a:lumMod val="60000"/>
              <a:lumOff val="40000"/>
            </a:schemeClr>
          </a:solidFill>
          <a:ln w="38100">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400050">
              <a:spcBef>
                <a:spcPts val="0"/>
              </a:spcBef>
              <a:defRPr/>
            </a:pPr>
            <a:endParaRPr lang="en-US" altLang="vi-VN" sz="2400" dirty="0">
              <a:solidFill>
                <a:schemeClr val="tx1"/>
              </a:solidFill>
              <a:latin typeface="Times New Roman" panose="02020603050405020304" pitchFamily="18" charset="0"/>
              <a:cs typeface="Times New Roman" panose="02020603050405020304" pitchFamily="18" charset="0"/>
            </a:endParaRPr>
          </a:p>
          <a:p>
            <a:pPr algn="just" defTabSz="400050">
              <a:spcBef>
                <a:spcPts val="0"/>
              </a:spcBef>
              <a:defRPr/>
            </a:pPr>
            <a:r>
              <a:rPr lang="vi-VN" altLang="vi-VN" sz="3600" dirty="0">
                <a:solidFill>
                  <a:schemeClr val="tx1"/>
                </a:solidFill>
                <a:latin typeface="Times New Roman" panose="02020603050405020304" pitchFamily="18" charset="0"/>
                <a:cs typeface="Times New Roman" panose="02020603050405020304" pitchFamily="18" charset="0"/>
              </a:rPr>
              <a:t>- Nhân ái</a:t>
            </a:r>
            <a:r>
              <a:rPr lang="en-US" altLang="vi-VN" sz="3600" dirty="0">
                <a:solidFill>
                  <a:schemeClr val="tx1"/>
                </a:solidFill>
                <a:latin typeface="Times New Roman" panose="02020603050405020304" pitchFamily="18" charset="0"/>
                <a:cs typeface="Times New Roman" panose="02020603050405020304" pitchFamily="18" charset="0"/>
              </a:rPr>
              <a:t>,</a:t>
            </a:r>
            <a:r>
              <a:rPr lang="vi-VN"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a:solidFill>
                  <a:schemeClr val="tx1"/>
                </a:solidFill>
                <a:latin typeface="Times New Roman" panose="02020603050405020304" pitchFamily="18" charset="0"/>
                <a:cs typeface="Times New Roman" panose="02020603050405020304" pitchFamily="18" charset="0"/>
              </a:rPr>
              <a:t>c</a:t>
            </a:r>
            <a:r>
              <a:rPr lang="vi-VN" altLang="vi-VN" sz="3600" dirty="0">
                <a:solidFill>
                  <a:schemeClr val="tx1"/>
                </a:solidFill>
                <a:latin typeface="Times New Roman" panose="02020603050405020304" pitchFamily="18" charset="0"/>
                <a:cs typeface="Times New Roman" panose="02020603050405020304" pitchFamily="18" charset="0"/>
              </a:rPr>
              <a:t>hăm chỉ</a:t>
            </a:r>
            <a:r>
              <a:rPr lang="en-US" altLang="vi-VN" sz="3600" dirty="0">
                <a:solidFill>
                  <a:schemeClr val="tx1"/>
                </a:solidFill>
                <a:latin typeface="Times New Roman" panose="02020603050405020304" pitchFamily="18" charset="0"/>
                <a:cs typeface="Times New Roman" panose="02020603050405020304" pitchFamily="18" charset="0"/>
              </a:rPr>
              <a:t>, t</a:t>
            </a:r>
            <a:r>
              <a:rPr lang="vi-VN" altLang="vi-VN" sz="3600" dirty="0">
                <a:solidFill>
                  <a:schemeClr val="tx1"/>
                </a:solidFill>
                <a:latin typeface="Times New Roman" panose="02020603050405020304" pitchFamily="18" charset="0"/>
                <a:cs typeface="Times New Roman" panose="02020603050405020304" pitchFamily="18" charset="0"/>
              </a:rPr>
              <a:t>rung thực</a:t>
            </a:r>
            <a:r>
              <a:rPr lang="en-US" altLang="vi-VN" sz="3600" dirty="0">
                <a:solidFill>
                  <a:schemeClr val="tx1"/>
                </a:solidFill>
                <a:latin typeface="Times New Roman" panose="02020603050405020304" pitchFamily="18" charset="0"/>
                <a:cs typeface="Times New Roman" panose="02020603050405020304" pitchFamily="18" charset="0"/>
              </a:rPr>
              <a:t>, t</a:t>
            </a:r>
            <a:r>
              <a:rPr lang="vi-VN" altLang="vi-VN" sz="3600" dirty="0">
                <a:solidFill>
                  <a:schemeClr val="tx1"/>
                </a:solidFill>
                <a:latin typeface="Times New Roman" panose="02020603050405020304" pitchFamily="18" charset="0"/>
                <a:cs typeface="Times New Roman" panose="02020603050405020304" pitchFamily="18" charset="0"/>
              </a:rPr>
              <a:t>rách nhiệm</a:t>
            </a:r>
            <a:r>
              <a:rPr lang="en-US" altLang="vi-VN" sz="3600" dirty="0">
                <a:solidFill>
                  <a:schemeClr val="tx1"/>
                </a:solidFill>
                <a:latin typeface="Times New Roman" panose="02020603050405020304" pitchFamily="18" charset="0"/>
                <a:cs typeface="Times New Roman" panose="02020603050405020304" pitchFamily="18" charset="0"/>
              </a:rPr>
              <a:t>.</a:t>
            </a:r>
          </a:p>
        </p:txBody>
      </p:sp>
      <p:sp>
        <p:nvSpPr>
          <p:cNvPr id="13" name="Content Placeholder 2">
            <a:extLst>
              <a:ext uri="{FF2B5EF4-FFF2-40B4-BE49-F238E27FC236}">
                <a16:creationId xmlns:a16="http://schemas.microsoft.com/office/drawing/2014/main" id="{EFDC43FA-5ADC-4765-8283-34EB9982706F}"/>
              </a:ext>
            </a:extLst>
          </p:cNvPr>
          <p:cNvSpPr txBox="1">
            <a:spLocks/>
          </p:cNvSpPr>
          <p:nvPr/>
        </p:nvSpPr>
        <p:spPr>
          <a:xfrm>
            <a:off x="2396840" y="1241090"/>
            <a:ext cx="9411983" cy="2070378"/>
          </a:xfrm>
          <a:prstGeom prst="rect">
            <a:avLst/>
          </a:prstGeom>
          <a:solidFill>
            <a:schemeClr val="accent2">
              <a:lumMod val="60000"/>
              <a:lumOff val="40000"/>
            </a:schemeClr>
          </a:solidFill>
          <a:ln w="38100">
            <a:noFill/>
          </a:ln>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400050">
              <a:spcAft>
                <a:spcPct val="35000"/>
              </a:spcAft>
              <a:defRPr/>
            </a:pPr>
            <a:r>
              <a:rPr lang="en-US" altLang="vi-VN" sz="2000" dirty="0">
                <a:solidFill>
                  <a:schemeClr val="tx1"/>
                </a:solidFill>
                <a:latin typeface="Times New Roman" panose="02020603050405020304" pitchFamily="18" charset="0"/>
                <a:cs typeface="Times New Roman" panose="02020603050405020304" pitchFamily="18" charset="0"/>
              </a:rPr>
              <a:t> </a:t>
            </a:r>
            <a:r>
              <a:rPr lang="vi-VN" altLang="vi-VN" sz="3600" dirty="0">
                <a:solidFill>
                  <a:schemeClr val="tx1"/>
                </a:solidFill>
                <a:latin typeface="Times New Roman" panose="02020603050405020304" pitchFamily="18" charset="0"/>
                <a:cs typeface="Times New Roman" panose="02020603050405020304" pitchFamily="18" charset="0"/>
              </a:rPr>
              <a:t>- Biết được cấu trúc rẽ nhánh trong thuật toán là gì và khi nào trong thuật toán có cấu trúc rẽ nhánh.</a:t>
            </a:r>
          </a:p>
          <a:p>
            <a:pPr algn="just" defTabSz="400050">
              <a:spcAft>
                <a:spcPct val="35000"/>
              </a:spcAft>
              <a:defRPr/>
            </a:pPr>
            <a:r>
              <a:rPr lang="vi-VN" altLang="vi-VN" sz="3600" dirty="0">
                <a:solidFill>
                  <a:schemeClr val="tx1"/>
                </a:solidFill>
                <a:latin typeface="Times New Roman" panose="02020603050405020304" pitchFamily="18" charset="0"/>
                <a:cs typeface="Times New Roman" panose="02020603050405020304" pitchFamily="18" charset="0"/>
              </a:rPr>
              <a:t>- Thể hiện được cấu trúc rẽ nhánh.</a:t>
            </a:r>
          </a:p>
        </p:txBody>
      </p:sp>
    </p:spTree>
    <p:extLst>
      <p:ext uri="{BB962C8B-B14F-4D97-AF65-F5344CB8AC3E}">
        <p14:creationId xmlns:p14="http://schemas.microsoft.com/office/powerpoint/2010/main" val="427336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20" grpId="0" animBg="1"/>
      <p:bldP spid="2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gray">
          <a:xfrm>
            <a:off x="2161612" y="4531865"/>
            <a:ext cx="9904881" cy="692468"/>
          </a:xfrm>
          <a:prstGeom prst="roundRect">
            <a:avLst>
              <a:gd name="adj" fmla="val 50000"/>
            </a:avLst>
          </a:prstGeom>
          <a:noFill/>
          <a:ln w="57150" algn="ctr">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CC00FF"/>
                </a:solidFill>
              </a:rPr>
              <a:t>2. </a:t>
            </a:r>
            <a:r>
              <a:rPr lang="en-US" altLang="en-US" sz="3200" b="1" dirty="0" err="1">
                <a:solidFill>
                  <a:srgbClr val="CC00FF"/>
                </a:solidFill>
              </a:rPr>
              <a:t>Thể</a:t>
            </a:r>
            <a:r>
              <a:rPr lang="en-US" altLang="en-US" sz="3200" b="1" dirty="0">
                <a:solidFill>
                  <a:srgbClr val="CC00FF"/>
                </a:solidFill>
              </a:rPr>
              <a:t> </a:t>
            </a:r>
            <a:r>
              <a:rPr lang="en-US" altLang="en-US" sz="3200" b="1" dirty="0" err="1">
                <a:solidFill>
                  <a:srgbClr val="CC00FF"/>
                </a:solidFill>
              </a:rPr>
              <a:t>hiện</a:t>
            </a:r>
            <a:r>
              <a:rPr lang="en-US" altLang="en-US" sz="3200" b="1" dirty="0">
                <a:solidFill>
                  <a:srgbClr val="CC00FF"/>
                </a:solidFill>
              </a:rPr>
              <a:t> </a:t>
            </a:r>
            <a:r>
              <a:rPr lang="en-US" altLang="en-US" sz="3200" b="1" dirty="0" err="1">
                <a:solidFill>
                  <a:srgbClr val="CC00FF"/>
                </a:solidFill>
              </a:rPr>
              <a:t>cấu</a:t>
            </a:r>
            <a:r>
              <a:rPr lang="en-US" altLang="en-US" sz="3200" b="1" dirty="0">
                <a:solidFill>
                  <a:srgbClr val="CC00FF"/>
                </a:solidFill>
              </a:rPr>
              <a:t> </a:t>
            </a:r>
            <a:r>
              <a:rPr lang="en-US" altLang="en-US" sz="3200" b="1" dirty="0" err="1">
                <a:solidFill>
                  <a:srgbClr val="CC00FF"/>
                </a:solidFill>
              </a:rPr>
              <a:t>trúc</a:t>
            </a:r>
            <a:r>
              <a:rPr lang="en-US" altLang="en-US" sz="3200" b="1" dirty="0">
                <a:solidFill>
                  <a:srgbClr val="CC00FF"/>
                </a:solidFill>
              </a:rPr>
              <a:t> </a:t>
            </a:r>
            <a:r>
              <a:rPr lang="en-US" altLang="en-US" sz="3200" b="1" dirty="0" err="1">
                <a:solidFill>
                  <a:srgbClr val="CC00FF"/>
                </a:solidFill>
              </a:rPr>
              <a:t>rẽ</a:t>
            </a:r>
            <a:r>
              <a:rPr lang="en-US" altLang="en-US" sz="3200" b="1" dirty="0">
                <a:solidFill>
                  <a:srgbClr val="CC00FF"/>
                </a:solidFill>
              </a:rPr>
              <a:t> </a:t>
            </a:r>
            <a:r>
              <a:rPr lang="en-US" altLang="en-US" sz="3200" b="1" dirty="0" err="1">
                <a:solidFill>
                  <a:srgbClr val="CC00FF"/>
                </a:solidFill>
              </a:rPr>
              <a:t>nhánh</a:t>
            </a:r>
            <a:endParaRPr lang="en-US" altLang="en-US" sz="3200" dirty="0">
              <a:solidFill>
                <a:srgbClr val="CC00FF"/>
              </a:solidFill>
            </a:endParaRPr>
          </a:p>
        </p:txBody>
      </p:sp>
      <p:sp>
        <p:nvSpPr>
          <p:cNvPr id="8" name="AutoShape 5"/>
          <p:cNvSpPr>
            <a:spLocks noChangeArrowheads="1"/>
          </p:cNvSpPr>
          <p:nvPr/>
        </p:nvSpPr>
        <p:spPr bwMode="gray">
          <a:xfrm>
            <a:off x="1872681" y="3239013"/>
            <a:ext cx="10193812" cy="692468"/>
          </a:xfrm>
          <a:prstGeom prst="roundRect">
            <a:avLst>
              <a:gd name="adj" fmla="val 50000"/>
            </a:avLst>
          </a:prstGeom>
          <a:noFill/>
          <a:ln w="57150" algn="ctr">
            <a:solidFill>
              <a:schemeClr val="hlink"/>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33B74"/>
                  </a:outerShdw>
                </a:effectLst>
              </a14:hiddenEffects>
            </a:ex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0099"/>
                </a:solidFill>
              </a:rPr>
              <a:t>1. Lựa chọn hành động tuỳ thuộc vào điều kiện</a:t>
            </a:r>
            <a:endParaRPr lang="en-US" altLang="en-US" sz="3200" b="1" dirty="0">
              <a:solidFill>
                <a:srgbClr val="000099"/>
              </a:solidFill>
            </a:endParaRPr>
          </a:p>
        </p:txBody>
      </p:sp>
      <p:sp>
        <p:nvSpPr>
          <p:cNvPr id="9" name="AutoShape 21"/>
          <p:cNvSpPr>
            <a:spLocks noChangeArrowheads="1"/>
          </p:cNvSpPr>
          <p:nvPr/>
        </p:nvSpPr>
        <p:spPr bwMode="gray">
          <a:xfrm>
            <a:off x="1874720" y="5857814"/>
            <a:ext cx="10191773" cy="692468"/>
          </a:xfrm>
          <a:prstGeom prst="roundRect">
            <a:avLst>
              <a:gd name="adj" fmla="val 50000"/>
            </a:avLst>
          </a:prstGeom>
          <a:noFill/>
          <a:ln w="57150" algn="ctr">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3200" b="1">
                <a:solidFill>
                  <a:srgbClr val="FF0000"/>
                </a:solidFill>
              </a:rPr>
              <a:t>3. Biểu thức điều kiện trong cấu trúc rẽ nhánh </a:t>
            </a:r>
            <a:endParaRPr lang="en-US" altLang="en-US" sz="3200" b="1" dirty="0">
              <a:solidFill>
                <a:srgbClr val="FF0000"/>
              </a:solidFill>
            </a:endParaRPr>
          </a:p>
        </p:txBody>
      </p:sp>
      <p:pic>
        <p:nvPicPr>
          <p:cNvPr id="10" name="Picture 3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 y="2895593"/>
            <a:ext cx="1738313"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0"/>
          <p:cNvSpPr txBox="1">
            <a:spLocks noChangeArrowheads="1"/>
          </p:cNvSpPr>
          <p:nvPr/>
        </p:nvSpPr>
        <p:spPr bwMode="auto">
          <a:xfrm>
            <a:off x="168803" y="3982795"/>
            <a:ext cx="1401762"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altLang="en-US" sz="3200" b="1">
                <a:solidFill>
                  <a:srgbClr val="6600CC"/>
                </a:solidFill>
                <a:latin typeface="+mn-lt"/>
              </a:rPr>
              <a:t>NỘI DUNG BÀI</a:t>
            </a:r>
            <a:endParaRPr lang="en-US" altLang="en-US" sz="3200" b="1" dirty="0">
              <a:solidFill>
                <a:srgbClr val="6600CC"/>
              </a:solidFill>
              <a:latin typeface="+mn-lt"/>
            </a:endParaRPr>
          </a:p>
        </p:txBody>
      </p:sp>
      <p:sp>
        <p:nvSpPr>
          <p:cNvPr id="12" name="Oval 11"/>
          <p:cNvSpPr/>
          <p:nvPr/>
        </p:nvSpPr>
        <p:spPr>
          <a:xfrm>
            <a:off x="1354667" y="3347310"/>
            <a:ext cx="522288" cy="506988"/>
          </a:xfrm>
          <a:prstGeom prst="ellipse">
            <a:avLst/>
          </a:prstGeom>
          <a:solidFill>
            <a:srgbClr val="FF0000">
              <a:alpha val="68000"/>
            </a:srgbClr>
          </a:solidFill>
          <a:effectLst>
            <a:outerShdw blurRad="50800" dist="50800" dir="5400000" algn="ctr" rotWithShape="0">
              <a:srgbClr val="000000">
                <a:alpha val="88000"/>
              </a:srgbClr>
            </a:outerShdw>
          </a:effectLst>
          <a:scene3d>
            <a:camera prst="orthographicFront"/>
            <a:lightRig rig="threePt" dir="t"/>
          </a:scene3d>
          <a:sp3d extrusionH="76200" contourW="12700">
            <a:bevelT prst="slope"/>
            <a:extrusionClr>
              <a:srgbClr val="00B0F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800"/>
          </a:p>
        </p:txBody>
      </p:sp>
      <p:sp>
        <p:nvSpPr>
          <p:cNvPr id="13" name="Oval 12"/>
          <p:cNvSpPr/>
          <p:nvPr/>
        </p:nvSpPr>
        <p:spPr>
          <a:xfrm>
            <a:off x="1610260" y="4572923"/>
            <a:ext cx="522288" cy="506988"/>
          </a:xfrm>
          <a:prstGeom prst="ellipse">
            <a:avLst/>
          </a:prstGeom>
          <a:solidFill>
            <a:srgbClr val="FF0000">
              <a:alpha val="68000"/>
            </a:srgbClr>
          </a:solidFill>
          <a:effectLst>
            <a:outerShdw blurRad="50800" dist="50800" dir="5400000" algn="ctr" rotWithShape="0">
              <a:srgbClr val="000000">
                <a:alpha val="88000"/>
              </a:srgbClr>
            </a:outerShdw>
          </a:effectLst>
          <a:scene3d>
            <a:camera prst="orthographicFront"/>
            <a:lightRig rig="threePt" dir="t"/>
          </a:scene3d>
          <a:sp3d extrusionH="76200" contourW="12700">
            <a:bevelT prst="slope"/>
            <a:extrusionClr>
              <a:srgbClr val="00B0F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800"/>
          </a:p>
        </p:txBody>
      </p:sp>
      <p:sp>
        <p:nvSpPr>
          <p:cNvPr id="14" name="Oval 13"/>
          <p:cNvSpPr/>
          <p:nvPr/>
        </p:nvSpPr>
        <p:spPr>
          <a:xfrm>
            <a:off x="1354667" y="5861989"/>
            <a:ext cx="501698" cy="506988"/>
          </a:xfrm>
          <a:prstGeom prst="ellipse">
            <a:avLst/>
          </a:prstGeom>
          <a:solidFill>
            <a:srgbClr val="FF0000">
              <a:alpha val="68000"/>
            </a:srgbClr>
          </a:solidFill>
          <a:effectLst>
            <a:outerShdw blurRad="50800" dist="50800" dir="5400000" algn="ctr" rotWithShape="0">
              <a:srgbClr val="000000">
                <a:alpha val="88000"/>
              </a:srgbClr>
            </a:outerShdw>
          </a:effectLst>
          <a:scene3d>
            <a:camera prst="orthographicFront"/>
            <a:lightRig rig="threePt" dir="t"/>
          </a:scene3d>
          <a:sp3d extrusionH="76200" contourW="12700">
            <a:bevelT prst="slope"/>
            <a:extrusionClr>
              <a:srgbClr val="00B0F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15" name="Line 2">
            <a:extLst>
              <a:ext uri="{FF2B5EF4-FFF2-40B4-BE49-F238E27FC236}">
                <a16:creationId xmlns:a16="http://schemas.microsoft.com/office/drawing/2014/main" id="{B1FCD977-79E8-461C-9BF5-EF40586ED9CC}"/>
              </a:ext>
            </a:extLst>
          </p:cNvPr>
          <p:cNvSpPr>
            <a:spLocks noChangeShapeType="1"/>
          </p:cNvSpPr>
          <p:nvPr/>
        </p:nvSpPr>
        <p:spPr bwMode="auto">
          <a:xfrm>
            <a:off x="2500219" y="-274437"/>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6"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125506" y="187165"/>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000" b="1" dirty="0">
                <a:solidFill>
                  <a:srgbClr val="FF0066"/>
                </a:solidFill>
                <a:latin typeface="Times New Roman" panose="02020603050405020304" pitchFamily="18" charset="0"/>
                <a:cs typeface="Times New Roman" panose="02020603050405020304" pitchFamily="18" charset="0"/>
              </a:rPr>
              <a:t>TIẾT</a:t>
            </a:r>
            <a:r>
              <a:rPr lang="en-US" altLang="en-US" sz="4000" b="1">
                <a:solidFill>
                  <a:srgbClr val="FF0066"/>
                </a:solidFill>
                <a:latin typeface="Times New Roman" panose="02020603050405020304" pitchFamily="18" charset="0"/>
                <a:cs typeface="Times New Roman" panose="02020603050405020304" pitchFamily="18" charset="0"/>
              </a:rPr>
              <a:t>…. </a:t>
            </a:r>
          </a:p>
        </p:txBody>
      </p:sp>
      <p:sp>
        <p:nvSpPr>
          <p:cNvPr id="17" name="Rectangle 16"/>
          <p:cNvSpPr/>
          <p:nvPr/>
        </p:nvSpPr>
        <p:spPr>
          <a:xfrm>
            <a:off x="71719" y="920427"/>
            <a:ext cx="11994775" cy="1569660"/>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BÀI 3: CẤU TRÚC RẼ NHÁNH TRONG THUẬT TOÁN </a:t>
            </a:r>
          </a:p>
        </p:txBody>
      </p:sp>
    </p:spTree>
    <p:extLst>
      <p:ext uri="{BB962C8B-B14F-4D97-AF65-F5344CB8AC3E}">
        <p14:creationId xmlns:p14="http://schemas.microsoft.com/office/powerpoint/2010/main" val="2315105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8424" y="1271887"/>
            <a:ext cx="11594079"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a:t>
            </a:r>
            <a:r>
              <a:rPr lang="vi-VN" sz="3200">
                <a:solidFill>
                  <a:srgbClr val="FF0000"/>
                </a:solidFill>
                <a:latin typeface="Times New Roman" panose="02020603050405020304" pitchFamily="18" charset="0"/>
                <a:cs typeface="Times New Roman" panose="02020603050405020304" pitchFamily="18" charset="0"/>
              </a:rPr>
              <a:t>dụ:</a:t>
            </a:r>
            <a:endParaRPr lang="vi-VN" sz="3200" dirty="0">
              <a:latin typeface="Times New Roman" panose="02020603050405020304" pitchFamily="18" charset="0"/>
              <a:cs typeface="Times New Roman" panose="02020603050405020304" pitchFamily="18" charset="0"/>
            </a:endParaRPr>
          </a:p>
        </p:txBody>
      </p:sp>
      <p:pic>
        <p:nvPicPr>
          <p:cNvPr id="12" name="Picture 2" descr="images"/>
          <p:cNvPicPr>
            <a:picLocks noChangeAspect="1" noChangeArrowheads="1"/>
          </p:cNvPicPr>
          <p:nvPr/>
        </p:nvPicPr>
        <p:blipFill>
          <a:blip r:embed="rId3">
            <a:extLst>
              <a:ext uri="{28A0092B-C50C-407E-A947-70E740481C1C}">
                <a14:useLocalDpi xmlns:a14="http://schemas.microsoft.com/office/drawing/2010/main" val="0"/>
              </a:ext>
            </a:extLst>
          </a:blip>
          <a:srcRect l="17822" r="27722"/>
          <a:stretch>
            <a:fillRect/>
          </a:stretch>
        </p:blipFill>
        <p:spPr bwMode="auto">
          <a:xfrm>
            <a:off x="5448300" y="1695450"/>
            <a:ext cx="12954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1676400" y="2343150"/>
            <a:ext cx="36957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Nếu </a:t>
            </a:r>
            <a:r>
              <a:rPr lang="en-US" altLang="vi-VN" sz="4400" b="1">
                <a:solidFill>
                  <a:srgbClr val="000000"/>
                </a:solidFill>
                <a:latin typeface="Times New Roman" panose="02020603050405020304" pitchFamily="18" charset="0"/>
                <a:cs typeface="Times New Roman" panose="02020603050405020304" pitchFamily="18" charset="0"/>
              </a:rPr>
              <a:t>gặp đèn đỏ</a:t>
            </a:r>
          </a:p>
        </p:txBody>
      </p:sp>
      <p:sp>
        <p:nvSpPr>
          <p:cNvPr id="14" name="Rectangle 4"/>
          <p:cNvSpPr>
            <a:spLocks noChangeArrowheads="1"/>
          </p:cNvSpPr>
          <p:nvPr/>
        </p:nvSpPr>
        <p:spPr bwMode="auto">
          <a:xfrm>
            <a:off x="6819900" y="2343150"/>
            <a:ext cx="36957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ta dừng lại</a:t>
            </a:r>
          </a:p>
        </p:txBody>
      </p:sp>
      <p:sp>
        <p:nvSpPr>
          <p:cNvPr id="15" name="Line 5"/>
          <p:cNvSpPr>
            <a:spLocks noChangeShapeType="1"/>
          </p:cNvSpPr>
          <p:nvPr/>
        </p:nvSpPr>
        <p:spPr bwMode="auto">
          <a:xfrm>
            <a:off x="4419600" y="3409950"/>
            <a:ext cx="0" cy="123825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6" name="Line 6"/>
          <p:cNvSpPr>
            <a:spLocks noChangeShapeType="1"/>
          </p:cNvSpPr>
          <p:nvPr/>
        </p:nvSpPr>
        <p:spPr bwMode="auto">
          <a:xfrm flipH="1">
            <a:off x="8029574" y="3409950"/>
            <a:ext cx="9525" cy="123825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7" name="Rectangle 7"/>
          <p:cNvSpPr>
            <a:spLocks noChangeArrowheads="1"/>
          </p:cNvSpPr>
          <p:nvPr/>
        </p:nvSpPr>
        <p:spPr bwMode="auto">
          <a:xfrm>
            <a:off x="3276600" y="4648200"/>
            <a:ext cx="2190750" cy="723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cs typeface="Times New Roman" panose="02020603050405020304" pitchFamily="18" charset="0"/>
              </a:rPr>
              <a:t>Điều kiện</a:t>
            </a:r>
          </a:p>
        </p:txBody>
      </p:sp>
      <p:sp>
        <p:nvSpPr>
          <p:cNvPr id="18" name="Rectangle 8"/>
          <p:cNvSpPr>
            <a:spLocks noChangeArrowheads="1"/>
          </p:cNvSpPr>
          <p:nvPr/>
        </p:nvSpPr>
        <p:spPr bwMode="auto">
          <a:xfrm>
            <a:off x="6934200" y="4648200"/>
            <a:ext cx="2524432" cy="723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cs typeface="Times New Roman" panose="02020603050405020304" pitchFamily="18" charset="0"/>
              </a:rPr>
              <a:t>Hành động</a:t>
            </a:r>
          </a:p>
        </p:txBody>
      </p:sp>
      <p:sp>
        <p:nvSpPr>
          <p:cNvPr id="19" name="Cloud Callout 18"/>
          <p:cNvSpPr/>
          <p:nvPr/>
        </p:nvSpPr>
        <p:spPr>
          <a:xfrm>
            <a:off x="1533125" y="1564274"/>
            <a:ext cx="8060787" cy="2938661"/>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Em hãy lấy </a:t>
            </a:r>
            <a:r>
              <a:rPr lang="vi-VN" sz="3600" b="1">
                <a:solidFill>
                  <a:srgbClr val="FF0000"/>
                </a:solidFill>
                <a:latin typeface="Times New Roman" panose="02020603050405020304" pitchFamily="18" charset="0"/>
                <a:cs typeface="Times New Roman" panose="02020603050405020304" pitchFamily="18" charset="0"/>
              </a:rPr>
              <a:t>ví dụ</a:t>
            </a:r>
            <a:r>
              <a:rPr lang="en-US" sz="3600" b="1">
                <a:solidFill>
                  <a:srgbClr val="FF0000"/>
                </a:solidFill>
                <a:latin typeface="Times New Roman" panose="02020603050405020304" pitchFamily="18" charset="0"/>
                <a:cs typeface="Times New Roman" panose="02020603050405020304" pitchFamily="18" charset="0"/>
              </a:rPr>
              <a:t> về câu lệnh phụ thuộc vào điều kiện trong cuộc sống hằng ngày</a:t>
            </a:r>
            <a:r>
              <a:rPr lang="vi-VN"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997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ox(i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ox(i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heckerboard(across)">
                                      <p:cBhvr>
                                        <p:cTn id="44" dur="500"/>
                                        <p:tgtEl>
                                          <p:spTgt spid="15"/>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heckerboard(across)">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amond(in)">
                                      <p:cBhvr>
                                        <p:cTn id="52" dur="500"/>
                                        <p:tgtEl>
                                          <p:spTgt spid="16"/>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amond(in)">
                                      <p:cBhvr>
                                        <p:cTn id="5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3" grpId="0" animBg="1"/>
      <p:bldP spid="14" grpId="0" animBg="1"/>
      <p:bldP spid="17" grpId="0" animBg="1"/>
      <p:bldP spid="18" grpId="0"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8424" y="1271887"/>
            <a:ext cx="11594079"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a:t>
            </a:r>
            <a:r>
              <a:rPr lang="vi-VN" sz="3200">
                <a:solidFill>
                  <a:srgbClr val="FF0000"/>
                </a:solidFill>
                <a:latin typeface="Times New Roman" panose="02020603050405020304" pitchFamily="18" charset="0"/>
                <a:cs typeface="Times New Roman" panose="02020603050405020304" pitchFamily="18" charset="0"/>
              </a:rPr>
              <a:t>dụ:</a:t>
            </a:r>
            <a:endParaRPr lang="vi-VN" sz="3200" dirty="0">
              <a:latin typeface="Times New Roman" panose="02020603050405020304" pitchFamily="18" charset="0"/>
              <a:cs typeface="Times New Roman" panose="02020603050405020304" pitchFamily="18" charset="0"/>
            </a:endParaRPr>
          </a:p>
        </p:txBody>
      </p:sp>
      <p:sp>
        <p:nvSpPr>
          <p:cNvPr id="19" name="Rectangle 2"/>
          <p:cNvSpPr>
            <a:spLocks noChangeArrowheads="1"/>
          </p:cNvSpPr>
          <p:nvPr/>
        </p:nvSpPr>
        <p:spPr bwMode="auto">
          <a:xfrm>
            <a:off x="1952318" y="2262033"/>
            <a:ext cx="426167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3600">
                <a:solidFill>
                  <a:srgbClr val="000000"/>
                </a:solidFill>
                <a:latin typeface="Times New Roman" panose="02020603050405020304" pitchFamily="18" charset="0"/>
              </a:rPr>
              <a:t>Nếu khách đến nhà,</a:t>
            </a:r>
          </a:p>
        </p:txBody>
      </p:sp>
      <p:sp>
        <p:nvSpPr>
          <p:cNvPr id="20" name="Rectangle 3"/>
          <p:cNvSpPr>
            <a:spLocks noChangeArrowheads="1"/>
          </p:cNvSpPr>
          <p:nvPr/>
        </p:nvSpPr>
        <p:spPr bwMode="auto">
          <a:xfrm>
            <a:off x="6351638" y="2262033"/>
            <a:ext cx="4650659" cy="1066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3600">
                <a:solidFill>
                  <a:srgbClr val="000000"/>
                </a:solidFill>
                <a:latin typeface="Times New Roman" panose="02020603050405020304" pitchFamily="18" charset="0"/>
              </a:rPr>
              <a:t>em pha trà mời khách</a:t>
            </a:r>
          </a:p>
        </p:txBody>
      </p:sp>
      <p:sp>
        <p:nvSpPr>
          <p:cNvPr id="21" name="Line 4"/>
          <p:cNvSpPr>
            <a:spLocks noChangeShapeType="1"/>
          </p:cNvSpPr>
          <p:nvPr/>
        </p:nvSpPr>
        <p:spPr bwMode="auto">
          <a:xfrm>
            <a:off x="4409768" y="3347883"/>
            <a:ext cx="0" cy="872615"/>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5"/>
          <p:cNvSpPr>
            <a:spLocks noChangeShapeType="1"/>
          </p:cNvSpPr>
          <p:nvPr/>
        </p:nvSpPr>
        <p:spPr bwMode="auto">
          <a:xfrm>
            <a:off x="8034643" y="3347883"/>
            <a:ext cx="23507" cy="85413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Rectangle 6"/>
          <p:cNvSpPr>
            <a:spLocks noChangeArrowheads="1"/>
          </p:cNvSpPr>
          <p:nvPr/>
        </p:nvSpPr>
        <p:spPr bwMode="auto">
          <a:xfrm>
            <a:off x="3152467" y="4202013"/>
            <a:ext cx="2499851" cy="67166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rPr>
              <a:t>Điều kiện</a:t>
            </a:r>
          </a:p>
        </p:txBody>
      </p:sp>
      <p:sp>
        <p:nvSpPr>
          <p:cNvPr id="24" name="Rectangle 7"/>
          <p:cNvSpPr>
            <a:spLocks noChangeArrowheads="1"/>
          </p:cNvSpPr>
          <p:nvPr/>
        </p:nvSpPr>
        <p:spPr bwMode="auto">
          <a:xfrm>
            <a:off x="6962467" y="4202013"/>
            <a:ext cx="2499851" cy="67166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rPr>
              <a:t>Hành động</a:t>
            </a:r>
          </a:p>
        </p:txBody>
      </p:sp>
      <p:sp>
        <p:nvSpPr>
          <p:cNvPr id="25" name="Text Box 18"/>
          <p:cNvSpPr txBox="1">
            <a:spLocks noChangeArrowheads="1"/>
          </p:cNvSpPr>
          <p:nvPr/>
        </p:nvSpPr>
        <p:spPr bwMode="auto">
          <a:xfrm>
            <a:off x="414643" y="5365750"/>
            <a:ext cx="1135786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9525">
              <a:defRPr sz="2800">
                <a:solidFill>
                  <a:schemeClr val="tx1"/>
                </a:solidFill>
                <a:latin typeface="Arial" panose="020B0604020202020204" pitchFamily="34" charset="0"/>
              </a:defRPr>
            </a:lvl1pPr>
            <a:lvl2pPr marL="1190625" indent="-609600">
              <a:defRPr sz="2800">
                <a:solidFill>
                  <a:schemeClr val="tx1"/>
                </a:solidFill>
                <a:latin typeface="Arial" panose="020B0604020202020204" pitchFamily="34" charset="0"/>
              </a:defRPr>
            </a:lvl2pPr>
            <a:lvl3pPr marL="1762125" indent="-609600">
              <a:defRPr sz="2800">
                <a:solidFill>
                  <a:schemeClr val="tx1"/>
                </a:solidFill>
                <a:latin typeface="Arial" panose="020B0604020202020204" pitchFamily="34" charset="0"/>
              </a:defRPr>
            </a:lvl3pPr>
            <a:lvl4pPr marL="2333625" indent="-609600">
              <a:defRPr sz="2800">
                <a:solidFill>
                  <a:schemeClr val="tx1"/>
                </a:solidFill>
                <a:latin typeface="Arial" panose="020B0604020202020204" pitchFamily="34" charset="0"/>
              </a:defRPr>
            </a:lvl4pPr>
            <a:lvl5pPr marL="2905125" indent="-609600">
              <a:defRPr sz="2800">
                <a:solidFill>
                  <a:schemeClr val="tx1"/>
                </a:solidFill>
                <a:latin typeface="Arial" panose="020B0604020202020204" pitchFamily="34" charset="0"/>
              </a:defRPr>
            </a:lvl5pPr>
            <a:lvl6pPr marL="3362325" indent="-609600" eaLnBrk="0" fontAlgn="base" hangingPunct="0">
              <a:spcBef>
                <a:spcPct val="0"/>
              </a:spcBef>
              <a:spcAft>
                <a:spcPct val="0"/>
              </a:spcAft>
              <a:defRPr sz="2800">
                <a:solidFill>
                  <a:schemeClr val="tx1"/>
                </a:solidFill>
                <a:latin typeface="Arial" panose="020B0604020202020204" pitchFamily="34" charset="0"/>
              </a:defRPr>
            </a:lvl6pPr>
            <a:lvl7pPr marL="3819525" indent="-609600" eaLnBrk="0" fontAlgn="base" hangingPunct="0">
              <a:spcBef>
                <a:spcPct val="0"/>
              </a:spcBef>
              <a:spcAft>
                <a:spcPct val="0"/>
              </a:spcAft>
              <a:defRPr sz="2800">
                <a:solidFill>
                  <a:schemeClr val="tx1"/>
                </a:solidFill>
                <a:latin typeface="Arial" panose="020B0604020202020204" pitchFamily="34" charset="0"/>
              </a:defRPr>
            </a:lvl7pPr>
            <a:lvl8pPr marL="4276725" indent="-609600" eaLnBrk="0" fontAlgn="base" hangingPunct="0">
              <a:spcBef>
                <a:spcPct val="0"/>
              </a:spcBef>
              <a:spcAft>
                <a:spcPct val="0"/>
              </a:spcAft>
              <a:defRPr sz="2800">
                <a:solidFill>
                  <a:schemeClr val="tx1"/>
                </a:solidFill>
                <a:latin typeface="Arial" panose="020B0604020202020204" pitchFamily="34" charset="0"/>
              </a:defRPr>
            </a:lvl8pPr>
            <a:lvl9pPr marL="4733925" indent="-609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a:solidFill>
                  <a:srgbClr val="000000"/>
                </a:solidFill>
                <a:latin typeface="Times New Roman" panose="02020603050405020304" pitchFamily="18" charset="0"/>
              </a:rPr>
              <a:t>Trong cuộc sống hằng ngày, từ </a:t>
            </a:r>
            <a:r>
              <a:rPr lang="en-US" altLang="vi-VN">
                <a:solidFill>
                  <a:srgbClr val="FF0066"/>
                </a:solidFill>
                <a:latin typeface="Times New Roman" panose="02020603050405020304" pitchFamily="18" charset="0"/>
              </a:rPr>
              <a:t>“nếu”</a:t>
            </a:r>
            <a:r>
              <a:rPr lang="en-US" altLang="vi-VN">
                <a:solidFill>
                  <a:srgbClr val="000000"/>
                </a:solidFill>
                <a:latin typeface="Times New Roman" panose="02020603050405020304" pitchFamily="18" charset="0"/>
              </a:rPr>
              <a:t> trong các câu trên được dùng để chỉ một </a:t>
            </a:r>
            <a:r>
              <a:rPr lang="en-US" altLang="vi-VN">
                <a:solidFill>
                  <a:srgbClr val="FF0066"/>
                </a:solidFill>
                <a:latin typeface="Times New Roman" panose="02020603050405020304" pitchFamily="18" charset="0"/>
              </a:rPr>
              <a:t>“điều kiện”</a:t>
            </a:r>
            <a:r>
              <a:rPr lang="en-US" altLang="vi-VN">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12640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heckerboard(across)">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heckerboard(across)">
                                      <p:cBhvr>
                                        <p:cTn id="35" dur="500"/>
                                        <p:tgtEl>
                                          <p:spTgt spid="2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ox(in)">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9" grpId="0" animBg="1"/>
      <p:bldP spid="20" grpId="0" animBg="1"/>
      <p:bldP spid="23" grpId="0" animBg="1"/>
      <p:bldP spid="24" grpId="0" animBg="1"/>
      <p:bldP spid="25" grpId="0"/>
    </p:bldLst>
  </p:timing>
</p:sld>
</file>

<file path=ppt/theme/theme1.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3964</TotalTime>
  <Words>2408</Words>
  <Application>Microsoft Office PowerPoint</Application>
  <PresentationFormat>Widescreen</PresentationFormat>
  <Paragraphs>1134</Paragraphs>
  <Slides>34</Slides>
  <Notes>6</Notes>
  <HiddenSlides>0</HiddenSlides>
  <MMClips>1</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34</vt:i4>
      </vt:variant>
    </vt:vector>
  </HeadingPairs>
  <TitlesOfParts>
    <vt:vector size="54" baseType="lpstr">
      <vt:lpstr>Arial</vt:lpstr>
      <vt:lpstr>Calibri</vt:lpstr>
      <vt:lpstr>Calibri Light</vt:lpstr>
      <vt:lpstr>Chu Van An</vt:lpstr>
      <vt:lpstr>Tahoma</vt:lpstr>
      <vt:lpstr>Times New Roman</vt:lpstr>
      <vt:lpstr>Times New Roman (Headings)</vt:lpstr>
      <vt:lpstr>VNI-Times</vt:lpstr>
      <vt:lpstr>Wingdings</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Office Theme</vt:lpstr>
      <vt:lpstr>PowerPoint Presentation</vt:lpstr>
      <vt:lpstr>PowerPoint Presentation</vt:lpstr>
      <vt:lpstr>Trò chơi: “TRÒ CHƠI HỎI ĐÁP”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HẰNG NGUYỄN</cp:lastModifiedBy>
  <cp:revision>354</cp:revision>
  <dcterms:created xsi:type="dcterms:W3CDTF">2021-06-22T15:39:08Z</dcterms:created>
  <dcterms:modified xsi:type="dcterms:W3CDTF">2021-08-16T14:16:26Z</dcterms:modified>
</cp:coreProperties>
</file>