
<file path=[Content_Types].xml><?xml version="1.0" encoding="utf-8"?>
<Types xmlns="http://schemas.openxmlformats.org/package/2006/content-types">
  <Default Extension="png" ContentType="image/png"/>
  <Default Extension="bin" ContentType="application/vnd.ms-office.activeX"/>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4476" r:id="rId1"/>
  </p:sldMasterIdLst>
  <p:notesMasterIdLst>
    <p:notesMasterId r:id="rId24"/>
  </p:notesMasterIdLst>
  <p:handoutMasterIdLst>
    <p:handoutMasterId r:id="rId25"/>
  </p:handoutMasterIdLst>
  <p:sldIdLst>
    <p:sldId id="256" r:id="rId2"/>
    <p:sldId id="281" r:id="rId3"/>
    <p:sldId id="280" r:id="rId4"/>
    <p:sldId id="282" r:id="rId5"/>
    <p:sldId id="283" r:id="rId6"/>
    <p:sldId id="279" r:id="rId7"/>
    <p:sldId id="284" r:id="rId8"/>
    <p:sldId id="286" r:id="rId9"/>
    <p:sldId id="288" r:id="rId10"/>
    <p:sldId id="289" r:id="rId11"/>
    <p:sldId id="304" r:id="rId12"/>
    <p:sldId id="287" r:id="rId13"/>
    <p:sldId id="291" r:id="rId14"/>
    <p:sldId id="293" r:id="rId15"/>
    <p:sldId id="295" r:id="rId16"/>
    <p:sldId id="294" r:id="rId17"/>
    <p:sldId id="297" r:id="rId18"/>
    <p:sldId id="300" r:id="rId19"/>
    <p:sldId id="305" r:id="rId20"/>
    <p:sldId id="302" r:id="rId21"/>
    <p:sldId id="301" r:id="rId22"/>
    <p:sldId id="276" r:id="rId23"/>
  </p:sldIdLst>
  <p:sldSz cx="9144000" cy="6858000" type="screen4x3"/>
  <p:notesSz cx="6858000" cy="9144000"/>
  <p:embeddedFontLst>
    <p:embeddedFont>
      <p:font typeface="Calibri"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6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2668F7-66CA-45C5-9E7D-CFAE3C1ED636}" type="datetimeFigureOut">
              <a:rPr lang="en-US" smtClean="0"/>
              <a:t>10/10/2020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AA0F32-7828-4B50-B900-80F7094AF665}" type="slidenum">
              <a:rPr lang="en-US" smtClean="0"/>
              <a:t>‹#›</a:t>
            </a:fld>
            <a:endParaRPr lang="en-US"/>
          </a:p>
        </p:txBody>
      </p:sp>
    </p:spTree>
    <p:extLst>
      <p:ext uri="{BB962C8B-B14F-4D97-AF65-F5344CB8AC3E}">
        <p14:creationId xmlns:p14="http://schemas.microsoft.com/office/powerpoint/2010/main" val="1332763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1FE3CA-BD17-4C90-9BF6-6BABA79F689F}" type="datetimeFigureOut">
              <a:rPr lang="en-US" smtClean="0"/>
              <a:t>10/10/2020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5117B-5ABF-4DAD-B190-C75FBBBEF072}" type="slidenum">
              <a:rPr lang="en-US" smtClean="0"/>
              <a:t>‹#›</a:t>
            </a:fld>
            <a:endParaRPr lang="en-US"/>
          </a:p>
        </p:txBody>
      </p:sp>
    </p:spTree>
    <p:extLst>
      <p:ext uri="{BB962C8B-B14F-4D97-AF65-F5344CB8AC3E}">
        <p14:creationId xmlns:p14="http://schemas.microsoft.com/office/powerpoint/2010/main" val="3435055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743200"/>
          </a:xfrm>
        </p:spPr>
        <p:txBody>
          <a:bodyPr>
            <a:normAutofit/>
          </a:bodyPr>
          <a:lstStyle>
            <a:lvl1pPr algn="ctr">
              <a:defRPr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164578" y="4267200"/>
            <a:ext cx="5410200" cy="1447800"/>
          </a:xfrm>
        </p:spPr>
        <p:txBody>
          <a:bodyPr>
            <a:normAutofit/>
          </a:bodyPr>
          <a:lstStyle>
            <a:lvl1pPr marL="0" indent="0" algn="l">
              <a:buNone/>
              <a:defRPr sz="2800" b="1">
                <a:solidFill>
                  <a:srgbClr val="00B050"/>
                </a:solidFill>
                <a:effectLst>
                  <a:outerShdw blurRad="38100" dist="38100" dir="2700000" algn="tl">
                    <a:srgbClr val="000000">
                      <a:alpha val="43137"/>
                    </a:srgbClr>
                  </a:outerShdw>
                </a:effectLst>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6356350"/>
            <a:ext cx="2438400" cy="365125"/>
          </a:xfrm>
          <a:prstGeom prst="rect">
            <a:avLst/>
          </a:prstGeom>
        </p:spPr>
        <p:txBody>
          <a:bodyPr/>
          <a:lstStyle>
            <a:lvl1pPr>
              <a:defRPr>
                <a:latin typeface="Times New Roman" pitchFamily="18" charset="0"/>
                <a:cs typeface="Times New Roman" pitchFamily="18" charset="0"/>
              </a:defRPr>
            </a:lvl1pPr>
          </a:lstStyle>
          <a:p>
            <a:fld id="{12DBD3CE-F434-4098-B3C6-CA6C323A2559}" type="datetime1">
              <a:rPr lang="en-US" smtClean="0"/>
              <a:t>10/10/2020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12"/>
          </p:nvPr>
        </p:nvSpPr>
        <p:spPr>
          <a:xfrm>
            <a:off x="6553200" y="6356350"/>
            <a:ext cx="24384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346" y="30346"/>
            <a:ext cx="960254" cy="960254"/>
          </a:xfrm>
          <a:prstGeom prst="rect">
            <a:avLst/>
          </a:prstGeom>
        </p:spPr>
      </p:pic>
      <p:sp>
        <p:nvSpPr>
          <p:cNvPr id="8" name="TextBox 7"/>
          <p:cNvSpPr txBox="1"/>
          <p:nvPr userDrawn="1"/>
        </p:nvSpPr>
        <p:spPr>
          <a:xfrm>
            <a:off x="1165927" y="0"/>
            <a:ext cx="6705600" cy="923330"/>
          </a:xfrm>
          <a:prstGeom prst="rect">
            <a:avLst/>
          </a:prstGeom>
          <a:noFill/>
        </p:spPr>
        <p:txBody>
          <a:bodyPr wrap="square" rtlCol="0" anchor="b" anchorCtr="0">
            <a:spAutoFit/>
          </a:bodyPr>
          <a:lstStyle/>
          <a:p>
            <a:pPr algn="ctr"/>
            <a:r>
              <a:rPr lang="en-US" b="0" smtClean="0">
                <a:solidFill>
                  <a:srgbClr val="7030A0"/>
                </a:solidFill>
                <a:latin typeface="Times New Roman" pitchFamily="18" charset="0"/>
                <a:cs typeface="Times New Roman" pitchFamily="18" charset="0"/>
              </a:rPr>
              <a:t>SỞ</a:t>
            </a:r>
            <a:r>
              <a:rPr lang="en-US" b="0" baseline="0" smtClean="0">
                <a:solidFill>
                  <a:srgbClr val="7030A0"/>
                </a:solidFill>
                <a:latin typeface="Times New Roman" pitchFamily="18" charset="0"/>
                <a:cs typeface="Times New Roman" pitchFamily="18" charset="0"/>
              </a:rPr>
              <a:t> GIÁO DỤC VÀ ĐÀO TẠO THÀNH PHỐ HỒ CHÍ MINH</a:t>
            </a:r>
          </a:p>
          <a:p>
            <a:pPr algn="ctr"/>
            <a:r>
              <a:rPr lang="en-US" b="1" baseline="0" smtClean="0">
                <a:solidFill>
                  <a:srgbClr val="7030A0"/>
                </a:solidFill>
                <a:latin typeface="Times New Roman" pitchFamily="18" charset="0"/>
                <a:cs typeface="Times New Roman" pitchFamily="18" charset="0"/>
              </a:rPr>
              <a:t>Trường THPT TRẦN QUANG KHẢI</a:t>
            </a:r>
          </a:p>
          <a:p>
            <a:pPr algn="ctr"/>
            <a:r>
              <a:rPr lang="en-US" b="0" baseline="0" err="1" smtClean="0">
                <a:solidFill>
                  <a:srgbClr val="7030A0"/>
                </a:solidFill>
                <a:latin typeface="Times New Roman" pitchFamily="18" charset="0"/>
                <a:cs typeface="Times New Roman" pitchFamily="18" charset="0"/>
              </a:rPr>
              <a:t>Tổ</a:t>
            </a:r>
            <a:r>
              <a:rPr lang="en-US" b="0" baseline="0" smtClean="0">
                <a:solidFill>
                  <a:srgbClr val="7030A0"/>
                </a:solidFill>
                <a:latin typeface="Times New Roman" pitchFamily="18" charset="0"/>
                <a:cs typeface="Times New Roman" pitchFamily="18" charset="0"/>
              </a:rPr>
              <a:t> </a:t>
            </a:r>
            <a:r>
              <a:rPr lang="en-US" b="0" baseline="0" err="1" smtClean="0">
                <a:solidFill>
                  <a:srgbClr val="7030A0"/>
                </a:solidFill>
                <a:latin typeface="Times New Roman" pitchFamily="18" charset="0"/>
                <a:cs typeface="Times New Roman" pitchFamily="18" charset="0"/>
              </a:rPr>
              <a:t>bộ</a:t>
            </a:r>
            <a:r>
              <a:rPr lang="en-US" b="0" baseline="0" smtClean="0">
                <a:solidFill>
                  <a:srgbClr val="7030A0"/>
                </a:solidFill>
                <a:latin typeface="Times New Roman" pitchFamily="18" charset="0"/>
                <a:cs typeface="Times New Roman" pitchFamily="18" charset="0"/>
              </a:rPr>
              <a:t> </a:t>
            </a:r>
            <a:r>
              <a:rPr lang="en-US" b="0" baseline="0" err="1" smtClean="0">
                <a:solidFill>
                  <a:srgbClr val="7030A0"/>
                </a:solidFill>
                <a:latin typeface="Times New Roman" pitchFamily="18" charset="0"/>
                <a:cs typeface="Times New Roman" pitchFamily="18" charset="0"/>
              </a:rPr>
              <a:t>môn</a:t>
            </a:r>
            <a:r>
              <a:rPr lang="en-US" b="0" baseline="0" smtClean="0">
                <a:solidFill>
                  <a:srgbClr val="7030A0"/>
                </a:solidFill>
                <a:latin typeface="Times New Roman" pitchFamily="18" charset="0"/>
                <a:cs typeface="Times New Roman" pitchFamily="18" charset="0"/>
              </a:rPr>
              <a:t>: </a:t>
            </a:r>
            <a:r>
              <a:rPr lang="en-US" b="1" baseline="0" smtClean="0">
                <a:solidFill>
                  <a:srgbClr val="7030A0"/>
                </a:solidFill>
                <a:latin typeface="Times New Roman" pitchFamily="18" charset="0"/>
                <a:cs typeface="Times New Roman" pitchFamily="18" charset="0"/>
              </a:rPr>
              <a:t>TIN HỌC</a:t>
            </a:r>
            <a:endParaRPr lang="en-US" b="1">
              <a:solidFill>
                <a:srgbClr val="7030A0"/>
              </a:solidFill>
              <a:latin typeface="Times New Roman" pitchFamily="18" charset="0"/>
              <a:cs typeface="Times New Roman" pitchFamily="18" charset="0"/>
            </a:endParaRPr>
          </a:p>
        </p:txBody>
      </p:sp>
      <p:cxnSp>
        <p:nvCxnSpPr>
          <p:cNvPr id="10" name="Straight Connector 9"/>
          <p:cNvCxnSpPr/>
          <p:nvPr userDrawn="1"/>
        </p:nvCxnSpPr>
        <p:spPr>
          <a:xfrm>
            <a:off x="5105400" y="5943600"/>
            <a:ext cx="373380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86375" y="5943600"/>
            <a:ext cx="3371850" cy="369332"/>
          </a:xfrm>
          <a:prstGeom prst="rect">
            <a:avLst/>
          </a:prstGeom>
          <a:noFill/>
        </p:spPr>
        <p:txBody>
          <a:bodyPr wrap="square" rtlCol="0">
            <a:spAutoFit/>
          </a:bodyPr>
          <a:lstStyle/>
          <a:p>
            <a:pPr algn="ctr"/>
            <a:r>
              <a:rPr lang="en-US" sz="1800" b="0" smtClean="0">
                <a:solidFill>
                  <a:srgbClr val="7030A0"/>
                </a:solidFill>
                <a:effectLst/>
                <a:latin typeface="Times New Roman" pitchFamily="18" charset="0"/>
                <a:cs typeface="Times New Roman" pitchFamily="18" charset="0"/>
              </a:rPr>
              <a:t>Bài</a:t>
            </a:r>
            <a:r>
              <a:rPr lang="en-US" sz="1800" b="0" baseline="0" smtClean="0">
                <a:solidFill>
                  <a:srgbClr val="7030A0"/>
                </a:solidFill>
                <a:effectLst/>
                <a:latin typeface="Times New Roman" pitchFamily="18" charset="0"/>
                <a:cs typeface="Times New Roman" pitchFamily="18" charset="0"/>
              </a:rPr>
              <a:t> dạy điện tử Tin học Lớp 12</a:t>
            </a:r>
            <a:endParaRPr lang="en-US" sz="1800" b="0">
              <a:solidFill>
                <a:srgbClr val="7030A0"/>
              </a:solidFill>
              <a:effectLst/>
              <a:latin typeface="Times New Roman" pitchFamily="18" charset="0"/>
              <a:cs typeface="Times New Roman" pitchFamily="18" charset="0"/>
            </a:endParaRPr>
          </a:p>
        </p:txBody>
      </p:sp>
    </p:spTree>
    <p:controls>
      <mc:AlternateContent xmlns:mc="http://schemas.openxmlformats.org/markup-compatibility/2006">
        <mc:Choice xmlns:v="urn:schemas-microsoft-com:vml" Requires="v">
          <p:control spid="1046" name="ShockwaveFlash1" r:id="rId2" imgW="914286" imgH="914286"/>
        </mc:Choice>
        <mc:Fallback>
          <p:control name="ShockwaveFlash1" r:id="rId2" imgW="914286" imgH="914286">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218643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152400" y="6356350"/>
            <a:ext cx="2438400" cy="365125"/>
          </a:xfrm>
          <a:prstGeom prst="rect">
            <a:avLst/>
          </a:prstGeom>
        </p:spPr>
        <p:txBody>
          <a:bodyPr/>
          <a:lstStyle>
            <a:lvl1pPr>
              <a:defRPr>
                <a:latin typeface="Times New Roman" pitchFamily="18" charset="0"/>
                <a:cs typeface="Times New Roman" pitchFamily="18" charset="0"/>
              </a:defRPr>
            </a:lvl1pPr>
          </a:lstStyle>
          <a:p>
            <a:fld id="{1657119B-2334-4AB7-8B2B-F6711449F625}" type="datetime1">
              <a:rPr lang="en-US" smtClean="0"/>
              <a:t>10/10/2020</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12"/>
          </p:nvPr>
        </p:nvSpPr>
        <p:spPr>
          <a:xfrm>
            <a:off x="6553200" y="6356350"/>
            <a:ext cx="24384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080937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152400" y="6356350"/>
            <a:ext cx="2438400" cy="365125"/>
          </a:xfrm>
          <a:prstGeom prst="rect">
            <a:avLst/>
          </a:prstGeom>
        </p:spPr>
        <p:txBody>
          <a:bodyPr/>
          <a:lstStyle>
            <a:lvl1pPr>
              <a:defRPr>
                <a:latin typeface="Times New Roman" pitchFamily="18" charset="0"/>
                <a:cs typeface="Times New Roman" pitchFamily="18" charset="0"/>
              </a:defRPr>
            </a:lvl1pPr>
          </a:lstStyle>
          <a:p>
            <a:fld id="{23E59595-1382-4039-A167-96EC35B75404}" type="datetime1">
              <a:rPr lang="en-US" smtClean="0"/>
              <a:t>10/10/2020</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12"/>
          </p:nvPr>
        </p:nvSpPr>
        <p:spPr>
          <a:xfrm>
            <a:off x="6553200" y="6356350"/>
            <a:ext cx="24384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357077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342900" indent="-342900">
              <a:buFont typeface="Times New Roman" pitchFamily="18" charset="0"/>
              <a:buChar char="‒"/>
              <a:defRPr sz="2400"/>
            </a:lvl1pPr>
            <a:lvl2pPr marL="742950" indent="-285750">
              <a:buFont typeface="Times New Roman" pitchFamily="18" charset="0"/>
              <a:buChar char="+"/>
              <a:defRPr sz="2400"/>
            </a:lvl2pPr>
            <a:lvl3pPr marL="1143000" indent="-228600">
              <a:buFont typeface="Courier New" pitchFamily="49" charset="0"/>
              <a:buChar char="o"/>
              <a:defRPr sz="2400"/>
            </a:lvl3pPr>
            <a:lvl4pPr marL="1600200" indent="-228600">
              <a:buFont typeface="Arial" pitchFamily="34" charset="0"/>
              <a:buChar cha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52400" y="6356350"/>
            <a:ext cx="2438400" cy="365125"/>
          </a:xfrm>
          <a:prstGeom prst="rect">
            <a:avLst/>
          </a:prstGeom>
        </p:spPr>
        <p:txBody>
          <a:bodyPr/>
          <a:lstStyle>
            <a:lvl1pPr>
              <a:defRPr>
                <a:latin typeface="Times New Roman" pitchFamily="18" charset="0"/>
                <a:cs typeface="Times New Roman" pitchFamily="18" charset="0"/>
              </a:defRPr>
            </a:lvl1pPr>
          </a:lstStyle>
          <a:p>
            <a:fld id="{D41FD3B5-0274-482C-B27E-B84BABC6746E}" type="datetime1">
              <a:rPr lang="en-US" smtClean="0"/>
              <a:t>10/10/2020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12"/>
          </p:nvPr>
        </p:nvSpPr>
        <p:spPr>
          <a:xfrm>
            <a:off x="6553200" y="6356350"/>
            <a:ext cx="24384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13524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152400" y="6356350"/>
            <a:ext cx="2438400" cy="365125"/>
          </a:xfrm>
          <a:prstGeom prst="rect">
            <a:avLst/>
          </a:prstGeom>
        </p:spPr>
        <p:txBody>
          <a:bodyPr/>
          <a:lstStyle>
            <a:lvl1pPr>
              <a:defRPr>
                <a:latin typeface="Times New Roman" pitchFamily="18" charset="0"/>
                <a:cs typeface="Times New Roman" pitchFamily="18" charset="0"/>
              </a:defRPr>
            </a:lvl1pPr>
          </a:lstStyle>
          <a:p>
            <a:fld id="{97E4037F-91E6-4326-B615-80C49E0ECEBB}" type="datetime1">
              <a:rPr lang="en-US" smtClean="0"/>
              <a:t>10/10/2020</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12"/>
          </p:nvPr>
        </p:nvSpPr>
        <p:spPr>
          <a:xfrm>
            <a:off x="6553200" y="6356350"/>
            <a:ext cx="24384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20300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152400" y="6356350"/>
            <a:ext cx="2438400" cy="365125"/>
          </a:xfrm>
          <a:prstGeom prst="rect">
            <a:avLst/>
          </a:prstGeom>
        </p:spPr>
        <p:txBody>
          <a:bodyPr/>
          <a:lstStyle>
            <a:lvl1pPr>
              <a:defRPr>
                <a:latin typeface="Times New Roman" pitchFamily="18" charset="0"/>
                <a:cs typeface="Times New Roman" pitchFamily="18" charset="0"/>
              </a:defRPr>
            </a:lvl1pPr>
          </a:lstStyle>
          <a:p>
            <a:fld id="{0D0105BE-0149-4773-B2E1-D5C504D97FE1}" type="datetime1">
              <a:rPr lang="en-US" smtClean="0"/>
              <a:t>10/10/2020</a:t>
            </a:fld>
            <a:endParaRPr lang="en-US"/>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0" name="Slide Number Placeholder 5"/>
          <p:cNvSpPr>
            <a:spLocks noGrp="1"/>
          </p:cNvSpPr>
          <p:nvPr>
            <p:ph type="sldNum" sz="quarter" idx="12"/>
          </p:nvPr>
        </p:nvSpPr>
        <p:spPr>
          <a:xfrm>
            <a:off x="6553200" y="6356350"/>
            <a:ext cx="24384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01373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90600"/>
            <a:ext cx="4040188" cy="639762"/>
          </a:xfrm>
        </p:spPr>
        <p:txBody>
          <a:bodyPr anchor="b"/>
          <a:lstStyle>
            <a:lvl1pPr marL="0" indent="0" algn="ctr">
              <a:spcBef>
                <a:spcPts val="600"/>
              </a:spcBef>
              <a:spcAft>
                <a:spcPts val="600"/>
              </a:spcAft>
              <a:buNone/>
              <a:defRPr sz="2400" b="1">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52600"/>
            <a:ext cx="4040188" cy="4495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90600"/>
            <a:ext cx="4041775" cy="639762"/>
          </a:xfrm>
        </p:spPr>
        <p:txBody>
          <a:bodyPr anchor="b"/>
          <a:lstStyle>
            <a:lvl1pPr marL="0" indent="0" algn="ctr">
              <a:spcBef>
                <a:spcPts val="600"/>
              </a:spcBef>
              <a:spcAft>
                <a:spcPts val="600"/>
              </a:spcAft>
              <a:buNone/>
              <a:defRPr sz="2400" b="1">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52600"/>
            <a:ext cx="4041775" cy="4495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152400" y="6356350"/>
            <a:ext cx="2438400" cy="365125"/>
          </a:xfrm>
          <a:prstGeom prst="rect">
            <a:avLst/>
          </a:prstGeom>
        </p:spPr>
        <p:txBody>
          <a:bodyPr/>
          <a:lstStyle>
            <a:lvl1pPr>
              <a:defRPr>
                <a:latin typeface="Times New Roman" pitchFamily="18" charset="0"/>
                <a:cs typeface="Times New Roman" pitchFamily="18" charset="0"/>
              </a:defRPr>
            </a:lvl1pPr>
          </a:lstStyle>
          <a:p>
            <a:fld id="{5EAC3D9A-6C33-43B2-8CA4-BD049DA1DC1A}" type="datetime1">
              <a:rPr lang="en-US" smtClean="0"/>
              <a:t>10/10/2020</a:t>
            </a:fld>
            <a:endParaRPr lang="en-US"/>
          </a:p>
        </p:txBody>
      </p:sp>
      <p:sp>
        <p:nvSpPr>
          <p:cNvPr id="11"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2" name="Slide Number Placeholder 5"/>
          <p:cNvSpPr>
            <a:spLocks noGrp="1"/>
          </p:cNvSpPr>
          <p:nvPr>
            <p:ph type="sldNum" sz="quarter" idx="12"/>
          </p:nvPr>
        </p:nvSpPr>
        <p:spPr>
          <a:xfrm>
            <a:off x="6553200" y="6356350"/>
            <a:ext cx="24384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24157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10"/>
          </p:nvPr>
        </p:nvSpPr>
        <p:spPr>
          <a:xfrm>
            <a:off x="152400" y="6356350"/>
            <a:ext cx="2438400" cy="365125"/>
          </a:xfrm>
          <a:prstGeom prst="rect">
            <a:avLst/>
          </a:prstGeom>
        </p:spPr>
        <p:txBody>
          <a:bodyPr/>
          <a:lstStyle>
            <a:lvl1pPr>
              <a:defRPr>
                <a:latin typeface="Times New Roman" pitchFamily="18" charset="0"/>
                <a:cs typeface="Times New Roman" pitchFamily="18" charset="0"/>
              </a:defRPr>
            </a:lvl1pPr>
          </a:lstStyle>
          <a:p>
            <a:fld id="{4ABBA501-1A5D-4A9A-99B6-54FD22D719CB}" type="datetime1">
              <a:rPr lang="en-US" smtClean="0"/>
              <a:t>10/10/2020</a:t>
            </a:fld>
            <a:endParaRPr lang="en-US"/>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Slide Number Placeholder 5"/>
          <p:cNvSpPr>
            <a:spLocks noGrp="1"/>
          </p:cNvSpPr>
          <p:nvPr>
            <p:ph type="sldNum" sz="quarter" idx="12"/>
          </p:nvPr>
        </p:nvSpPr>
        <p:spPr>
          <a:xfrm>
            <a:off x="6553200" y="6356350"/>
            <a:ext cx="24384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455456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52400" y="6356350"/>
            <a:ext cx="2438400" cy="365125"/>
          </a:xfrm>
          <a:prstGeom prst="rect">
            <a:avLst/>
          </a:prstGeom>
        </p:spPr>
        <p:txBody>
          <a:bodyPr/>
          <a:lstStyle>
            <a:lvl1pPr>
              <a:defRPr>
                <a:latin typeface="Times New Roman" pitchFamily="18" charset="0"/>
                <a:cs typeface="Times New Roman" pitchFamily="18" charset="0"/>
              </a:defRPr>
            </a:lvl1pPr>
          </a:lstStyle>
          <a:p>
            <a:fld id="{E6C51256-8A70-45B1-BE4A-11AAFC2AD81C}" type="datetime1">
              <a:rPr lang="en-US" smtClean="0"/>
              <a:t>10/10/2020</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7" name="Slide Number Placeholder 5"/>
          <p:cNvSpPr>
            <a:spLocks noGrp="1"/>
          </p:cNvSpPr>
          <p:nvPr>
            <p:ph type="sldNum" sz="quarter" idx="12"/>
          </p:nvPr>
        </p:nvSpPr>
        <p:spPr>
          <a:xfrm>
            <a:off x="6553200" y="6356350"/>
            <a:ext cx="24384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043923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152400" y="6356350"/>
            <a:ext cx="2438400" cy="365125"/>
          </a:xfrm>
          <a:prstGeom prst="rect">
            <a:avLst/>
          </a:prstGeom>
        </p:spPr>
        <p:txBody>
          <a:bodyPr/>
          <a:lstStyle>
            <a:lvl1pPr>
              <a:defRPr>
                <a:latin typeface="Times New Roman" pitchFamily="18" charset="0"/>
                <a:cs typeface="Times New Roman" pitchFamily="18" charset="0"/>
              </a:defRPr>
            </a:lvl1pPr>
          </a:lstStyle>
          <a:p>
            <a:fld id="{F0FD22AD-AF97-4174-B0AD-3C479AE706B3}" type="datetime1">
              <a:rPr lang="en-US" smtClean="0"/>
              <a:t>10/10/2020</a:t>
            </a:fld>
            <a:endParaRPr lang="en-US"/>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0" name="Slide Number Placeholder 5"/>
          <p:cNvSpPr>
            <a:spLocks noGrp="1"/>
          </p:cNvSpPr>
          <p:nvPr>
            <p:ph type="sldNum" sz="quarter" idx="12"/>
          </p:nvPr>
        </p:nvSpPr>
        <p:spPr>
          <a:xfrm>
            <a:off x="6553200" y="6356350"/>
            <a:ext cx="24384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291864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152400" y="6356350"/>
            <a:ext cx="2438400" cy="365125"/>
          </a:xfrm>
          <a:prstGeom prst="rect">
            <a:avLst/>
          </a:prstGeom>
        </p:spPr>
        <p:txBody>
          <a:bodyPr/>
          <a:lstStyle>
            <a:lvl1pPr>
              <a:defRPr>
                <a:latin typeface="Times New Roman" pitchFamily="18" charset="0"/>
                <a:cs typeface="Times New Roman" pitchFamily="18" charset="0"/>
              </a:defRPr>
            </a:lvl1pPr>
          </a:lstStyle>
          <a:p>
            <a:fld id="{8B475552-9256-4D49-ADBE-113E4470C834}" type="datetime1">
              <a:rPr lang="en-US" smtClean="0"/>
              <a:t>10/10/2020</a:t>
            </a:fld>
            <a:endParaRPr lang="en-US"/>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0" name="Slide Number Placeholder 5"/>
          <p:cNvSpPr>
            <a:spLocks noGrp="1"/>
          </p:cNvSpPr>
          <p:nvPr>
            <p:ph type="sldNum" sz="quarter" idx="12"/>
          </p:nvPr>
        </p:nvSpPr>
        <p:spPr>
          <a:xfrm>
            <a:off x="6553200" y="6356350"/>
            <a:ext cx="24384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596955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ontrol" Target="../activeX/activeX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14300"/>
            <a:ext cx="7924800" cy="6858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990601"/>
            <a:ext cx="8458200"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2400" y="6356350"/>
            <a:ext cx="2438400" cy="365125"/>
          </a:xfrm>
          <a:prstGeom prst="rect">
            <a:avLst/>
          </a:prstGeom>
        </p:spPr>
        <p:txBody>
          <a:bodyPr/>
          <a:lstStyle>
            <a:lvl1pPr>
              <a:defRPr>
                <a:latin typeface="Times New Roman" pitchFamily="18" charset="0"/>
                <a:cs typeface="Times New Roman" pitchFamily="18" charset="0"/>
              </a:defRPr>
            </a:lvl1pPr>
          </a:lstStyle>
          <a:p>
            <a:fld id="{4A6053A2-C747-43EC-A0E2-6A6A56E4540B}" type="datetime1">
              <a:rPr lang="en-US" smtClean="0"/>
              <a:t>10/10/2020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4"/>
          </p:nvPr>
        </p:nvSpPr>
        <p:spPr>
          <a:xfrm>
            <a:off x="6553200" y="6356350"/>
            <a:ext cx="24384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controls>
      <mc:AlternateContent xmlns:mc="http://schemas.openxmlformats.org/markup-compatibility/2006">
        <mc:Choice xmlns:v="urn:schemas-microsoft-com:vml" Requires="v">
          <p:control spid="2069" name="ShockwaveFlash1" r:id="rId14" imgW="914286" imgH="914286"/>
        </mc:Choice>
        <mc:Fallback>
          <p:control name="ShockwaveFlash1" r:id="rId14" imgW="914286" imgH="914286">
            <p:pic>
              <p:nvPicPr>
                <p:cNvPr id="0" name="ShockwaveFlash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23106812"/>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iming>
    <p:tnLst>
      <p:par>
        <p:cTn id="1" dur="indefinite" restart="never" nodeType="tmRoot"/>
      </p:par>
    </p:tnLst>
  </p:timing>
  <p:hf hdr="0" ftr="0" dt="0"/>
  <p:txStyles>
    <p:title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p:titleStyle>
    <p:body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 Id="rId5" Type="http://schemas.openxmlformats.org/officeDocument/2006/relationships/image" Target="../media/image21.tmp"/><Relationship Id="rId4" Type="http://schemas.openxmlformats.org/officeDocument/2006/relationships/image" Target="../media/image17.tmp"/></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mp"/><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5.xml"/><Relationship Id="rId5" Type="http://schemas.openxmlformats.org/officeDocument/2006/relationships/image" Target="../media/image33.tmp"/><Relationship Id="rId4" Type="http://schemas.openxmlformats.org/officeDocument/2006/relationships/image" Target="../media/image32.tmp"/></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 Id="rId4" Type="http://schemas.openxmlformats.org/officeDocument/2006/relationships/image" Target="../media/image15.tmp"/></Relationships>
</file>

<file path=ppt/slides/_rels/slide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3.tmp"/><Relationship Id="rId1" Type="http://schemas.openxmlformats.org/officeDocument/2006/relationships/slideLayout" Target="../slideLayouts/slideLayout2.xml"/><Relationship Id="rId5" Type="http://schemas.openxmlformats.org/officeDocument/2006/relationships/image" Target="../media/image18.tmp"/><Relationship Id="rId4" Type="http://schemas.openxmlformats.org/officeDocument/2006/relationships/image" Target="../media/image1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§8</a:t>
            </a:r>
            <a:b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BIỂU MẪU</a:t>
            </a:r>
            <a:endParaRPr lang="en-US"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1371600" y="4267200"/>
            <a:ext cx="4495800" cy="1752600"/>
          </a:xfrm>
        </p:spPr>
        <p:txBody>
          <a:bodyPr/>
          <a:lstStyle/>
          <a:p>
            <a:pPr algn="l"/>
            <a:r>
              <a:rPr lang="en-US" smtClean="0"/>
              <a:t>GVHD: Vũ Trường</a:t>
            </a:r>
          </a:p>
          <a:p>
            <a:pPr algn="l"/>
            <a:r>
              <a:rPr lang="en-US" smtClean="0"/>
              <a:t>Lớp: 12</a:t>
            </a:r>
            <a:r>
              <a:rPr lang="en-US" baseline="30000" smtClean="0"/>
              <a:t>A</a:t>
            </a:r>
            <a:r>
              <a:rPr lang="en-US" smtClean="0"/>
              <a:t>…… – Tiết: ……</a:t>
            </a:r>
          </a:p>
          <a:p>
            <a:pPr algn="l"/>
            <a:r>
              <a:rPr lang="en-US" smtClean="0"/>
              <a:t>Ngày: ………………</a:t>
            </a:r>
            <a:endParaRPr lang="en-US"/>
          </a:p>
        </p:txBody>
      </p:sp>
    </p:spTree>
    <p:extLst>
      <p:ext uri="{BB962C8B-B14F-4D97-AF65-F5344CB8AC3E}">
        <p14:creationId xmlns:p14="http://schemas.microsoft.com/office/powerpoint/2010/main" val="1808227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a:t>1&gt; Khái niệm biểu mẫu (Form)</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124200" y="942974"/>
            <a:ext cx="2971800" cy="1419225"/>
          </a:xfrm>
          <a:prstGeom prst="rect">
            <a:avLst/>
          </a:prstGeom>
          <a:ln w="12700">
            <a:solidFill>
              <a:schemeClr val="tx1"/>
            </a:solidFill>
          </a:ln>
        </p:spPr>
      </p:pic>
      <p:sp>
        <p:nvSpPr>
          <p:cNvPr id="8" name="Content Placeholder 2"/>
          <p:cNvSpPr txBox="1">
            <a:spLocks/>
          </p:cNvSpPr>
          <p:nvPr/>
        </p:nvSpPr>
        <p:spPr>
          <a:xfrm>
            <a:off x="3581400" y="3543300"/>
            <a:ext cx="5334000" cy="2057400"/>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b="1"/>
              <a:t>Navigation Form:</a:t>
            </a:r>
            <a:r>
              <a:rPr lang="en-US"/>
              <a:t> là một Form đặc biệt hoàn toàn mới trong Access 2010, nhằm thiết kế Form dạng Navigation User, cho phép người dùng dễ dàng di chuyển giữa các thành phần trong </a:t>
            </a:r>
            <a:r>
              <a:rPr lang="en-US" smtClean="0"/>
              <a:t>Form.</a:t>
            </a:r>
            <a:endParaRPr lang="en-US"/>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228600" y="2971800"/>
            <a:ext cx="3124200" cy="3200400"/>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203992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1&gt; Khái niệm biểu mẫu (Form)</a:t>
            </a:r>
          </a:p>
        </p:txBody>
      </p:sp>
      <p:sp>
        <p:nvSpPr>
          <p:cNvPr id="3" name="Content Placeholder 2"/>
          <p:cNvSpPr>
            <a:spLocks noGrp="1"/>
          </p:cNvSpPr>
          <p:nvPr>
            <p:ph idx="1"/>
          </p:nvPr>
        </p:nvSpPr>
        <p:spPr>
          <a:xfrm>
            <a:off x="228600" y="990601"/>
            <a:ext cx="8458200" cy="2895600"/>
          </a:xfrm>
        </p:spPr>
        <p:txBody>
          <a:bodyPr>
            <a:normAutofit/>
          </a:bodyPr>
          <a:lstStyle/>
          <a:p>
            <a:r>
              <a:rPr lang="en-US" b="1" smtClean="0">
                <a:solidFill>
                  <a:srgbClr val="00B050"/>
                </a:solidFill>
              </a:rPr>
              <a:t>Biểu </a:t>
            </a:r>
            <a:r>
              <a:rPr lang="en-US" b="1">
                <a:solidFill>
                  <a:srgbClr val="00B050"/>
                </a:solidFill>
              </a:rPr>
              <a:t>mẫu </a:t>
            </a:r>
            <a:r>
              <a:rPr lang="en-US"/>
              <a:t>là một loại đối tượng trong Access được thiết kế </a:t>
            </a:r>
            <a:r>
              <a:rPr lang="en-US" smtClean="0"/>
              <a:t>để:</a:t>
            </a:r>
          </a:p>
          <a:p>
            <a:pPr lvl="1"/>
            <a:r>
              <a:rPr lang="en-US" smtClean="0"/>
              <a:t>Hiển </a:t>
            </a:r>
            <a:r>
              <a:rPr lang="en-US"/>
              <a:t>thị dữ liệu trong bảng dưới dạng thuận tiện để xem, nhập và sửa dữ </a:t>
            </a:r>
            <a:r>
              <a:rPr lang="en-US" smtClean="0"/>
              <a:t>liệu.</a:t>
            </a:r>
          </a:p>
          <a:p>
            <a:pPr lvl="1"/>
            <a:r>
              <a:rPr lang="en-US" smtClean="0"/>
              <a:t>Thực </a:t>
            </a:r>
            <a:r>
              <a:rPr lang="en-US"/>
              <a:t>hiện các thao tác thông qua các nút lệnh (do người thiết kế tạo ra</a:t>
            </a:r>
            <a:r>
              <a:rPr lang="en-US" smtClean="0"/>
              <a:t>).</a:t>
            </a:r>
          </a:p>
          <a:p>
            <a:r>
              <a:rPr lang="en-US" b="1" smtClean="0">
                <a:solidFill>
                  <a:srgbClr val="00B050"/>
                </a:solidFill>
              </a:rPr>
              <a:t>Biểu </a:t>
            </a:r>
            <a:r>
              <a:rPr lang="en-US" b="1">
                <a:solidFill>
                  <a:srgbClr val="00B050"/>
                </a:solidFill>
              </a:rPr>
              <a:t>mẫu</a:t>
            </a:r>
            <a:r>
              <a:rPr lang="en-US">
                <a:solidFill>
                  <a:srgbClr val="00B050"/>
                </a:solidFill>
              </a:rPr>
              <a:t> </a:t>
            </a:r>
            <a:r>
              <a:rPr lang="en-US"/>
              <a:t>có thể được hiển thị như một trang dữ liệu gồm các hàng và cột nhưng biểu mẫu còn có thể hiển thị từng bản ghi</a:t>
            </a:r>
            <a:r>
              <a:rPr lang="en-US" smtClean="0"/>
              <a:t>.</a:t>
            </a:r>
            <a:endParaRPr lang="en-US"/>
          </a:p>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9361" y="6019800"/>
            <a:ext cx="538439" cy="362054"/>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184637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smtClean="0"/>
              <a:t>2&gt; Tạo biểu mẫu mới</a:t>
            </a:r>
            <a:endParaRPr lang="en-US"/>
          </a:p>
        </p:txBody>
      </p:sp>
      <p:sp>
        <p:nvSpPr>
          <p:cNvPr id="3" name="Content Placeholder 2"/>
          <p:cNvSpPr>
            <a:spLocks noGrp="1"/>
          </p:cNvSpPr>
          <p:nvPr>
            <p:ph idx="1"/>
          </p:nvPr>
        </p:nvSpPr>
        <p:spPr>
          <a:xfrm>
            <a:off x="228600" y="4191000"/>
            <a:ext cx="8534400" cy="2286000"/>
          </a:xfrm>
        </p:spPr>
        <p:txBody>
          <a:bodyPr>
            <a:normAutofit fontScale="92500"/>
          </a:bodyPr>
          <a:lstStyle/>
          <a:p>
            <a:r>
              <a:rPr lang="en-US" smtClean="0"/>
              <a:t>Ba cách hay sử dụng nhất là: </a:t>
            </a:r>
          </a:p>
          <a:p>
            <a:pPr lvl="1"/>
            <a:r>
              <a:rPr lang="en-US" b="1" smtClean="0"/>
              <a:t>Cách </a:t>
            </a:r>
            <a:r>
              <a:rPr lang="en-US" b="1"/>
              <a:t>1: </a:t>
            </a:r>
            <a:r>
              <a:rPr lang="en-US"/>
              <a:t>Click </a:t>
            </a:r>
            <a:r>
              <a:rPr lang="en-US" b="1"/>
              <a:t>Create</a:t>
            </a:r>
            <a:r>
              <a:rPr lang="en-US"/>
              <a:t> =&gt; </a:t>
            </a:r>
            <a:r>
              <a:rPr lang="en-US" b="1" smtClean="0"/>
              <a:t>Form (</a:t>
            </a:r>
            <a:r>
              <a:rPr lang="en-US" smtClean="0"/>
              <a:t>để </a:t>
            </a:r>
            <a:r>
              <a:rPr lang="en-US"/>
              <a:t>tạo một Single </a:t>
            </a:r>
            <a:r>
              <a:rPr lang="en-US" smtClean="0"/>
              <a:t>Form).</a:t>
            </a:r>
            <a:endParaRPr lang="en-US"/>
          </a:p>
          <a:p>
            <a:pPr lvl="1"/>
            <a:r>
              <a:rPr lang="en-US" b="1"/>
              <a:t>Cách 2: </a:t>
            </a:r>
            <a:r>
              <a:rPr lang="en-US"/>
              <a:t>Click </a:t>
            </a:r>
            <a:r>
              <a:rPr lang="en-US" b="1"/>
              <a:t>Create</a:t>
            </a:r>
            <a:r>
              <a:rPr lang="en-US"/>
              <a:t> =&gt; </a:t>
            </a:r>
            <a:r>
              <a:rPr lang="en-US" b="1"/>
              <a:t>Form </a:t>
            </a:r>
            <a:r>
              <a:rPr lang="en-US" b="1" smtClean="0"/>
              <a:t>Design</a:t>
            </a:r>
            <a:r>
              <a:rPr lang="en-US" smtClean="0"/>
              <a:t> (để </a:t>
            </a:r>
            <a:r>
              <a:rPr lang="en-US"/>
              <a:t>tự thiết kế biểu </a:t>
            </a:r>
            <a:r>
              <a:rPr lang="en-US" smtClean="0"/>
              <a:t>mẫu).</a:t>
            </a:r>
            <a:endParaRPr lang="en-US"/>
          </a:p>
          <a:p>
            <a:pPr lvl="1"/>
            <a:r>
              <a:rPr lang="en-US" b="1" smtClean="0"/>
              <a:t>Cách </a:t>
            </a:r>
            <a:r>
              <a:rPr lang="en-US" b="1"/>
              <a:t>3: </a:t>
            </a:r>
            <a:r>
              <a:rPr lang="en-US"/>
              <a:t>Click </a:t>
            </a:r>
            <a:r>
              <a:rPr lang="en-US" b="1"/>
              <a:t>Create</a:t>
            </a:r>
            <a:r>
              <a:rPr lang="en-US"/>
              <a:t> =&gt; </a:t>
            </a:r>
            <a:r>
              <a:rPr lang="en-US" b="1"/>
              <a:t>Form Wizard </a:t>
            </a:r>
            <a:r>
              <a:rPr lang="en-US" smtClean="0"/>
              <a:t>(để </a:t>
            </a:r>
            <a:r>
              <a:rPr lang="en-US"/>
              <a:t>dùng thuật </a:t>
            </a:r>
            <a:r>
              <a:rPr lang="en-US" smtClean="0"/>
              <a:t>sĩ).</a:t>
            </a:r>
          </a:p>
          <a:p>
            <a:r>
              <a:rPr lang="en-US" smtClean="0"/>
              <a:t>Chúng ta sẽ dùng cách 3 để tạo biểu mẫu</a:t>
            </a:r>
            <a:r>
              <a:rPr lang="en-US"/>
              <a:t>.</a:t>
            </a:r>
          </a:p>
          <a:p>
            <a:endParaRPr lang="en-US"/>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539624"/>
            <a:ext cx="896244" cy="1235365"/>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2488449"/>
            <a:ext cx="838200" cy="1286541"/>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2761976"/>
            <a:ext cx="2819692" cy="667024"/>
          </a:xfrm>
          <a:prstGeom prst="rect">
            <a:avLst/>
          </a:prstGeom>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705" y="1066800"/>
            <a:ext cx="7630590" cy="1333686"/>
          </a:xfrm>
          <a:prstGeom prst="rect">
            <a:avLst/>
          </a:prstGeom>
          <a:ln w="12700">
            <a:solidFill>
              <a:schemeClr val="tx1"/>
            </a:solidFill>
          </a:ln>
        </p:spPr>
      </p:pic>
      <p:sp>
        <p:nvSpPr>
          <p:cNvPr id="8" name="Slide Number Placeholder 7"/>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801982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a:t>2&gt; Tạo biểu mẫu mới</a:t>
            </a:r>
          </a:p>
        </p:txBody>
      </p:sp>
      <p:sp>
        <p:nvSpPr>
          <p:cNvPr id="4" name="Content Placeholder 2"/>
          <p:cNvSpPr>
            <a:spLocks noGrp="1"/>
          </p:cNvSpPr>
          <p:nvPr>
            <p:ph idx="1"/>
          </p:nvPr>
        </p:nvSpPr>
        <p:spPr>
          <a:xfrm>
            <a:off x="1905000" y="990601"/>
            <a:ext cx="7029232" cy="1904999"/>
          </a:xfrm>
        </p:spPr>
        <p:txBody>
          <a:bodyPr>
            <a:normAutofit lnSpcReduction="10000"/>
          </a:bodyPr>
          <a:lstStyle/>
          <a:p>
            <a:r>
              <a:rPr lang="en-US" b="1" smtClean="0"/>
              <a:t>Bước 1:</a:t>
            </a:r>
            <a:r>
              <a:rPr lang="en-US" smtClean="0"/>
              <a:t> Click </a:t>
            </a:r>
            <a:r>
              <a:rPr lang="en-US" b="1"/>
              <a:t>Create</a:t>
            </a:r>
            <a:r>
              <a:rPr lang="en-US"/>
              <a:t> =&gt; </a:t>
            </a:r>
            <a:r>
              <a:rPr lang="en-US" b="1"/>
              <a:t>Form </a:t>
            </a:r>
            <a:r>
              <a:rPr lang="en-US" b="1" smtClean="0"/>
              <a:t>Wizard.</a:t>
            </a:r>
          </a:p>
          <a:p>
            <a:r>
              <a:rPr lang="en-US" b="1"/>
              <a:t>Bước 2:</a:t>
            </a:r>
            <a:r>
              <a:rPr lang="en-US"/>
              <a:t> Chọn bảng (hoặc mẫu hỏi) từ ô </a:t>
            </a:r>
            <a:r>
              <a:rPr lang="en-US" b="1"/>
              <a:t>Tables/Queries</a:t>
            </a:r>
            <a:r>
              <a:rPr lang="en-US" smtClean="0"/>
              <a:t>.</a:t>
            </a:r>
          </a:p>
          <a:p>
            <a:r>
              <a:rPr lang="en-US" b="1"/>
              <a:t>Bước 3: </a:t>
            </a:r>
            <a:r>
              <a:rPr lang="en-US"/>
              <a:t>Chọn các trường đưa vào biểu mẫu từ ô </a:t>
            </a:r>
            <a:r>
              <a:rPr lang="en-US" b="1"/>
              <a:t>Available Fields</a:t>
            </a:r>
            <a:r>
              <a:rPr lang="en-US" smtClean="0"/>
              <a:t>.</a:t>
            </a: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3352800"/>
            <a:ext cx="4024969" cy="3035222"/>
          </a:xfrm>
          <a:prstGeom prst="rect">
            <a:avLst/>
          </a:prstGeom>
        </p:spPr>
      </p:pic>
      <p:sp>
        <p:nvSpPr>
          <p:cNvPr id="9" name="Rectangle 8"/>
          <p:cNvSpPr/>
          <p:nvPr/>
        </p:nvSpPr>
        <p:spPr>
          <a:xfrm>
            <a:off x="228600" y="990600"/>
            <a:ext cx="144780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Tạo biểu mẫu mới</a:t>
            </a:r>
            <a:endParaRPr lang="en-US" sz="36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3352800"/>
            <a:ext cx="4038600" cy="3035221"/>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1099670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a:t>2&gt; Tạo biểu mẫu mới</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763665"/>
            <a:ext cx="3124199" cy="2351135"/>
          </a:xfrm>
          <a:prstGeom prst="rect">
            <a:avLst/>
          </a:prstGeom>
        </p:spPr>
      </p:pic>
      <p:sp>
        <p:nvSpPr>
          <p:cNvPr id="6" name="Content Placeholder 2"/>
          <p:cNvSpPr txBox="1">
            <a:spLocks/>
          </p:cNvSpPr>
          <p:nvPr/>
        </p:nvSpPr>
        <p:spPr>
          <a:xfrm>
            <a:off x="1905000" y="990601"/>
            <a:ext cx="7029232" cy="685799"/>
          </a:xfrm>
          <a:prstGeom prst="rect">
            <a:avLst/>
          </a:prstGeom>
        </p:spPr>
        <p:txBody>
          <a:bodyPr vert="horz" lIns="91440" tIns="45720" rIns="91440" bIns="45720" rtlCol="0">
            <a:normAutofit fontScale="92500" lnSpcReduction="20000"/>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a:t>Bước 4: </a:t>
            </a:r>
            <a:r>
              <a:rPr lang="en-US"/>
              <a:t>Chọn cách bố trí </a:t>
            </a:r>
            <a:r>
              <a:rPr lang="en-US" smtClean="0"/>
              <a:t>(định dạng) biểu </a:t>
            </a:r>
            <a:r>
              <a:rPr lang="en-US"/>
              <a:t>mẫu rồi click </a:t>
            </a:r>
            <a:r>
              <a:rPr lang="en-US" b="1"/>
              <a:t>Next</a:t>
            </a:r>
            <a:r>
              <a:rPr lang="en-US"/>
              <a:t>.</a:t>
            </a:r>
          </a:p>
        </p:txBody>
      </p:sp>
      <p:sp>
        <p:nvSpPr>
          <p:cNvPr id="7" name="Rectangle 6"/>
          <p:cNvSpPr/>
          <p:nvPr/>
        </p:nvSpPr>
        <p:spPr>
          <a:xfrm>
            <a:off x="228600" y="990600"/>
            <a:ext cx="144780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Tạo biểu mẫu mới</a:t>
            </a:r>
            <a:endParaRPr lang="en-US" sz="36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Content Placeholder 2"/>
          <p:cNvSpPr>
            <a:spLocks noGrp="1"/>
          </p:cNvSpPr>
          <p:nvPr>
            <p:ph idx="1"/>
          </p:nvPr>
        </p:nvSpPr>
        <p:spPr>
          <a:xfrm>
            <a:off x="228600" y="4191000"/>
            <a:ext cx="8458200" cy="2438400"/>
          </a:xfrm>
        </p:spPr>
        <p:txBody>
          <a:bodyPr>
            <a:normAutofit fontScale="92500" lnSpcReduction="20000"/>
          </a:bodyPr>
          <a:lstStyle/>
          <a:p>
            <a:r>
              <a:rPr lang="en-US" b="1" smtClean="0">
                <a:solidFill>
                  <a:srgbClr val="FF0000"/>
                </a:solidFill>
              </a:rPr>
              <a:t>Columnar:</a:t>
            </a:r>
            <a:r>
              <a:rPr lang="en-US" smtClean="0"/>
              <a:t> Tiêu đề nằm ở cột bên trái, nội dung nằm ở cột bên phải, xem kẻ nhau.</a:t>
            </a:r>
          </a:p>
          <a:p>
            <a:r>
              <a:rPr lang="en-US" b="1" smtClean="0">
                <a:solidFill>
                  <a:srgbClr val="FF0000"/>
                </a:solidFill>
              </a:rPr>
              <a:t>Tabular: </a:t>
            </a:r>
            <a:r>
              <a:rPr lang="en-US" smtClean="0"/>
              <a:t>Tiêu đề nằm ở hàng đầu tiên, nội dung nằm ở các hàng phía dưới.</a:t>
            </a:r>
          </a:p>
          <a:p>
            <a:r>
              <a:rPr lang="en-US" b="1" smtClean="0">
                <a:solidFill>
                  <a:srgbClr val="FF0000"/>
                </a:solidFill>
              </a:rPr>
              <a:t>Datasheet: </a:t>
            </a:r>
            <a:r>
              <a:rPr lang="en-US" smtClean="0"/>
              <a:t>Tiêu đề nằm ở cột đầu tiên bên trái và hàng đầu tiên trên cùng.</a:t>
            </a:r>
          </a:p>
          <a:p>
            <a:r>
              <a:rPr lang="en-US" b="1" smtClean="0">
                <a:solidFill>
                  <a:srgbClr val="FF0000"/>
                </a:solidFill>
              </a:rPr>
              <a:t>Justifield: </a:t>
            </a:r>
            <a:r>
              <a:rPr lang="en-US"/>
              <a:t>Tiêu đề nằm ở </a:t>
            </a:r>
            <a:r>
              <a:rPr lang="en-US" smtClean="0"/>
              <a:t>hàng trên, </a:t>
            </a:r>
            <a:r>
              <a:rPr lang="en-US"/>
              <a:t>nội dung nằm ở </a:t>
            </a:r>
            <a:r>
              <a:rPr lang="en-US" smtClean="0"/>
              <a:t>hàng dưới, </a:t>
            </a:r>
            <a:r>
              <a:rPr lang="en-US"/>
              <a:t>xem kẻ nhau.</a:t>
            </a:r>
          </a:p>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577282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2&gt; Tạo biểu mẫu mới</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057400"/>
            <a:ext cx="5791200" cy="4367134"/>
          </a:xfrm>
          <a:prstGeom prst="rect">
            <a:avLst/>
          </a:prstGeom>
        </p:spPr>
      </p:pic>
      <p:sp>
        <p:nvSpPr>
          <p:cNvPr id="5" name="Content Placeholder 2"/>
          <p:cNvSpPr txBox="1">
            <a:spLocks/>
          </p:cNvSpPr>
          <p:nvPr/>
        </p:nvSpPr>
        <p:spPr>
          <a:xfrm>
            <a:off x="1905000" y="990601"/>
            <a:ext cx="7029232" cy="952499"/>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a:t>Bước 5: </a:t>
            </a:r>
            <a:r>
              <a:rPr lang="en-US"/>
              <a:t>Nhập tên cho biểu mẫu.</a:t>
            </a:r>
          </a:p>
          <a:p>
            <a:r>
              <a:rPr lang="en-US" b="1"/>
              <a:t>Bước 6: </a:t>
            </a:r>
            <a:r>
              <a:rPr lang="en-US"/>
              <a:t>Cuối cùng click </a:t>
            </a:r>
            <a:r>
              <a:rPr lang="en-US" b="1"/>
              <a:t>Finish</a:t>
            </a:r>
            <a:r>
              <a:rPr lang="en-US"/>
              <a:t> (kết thúc</a:t>
            </a:r>
            <a:r>
              <a:rPr lang="en-US" smtClean="0"/>
              <a:t>).</a:t>
            </a:r>
            <a:endParaRPr lang="en-US"/>
          </a:p>
        </p:txBody>
      </p:sp>
      <p:sp>
        <p:nvSpPr>
          <p:cNvPr id="6" name="Rectangle 5"/>
          <p:cNvSpPr/>
          <p:nvPr/>
        </p:nvSpPr>
        <p:spPr>
          <a:xfrm>
            <a:off x="228600" y="990600"/>
            <a:ext cx="144780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Tạo biểu mẫu mới</a:t>
            </a:r>
            <a:endParaRPr lang="en-US" sz="36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976074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a:t>2&gt; Tạo biểu mẫu mới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444" y="914400"/>
            <a:ext cx="4563112" cy="2762636"/>
          </a:xfrm>
          <a:prstGeom prst="rect">
            <a:avLst/>
          </a:prstGeom>
        </p:spPr>
      </p:pic>
      <p:sp>
        <p:nvSpPr>
          <p:cNvPr id="5" name="Content Placeholder 2"/>
          <p:cNvSpPr>
            <a:spLocks noGrp="1"/>
          </p:cNvSpPr>
          <p:nvPr>
            <p:ph idx="1"/>
          </p:nvPr>
        </p:nvSpPr>
        <p:spPr>
          <a:xfrm>
            <a:off x="228600" y="4191000"/>
            <a:ext cx="5257800" cy="2133600"/>
          </a:xfrm>
        </p:spPr>
        <p:txBody>
          <a:bodyPr>
            <a:normAutofit/>
          </a:bodyPr>
          <a:lstStyle/>
          <a:p>
            <a:r>
              <a:rPr lang="en-US" b="1" smtClean="0"/>
              <a:t>Biểu mẫu</a:t>
            </a:r>
            <a:r>
              <a:rPr lang="en-US" smtClean="0"/>
              <a:t> mới tạo xong chưa giống như yêu cầu, cần phải chỉnh sửa lại cho đúng theo yêu cầu.</a:t>
            </a:r>
          </a:p>
          <a:p>
            <a:r>
              <a:rPr lang="en-US" smtClean="0"/>
              <a:t>Chuyển sang chế độ thiết kế để chỉnh sửa lại biểu mẫu.</a:t>
            </a:r>
            <a:endParaRPr lang="en-US"/>
          </a:p>
        </p:txBody>
      </p:sp>
      <p:sp>
        <p:nvSpPr>
          <p:cNvPr id="6" name="Rectangle 5"/>
          <p:cNvSpPr/>
          <p:nvPr/>
        </p:nvSpPr>
        <p:spPr>
          <a:xfrm>
            <a:off x="228600" y="990600"/>
            <a:ext cx="144780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Tạo biểu mẫu mới</a:t>
            </a:r>
            <a:endParaRPr lang="en-US" sz="36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Picture 6" descr="Hinh_Design_View_2"/>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000500"/>
            <a:ext cx="2209800" cy="2514600"/>
          </a:xfrm>
          <a:prstGeom prst="rect">
            <a:avLst/>
          </a:prstGeom>
          <a:noFill/>
          <a:ln>
            <a:noFill/>
          </a:ln>
        </p:spPr>
      </p:pic>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849965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a:t>2&gt; Tạo biểu mẫu mới</a:t>
            </a:r>
          </a:p>
        </p:txBody>
      </p:sp>
      <p:sp>
        <p:nvSpPr>
          <p:cNvPr id="5" name="Content Placeholder 2"/>
          <p:cNvSpPr>
            <a:spLocks noGrp="1"/>
          </p:cNvSpPr>
          <p:nvPr>
            <p:ph idx="1"/>
          </p:nvPr>
        </p:nvSpPr>
        <p:spPr>
          <a:xfrm>
            <a:off x="228600" y="4114800"/>
            <a:ext cx="8458200" cy="2667000"/>
          </a:xfrm>
        </p:spPr>
        <p:txBody>
          <a:bodyPr>
            <a:normAutofit lnSpcReduction="10000"/>
          </a:bodyPr>
          <a:lstStyle/>
          <a:p>
            <a:pPr lvl="0"/>
            <a:r>
              <a:rPr lang="en-US" b="1" smtClean="0"/>
              <a:t>Trong chế </a:t>
            </a:r>
            <a:r>
              <a:rPr lang="en-US" b="1"/>
              <a:t>độ thiết </a:t>
            </a:r>
            <a:r>
              <a:rPr lang="en-US" b="1" smtClean="0"/>
              <a:t>kế của biểu mẫu, có thể: </a:t>
            </a:r>
            <a:endParaRPr lang="en-US"/>
          </a:p>
          <a:p>
            <a:pPr lvl="1"/>
            <a:r>
              <a:rPr lang="en-US"/>
              <a:t>Định dạng phông chữ cho các trường dữ </a:t>
            </a:r>
            <a:r>
              <a:rPr lang="en-US" smtClean="0"/>
              <a:t>liệu, </a:t>
            </a:r>
            <a:r>
              <a:rPr lang="en-US"/>
              <a:t>các tiêu </a:t>
            </a:r>
            <a:r>
              <a:rPr lang="en-US" smtClean="0"/>
              <a:t>đề (sử </a:t>
            </a:r>
            <a:r>
              <a:rPr lang="en-US"/>
              <a:t>dụng phông chữ </a:t>
            </a:r>
            <a:r>
              <a:rPr lang="en-US" smtClean="0"/>
              <a:t>Tiếng Việt) và di </a:t>
            </a:r>
            <a:r>
              <a:rPr lang="en-US"/>
              <a:t>chuyển các trường</a:t>
            </a:r>
            <a:r>
              <a:rPr lang="en-US" smtClean="0"/>
              <a:t>.</a:t>
            </a:r>
          </a:p>
          <a:p>
            <a:pPr lvl="1"/>
            <a:r>
              <a:rPr lang="en-US"/>
              <a:t>Thêm/bớt, thay đổi vị trí, kích thước các trường dữ liệu</a:t>
            </a:r>
            <a:r>
              <a:rPr lang="en-US" smtClean="0"/>
              <a:t>;</a:t>
            </a:r>
          </a:p>
          <a:p>
            <a:pPr lvl="1"/>
            <a:r>
              <a:rPr lang="en-US"/>
              <a:t>Tạo những nút lệnh (đóng biểu mẫu, chuyển đến bản ghi đầu, bản ghi cuối,…) để người dùng thao tác với dữ liệu thuận tiện </a:t>
            </a:r>
            <a:r>
              <a:rPr lang="en-US" smtClean="0"/>
              <a:t>hơn.</a:t>
            </a:r>
            <a:endParaRPr lang="en-US"/>
          </a:p>
        </p:txBody>
      </p:sp>
      <p:sp>
        <p:nvSpPr>
          <p:cNvPr id="6" name="Rectangle 5"/>
          <p:cNvSpPr/>
          <p:nvPr/>
        </p:nvSpPr>
        <p:spPr>
          <a:xfrm>
            <a:off x="228600" y="990600"/>
            <a:ext cx="144780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Chỉnh sửa biểu mẫu</a:t>
            </a:r>
            <a:endParaRPr lang="en-US" sz="36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762000"/>
            <a:ext cx="5109132" cy="3276600"/>
          </a:xfrm>
          <a:prstGeom prst="rect">
            <a:avLst/>
          </a:prstGeom>
        </p:spPr>
      </p:pic>
    </p:spTree>
    <p:extLst>
      <p:ext uri="{BB962C8B-B14F-4D97-AF65-F5344CB8AC3E}">
        <p14:creationId xmlns:p14="http://schemas.microsoft.com/office/powerpoint/2010/main" val="779844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a:t>2&gt; Tạo biểu mẫu mới</a:t>
            </a:r>
          </a:p>
        </p:txBody>
      </p:sp>
      <p:sp>
        <p:nvSpPr>
          <p:cNvPr id="5" name="Content Placeholder 2"/>
          <p:cNvSpPr>
            <a:spLocks noGrp="1"/>
          </p:cNvSpPr>
          <p:nvPr>
            <p:ph idx="1"/>
          </p:nvPr>
        </p:nvSpPr>
        <p:spPr>
          <a:xfrm>
            <a:off x="228600" y="4490544"/>
            <a:ext cx="6172200" cy="1828800"/>
          </a:xfrm>
        </p:spPr>
        <p:txBody>
          <a:bodyPr>
            <a:normAutofit lnSpcReduction="10000"/>
          </a:bodyPr>
          <a:lstStyle/>
          <a:p>
            <a:pPr lvl="0"/>
            <a:r>
              <a:rPr lang="en-US" smtClean="0"/>
              <a:t>Sau khi đã chỉnh sửa xong biểu mẫu, chuyển sang chế độ </a:t>
            </a:r>
            <a:r>
              <a:rPr lang="en-US" b="1" smtClean="0"/>
              <a:t>Form View </a:t>
            </a:r>
            <a:r>
              <a:rPr lang="en-US" smtClean="0"/>
              <a:t>hoặc </a:t>
            </a:r>
            <a:r>
              <a:rPr lang="en-US" b="1" smtClean="0"/>
              <a:t>Layout View</a:t>
            </a:r>
            <a:r>
              <a:rPr lang="en-US" smtClean="0"/>
              <a:t> để xem kết quả.</a:t>
            </a:r>
          </a:p>
          <a:p>
            <a:pPr lvl="0"/>
            <a:r>
              <a:rPr lang="en-US" b="1" smtClean="0"/>
              <a:t>Biểu mẫu</a:t>
            </a:r>
            <a:r>
              <a:rPr lang="en-US" smtClean="0"/>
              <a:t> sau khi đã chỉnh sửa xong theo đúng yêu cầu.</a:t>
            </a:r>
            <a:endParaRPr lang="en-US"/>
          </a:p>
        </p:txBody>
      </p:sp>
      <p:sp>
        <p:nvSpPr>
          <p:cNvPr id="6" name="Rectangle 5"/>
          <p:cNvSpPr/>
          <p:nvPr/>
        </p:nvSpPr>
        <p:spPr>
          <a:xfrm>
            <a:off x="228600" y="990600"/>
            <a:ext cx="144780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Chỉnh sửa biểu mẫu</a:t>
            </a:r>
            <a:endParaRPr lang="en-US" sz="36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143000"/>
            <a:ext cx="5563376" cy="2667372"/>
          </a:xfrm>
          <a:prstGeom prst="rect">
            <a:avLst/>
          </a:prstGeom>
          <a:ln w="38100">
            <a:solidFill>
              <a:srgbClr val="FF0000"/>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191000"/>
            <a:ext cx="1676400" cy="2427889"/>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48140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Content Placeholder 2"/>
          <p:cNvSpPr>
            <a:spLocks noGrp="1"/>
          </p:cNvSpPr>
          <p:nvPr>
            <p:ph idx="1"/>
          </p:nvPr>
        </p:nvSpPr>
        <p:spPr>
          <a:xfrm>
            <a:off x="228600" y="1232516"/>
            <a:ext cx="8306961" cy="3276600"/>
          </a:xfrm>
        </p:spPr>
        <p:txBody>
          <a:bodyPr>
            <a:noAutofit/>
          </a:bodyPr>
          <a:lstStyle/>
          <a:p>
            <a:r>
              <a:rPr lang="en-US" sz="1600" b="1" smtClean="0">
                <a:solidFill>
                  <a:srgbClr val="FF0000"/>
                </a:solidFill>
              </a:rPr>
              <a:t>Tạo biểu mẫu mới:</a:t>
            </a:r>
            <a:r>
              <a:rPr lang="en-US" sz="1600" smtClean="0"/>
              <a:t> 3 cách hay sử dụng nhất là: </a:t>
            </a:r>
          </a:p>
          <a:p>
            <a:pPr lvl="1"/>
            <a:r>
              <a:rPr lang="en-US" sz="1600" b="1" smtClean="0"/>
              <a:t>Cách </a:t>
            </a:r>
            <a:r>
              <a:rPr lang="en-US" sz="1600" b="1"/>
              <a:t>1: </a:t>
            </a:r>
            <a:r>
              <a:rPr lang="en-US" sz="1600"/>
              <a:t>Click </a:t>
            </a:r>
            <a:r>
              <a:rPr lang="en-US" sz="1600" b="1"/>
              <a:t>Create</a:t>
            </a:r>
            <a:r>
              <a:rPr lang="en-US" sz="1600"/>
              <a:t> =&gt; </a:t>
            </a:r>
            <a:r>
              <a:rPr lang="en-US" sz="1600" b="1" smtClean="0"/>
              <a:t>Form (</a:t>
            </a:r>
            <a:r>
              <a:rPr lang="en-US" sz="1600" smtClean="0"/>
              <a:t>để </a:t>
            </a:r>
            <a:r>
              <a:rPr lang="en-US" sz="1600"/>
              <a:t>tạo một Single </a:t>
            </a:r>
            <a:r>
              <a:rPr lang="en-US" sz="1600" smtClean="0"/>
              <a:t>Form).</a:t>
            </a:r>
            <a:endParaRPr lang="en-US" sz="1600"/>
          </a:p>
          <a:p>
            <a:pPr lvl="1"/>
            <a:r>
              <a:rPr lang="en-US" sz="1600" b="1"/>
              <a:t>Cách 2: </a:t>
            </a:r>
            <a:r>
              <a:rPr lang="en-US" sz="1600"/>
              <a:t>Click </a:t>
            </a:r>
            <a:r>
              <a:rPr lang="en-US" sz="1600" b="1"/>
              <a:t>Create</a:t>
            </a:r>
            <a:r>
              <a:rPr lang="en-US" sz="1600"/>
              <a:t> =&gt; </a:t>
            </a:r>
            <a:r>
              <a:rPr lang="en-US" sz="1600" b="1"/>
              <a:t>Form </a:t>
            </a:r>
            <a:r>
              <a:rPr lang="en-US" sz="1600" b="1" smtClean="0"/>
              <a:t>Design</a:t>
            </a:r>
            <a:r>
              <a:rPr lang="en-US" sz="1600" smtClean="0"/>
              <a:t> (để </a:t>
            </a:r>
            <a:r>
              <a:rPr lang="en-US" sz="1600"/>
              <a:t>tự thiết kế biểu </a:t>
            </a:r>
            <a:r>
              <a:rPr lang="en-US" sz="1600" smtClean="0"/>
              <a:t>mẫu).</a:t>
            </a:r>
            <a:endParaRPr lang="en-US" sz="1600"/>
          </a:p>
          <a:p>
            <a:pPr lvl="1"/>
            <a:r>
              <a:rPr lang="en-US" sz="1600" b="1" smtClean="0"/>
              <a:t>Cách </a:t>
            </a:r>
            <a:r>
              <a:rPr lang="en-US" sz="1600" b="1"/>
              <a:t>3: </a:t>
            </a:r>
            <a:r>
              <a:rPr lang="en-US" sz="1600"/>
              <a:t>Click </a:t>
            </a:r>
            <a:r>
              <a:rPr lang="en-US" sz="1600" b="1"/>
              <a:t>Create</a:t>
            </a:r>
            <a:r>
              <a:rPr lang="en-US" sz="1600"/>
              <a:t> =&gt; </a:t>
            </a:r>
            <a:r>
              <a:rPr lang="en-US" sz="1600" b="1"/>
              <a:t>Form Wizard </a:t>
            </a:r>
            <a:r>
              <a:rPr lang="en-US" sz="1600" smtClean="0"/>
              <a:t>(để </a:t>
            </a:r>
            <a:r>
              <a:rPr lang="en-US" sz="1600"/>
              <a:t>dùng thuật </a:t>
            </a:r>
            <a:r>
              <a:rPr lang="en-US" sz="1600" smtClean="0"/>
              <a:t>sĩ).</a:t>
            </a:r>
          </a:p>
          <a:p>
            <a:r>
              <a:rPr lang="en-US" sz="1600" b="1" smtClean="0">
                <a:solidFill>
                  <a:srgbClr val="FF0000"/>
                </a:solidFill>
              </a:rPr>
              <a:t>Các </a:t>
            </a:r>
            <a:r>
              <a:rPr lang="en-US" sz="1600" b="1">
                <a:solidFill>
                  <a:srgbClr val="FF0000"/>
                </a:solidFill>
              </a:rPr>
              <a:t>bước tạo biểu mẫu bằng thuật sĩ:</a:t>
            </a:r>
            <a:endParaRPr lang="en-US" sz="1600">
              <a:solidFill>
                <a:srgbClr val="FF0000"/>
              </a:solidFill>
            </a:endParaRPr>
          </a:p>
          <a:p>
            <a:pPr lvl="1"/>
            <a:r>
              <a:rPr lang="en-US" sz="1600" b="1"/>
              <a:t>Bước 1:</a:t>
            </a:r>
            <a:r>
              <a:rPr lang="en-US" sz="1600"/>
              <a:t> Click </a:t>
            </a:r>
            <a:r>
              <a:rPr lang="en-US" sz="1600" b="1"/>
              <a:t>Create</a:t>
            </a:r>
            <a:r>
              <a:rPr lang="en-US" sz="1600"/>
              <a:t> =&gt; </a:t>
            </a:r>
            <a:r>
              <a:rPr lang="en-US" sz="1600" b="1"/>
              <a:t>Form Wizard.</a:t>
            </a:r>
            <a:endParaRPr lang="en-US" sz="1600"/>
          </a:p>
          <a:p>
            <a:pPr lvl="1"/>
            <a:r>
              <a:rPr lang="en-US" sz="1600" b="1"/>
              <a:t>Bước 2: </a:t>
            </a:r>
            <a:r>
              <a:rPr lang="en-US" sz="1600"/>
              <a:t>Chọn bảng (hoặc mẫu hỏi) từ ô </a:t>
            </a:r>
            <a:r>
              <a:rPr lang="en-US" sz="1600" b="1"/>
              <a:t>Tables/Queries</a:t>
            </a:r>
            <a:r>
              <a:rPr lang="en-US" sz="1600"/>
              <a:t>.</a:t>
            </a:r>
          </a:p>
          <a:p>
            <a:pPr lvl="1"/>
            <a:r>
              <a:rPr lang="en-US" sz="1600" b="1"/>
              <a:t>Bước 3:</a:t>
            </a:r>
            <a:r>
              <a:rPr lang="en-US" sz="1600"/>
              <a:t> Chọn các trường đưa vào biểu mẫu từ ô </a:t>
            </a:r>
            <a:r>
              <a:rPr lang="en-US" sz="1600" b="1"/>
              <a:t>Available Fields</a:t>
            </a:r>
            <a:r>
              <a:rPr lang="en-US" sz="1600"/>
              <a:t>.</a:t>
            </a:r>
          </a:p>
          <a:p>
            <a:pPr lvl="1"/>
            <a:r>
              <a:rPr lang="en-US" sz="1600" b="1"/>
              <a:t>Bước 4:</a:t>
            </a:r>
            <a:r>
              <a:rPr lang="en-US" sz="1600"/>
              <a:t> Chọn cách bố trí biểu mẫu rồi click </a:t>
            </a:r>
            <a:r>
              <a:rPr lang="en-US" sz="1600" b="1"/>
              <a:t>Next</a:t>
            </a:r>
            <a:r>
              <a:rPr lang="en-US" sz="1600"/>
              <a:t>.</a:t>
            </a:r>
          </a:p>
          <a:p>
            <a:pPr lvl="1"/>
            <a:r>
              <a:rPr lang="en-US" sz="1600" b="1"/>
              <a:t>Bước 5:</a:t>
            </a:r>
            <a:r>
              <a:rPr lang="en-US" sz="1600"/>
              <a:t> Nhập tên cho biểu mẫu.</a:t>
            </a:r>
          </a:p>
          <a:p>
            <a:pPr lvl="1"/>
            <a:r>
              <a:rPr lang="en-US" sz="1600" b="1"/>
              <a:t>Bước 6: </a:t>
            </a:r>
            <a:r>
              <a:rPr lang="en-US" sz="1600"/>
              <a:t>Cuối cùng click </a:t>
            </a:r>
            <a:r>
              <a:rPr lang="en-US" sz="1600" b="1"/>
              <a:t>Finish</a:t>
            </a:r>
            <a:r>
              <a:rPr lang="en-US" sz="1600"/>
              <a:t> (kết thúc).</a:t>
            </a:r>
          </a:p>
          <a:p>
            <a:pPr marL="0" indent="0" algn="l">
              <a:buNone/>
            </a:pPr>
            <a:endParaRPr lang="en-US" sz="1600"/>
          </a:p>
          <a:p>
            <a:endParaRPr lang="en-US" sz="1600"/>
          </a:p>
        </p:txBody>
      </p:sp>
      <p:sp>
        <p:nvSpPr>
          <p:cNvPr id="8" name="Content Placeholder 2"/>
          <p:cNvSpPr txBox="1">
            <a:spLocks/>
          </p:cNvSpPr>
          <p:nvPr/>
        </p:nvSpPr>
        <p:spPr>
          <a:xfrm>
            <a:off x="229340" y="4916748"/>
            <a:ext cx="8300761" cy="1712651"/>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smtClean="0">
                <a:solidFill>
                  <a:srgbClr val="FF0000"/>
                </a:solidFill>
              </a:rPr>
              <a:t>Trong chế độ thiết kế của biểu mẫu, có thể: </a:t>
            </a:r>
            <a:endParaRPr lang="en-US" sz="1600" smtClean="0">
              <a:solidFill>
                <a:srgbClr val="FF0000"/>
              </a:solidFill>
            </a:endParaRPr>
          </a:p>
          <a:p>
            <a:pPr lvl="1"/>
            <a:r>
              <a:rPr lang="en-US" sz="1600" smtClean="0"/>
              <a:t>Định dạng phông chữ cho các trường dữ liệu, các tiêu đề (sử dụng phông chữ Tiếng Việt) và di chuyển các trường.</a:t>
            </a:r>
          </a:p>
          <a:p>
            <a:pPr lvl="1"/>
            <a:r>
              <a:rPr lang="en-US" sz="1600" smtClean="0"/>
              <a:t>Thêm/bớt, thay đổi vị trí, kích thước các trường dữ liệu;</a:t>
            </a:r>
          </a:p>
          <a:p>
            <a:pPr lvl="1"/>
            <a:r>
              <a:rPr lang="en-US" sz="1600" smtClean="0"/>
              <a:t>Tạo những nút lệnh (đóng biểu mẫu, chuyển đến bản ghi đầu, bản ghi cuối,…) để người dùng thao tác với dữ liệu thuận tiện hơn.</a:t>
            </a:r>
            <a:endParaRPr lang="en-US" sz="160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9361" y="6019800"/>
            <a:ext cx="538439" cy="362054"/>
          </a:xfrm>
          <a:prstGeom prst="rect">
            <a:avLst/>
          </a:prstGeom>
        </p:spPr>
      </p:pic>
      <p:sp>
        <p:nvSpPr>
          <p:cNvPr id="11" name="Content Placeholder 2"/>
          <p:cNvSpPr txBox="1">
            <a:spLocks/>
          </p:cNvSpPr>
          <p:nvPr/>
        </p:nvSpPr>
        <p:spPr>
          <a:xfrm>
            <a:off x="228600" y="838200"/>
            <a:ext cx="7930717" cy="381000"/>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solidFill>
                  <a:srgbClr val="00B050"/>
                </a:solidFill>
              </a:rPr>
              <a:t>a) Tạo biểu mẫu mới </a:t>
            </a:r>
            <a:endParaRPr lang="en-US" sz="2000" smtClean="0">
              <a:solidFill>
                <a:srgbClr val="00B050"/>
              </a:solidFill>
            </a:endParaRPr>
          </a:p>
        </p:txBody>
      </p:sp>
      <p:sp>
        <p:nvSpPr>
          <p:cNvPr id="12" name="Content Placeholder 2"/>
          <p:cNvSpPr txBox="1">
            <a:spLocks/>
          </p:cNvSpPr>
          <p:nvPr/>
        </p:nvSpPr>
        <p:spPr>
          <a:xfrm>
            <a:off x="229340" y="4522432"/>
            <a:ext cx="7930717" cy="381000"/>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solidFill>
                  <a:srgbClr val="00B050"/>
                </a:solidFill>
              </a:rPr>
              <a:t>b</a:t>
            </a:r>
            <a:r>
              <a:rPr lang="en-US" sz="2000" b="1" smtClean="0">
                <a:solidFill>
                  <a:srgbClr val="00B050"/>
                </a:solidFill>
              </a:rPr>
              <a:t>) Chỉnh sửa biểu mẫu</a:t>
            </a:r>
            <a:endParaRPr lang="en-US" sz="2000" smtClean="0">
              <a:solidFill>
                <a:srgbClr val="00B050"/>
              </a:solidFill>
            </a:endParaRPr>
          </a:p>
        </p:txBody>
      </p:sp>
      <p:sp>
        <p:nvSpPr>
          <p:cNvPr id="14" name="Title 1"/>
          <p:cNvSpPr>
            <a:spLocks noGrp="1"/>
          </p:cNvSpPr>
          <p:nvPr>
            <p:ph type="title"/>
          </p:nvPr>
        </p:nvSpPr>
        <p:spPr>
          <a:xfrm>
            <a:off x="228600" y="114300"/>
            <a:ext cx="7924800" cy="685800"/>
          </a:xfrm>
        </p:spPr>
        <p:txBody>
          <a:bodyPr/>
          <a:lstStyle/>
          <a:p>
            <a:r>
              <a:rPr lang="en-US"/>
              <a:t>2&gt; Tạo biểu mẫu mới</a:t>
            </a:r>
          </a:p>
        </p:txBody>
      </p:sp>
    </p:spTree>
    <p:extLst>
      <p:ext uri="{BB962C8B-B14F-4D97-AF65-F5344CB8AC3E}">
        <p14:creationId xmlns:p14="http://schemas.microsoft.com/office/powerpoint/2010/main" val="2982721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Ví dụ: CSDL QuanLi_HS (BTTH3 – SGK</a:t>
            </a:r>
            <a:r>
              <a:rPr lang="en-US" baseline="-25000" smtClean="0"/>
              <a:t>48</a:t>
            </a:r>
            <a:r>
              <a:rPr lang="en-US" smtClean="0"/>
              <a:t>)</a:t>
            </a:r>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143000" y="920115"/>
            <a:ext cx="6779895" cy="266128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1186" y="5943600"/>
            <a:ext cx="470413" cy="447833"/>
          </a:xfrm>
          <a:prstGeom prst="rect">
            <a:avLst/>
          </a:prstGeom>
        </p:spPr>
      </p:pic>
      <p:sp>
        <p:nvSpPr>
          <p:cNvPr id="7" name="Rectangular Callout 6"/>
          <p:cNvSpPr/>
          <p:nvPr/>
        </p:nvSpPr>
        <p:spPr>
          <a:xfrm>
            <a:off x="4685347" y="3810000"/>
            <a:ext cx="3544253" cy="2471816"/>
          </a:xfrm>
          <a:prstGeom prst="wedgeRectCallout">
            <a:avLst>
              <a:gd name="adj1" fmla="val 57465"/>
              <a:gd name="adj2" fmla="val 35530"/>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a:latin typeface="Times New Roman" pitchFamily="18" charset="0"/>
                <a:cs typeface="Times New Roman" pitchFamily="18" charset="0"/>
              </a:rPr>
              <a:t>Mặc dù có thể dùng bảng để thực hiện nhập và sửa dữ liệu trực tiếp nhưng đối với người sử dụng nói chung thì cách này không được thuận </a:t>
            </a:r>
            <a:r>
              <a:rPr lang="en-US" sz="2400" smtClean="0">
                <a:latin typeface="Times New Roman" pitchFamily="18" charset="0"/>
                <a:cs typeface="Times New Roman" pitchFamily="18" charset="0"/>
              </a:rPr>
              <a:t>tiện.</a:t>
            </a:r>
            <a:endParaRPr lang="en-US" sz="2400">
              <a:latin typeface="Times New Roman" pitchFamily="18" charset="0"/>
              <a:cs typeface="Times New Roman"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1" y="6248400"/>
            <a:ext cx="457200" cy="412296"/>
          </a:xfrm>
          <a:prstGeom prst="rect">
            <a:avLst/>
          </a:prstGeom>
        </p:spPr>
      </p:pic>
      <p:sp>
        <p:nvSpPr>
          <p:cNvPr id="8" name="Cloud Callout 7"/>
          <p:cNvSpPr/>
          <p:nvPr/>
        </p:nvSpPr>
        <p:spPr>
          <a:xfrm>
            <a:off x="76201" y="3810000"/>
            <a:ext cx="4456746" cy="2209800"/>
          </a:xfrm>
          <a:prstGeom prst="cloudCallout">
            <a:avLst>
              <a:gd name="adj1" fmla="val -37768"/>
              <a:gd name="adj2" fmla="val 59680"/>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smtClean="0">
                <a:latin typeface="Times New Roman" pitchFamily="18" charset="0"/>
                <a:cs typeface="Times New Roman" pitchFamily="18" charset="0"/>
              </a:rPr>
              <a:t>Để thuận tiện cho việc nhập, sửa dữ liệu trực tiếp chúng ta sử dụng cách nào?</a:t>
            </a:r>
            <a:endParaRPr lang="en-US" sz="2400" i="1">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2700277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nextCondLst>
                <p:cond evt="onClick" delay="0">
                  <p:tgtEl>
                    <p:spTgt spid="3"/>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a:t>3&gt; Các chế độ làm việc với biểu mẫu</a:t>
            </a:r>
          </a:p>
        </p:txBody>
      </p:sp>
      <p:sp>
        <p:nvSpPr>
          <p:cNvPr id="3" name="Text Placeholder 2"/>
          <p:cNvSpPr>
            <a:spLocks noGrp="1"/>
          </p:cNvSpPr>
          <p:nvPr>
            <p:ph type="body" idx="1"/>
          </p:nvPr>
        </p:nvSpPr>
        <p:spPr/>
        <p:txBody>
          <a:bodyPr/>
          <a:lstStyle/>
          <a:p>
            <a:pPr>
              <a:spcBef>
                <a:spcPts val="600"/>
              </a:spcBef>
              <a:spcAft>
                <a:spcPts val="600"/>
              </a:spcAft>
            </a:pPr>
            <a:r>
              <a:rPr lang="en-US" smtClean="0"/>
              <a:t>Chế độ biểu mẫu</a:t>
            </a:r>
            <a:endParaRPr lang="en-US"/>
          </a:p>
        </p:txBody>
      </p:sp>
      <p:sp>
        <p:nvSpPr>
          <p:cNvPr id="5" name="Text Placeholder 4"/>
          <p:cNvSpPr>
            <a:spLocks noGrp="1"/>
          </p:cNvSpPr>
          <p:nvPr>
            <p:ph type="body" sz="quarter" idx="3"/>
          </p:nvPr>
        </p:nvSpPr>
        <p:spPr/>
        <p:txBody>
          <a:bodyPr/>
          <a:lstStyle/>
          <a:p>
            <a:pPr>
              <a:spcBef>
                <a:spcPts val="600"/>
              </a:spcBef>
              <a:spcAft>
                <a:spcPts val="600"/>
              </a:spcAft>
            </a:pPr>
            <a:r>
              <a:rPr lang="en-US" smtClean="0"/>
              <a:t>Chế độ thiết kế</a:t>
            </a:r>
            <a:endParaRPr lang="en-US"/>
          </a:p>
        </p:txBody>
      </p:sp>
      <p:pic>
        <p:nvPicPr>
          <p:cNvPr id="11" name="Picture 10"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753842"/>
            <a:ext cx="4355980" cy="2880313"/>
          </a:xfrm>
          <a:prstGeom prst="rect">
            <a:avLst/>
          </a:prstGeom>
          <a:ln w="12700">
            <a:solidFill>
              <a:schemeClr val="tx1"/>
            </a:solidFill>
          </a:ln>
        </p:spPr>
      </p:pic>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4122115" cy="2881555"/>
          </a:xfrm>
          <a:prstGeom prst="rect">
            <a:avLst/>
          </a:prstGeom>
          <a:ln w="12700">
            <a:solidFill>
              <a:schemeClr val="tx1"/>
            </a:solidFill>
          </a:ln>
        </p:spPr>
      </p:pic>
      <p:pic>
        <p:nvPicPr>
          <p:cNvPr id="13" name="Picture 1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3137" y="4756041"/>
            <a:ext cx="1217263" cy="1981200"/>
          </a:xfrm>
          <a:prstGeom prst="rect">
            <a:avLst/>
          </a:prstGeom>
        </p:spPr>
      </p:pic>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3395" y="4735975"/>
            <a:ext cx="1214011" cy="1981200"/>
          </a:xfrm>
          <a:prstGeom prst="rect">
            <a:avLst/>
          </a:prstGeom>
        </p:spPr>
      </p:pic>
      <p:sp>
        <p:nvSpPr>
          <p:cNvPr id="15" name="Rectangle 14"/>
          <p:cNvSpPr/>
          <p:nvPr/>
        </p:nvSpPr>
        <p:spPr>
          <a:xfrm>
            <a:off x="228600" y="4838700"/>
            <a:ext cx="1447800" cy="181588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smtClean="0">
                <a:ln w="11430">
                  <a:solidFill>
                    <a:srgbClr val="00B050"/>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Chuyển sang chế độ thiết kế</a:t>
            </a:r>
            <a:endParaRPr lang="en-US" sz="2800" b="1" cap="none" spc="0">
              <a:ln w="11430">
                <a:solidFill>
                  <a:srgbClr val="00B050"/>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6" name="Rectangle 15"/>
          <p:cNvSpPr/>
          <p:nvPr/>
        </p:nvSpPr>
        <p:spPr>
          <a:xfrm>
            <a:off x="5257800" y="4818634"/>
            <a:ext cx="1524000" cy="181588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smtClean="0">
                <a:ln w="11430">
                  <a:solidFill>
                    <a:srgbClr val="00B050"/>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Chuyển sang chế độ biểu mẫu</a:t>
            </a:r>
            <a:endParaRPr lang="en-US" sz="2800" b="1" cap="none" spc="0">
              <a:ln w="11430">
                <a:solidFill>
                  <a:srgbClr val="00B050"/>
                </a:solidFill>
              </a:ln>
              <a:solidFill>
                <a:srgbClr val="00B05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822045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3&gt; Các chế độ làm việc với biểu mẫu</a:t>
            </a:r>
          </a:p>
        </p:txBody>
      </p:sp>
      <p:sp>
        <p:nvSpPr>
          <p:cNvPr id="3" name="Text Placeholder 2"/>
          <p:cNvSpPr>
            <a:spLocks noGrp="1"/>
          </p:cNvSpPr>
          <p:nvPr>
            <p:ph type="body" idx="1"/>
          </p:nvPr>
        </p:nvSpPr>
        <p:spPr/>
        <p:txBody>
          <a:bodyPr/>
          <a:lstStyle/>
          <a:p>
            <a:pPr>
              <a:spcBef>
                <a:spcPts val="600"/>
              </a:spcBef>
              <a:spcAft>
                <a:spcPts val="600"/>
              </a:spcAft>
            </a:pPr>
            <a:r>
              <a:rPr lang="en-US" smtClean="0"/>
              <a:t>Chế độ biểu mẫu</a:t>
            </a:r>
            <a:endParaRPr lang="en-US"/>
          </a:p>
        </p:txBody>
      </p:sp>
      <p:sp>
        <p:nvSpPr>
          <p:cNvPr id="4" name="Content Placeholder 3"/>
          <p:cNvSpPr>
            <a:spLocks noGrp="1"/>
          </p:cNvSpPr>
          <p:nvPr>
            <p:ph sz="half" idx="2"/>
          </p:nvPr>
        </p:nvSpPr>
        <p:spPr>
          <a:xfrm>
            <a:off x="457200" y="1752600"/>
            <a:ext cx="4040188" cy="4648200"/>
          </a:xfrm>
        </p:spPr>
        <p:txBody>
          <a:bodyPr>
            <a:normAutofit lnSpcReduction="10000"/>
          </a:bodyPr>
          <a:lstStyle/>
          <a:p>
            <a:r>
              <a:rPr lang="en-US" smtClean="0"/>
              <a:t>Biểu </a:t>
            </a:r>
            <a:r>
              <a:rPr lang="en-US"/>
              <a:t>mẫu trong chế độ này thường có giao diện thân thiện và thường được sử dụng để cập nhật dữ liệu.</a:t>
            </a:r>
          </a:p>
          <a:p>
            <a:pPr lvl="0"/>
            <a:r>
              <a:rPr lang="en-US">
                <a:solidFill>
                  <a:srgbClr val="FF0000"/>
                </a:solidFill>
              </a:rPr>
              <a:t>Để làm việc trong chế độ biểu mẫu, </a:t>
            </a:r>
            <a:r>
              <a:rPr lang="en-US" smtClean="0">
                <a:solidFill>
                  <a:srgbClr val="FF0000"/>
                </a:solidFill>
              </a:rPr>
              <a:t>ta thực hiện:</a:t>
            </a:r>
          </a:p>
          <a:p>
            <a:pPr lvl="1"/>
            <a:r>
              <a:rPr lang="en-US" b="1" smtClean="0"/>
              <a:t>Cách </a:t>
            </a:r>
            <a:r>
              <a:rPr lang="en-US" b="1"/>
              <a:t>1: Double click</a:t>
            </a:r>
            <a:r>
              <a:rPr lang="en-US"/>
              <a:t> lên tên biểu mẫu cần </a:t>
            </a:r>
            <a:r>
              <a:rPr lang="en-US" smtClean="0"/>
              <a:t>mở.</a:t>
            </a:r>
          </a:p>
          <a:p>
            <a:pPr lvl="1"/>
            <a:r>
              <a:rPr lang="en-US" b="1" smtClean="0"/>
              <a:t>Cách </a:t>
            </a:r>
            <a:r>
              <a:rPr lang="en-US" b="1"/>
              <a:t>2: </a:t>
            </a:r>
            <a:r>
              <a:rPr lang="en-US"/>
              <a:t>Click phải lên tên biểu mẫu cần mở rồi chọn </a:t>
            </a:r>
            <a:r>
              <a:rPr lang="en-US" b="1" smtClean="0"/>
              <a:t>Open</a:t>
            </a:r>
            <a:r>
              <a:rPr lang="en-US" smtClean="0"/>
              <a:t>.</a:t>
            </a:r>
          </a:p>
          <a:p>
            <a:pPr lvl="1"/>
            <a:r>
              <a:rPr lang="en-US" b="1" smtClean="0"/>
              <a:t>Cách 3: </a:t>
            </a:r>
            <a:r>
              <a:rPr lang="en-US" smtClean="0"/>
              <a:t>Chọn biểu mẫu rồi click </a:t>
            </a:r>
            <a:r>
              <a:rPr lang="en-US" b="1" smtClean="0"/>
              <a:t>View</a:t>
            </a:r>
            <a:r>
              <a:rPr lang="en-US" smtClean="0"/>
              <a:t> </a:t>
            </a:r>
            <a:r>
              <a:rPr lang="en-US" b="1" smtClean="0"/>
              <a:t>=&gt; Form View </a:t>
            </a:r>
            <a:r>
              <a:rPr lang="en-US" smtClean="0"/>
              <a:t>nếu đang ở chế độ thiết kế.</a:t>
            </a:r>
          </a:p>
          <a:p>
            <a:endParaRPr lang="en-US"/>
          </a:p>
        </p:txBody>
      </p:sp>
      <p:sp>
        <p:nvSpPr>
          <p:cNvPr id="5" name="Text Placeholder 4"/>
          <p:cNvSpPr>
            <a:spLocks noGrp="1"/>
          </p:cNvSpPr>
          <p:nvPr>
            <p:ph type="body" sz="quarter" idx="3"/>
          </p:nvPr>
        </p:nvSpPr>
        <p:spPr/>
        <p:txBody>
          <a:bodyPr/>
          <a:lstStyle/>
          <a:p>
            <a:pPr>
              <a:spcBef>
                <a:spcPts val="600"/>
              </a:spcBef>
              <a:spcAft>
                <a:spcPts val="600"/>
              </a:spcAft>
            </a:pPr>
            <a:r>
              <a:rPr lang="en-US" smtClean="0"/>
              <a:t>Chế độ thiết kế</a:t>
            </a:r>
            <a:endParaRPr lang="en-US"/>
          </a:p>
        </p:txBody>
      </p:sp>
      <p:sp>
        <p:nvSpPr>
          <p:cNvPr id="6" name="Content Placeholder 5"/>
          <p:cNvSpPr>
            <a:spLocks noGrp="1"/>
          </p:cNvSpPr>
          <p:nvPr>
            <p:ph sz="quarter" idx="4"/>
          </p:nvPr>
        </p:nvSpPr>
        <p:spPr>
          <a:xfrm>
            <a:off x="4645025" y="1752600"/>
            <a:ext cx="4041775" cy="4572000"/>
          </a:xfrm>
        </p:spPr>
        <p:txBody>
          <a:bodyPr>
            <a:normAutofit/>
          </a:bodyPr>
          <a:lstStyle/>
          <a:p>
            <a:r>
              <a:rPr lang="en-US" smtClean="0"/>
              <a:t>Trong </a:t>
            </a:r>
            <a:r>
              <a:rPr lang="en-US"/>
              <a:t>chế độ thiết kế, ta có thể thiết kế mới, xem hay sửa đổi thiết kế cũ của biểu </a:t>
            </a:r>
            <a:r>
              <a:rPr lang="en-US" smtClean="0"/>
              <a:t>mẫu.</a:t>
            </a:r>
          </a:p>
          <a:p>
            <a:r>
              <a:rPr lang="en-US" smtClean="0">
                <a:solidFill>
                  <a:srgbClr val="FF0000"/>
                </a:solidFill>
              </a:rPr>
              <a:t>Để </a:t>
            </a:r>
            <a:r>
              <a:rPr lang="en-US">
                <a:solidFill>
                  <a:srgbClr val="FF0000"/>
                </a:solidFill>
              </a:rPr>
              <a:t>làm việc trong chế độ thiết kế, ta thực </a:t>
            </a:r>
            <a:r>
              <a:rPr lang="en-US" smtClean="0">
                <a:solidFill>
                  <a:srgbClr val="FF0000"/>
                </a:solidFill>
              </a:rPr>
              <a:t>hiện:</a:t>
            </a:r>
          </a:p>
          <a:p>
            <a:pPr lvl="1"/>
            <a:r>
              <a:rPr lang="en-US" b="1" smtClean="0"/>
              <a:t>Cách </a:t>
            </a:r>
            <a:r>
              <a:rPr lang="en-US" b="1"/>
              <a:t>1: </a:t>
            </a:r>
            <a:r>
              <a:rPr lang="en-US"/>
              <a:t>Click phải vào biểu mẫu rồi chọn </a:t>
            </a:r>
            <a:r>
              <a:rPr lang="en-US" b="1"/>
              <a:t>DesignView</a:t>
            </a:r>
            <a:r>
              <a:rPr lang="en-US"/>
              <a:t> </a:t>
            </a:r>
            <a:endParaRPr lang="en-US" smtClean="0"/>
          </a:p>
          <a:p>
            <a:pPr lvl="1"/>
            <a:r>
              <a:rPr lang="en-US" b="1" smtClean="0"/>
              <a:t>Cách </a:t>
            </a:r>
            <a:r>
              <a:rPr lang="en-US" b="1"/>
              <a:t>2: </a:t>
            </a:r>
            <a:r>
              <a:rPr lang="en-US"/>
              <a:t>Chọn biểu mẫu </a:t>
            </a:r>
            <a:r>
              <a:rPr lang="en-US" smtClean="0"/>
              <a:t>rồi </a:t>
            </a:r>
            <a:r>
              <a:rPr lang="en-US"/>
              <a:t>click </a:t>
            </a:r>
            <a:r>
              <a:rPr lang="en-US" b="1" smtClean="0"/>
              <a:t>View =&gt; Design </a:t>
            </a:r>
            <a:r>
              <a:rPr lang="en-US" b="1"/>
              <a:t>View </a:t>
            </a:r>
            <a:r>
              <a:rPr lang="en-US"/>
              <a:t>nếu đang ở chế độ biểu mẫu</a:t>
            </a:r>
            <a:r>
              <a:rPr lang="en-US" smtClean="0"/>
              <a:t>.</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21</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9361" y="6019800"/>
            <a:ext cx="538439" cy="362054"/>
          </a:xfrm>
          <a:prstGeom prst="rect">
            <a:avLst/>
          </a:prstGeom>
          <a:ln w="38100">
            <a:solidFill>
              <a:srgbClr val="FF0000"/>
            </a:solidFill>
          </a:ln>
        </p:spPr>
      </p:pic>
    </p:spTree>
    <p:extLst>
      <p:ext uri="{BB962C8B-B14F-4D97-AF65-F5344CB8AC3E}">
        <p14:creationId xmlns:p14="http://schemas.microsoft.com/office/powerpoint/2010/main" val="3425075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
        <p:nvSpPr>
          <p:cNvPr id="5" name="AutoShape 13"/>
          <p:cNvSpPr>
            <a:spLocks noChangeArrowheads="1"/>
          </p:cNvSpPr>
          <p:nvPr/>
        </p:nvSpPr>
        <p:spPr bwMode="auto">
          <a:xfrm>
            <a:off x="731044" y="2362200"/>
            <a:ext cx="7681912" cy="3886200"/>
          </a:xfrm>
          <a:prstGeom prst="star32">
            <a:avLst>
              <a:gd name="adj" fmla="val 36816"/>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eaLnBrk="0" hangingPunct="0"/>
            <a:r>
              <a:rPr lang="en-US" sz="3600" b="1" smtClean="0">
                <a:latin typeface="Times New Roman" pitchFamily="18" charset="0"/>
                <a:cs typeface="Times New Roman" pitchFamily="18" charset="0"/>
              </a:rPr>
              <a:t>Cám ơn</a:t>
            </a:r>
          </a:p>
          <a:p>
            <a:pPr algn="ctr" eaLnBrk="0" hangingPunct="0"/>
            <a:r>
              <a:rPr lang="en-US" sz="3600" b="1" smtClean="0">
                <a:latin typeface="Times New Roman" pitchFamily="18" charset="0"/>
                <a:cs typeface="Times New Roman" pitchFamily="18" charset="0"/>
              </a:rPr>
              <a:t>quý thầy/cô đã tham dự</a:t>
            </a:r>
          </a:p>
          <a:p>
            <a:pPr algn="ctr" eaLnBrk="0" hangingPunct="0"/>
            <a:r>
              <a:rPr lang="en-US" sz="3600" b="1" smtClean="0">
                <a:latin typeface="Times New Roman" pitchFamily="18" charset="0"/>
                <a:cs typeface="Times New Roman" pitchFamily="18" charset="0"/>
              </a:rPr>
              <a:t>Thân ái</a:t>
            </a:r>
          </a:p>
          <a:p>
            <a:pPr algn="ctr" eaLnBrk="0" hangingPunct="0"/>
            <a:r>
              <a:rPr lang="en-US" sz="3600" b="1" smtClean="0">
                <a:latin typeface="Times New Roman" pitchFamily="18" charset="0"/>
                <a:cs typeface="Times New Roman" pitchFamily="18" charset="0"/>
              </a:rPr>
              <a:t>chào các em</a:t>
            </a:r>
            <a:endParaRPr lang="en-US" sz="3600" b="1">
              <a:latin typeface="Times New Roman" pitchFamily="18" charset="0"/>
              <a:cs typeface="Times New Roman" pitchFamily="18" charset="0"/>
            </a:endParaRPr>
          </a:p>
        </p:txBody>
      </p:sp>
      <p:sp>
        <p:nvSpPr>
          <p:cNvPr id="8" name="WordArt 14"/>
          <p:cNvSpPr>
            <a:spLocks noChangeArrowheads="1" noChangeShapeType="1" noTextEdit="1"/>
          </p:cNvSpPr>
          <p:nvPr/>
        </p:nvSpPr>
        <p:spPr bwMode="auto">
          <a:xfrm>
            <a:off x="962025" y="533400"/>
            <a:ext cx="7219950" cy="1743075"/>
          </a:xfrm>
          <a:prstGeom prst="rect">
            <a:avLst/>
          </a:prstGeom>
        </p:spPr>
        <p:txBody>
          <a:bodyPr wrap="none" fromWordArt="1">
            <a:prstTxWarp prst="textDeflate">
              <a:avLst>
                <a:gd name="adj" fmla="val 23183"/>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Tiết học </a:t>
            </a:r>
            <a:r>
              <a:rPr lang="vi-VN" sz="3600" b="1" kern="1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đã </a:t>
            </a:r>
            <a:r>
              <a:rPr lang="vi-VN"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kết thúc</a:t>
            </a:r>
            <a:endPar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255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1000"/>
                                        <p:tgtEl>
                                          <p:spTgt spid="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295399" y="3810000"/>
            <a:ext cx="6627495" cy="1752600"/>
          </a:xfrm>
          <a:prstGeom prst="cloudCallout">
            <a:avLst>
              <a:gd name="adj1" fmla="val -59989"/>
              <a:gd name="adj2" fmla="val 87099"/>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itchFamily="18" charset="0"/>
                <a:cs typeface="Times New Roman" pitchFamily="18" charset="0"/>
              </a:rPr>
              <a:t>Nếu không muốn hiển thị tất cả các trường có trong bảng thì xử lý như thế nào?</a:t>
            </a:r>
            <a:endParaRPr lang="en-US" sz="2400">
              <a:latin typeface="Times New Roman" pitchFamily="18" charset="0"/>
              <a:cs typeface="Times New Roman" pitchFamily="18" charset="0"/>
            </a:endParaRPr>
          </a:p>
        </p:txBody>
      </p:sp>
      <p:sp>
        <p:nvSpPr>
          <p:cNvPr id="7" name="Title 1"/>
          <p:cNvSpPr>
            <a:spLocks noGrp="1"/>
          </p:cNvSpPr>
          <p:nvPr>
            <p:ph type="title"/>
          </p:nvPr>
        </p:nvSpPr>
        <p:spPr>
          <a:xfrm>
            <a:off x="228600" y="114300"/>
            <a:ext cx="7924800" cy="685800"/>
          </a:xfrm>
        </p:spPr>
        <p:txBody>
          <a:bodyPr/>
          <a:lstStyle/>
          <a:p>
            <a:r>
              <a:rPr lang="en-US" smtClean="0"/>
              <a:t>Ví dụ: CSDL QuanLi_HS (BTTH3 – SGK</a:t>
            </a:r>
            <a:r>
              <a:rPr lang="en-US" baseline="-25000" smtClean="0"/>
              <a:t>48</a:t>
            </a:r>
            <a:r>
              <a:rPr lang="en-US" smtClean="0"/>
              <a:t>)</a:t>
            </a:r>
            <a:endParaRPr lang="en-US"/>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1143000" y="920115"/>
            <a:ext cx="6779895" cy="266128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6248400"/>
            <a:ext cx="457200" cy="412296"/>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780379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295399" y="3810000"/>
            <a:ext cx="6627495" cy="2286000"/>
          </a:xfrm>
          <a:prstGeom prst="cloudCallout">
            <a:avLst>
              <a:gd name="adj1" fmla="val -59567"/>
              <a:gd name="adj2" fmla="val 58278"/>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i="1">
                <a:latin typeface="Times New Roman" pitchFamily="18" charset="0"/>
                <a:cs typeface="Times New Roman" pitchFamily="18" charset="0"/>
              </a:rPr>
              <a:t>Trong trường hợp có nhiều bảng, muốn hiển thị các trường từ nhiều bảng khác nhau, chúng ta xử lý như thế nào?</a:t>
            </a:r>
            <a:endParaRPr lang="en-US" sz="2400">
              <a:latin typeface="Times New Roman" pitchFamily="18" charset="0"/>
              <a:cs typeface="Times New Roman" pitchFamily="18" charset="0"/>
            </a:endParaRPr>
          </a:p>
        </p:txBody>
      </p:sp>
      <p:sp>
        <p:nvSpPr>
          <p:cNvPr id="7" name="Title 1"/>
          <p:cNvSpPr>
            <a:spLocks noGrp="1"/>
          </p:cNvSpPr>
          <p:nvPr>
            <p:ph type="title"/>
          </p:nvPr>
        </p:nvSpPr>
        <p:spPr>
          <a:xfrm>
            <a:off x="228600" y="114300"/>
            <a:ext cx="7924800" cy="685800"/>
          </a:xfrm>
        </p:spPr>
        <p:txBody>
          <a:bodyPr/>
          <a:lstStyle/>
          <a:p>
            <a:r>
              <a:rPr lang="en-US" smtClean="0"/>
              <a:t>Ví dụ: CSDL QuanLi_HS (BTTH3 – SGK</a:t>
            </a:r>
            <a:r>
              <a:rPr lang="en-US" baseline="-25000" smtClean="0"/>
              <a:t>48</a:t>
            </a:r>
            <a:r>
              <a:rPr lang="en-US" smtClean="0"/>
              <a:t>)</a:t>
            </a:r>
            <a:endParaRPr lang="en-US"/>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1143000" y="920115"/>
            <a:ext cx="6779895" cy="266128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6248400"/>
            <a:ext cx="457200" cy="412296"/>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56128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Ví dụ: CSDL QuanLi_HS (BTTH3 – SGK</a:t>
            </a:r>
            <a:r>
              <a:rPr lang="en-US" baseline="-25000" smtClean="0"/>
              <a:t>48</a:t>
            </a:r>
            <a:r>
              <a:rPr lang="en-US" smtClean="0"/>
              <a:t>)</a:t>
            </a:r>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143000" y="920115"/>
            <a:ext cx="6779895" cy="2661285"/>
          </a:xfrm>
          <a:prstGeom prst="rect">
            <a:avLst/>
          </a:prstGeom>
        </p:spPr>
      </p:pic>
      <p:sp>
        <p:nvSpPr>
          <p:cNvPr id="7" name="Rectangular Callout 6"/>
          <p:cNvSpPr/>
          <p:nvPr/>
        </p:nvSpPr>
        <p:spPr>
          <a:xfrm>
            <a:off x="1143000" y="3810001"/>
            <a:ext cx="6779895" cy="1981200"/>
          </a:xfrm>
          <a:prstGeom prst="wedgeRectCallout">
            <a:avLst>
              <a:gd name="adj1" fmla="val 57326"/>
              <a:gd name="adj2" fmla="val 67846"/>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a:latin typeface="Times New Roman" pitchFamily="18" charset="0"/>
                <a:cs typeface="Times New Roman" pitchFamily="18" charset="0"/>
              </a:rPr>
              <a:t>Để dễ dàng bố trí các trường theo cách hợp lí hơn, ngoài ra cũng có thể không hiển thị tất cả các trường và có thể hiển thị các trường từ nhiều bảng khác nhau, ta sẽ sử dụng biểu mẫu.</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1186" y="5943600"/>
            <a:ext cx="470413" cy="447833"/>
          </a:xfrm>
          <a:prstGeom prst="rect">
            <a:avLst/>
          </a:prstGeom>
        </p:spPr>
      </p:pic>
    </p:spTree>
    <p:extLst>
      <p:ext uri="{BB962C8B-B14F-4D97-AF65-F5344CB8AC3E}">
        <p14:creationId xmlns:p14="http://schemas.microsoft.com/office/powerpoint/2010/main" val="3120598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smtClean="0"/>
              <a:t>1&gt; Khái niệm biểu mẫu (Form)</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278584"/>
            <a:ext cx="457200" cy="412296"/>
          </a:xfrm>
          <a:prstGeom prst="rect">
            <a:avLst/>
          </a:prstGeom>
        </p:spPr>
      </p:pic>
      <p:sp>
        <p:nvSpPr>
          <p:cNvPr id="6" name="Cloud Callout 5"/>
          <p:cNvSpPr/>
          <p:nvPr/>
        </p:nvSpPr>
        <p:spPr>
          <a:xfrm>
            <a:off x="1066800" y="914400"/>
            <a:ext cx="2819400" cy="1143000"/>
          </a:xfrm>
          <a:prstGeom prst="cloudCallout">
            <a:avLst>
              <a:gd name="adj1" fmla="val -65270"/>
              <a:gd name="adj2" fmla="val 67731"/>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i="1">
                <a:latin typeface="Times New Roman" pitchFamily="18" charset="0"/>
                <a:cs typeface="Times New Roman" pitchFamily="18" charset="0"/>
              </a:rPr>
              <a:t>Em hiểu thế nào là biểu </a:t>
            </a:r>
            <a:r>
              <a:rPr lang="en-US" i="1" smtClean="0">
                <a:latin typeface="Times New Roman" pitchFamily="18" charset="0"/>
                <a:cs typeface="Times New Roman" pitchFamily="18" charset="0"/>
              </a:rPr>
              <a:t>mẫu</a:t>
            </a:r>
            <a:r>
              <a:rPr lang="en-US" i="1">
                <a:latin typeface="Times New Roman" pitchFamily="18" charset="0"/>
                <a:cs typeface="Times New Roman" pitchFamily="18" charset="0"/>
              </a:rPr>
              <a:t>?</a:t>
            </a:r>
            <a:endParaRPr lang="en-US">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2" y="6021583"/>
            <a:ext cx="394548" cy="607817"/>
          </a:xfrm>
          <a:prstGeom prst="rect">
            <a:avLst/>
          </a:prstGeom>
        </p:spPr>
      </p:pic>
      <p:sp>
        <p:nvSpPr>
          <p:cNvPr id="8" name="Rounded Rectangular Callout 7"/>
          <p:cNvSpPr/>
          <p:nvPr/>
        </p:nvSpPr>
        <p:spPr>
          <a:xfrm>
            <a:off x="1295400" y="2285999"/>
            <a:ext cx="5486400" cy="4114801"/>
          </a:xfrm>
          <a:prstGeom prst="wedgeRoundRectCallout">
            <a:avLst>
              <a:gd name="adj1" fmla="val -63694"/>
              <a:gd name="adj2" fmla="val 41446"/>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lgn="just">
              <a:lnSpc>
                <a:spcPct val="150000"/>
              </a:lnSpc>
              <a:buFont typeface="Wingdings" pitchFamily="2" charset="2"/>
              <a:buChar char="q"/>
            </a:pPr>
            <a:r>
              <a:rPr lang="en-US" b="1" smtClean="0">
                <a:latin typeface="Times New Roman" pitchFamily="18" charset="0"/>
                <a:cs typeface="Times New Roman" pitchFamily="18" charset="0"/>
              </a:rPr>
              <a:t>Biểu </a:t>
            </a:r>
            <a:r>
              <a:rPr lang="en-US" b="1">
                <a:latin typeface="Times New Roman" pitchFamily="18" charset="0"/>
                <a:cs typeface="Times New Roman" pitchFamily="18" charset="0"/>
              </a:rPr>
              <a:t>mẫu </a:t>
            </a:r>
            <a:r>
              <a:rPr lang="en-US">
                <a:latin typeface="Times New Roman" pitchFamily="18" charset="0"/>
                <a:cs typeface="Times New Roman" pitchFamily="18" charset="0"/>
              </a:rPr>
              <a:t>là một loại đối tượng trong </a:t>
            </a:r>
            <a:r>
              <a:rPr lang="en-US" smtClean="0">
                <a:latin typeface="Times New Roman" pitchFamily="18" charset="0"/>
                <a:cs typeface="Times New Roman" pitchFamily="18" charset="0"/>
              </a:rPr>
              <a:t>Access </a:t>
            </a:r>
            <a:r>
              <a:rPr lang="en-US">
                <a:latin typeface="Times New Roman" pitchFamily="18" charset="0"/>
                <a:cs typeface="Times New Roman" pitchFamily="18" charset="0"/>
              </a:rPr>
              <a:t>được thiết kế để:</a:t>
            </a:r>
          </a:p>
          <a:p>
            <a:pPr marL="742950" lvl="1" indent="-285750" algn="just">
              <a:lnSpc>
                <a:spcPct val="150000"/>
              </a:lnSpc>
              <a:buFont typeface="Wingdings" pitchFamily="2" charset="2"/>
              <a:buChar char="§"/>
            </a:pPr>
            <a:r>
              <a:rPr lang="en-US">
                <a:latin typeface="Times New Roman" pitchFamily="18" charset="0"/>
                <a:cs typeface="Times New Roman" pitchFamily="18" charset="0"/>
              </a:rPr>
              <a:t>Hiển thị dữ liệu trong bảng dưới dạng thuận tiện để xem, nhập và sửa dữ </a:t>
            </a:r>
            <a:r>
              <a:rPr lang="en-US" smtClean="0">
                <a:latin typeface="Times New Roman" pitchFamily="18" charset="0"/>
                <a:cs typeface="Times New Roman" pitchFamily="18" charset="0"/>
              </a:rPr>
              <a:t>liệu.</a:t>
            </a:r>
          </a:p>
          <a:p>
            <a:pPr marL="742950" lvl="1" indent="-285750" algn="just">
              <a:lnSpc>
                <a:spcPct val="150000"/>
              </a:lnSpc>
              <a:buFont typeface="Wingdings" pitchFamily="2" charset="2"/>
              <a:buChar char="§"/>
            </a:pPr>
            <a:r>
              <a:rPr lang="en-US" smtClean="0">
                <a:latin typeface="Times New Roman" pitchFamily="18" charset="0"/>
                <a:cs typeface="Times New Roman" pitchFamily="18" charset="0"/>
              </a:rPr>
              <a:t>Thực </a:t>
            </a:r>
            <a:r>
              <a:rPr lang="en-US">
                <a:latin typeface="Times New Roman" pitchFamily="18" charset="0"/>
                <a:cs typeface="Times New Roman" pitchFamily="18" charset="0"/>
              </a:rPr>
              <a:t>hiện các thao tác thông qua các nút lệnh (do người thiết kế tạo </a:t>
            </a:r>
            <a:r>
              <a:rPr lang="en-US" smtClean="0">
                <a:latin typeface="Times New Roman" pitchFamily="18" charset="0"/>
                <a:cs typeface="Times New Roman" pitchFamily="18" charset="0"/>
              </a:rPr>
              <a:t>ra).</a:t>
            </a:r>
          </a:p>
          <a:p>
            <a:pPr marL="290513" lvl="1" indent="-285750" algn="just">
              <a:lnSpc>
                <a:spcPct val="150000"/>
              </a:lnSpc>
              <a:buFont typeface="Wingdings" pitchFamily="2" charset="2"/>
              <a:buChar char="q"/>
            </a:pPr>
            <a:r>
              <a:rPr lang="en-US" b="1" smtClean="0">
                <a:latin typeface="Times New Roman" pitchFamily="18" charset="0"/>
                <a:cs typeface="Times New Roman" pitchFamily="18" charset="0"/>
              </a:rPr>
              <a:t>Biểu </a:t>
            </a:r>
            <a:r>
              <a:rPr lang="en-US" b="1">
                <a:latin typeface="Times New Roman" pitchFamily="18" charset="0"/>
                <a:cs typeface="Times New Roman" pitchFamily="18" charset="0"/>
              </a:rPr>
              <a:t>mẫu</a:t>
            </a:r>
            <a:r>
              <a:rPr lang="en-US">
                <a:latin typeface="Times New Roman" pitchFamily="18" charset="0"/>
                <a:cs typeface="Times New Roman" pitchFamily="18" charset="0"/>
              </a:rPr>
              <a:t> có thể được hiển thị như một trang dữ liệu gồm các hàng và cột nhưng biểu mẫu còn có thể hiển thị từng bản ghi</a:t>
            </a:r>
            <a:r>
              <a:rPr lang="en-US"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pic>
        <p:nvPicPr>
          <p:cNvPr id="9" name="Picture 8" descr="Forms"/>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624330"/>
            <a:ext cx="1981200" cy="3404870"/>
          </a:xfrm>
          <a:prstGeom prst="rect">
            <a:avLst/>
          </a:prstGeom>
          <a:noFill/>
          <a:ln>
            <a:noFill/>
          </a:ln>
        </p:spPr>
      </p:pic>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1227939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nextCondLst>
                <p:cond evt="onClick" delay="0">
                  <p:tgtEl>
                    <p:spTgt spid="7"/>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14300"/>
            <a:ext cx="7924800" cy="685800"/>
          </a:xfrm>
        </p:spPr>
        <p:txBody>
          <a:bodyPr/>
          <a:lstStyle/>
          <a:p>
            <a:r>
              <a:rPr lang="en-US" smtClean="0"/>
              <a:t>1&gt; Khái niệm biểu mẫu (Form)</a:t>
            </a:r>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28600" y="838200"/>
            <a:ext cx="5867400" cy="2743200"/>
          </a:xfrm>
          <a:prstGeom prst="rect">
            <a:avLst/>
          </a:prstGeom>
          <a:ln w="12700">
            <a:solidFill>
              <a:schemeClr val="tx1"/>
            </a:solidFill>
          </a:ln>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3733428"/>
            <a:ext cx="5563376" cy="2667372"/>
          </a:xfrm>
          <a:prstGeom prst="rect">
            <a:avLst/>
          </a:prstGeom>
          <a:ln w="38100">
            <a:solidFill>
              <a:srgbClr val="FF0000"/>
            </a:solidFill>
          </a:ln>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228600" y="3838575"/>
            <a:ext cx="2971800" cy="1419225"/>
          </a:xfrm>
          <a:prstGeom prst="rect">
            <a:avLst/>
          </a:prstGeom>
          <a:ln w="12700">
            <a:solidFill>
              <a:schemeClr val="tx1"/>
            </a:solidFill>
          </a:ln>
        </p:spPr>
      </p:pic>
      <p:sp>
        <p:nvSpPr>
          <p:cNvPr id="2" name="Up Arrow 1"/>
          <p:cNvSpPr/>
          <p:nvPr/>
        </p:nvSpPr>
        <p:spPr>
          <a:xfrm rot="12998117">
            <a:off x="2352917" y="1534838"/>
            <a:ext cx="883858" cy="2560062"/>
          </a:xfrm>
          <a:prstGeom prst="upArrow">
            <a:avLst>
              <a:gd name="adj1" fmla="val 50000"/>
              <a:gd name="adj2" fmla="val 84562"/>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668566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a:t>1&gt; Khái niệm biểu mẫu (Form)</a:t>
            </a:r>
          </a:p>
        </p:txBody>
      </p:sp>
      <p:sp>
        <p:nvSpPr>
          <p:cNvPr id="3" name="Content Placeholder 2"/>
          <p:cNvSpPr>
            <a:spLocks noGrp="1"/>
          </p:cNvSpPr>
          <p:nvPr>
            <p:ph idx="1"/>
          </p:nvPr>
        </p:nvSpPr>
        <p:spPr>
          <a:xfrm>
            <a:off x="1066800" y="2514600"/>
            <a:ext cx="7848600" cy="1663931"/>
          </a:xfrm>
        </p:spPr>
        <p:txBody>
          <a:bodyPr/>
          <a:lstStyle/>
          <a:p>
            <a:pPr marL="0" lvl="0" indent="0">
              <a:buNone/>
            </a:pPr>
            <a:r>
              <a:rPr lang="en-US" b="1" smtClean="0"/>
              <a:t>Form</a:t>
            </a:r>
            <a:r>
              <a:rPr lang="en-US" b="1"/>
              <a:t>:</a:t>
            </a:r>
            <a:r>
              <a:rPr lang="en-US"/>
              <a:t> Access tự tạo một Form từ một Table hoặc Query được chọn trong khung Navigation Pane thì khi click nút Form, Form mới sẽ tự động tạo ra với  nguồn dữ liệu là Table hoặc Query đó</a:t>
            </a:r>
            <a:r>
              <a:rPr lang="en-US" smtClean="0"/>
              <a:t>.</a:t>
            </a:r>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124200" y="942974"/>
            <a:ext cx="2971800" cy="1419225"/>
          </a:xfrm>
          <a:prstGeom prst="rect">
            <a:avLst/>
          </a:prstGeom>
          <a:ln w="12700">
            <a:solidFill>
              <a:schemeClr val="tx1"/>
            </a:solidFill>
          </a:ln>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895600"/>
            <a:ext cx="653972" cy="901422"/>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4572000"/>
            <a:ext cx="653972" cy="1003772"/>
          </a:xfrm>
          <a:prstGeom prst="rect">
            <a:avLst/>
          </a:prstGeom>
        </p:spPr>
      </p:pic>
      <p:sp>
        <p:nvSpPr>
          <p:cNvPr id="8" name="Content Placeholder 2"/>
          <p:cNvSpPr txBox="1">
            <a:spLocks/>
          </p:cNvSpPr>
          <p:nvPr/>
        </p:nvSpPr>
        <p:spPr>
          <a:xfrm>
            <a:off x="1066800" y="4386088"/>
            <a:ext cx="7848600" cy="1663931"/>
          </a:xfrm>
          <a:prstGeom prst="rect">
            <a:avLst/>
          </a:prstGeom>
        </p:spPr>
        <p:txBody>
          <a:bodyPr vert="horz" lIns="91440" tIns="45720" rIns="91440" bIns="45720" rtlCol="0">
            <a:normAutofit fontScale="92500"/>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b="1"/>
              <a:t>Form Design:</a:t>
            </a:r>
            <a:r>
              <a:rPr lang="en-US"/>
              <a:t> Tạo ra một Form mới trống và hiển thị nó trong chế độ Design View. Nếu một Table hoặc Query được chọn trong khung Navigation Pane thì khi click nút Form Design, Form mới sẽ tự động bị ràng buộc với  nguồn dữ liệu là Table hoặc Query đó.</a:t>
            </a:r>
          </a:p>
        </p:txBody>
      </p:sp>
      <p:sp>
        <p:nvSpPr>
          <p:cNvPr id="7" name="Slide Number Placeholder 6"/>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763728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a:t>1&gt; Khái niệm biểu mẫu (Form)</a:t>
            </a:r>
          </a:p>
        </p:txBody>
      </p:sp>
      <p:sp>
        <p:nvSpPr>
          <p:cNvPr id="3" name="Content Placeholder 2"/>
          <p:cNvSpPr>
            <a:spLocks noGrp="1"/>
          </p:cNvSpPr>
          <p:nvPr>
            <p:ph idx="1"/>
          </p:nvPr>
        </p:nvSpPr>
        <p:spPr>
          <a:xfrm>
            <a:off x="1066800" y="2514600"/>
            <a:ext cx="7848600" cy="1905000"/>
          </a:xfrm>
        </p:spPr>
        <p:txBody>
          <a:bodyPr>
            <a:normAutofit lnSpcReduction="10000"/>
          </a:bodyPr>
          <a:lstStyle/>
          <a:p>
            <a:pPr marL="0" lvl="0" indent="0">
              <a:buNone/>
            </a:pPr>
            <a:r>
              <a:rPr lang="en-US" b="1"/>
              <a:t>Blank Form:</a:t>
            </a:r>
            <a:r>
              <a:rPr lang="en-US"/>
              <a:t> Tạo ra một Form trống, Form mới không bị ràng buộc với một nguồn dữ liệu và nó sẽ mở ra trong chế độ Layout View. Cần phải chỉ định một nguồn dữ liệu (bảng hoặc truy vấn) và thiết kế Form </a:t>
            </a:r>
            <a:r>
              <a:rPr lang="en-US" smtClean="0"/>
              <a:t>bằng </a:t>
            </a:r>
            <a:r>
              <a:rPr lang="en-US"/>
              <a:t>cách thêm các điều khiển từ Field </a:t>
            </a:r>
            <a:r>
              <a:rPr lang="en-US" smtClean="0"/>
              <a:t>List.</a:t>
            </a:r>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124200" y="942974"/>
            <a:ext cx="2971800" cy="1419225"/>
          </a:xfrm>
          <a:prstGeom prst="rect">
            <a:avLst/>
          </a:prstGeom>
          <a:ln w="12700">
            <a:solidFill>
              <a:schemeClr val="tx1"/>
            </a:solidFill>
          </a:ln>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87" y="2843416"/>
            <a:ext cx="661948" cy="1195184"/>
          </a:xfrm>
          <a:prstGeom prst="rect">
            <a:avLst/>
          </a:prstGeom>
        </p:spPr>
      </p:pic>
      <p:sp>
        <p:nvSpPr>
          <p:cNvPr id="8" name="Content Placeholder 2"/>
          <p:cNvSpPr txBox="1">
            <a:spLocks/>
          </p:cNvSpPr>
          <p:nvPr/>
        </p:nvSpPr>
        <p:spPr>
          <a:xfrm>
            <a:off x="2261307" y="4572000"/>
            <a:ext cx="6654093" cy="1600200"/>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b="1"/>
              <a:t>Form Wizard:</a:t>
            </a:r>
            <a:r>
              <a:rPr lang="en-US"/>
              <a:t> Access hỗ trợ các bước để thiết kế Form đơn giản. Wizard sẽ yêu cầu các nguồn dữ liệu, chọn các Field hiển thị trên Form và cho phép chọn Layout cho Form </a:t>
            </a:r>
            <a:r>
              <a:rPr lang="en-US" smtClean="0"/>
              <a:t>mới.</a:t>
            </a:r>
            <a:endParaRPr lang="en-US"/>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387" y="5172435"/>
            <a:ext cx="1930680" cy="456720"/>
          </a:xfrm>
          <a:prstGeom prst="rect">
            <a:avLst/>
          </a:prstGeom>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387" y="6248401"/>
            <a:ext cx="2026920" cy="53339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026044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1290</TotalTime>
  <Words>1567</Words>
  <Application>Microsoft Office PowerPoint</Application>
  <PresentationFormat>On-screen Show (4:3)</PresentationFormat>
  <Paragraphs>130</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Courier New</vt:lpstr>
      <vt:lpstr>Times New Roman</vt:lpstr>
      <vt:lpstr>Wingdings</vt:lpstr>
      <vt:lpstr>Office Theme</vt:lpstr>
      <vt:lpstr>§8 BIỂU MẪU</vt:lpstr>
      <vt:lpstr>Ví dụ: CSDL QuanLi_HS (BTTH3 – SGK48)</vt:lpstr>
      <vt:lpstr>Ví dụ: CSDL QuanLi_HS (BTTH3 – SGK48)</vt:lpstr>
      <vt:lpstr>Ví dụ: CSDL QuanLi_HS (BTTH3 – SGK48)</vt:lpstr>
      <vt:lpstr>Ví dụ: CSDL QuanLi_HS (BTTH3 – SGK48)</vt:lpstr>
      <vt:lpstr>1&gt; Khái niệm biểu mẫu (Form)</vt:lpstr>
      <vt:lpstr>1&gt; Khái niệm biểu mẫu (Form)</vt:lpstr>
      <vt:lpstr>1&gt; Khái niệm biểu mẫu (Form)</vt:lpstr>
      <vt:lpstr>1&gt; Khái niệm biểu mẫu (Form)</vt:lpstr>
      <vt:lpstr>1&gt; Khái niệm biểu mẫu (Form)</vt:lpstr>
      <vt:lpstr>1&gt; Khái niệm biểu mẫu (Form)</vt:lpstr>
      <vt:lpstr>2&gt; Tạo biểu mẫu mới</vt:lpstr>
      <vt:lpstr>2&gt; Tạo biểu mẫu mới</vt:lpstr>
      <vt:lpstr>2&gt; Tạo biểu mẫu mới</vt:lpstr>
      <vt:lpstr>2&gt; Tạo biểu mẫu mới</vt:lpstr>
      <vt:lpstr>2&gt; Tạo biểu mẫu mới</vt:lpstr>
      <vt:lpstr>2&gt; Tạo biểu mẫu mới</vt:lpstr>
      <vt:lpstr>2&gt; Tạo biểu mẫu mới</vt:lpstr>
      <vt:lpstr>2&gt; Tạo biểu mẫu mới</vt:lpstr>
      <vt:lpstr>3&gt; Các chế độ làm việc với biểu mẫu</vt:lpstr>
      <vt:lpstr>3&gt; Các chế độ làm việc với biểu mẫu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Trường</dc:creator>
  <cp:lastModifiedBy>Vu_Truong</cp:lastModifiedBy>
  <cp:revision>164</cp:revision>
  <dcterms:created xsi:type="dcterms:W3CDTF">2006-08-16T00:00:00Z</dcterms:created>
  <dcterms:modified xsi:type="dcterms:W3CDTF">2020-10-10T14:20:07Z</dcterms:modified>
</cp:coreProperties>
</file>