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Lst>
  <p:notesMasterIdLst>
    <p:notesMasterId r:id="rId48"/>
  </p:notesMasterIdLst>
  <p:sldIdLst>
    <p:sldId id="264" r:id="rId2"/>
    <p:sldId id="265" r:id="rId3"/>
    <p:sldId id="256" r:id="rId4"/>
    <p:sldId id="267" r:id="rId5"/>
    <p:sldId id="259" r:id="rId6"/>
    <p:sldId id="272" r:id="rId7"/>
    <p:sldId id="273" r:id="rId8"/>
    <p:sldId id="274" r:id="rId9"/>
    <p:sldId id="275" r:id="rId10"/>
    <p:sldId id="276" r:id="rId11"/>
    <p:sldId id="277" r:id="rId12"/>
    <p:sldId id="278" r:id="rId13"/>
    <p:sldId id="279" r:id="rId14"/>
    <p:sldId id="260" r:id="rId15"/>
    <p:sldId id="262" r:id="rId16"/>
    <p:sldId id="280" r:id="rId17"/>
    <p:sldId id="281" r:id="rId18"/>
    <p:sldId id="282" r:id="rId19"/>
    <p:sldId id="283" r:id="rId20"/>
    <p:sldId id="284" r:id="rId21"/>
    <p:sldId id="285" r:id="rId22"/>
    <p:sldId id="286" r:id="rId23"/>
    <p:sldId id="287" r:id="rId24"/>
    <p:sldId id="288" r:id="rId25"/>
    <p:sldId id="261" r:id="rId26"/>
    <p:sldId id="257" r:id="rId27"/>
    <p:sldId id="289" r:id="rId28"/>
    <p:sldId id="290" r:id="rId29"/>
    <p:sldId id="291" r:id="rId30"/>
    <p:sldId id="292" r:id="rId31"/>
    <p:sldId id="293" r:id="rId32"/>
    <p:sldId id="263" r:id="rId33"/>
    <p:sldId id="294" r:id="rId34"/>
    <p:sldId id="295" r:id="rId35"/>
    <p:sldId id="296" r:id="rId36"/>
    <p:sldId id="297" r:id="rId37"/>
    <p:sldId id="298" r:id="rId38"/>
    <p:sldId id="299" r:id="rId39"/>
    <p:sldId id="266" r:id="rId40"/>
    <p:sldId id="300" r:id="rId41"/>
    <p:sldId id="301" r:id="rId42"/>
    <p:sldId id="302" r:id="rId43"/>
    <p:sldId id="303" r:id="rId44"/>
    <p:sldId id="304" r:id="rId45"/>
    <p:sldId id="305" r:id="rId46"/>
    <p:sldId id="258" r:id="rId47"/>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5454"/>
    <a:srgbClr val="E7E9DC"/>
    <a:srgbClr val="FFE8A7"/>
    <a:srgbClr val="E37160"/>
    <a:srgbClr val="ACD7F3"/>
    <a:srgbClr val="FF91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1" d="100"/>
          <a:sy n="71" d="100"/>
        </p:scale>
        <p:origin x="71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80BB2E-94EE-4A39-AE4E-D1A5E4427DB8}" type="datetimeFigureOut">
              <a:rPr lang="en-US" smtClean="0"/>
              <a:t>28/1/2024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4BB527-15CD-4DFB-B17C-AF190BC55DD8}" type="slidenum">
              <a:rPr lang="en-US" smtClean="0"/>
              <a:t>‹#›</a:t>
            </a:fld>
            <a:endParaRPr lang="en-US"/>
          </a:p>
        </p:txBody>
      </p:sp>
    </p:spTree>
    <p:extLst>
      <p:ext uri="{BB962C8B-B14F-4D97-AF65-F5344CB8AC3E}">
        <p14:creationId xmlns:p14="http://schemas.microsoft.com/office/powerpoint/2010/main" val="2771009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28/1/2024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28/1/2024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28/1/2024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28/1/2024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28/1/2024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9.sv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9.sv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5.svg"/><Relationship Id="rId7" Type="http://schemas.openxmlformats.org/officeDocument/2006/relationships/image" Target="../media/image2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27.svg"/></Relationships>
</file>

<file path=ppt/slides/_rels/slide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9.svg"/><Relationship Id="rId7" Type="http://schemas.openxmlformats.org/officeDocument/2006/relationships/image" Target="../media/image37.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5.svg"/></Relationships>
</file>

<file path=ppt/slides/_rels/slide2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43.sv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43.sv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43.sv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9.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5.sv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43.svg"/><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43.sv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3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9.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6.sv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5.svg"/></Relationships>
</file>

<file path=ppt/slides/_rels/slide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9.sv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9.sv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9.sv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9.sv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0" y="2785054"/>
            <a:ext cx="18288000" cy="8378246"/>
            <a:chOff x="0" y="0"/>
            <a:chExt cx="24384000" cy="11170995"/>
          </a:xfrm>
        </p:grpSpPr>
        <p:pic>
          <p:nvPicPr>
            <p:cNvPr id="3" name="Picture 3"/>
            <p:cNvPicPr>
              <a:picLocks noChangeAspect="1"/>
            </p:cNvPicPr>
            <p:nvPr/>
          </p:nvPicPr>
          <p:blipFill>
            <a:blip r:embed="rId2"/>
            <a:srcRect t="38362" b="15825"/>
            <a:stretch>
              <a:fillRect/>
            </a:stretch>
          </p:blipFill>
          <p:spPr>
            <a:xfrm>
              <a:off x="0" y="0"/>
              <a:ext cx="24384000" cy="11170995"/>
            </a:xfrm>
            <a:prstGeom prst="rect">
              <a:avLst/>
            </a:prstGeom>
          </p:spPr>
        </p:pic>
      </p:grpSp>
      <p:sp>
        <p:nvSpPr>
          <p:cNvPr id="4" name="Freeform 4"/>
          <p:cNvSpPr/>
          <p:nvPr/>
        </p:nvSpPr>
        <p:spPr>
          <a:xfrm rot="-188811">
            <a:off x="-4158430" y="-2728181"/>
            <a:ext cx="25425904" cy="8094302"/>
          </a:xfrm>
          <a:custGeom>
            <a:avLst/>
            <a:gdLst/>
            <a:ahLst/>
            <a:cxnLst/>
            <a:rect l="l" t="t" r="r" b="b"/>
            <a:pathLst>
              <a:path w="25425904" h="20150029">
                <a:moveTo>
                  <a:pt x="0" y="0"/>
                </a:moveTo>
                <a:lnTo>
                  <a:pt x="25425905" y="0"/>
                </a:lnTo>
                <a:lnTo>
                  <a:pt x="25425905" y="20150030"/>
                </a:lnTo>
                <a:lnTo>
                  <a:pt x="0" y="20150030"/>
                </a:lnTo>
                <a:lnTo>
                  <a:pt x="0" y="0"/>
                </a:lnTo>
                <a:close/>
              </a:path>
            </a:pathLst>
          </a:custGeom>
          <a:blipFill>
            <a:blip r:embed="rId3">
              <a:extLst>
                <a:ext uri="{96DAC541-7B7A-43D3-8B79-37D633B846F1}">
                  <asvg:svgBlip xmlns:asvg="http://schemas.microsoft.com/office/drawing/2016/SVG/main" r:embed="rId4"/>
                </a:ext>
              </a:extLst>
            </a:blip>
            <a:srcRect/>
            <a:stretch>
              <a:fillRect t="-160560"/>
            </a:stretch>
          </a:blipFill>
        </p:spPr>
        <p:txBody>
          <a:bodyPr/>
          <a:lstStyle/>
          <a:p>
            <a:endParaRPr lang="en-US"/>
          </a:p>
        </p:txBody>
      </p:sp>
      <p:sp>
        <p:nvSpPr>
          <p:cNvPr id="9" name="TextBox 6"/>
          <p:cNvSpPr txBox="1"/>
          <p:nvPr/>
        </p:nvSpPr>
        <p:spPr>
          <a:xfrm>
            <a:off x="609600" y="266700"/>
            <a:ext cx="17068800" cy="3251531"/>
          </a:xfrm>
          <a:prstGeom prst="rect">
            <a:avLst/>
          </a:prstGeom>
        </p:spPr>
        <p:txBody>
          <a:bodyPr wrap="square" lIns="0" tIns="0" rIns="0" bIns="0" rtlCol="0" anchor="t">
            <a:spAutoFit/>
          </a:bodyPr>
          <a:lstStyle/>
          <a:p>
            <a:pPr algn="ctr">
              <a:lnSpc>
                <a:spcPts val="13470"/>
              </a:lnSpc>
            </a:pPr>
            <a:r>
              <a:rPr lang="en-US" sz="7600" b="1">
                <a:solidFill>
                  <a:schemeClr val="tx2"/>
                </a:solidFill>
                <a:latin typeface="Arial" panose="020B0604020202020204" pitchFamily="34" charset="0"/>
                <a:cs typeface="Arial" panose="020B0604020202020204" pitchFamily="34" charset="0"/>
              </a:rPr>
              <a:t>NHIỆT LIỆT </a:t>
            </a:r>
            <a:r>
              <a:rPr lang="vi-VN" sz="7600" b="1">
                <a:solidFill>
                  <a:schemeClr val="tx2"/>
                </a:solidFill>
                <a:latin typeface="Arial" panose="020B0604020202020204" pitchFamily="34" charset="0"/>
                <a:cs typeface="Arial" panose="020B0604020202020204" pitchFamily="34" charset="0"/>
              </a:rPr>
              <a:t>CHÀO </a:t>
            </a:r>
            <a:r>
              <a:rPr lang="en-US" sz="7600" b="1">
                <a:solidFill>
                  <a:schemeClr val="tx2"/>
                </a:solidFill>
                <a:latin typeface="Arial" panose="020B0604020202020204" pitchFamily="34" charset="0"/>
                <a:cs typeface="Arial" panose="020B0604020202020204" pitchFamily="34" charset="0"/>
              </a:rPr>
              <a:t>MỪNG CÁC EM ĐẾN VỚI BÀI HỌC MÔN ĐỊA LÍ!</a:t>
            </a:r>
            <a:endParaRPr lang="en-US" sz="7600" b="1" dirty="0">
              <a:solidFill>
                <a:schemeClr val="tx2"/>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http://schemas.microsoft.com/office/powerpoint/2012/main">
    <mc:Choice Requires="p15">
      <p:transition spd="slow">
        <p15:prstTrans prst="drap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4" name="Freeform 4"/>
          <p:cNvSpPr/>
          <p:nvPr/>
        </p:nvSpPr>
        <p:spPr>
          <a:xfrm rot="496095">
            <a:off x="-2322695" y="9275405"/>
            <a:ext cx="9770028" cy="3375080"/>
          </a:xfrm>
          <a:custGeom>
            <a:avLst/>
            <a:gdLst/>
            <a:ahLst/>
            <a:cxnLst/>
            <a:rect l="l" t="t" r="r" b="b"/>
            <a:pathLst>
              <a:path w="12733848" h="4870697">
                <a:moveTo>
                  <a:pt x="0" y="0"/>
                </a:moveTo>
                <a:lnTo>
                  <a:pt x="12733849" y="0"/>
                </a:lnTo>
                <a:lnTo>
                  <a:pt x="12733849" y="4870697"/>
                </a:lnTo>
                <a:lnTo>
                  <a:pt x="0" y="48706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p:cNvSpPr/>
          <p:nvPr/>
        </p:nvSpPr>
        <p:spPr>
          <a:xfrm>
            <a:off x="15444931" y="-128503"/>
            <a:ext cx="3134880" cy="1457719"/>
          </a:xfrm>
          <a:custGeom>
            <a:avLst/>
            <a:gdLst/>
            <a:ahLst/>
            <a:cxnLst/>
            <a:rect l="l" t="t" r="r" b="b"/>
            <a:pathLst>
              <a:path w="3134880" h="1457719">
                <a:moveTo>
                  <a:pt x="0" y="0"/>
                </a:moveTo>
                <a:lnTo>
                  <a:pt x="3134880" y="0"/>
                </a:lnTo>
                <a:lnTo>
                  <a:pt x="3134880" y="1457719"/>
                </a:lnTo>
                <a:lnTo>
                  <a:pt x="0" y="14577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a:off x="17012371" y="1329216"/>
            <a:ext cx="2197884" cy="1022016"/>
          </a:xfrm>
          <a:custGeom>
            <a:avLst/>
            <a:gdLst/>
            <a:ahLst/>
            <a:cxnLst/>
            <a:rect l="l" t="t" r="r" b="b"/>
            <a:pathLst>
              <a:path w="2197884" h="1022016">
                <a:moveTo>
                  <a:pt x="0" y="0"/>
                </a:moveTo>
                <a:lnTo>
                  <a:pt x="2197884" y="0"/>
                </a:lnTo>
                <a:lnTo>
                  <a:pt x="2197884" y="1022016"/>
                </a:lnTo>
                <a:lnTo>
                  <a:pt x="0" y="10220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p:nvPr/>
        </p:nvSpPr>
        <p:spPr>
          <a:xfrm>
            <a:off x="-1354633" y="-492167"/>
            <a:ext cx="3916952" cy="1821383"/>
          </a:xfrm>
          <a:custGeom>
            <a:avLst/>
            <a:gdLst/>
            <a:ahLst/>
            <a:cxnLst/>
            <a:rect l="l" t="t" r="r" b="b"/>
            <a:pathLst>
              <a:path w="3916952" h="1821383">
                <a:moveTo>
                  <a:pt x="0" y="0"/>
                </a:moveTo>
                <a:lnTo>
                  <a:pt x="3916952" y="0"/>
                </a:lnTo>
                <a:lnTo>
                  <a:pt x="3916952" y="1821382"/>
                </a:lnTo>
                <a:lnTo>
                  <a:pt x="0" y="18213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Google Shape;1294;p42"/>
          <p:cNvSpPr txBox="1">
            <a:spLocks/>
          </p:cNvSpPr>
          <p:nvPr/>
        </p:nvSpPr>
        <p:spPr>
          <a:xfrm>
            <a:off x="1440000" y="600356"/>
            <a:ext cx="15408000" cy="1145400"/>
          </a:xfrm>
          <a:prstGeom prst="rect">
            <a:avLst/>
          </a:prstGeom>
          <a:ln>
            <a:noFill/>
          </a:ln>
        </p:spPr>
        <p:txBody>
          <a:bodyPr spcFirstLastPara="1" vert="horz" wrap="square" lIns="182850" tIns="182850" rIns="182850" bIns="18285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sz="5200" b="1">
                <a:solidFill>
                  <a:srgbClr val="545454"/>
                </a:solidFill>
                <a:latin typeface="Arial" panose="020B0604020202020204" pitchFamily="34" charset="0"/>
                <a:cs typeface="Arial" panose="020B0604020202020204" pitchFamily="34" charset="0"/>
              </a:rPr>
              <a:t>2. Thức ăn và cho ăn</a:t>
            </a:r>
            <a:endParaRPr lang="en-US" sz="5200">
              <a:solidFill>
                <a:srgbClr val="545454"/>
              </a:solidFill>
              <a:latin typeface="Arial" panose="020B0604020202020204" pitchFamily="34" charset="0"/>
              <a:cs typeface="Arial" panose="020B0604020202020204" pitchFamily="34" charset="0"/>
            </a:endParaRPr>
          </a:p>
        </p:txBody>
      </p:sp>
      <p:sp>
        <p:nvSpPr>
          <p:cNvPr id="2" name="Rectangle 1"/>
          <p:cNvSpPr/>
          <p:nvPr/>
        </p:nvSpPr>
        <p:spPr>
          <a:xfrm>
            <a:off x="3276600" y="1953323"/>
            <a:ext cx="11734800" cy="1651671"/>
          </a:xfrm>
          <a:prstGeom prst="rect">
            <a:avLst/>
          </a:prstGeom>
        </p:spPr>
        <p:txBody>
          <a:bodyPr wrap="square">
            <a:spAutoFit/>
          </a:bodyPr>
          <a:lstStyle/>
          <a:p>
            <a:pPr algn="ctr">
              <a:lnSpc>
                <a:spcPct val="150000"/>
              </a:lnSpc>
              <a:spcAft>
                <a:spcPts val="1000"/>
              </a:spcAft>
            </a:pPr>
            <a:r>
              <a:rPr lang="nl-NL" sz="3600" b="1" i="1">
                <a:solidFill>
                  <a:srgbClr val="FF0000"/>
                </a:solidFill>
                <a:latin typeface="Arial" panose="020B0604020202020204" pitchFamily="34" charset="0"/>
                <a:ea typeface="Calibri" panose="020F0502020204030204" pitchFamily="34" charset="0"/>
                <a:cs typeface="Arial" panose="020B0604020202020204" pitchFamily="34" charset="0"/>
              </a:rPr>
              <a:t>Nghiên cứu nội dung mục I.2 SGK và trả lời câu hỏi: </a:t>
            </a:r>
            <a:r>
              <a:rPr lang="nl-NL" sz="3600">
                <a:latin typeface="Arial" panose="020B0604020202020204" pitchFamily="34" charset="0"/>
                <a:ea typeface="Calibri" panose="020F0502020204030204" pitchFamily="34" charset="0"/>
                <a:cs typeface="Arial" panose="020B0604020202020204" pitchFamily="34" charset="0"/>
              </a:rPr>
              <a:t>Thức ăn cho gà đẻ trứng có gì đặc biệt? Vì sao?</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
        <p:nvSpPr>
          <p:cNvPr id="14" name="Freeform 2"/>
          <p:cNvSpPr/>
          <p:nvPr/>
        </p:nvSpPr>
        <p:spPr>
          <a:xfrm>
            <a:off x="13868400" y="6057900"/>
            <a:ext cx="3962400" cy="3916791"/>
          </a:xfrm>
          <a:custGeom>
            <a:avLst/>
            <a:gdLst/>
            <a:ahLst/>
            <a:cxnLst/>
            <a:rect l="l" t="t" r="r" b="b"/>
            <a:pathLst>
              <a:path w="5508741" h="5288391">
                <a:moveTo>
                  <a:pt x="0" y="0"/>
                </a:moveTo>
                <a:lnTo>
                  <a:pt x="5508741" y="0"/>
                </a:lnTo>
                <a:lnTo>
                  <a:pt x="5508741" y="5288391"/>
                </a:lnTo>
                <a:lnTo>
                  <a:pt x="0" y="5288391"/>
                </a:lnTo>
                <a:lnTo>
                  <a:pt x="0" y="0"/>
                </a:lnTo>
                <a:close/>
              </a:path>
            </a:pathLst>
          </a:custGeom>
          <a:blipFill>
            <a:blip r:embed="rId6"/>
            <a:stretch>
              <a:fillRect/>
            </a:stretch>
          </a:blipFill>
        </p:spPr>
        <p:txBody>
          <a:bodyPr/>
          <a:lstStyle/>
          <a:p>
            <a:endParaRPr lang="en-US"/>
          </a:p>
        </p:txBody>
      </p:sp>
      <p:sp>
        <p:nvSpPr>
          <p:cNvPr id="5" name="Rounded Rectangular Callout 4"/>
          <p:cNvSpPr/>
          <p:nvPr/>
        </p:nvSpPr>
        <p:spPr>
          <a:xfrm>
            <a:off x="603843" y="4305300"/>
            <a:ext cx="11658600" cy="5410200"/>
          </a:xfrm>
          <a:prstGeom prst="wedgeRoundRectCallout">
            <a:avLst>
              <a:gd name="adj1" fmla="val 64232"/>
              <a:gd name="adj2" fmla="val 2411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Arial" panose="020B0604020202020204" pitchFamily="34" charset="0"/>
              <a:buChar char="•"/>
            </a:pPr>
            <a:r>
              <a:rPr lang="nl-NL" sz="3600">
                <a:solidFill>
                  <a:schemeClr val="tx1"/>
                </a:solidFill>
                <a:latin typeface="Arial" panose="020B0604020202020204" pitchFamily="34" charset="0"/>
                <a:cs typeface="Arial" panose="020B0604020202020204" pitchFamily="34" charset="0"/>
              </a:rPr>
              <a:t>Thức ăn cho gà đẻ trứng cần đầy đủ dinh dưỡng, protein 15 - 17%, calcium 3 - 3.5% để tạo vỏ trứng.</a:t>
            </a:r>
            <a:endParaRPr lang="en-US" sz="3600">
              <a:solidFill>
                <a:schemeClr val="tx1"/>
              </a:solidFill>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nl-NL" sz="3600">
                <a:solidFill>
                  <a:schemeClr val="tx1"/>
                </a:solidFill>
                <a:latin typeface="Arial" panose="020B0604020202020204" pitchFamily="34" charset="0"/>
                <a:cs typeface="Arial" panose="020B0604020202020204" pitchFamily="34" charset="0"/>
              </a:rPr>
              <a:t>Gà nên được cho ăn 2 lần/ngày với máng ăn và uống riêng biệt, bổ sung bột vỏ trứng, bột xương và cho gà uống nước sạch tự do.</a:t>
            </a:r>
            <a:endParaRPr lang="en-US" sz="36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22482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500"/>
                            </p:stCondLst>
                            <p:childTnLst>
                              <p:par>
                                <p:cTn id="21" presetID="22" presetClass="entr" presetSubtype="2"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right)">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4" name="Freeform 4"/>
          <p:cNvSpPr/>
          <p:nvPr/>
        </p:nvSpPr>
        <p:spPr>
          <a:xfrm rot="496095">
            <a:off x="-2322695" y="9275405"/>
            <a:ext cx="9770028" cy="3375080"/>
          </a:xfrm>
          <a:custGeom>
            <a:avLst/>
            <a:gdLst/>
            <a:ahLst/>
            <a:cxnLst/>
            <a:rect l="l" t="t" r="r" b="b"/>
            <a:pathLst>
              <a:path w="12733848" h="4870697">
                <a:moveTo>
                  <a:pt x="0" y="0"/>
                </a:moveTo>
                <a:lnTo>
                  <a:pt x="12733849" y="0"/>
                </a:lnTo>
                <a:lnTo>
                  <a:pt x="12733849" y="4870697"/>
                </a:lnTo>
                <a:lnTo>
                  <a:pt x="0" y="48706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p:cNvSpPr/>
          <p:nvPr/>
        </p:nvSpPr>
        <p:spPr>
          <a:xfrm>
            <a:off x="15661996" y="-510035"/>
            <a:ext cx="3134880" cy="1457719"/>
          </a:xfrm>
          <a:custGeom>
            <a:avLst/>
            <a:gdLst/>
            <a:ahLst/>
            <a:cxnLst/>
            <a:rect l="l" t="t" r="r" b="b"/>
            <a:pathLst>
              <a:path w="3134880" h="1457719">
                <a:moveTo>
                  <a:pt x="0" y="0"/>
                </a:moveTo>
                <a:lnTo>
                  <a:pt x="3134880" y="0"/>
                </a:lnTo>
                <a:lnTo>
                  <a:pt x="3134880" y="1457719"/>
                </a:lnTo>
                <a:lnTo>
                  <a:pt x="0" y="14577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a:off x="17027610" y="6362700"/>
            <a:ext cx="2197884" cy="1022016"/>
          </a:xfrm>
          <a:custGeom>
            <a:avLst/>
            <a:gdLst/>
            <a:ahLst/>
            <a:cxnLst/>
            <a:rect l="l" t="t" r="r" b="b"/>
            <a:pathLst>
              <a:path w="2197884" h="1022016">
                <a:moveTo>
                  <a:pt x="0" y="0"/>
                </a:moveTo>
                <a:lnTo>
                  <a:pt x="2197884" y="0"/>
                </a:lnTo>
                <a:lnTo>
                  <a:pt x="2197884" y="1022016"/>
                </a:lnTo>
                <a:lnTo>
                  <a:pt x="0" y="10220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p:nvPr/>
        </p:nvSpPr>
        <p:spPr>
          <a:xfrm>
            <a:off x="-1354633" y="-492167"/>
            <a:ext cx="3916952" cy="1821383"/>
          </a:xfrm>
          <a:custGeom>
            <a:avLst/>
            <a:gdLst/>
            <a:ahLst/>
            <a:cxnLst/>
            <a:rect l="l" t="t" r="r" b="b"/>
            <a:pathLst>
              <a:path w="3916952" h="1821383">
                <a:moveTo>
                  <a:pt x="0" y="0"/>
                </a:moveTo>
                <a:lnTo>
                  <a:pt x="3916952" y="0"/>
                </a:lnTo>
                <a:lnTo>
                  <a:pt x="3916952" y="1821382"/>
                </a:lnTo>
                <a:lnTo>
                  <a:pt x="0" y="18213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Rectangle 2"/>
          <p:cNvSpPr/>
          <p:nvPr/>
        </p:nvSpPr>
        <p:spPr>
          <a:xfrm>
            <a:off x="8458200" y="947684"/>
            <a:ext cx="9102811" cy="2585323"/>
          </a:xfrm>
          <a:prstGeom prst="rect">
            <a:avLst/>
          </a:prstGeom>
        </p:spPr>
        <p:txBody>
          <a:bodyPr wrap="square">
            <a:spAutoFit/>
          </a:bodyPr>
          <a:lstStyle/>
          <a:p>
            <a:pPr algn="just">
              <a:lnSpc>
                <a:spcPct val="150000"/>
              </a:lnSpc>
              <a:spcAft>
                <a:spcPts val="1000"/>
              </a:spcAft>
            </a:pPr>
            <a:r>
              <a:rPr lang="nl-NL" sz="3600" b="1" i="1">
                <a:solidFill>
                  <a:srgbClr val="FF0000"/>
                </a:solidFill>
                <a:latin typeface="Arial" panose="020B0604020202020204" pitchFamily="34" charset="0"/>
                <a:ea typeface="Calibri" panose="020F0502020204030204" pitchFamily="34" charset="0"/>
                <a:cs typeface="Arial" panose="020B0604020202020204" pitchFamily="34" charset="0"/>
              </a:rPr>
              <a:t>Khám phá mục I.2 SGK trang 84:</a:t>
            </a:r>
            <a:r>
              <a:rPr lang="en-US" sz="3600" i="1">
                <a:solidFill>
                  <a:srgbClr val="FF0000"/>
                </a:solidFill>
                <a:latin typeface="Arial" panose="020B0604020202020204" pitchFamily="34" charset="0"/>
                <a:ea typeface="Calibri" panose="020F0502020204030204" pitchFamily="34" charset="0"/>
                <a:cs typeface="Arial" panose="020B0604020202020204" pitchFamily="34" charset="0"/>
              </a:rPr>
              <a:t> </a:t>
            </a:r>
            <a:r>
              <a:rPr lang="nl-NL" sz="3600">
                <a:latin typeface="Arial" panose="020B0604020202020204" pitchFamily="34" charset="0"/>
                <a:ea typeface="Calibri" panose="020F0502020204030204" pitchFamily="34" charset="0"/>
                <a:cs typeface="Arial" panose="020B0604020202020204" pitchFamily="34" charset="0"/>
              </a:rPr>
              <a:t>Tại sao nên cho gà đẻ trứng ăn tự do bột vỏ trứng, bột xương, vỏ sò, vỏ hến nghiền nhỏ?</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7722973" cy="10287000"/>
          </a:xfrm>
          <a:prstGeom prst="rect">
            <a:avLst/>
          </a:prstGeom>
        </p:spPr>
      </p:pic>
      <p:grpSp>
        <p:nvGrpSpPr>
          <p:cNvPr id="17" name="Group 16">
            <a:extLst>
              <a:ext uri="{FF2B5EF4-FFF2-40B4-BE49-F238E27FC236}">
                <a16:creationId xmlns:a16="http://schemas.microsoft.com/office/drawing/2014/main" id="{8DC5F619-14C2-4AF7-B919-EB347D4F9FC0}"/>
              </a:ext>
            </a:extLst>
          </p:cNvPr>
          <p:cNvGrpSpPr/>
          <p:nvPr/>
        </p:nvGrpSpPr>
        <p:grpSpPr>
          <a:xfrm>
            <a:off x="8661289" y="4305300"/>
            <a:ext cx="8696632" cy="4969613"/>
            <a:chOff x="683621" y="1913298"/>
            <a:chExt cx="4823969" cy="2673246"/>
          </a:xfrm>
        </p:grpSpPr>
        <p:grpSp>
          <p:nvGrpSpPr>
            <p:cNvPr id="18" name="Group 17">
              <a:extLst>
                <a:ext uri="{FF2B5EF4-FFF2-40B4-BE49-F238E27FC236}">
                  <a16:creationId xmlns:a16="http://schemas.microsoft.com/office/drawing/2014/main" id="{E8D2FD29-63AC-4DB0-86EF-AEDDE961891D}"/>
                </a:ext>
              </a:extLst>
            </p:cNvPr>
            <p:cNvGrpSpPr/>
            <p:nvPr/>
          </p:nvGrpSpPr>
          <p:grpSpPr>
            <a:xfrm>
              <a:off x="683621" y="1913298"/>
              <a:ext cx="4823969" cy="2673246"/>
              <a:chOff x="1162593" y="1800087"/>
              <a:chExt cx="3966798" cy="2673246"/>
            </a:xfrm>
          </p:grpSpPr>
          <p:sp>
            <p:nvSpPr>
              <p:cNvPr id="20" name="Rectangle: Rounded Corners 26">
                <a:extLst>
                  <a:ext uri="{FF2B5EF4-FFF2-40B4-BE49-F238E27FC236}">
                    <a16:creationId xmlns:a16="http://schemas.microsoft.com/office/drawing/2014/main" id="{B74A9CCE-34AB-463A-AD98-A5A27CF4C46D}"/>
                  </a:ext>
                </a:extLst>
              </p:cNvPr>
              <p:cNvSpPr/>
              <p:nvPr/>
            </p:nvSpPr>
            <p:spPr>
              <a:xfrm>
                <a:off x="1314994" y="1952486"/>
                <a:ext cx="3814397" cy="2520847"/>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rgbClr val="002060"/>
                  </a:solidFill>
                  <a:latin typeface="Arial" panose="020B0604020202020204" pitchFamily="34" charset="0"/>
                  <a:cs typeface="Arial" panose="020B0604020202020204" pitchFamily="34" charset="0"/>
                </a:endParaRPr>
              </a:p>
            </p:txBody>
          </p:sp>
          <p:sp>
            <p:nvSpPr>
              <p:cNvPr id="21" name="Rectangle: Rounded Corners 27">
                <a:extLst>
                  <a:ext uri="{FF2B5EF4-FFF2-40B4-BE49-F238E27FC236}">
                    <a16:creationId xmlns:a16="http://schemas.microsoft.com/office/drawing/2014/main" id="{31DA7D80-65EB-49AF-AB62-832356618DDE}"/>
                  </a:ext>
                </a:extLst>
              </p:cNvPr>
              <p:cNvSpPr/>
              <p:nvPr/>
            </p:nvSpPr>
            <p:spPr>
              <a:xfrm>
                <a:off x="1162593" y="1800087"/>
                <a:ext cx="3814398" cy="2520846"/>
              </a:xfrm>
              <a:prstGeom prst="roundRect">
                <a:avLst/>
              </a:prstGeom>
              <a:solidFill>
                <a:schemeClr val="bg1"/>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rgbClr val="002060"/>
                  </a:solidFill>
                  <a:latin typeface="Arial" panose="020B0604020202020204" pitchFamily="34" charset="0"/>
                  <a:cs typeface="Arial" panose="020B0604020202020204" pitchFamily="34" charset="0"/>
                </a:endParaRPr>
              </a:p>
            </p:txBody>
          </p:sp>
        </p:grpSp>
        <p:sp>
          <p:nvSpPr>
            <p:cNvPr id="19" name="Rectangle 18">
              <a:extLst>
                <a:ext uri="{FF2B5EF4-FFF2-40B4-BE49-F238E27FC236}">
                  <a16:creationId xmlns:a16="http://schemas.microsoft.com/office/drawing/2014/main" id="{309028CF-021A-435D-938B-658E43231206}"/>
                </a:ext>
              </a:extLst>
            </p:cNvPr>
            <p:cNvSpPr/>
            <p:nvPr/>
          </p:nvSpPr>
          <p:spPr>
            <a:xfrm>
              <a:off x="838383" y="2254870"/>
              <a:ext cx="4329113" cy="1837701"/>
            </a:xfrm>
            <a:prstGeom prst="rect">
              <a:avLst/>
            </a:prstGeom>
          </p:spPr>
          <p:txBody>
            <a:bodyPr wrap="square" anchor="ctr">
              <a:spAutoFit/>
            </a:bodyPr>
            <a:lstStyle/>
            <a:p>
              <a:pPr algn="just">
                <a:lnSpc>
                  <a:spcPct val="150000"/>
                </a:lnSpc>
              </a:pPr>
              <a:r>
                <a:rPr lang="nl-NL" sz="3600">
                  <a:latin typeface="Arial" panose="020B0604020202020204" pitchFamily="34" charset="0"/>
                  <a:cs typeface="Arial" panose="020B0604020202020204" pitchFamily="34" charset="0"/>
                </a:rPr>
                <a:t>Gà đẻ trứng ăn tự do bột vỏ trứng, bột xương, vỏ sò, vỏ hến nghiền nhỏ để bổ sung canxi (calcium), giúp vỏ trứng dày, bảo vệ trứng.</a:t>
              </a:r>
              <a:endParaRPr lang="en-US" sz="36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7606208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heckerboard(across)">
                                      <p:cBhvr>
                                        <p:cTn id="14" dur="500"/>
                                        <p:tgtEl>
                                          <p:spTgt spid="3"/>
                                        </p:tgtEl>
                                      </p:cBhvr>
                                    </p:animEffect>
                                  </p:childTnLst>
                                </p:cTn>
                              </p:par>
                            </p:childTnLst>
                          </p:cTn>
                        </p:par>
                        <p:par>
                          <p:cTn id="15" fill="hold">
                            <p:stCondLst>
                              <p:cond delay="500"/>
                            </p:stCondLst>
                            <p:childTnLst>
                              <p:par>
                                <p:cTn id="16" presetID="20" presetClass="entr" presetSubtype="0"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edge">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4" name="Freeform 4"/>
          <p:cNvSpPr/>
          <p:nvPr/>
        </p:nvSpPr>
        <p:spPr>
          <a:xfrm rot="496095">
            <a:off x="-2322695" y="9275405"/>
            <a:ext cx="9770028" cy="3375080"/>
          </a:xfrm>
          <a:custGeom>
            <a:avLst/>
            <a:gdLst/>
            <a:ahLst/>
            <a:cxnLst/>
            <a:rect l="l" t="t" r="r" b="b"/>
            <a:pathLst>
              <a:path w="12733848" h="4870697">
                <a:moveTo>
                  <a:pt x="0" y="0"/>
                </a:moveTo>
                <a:lnTo>
                  <a:pt x="12733849" y="0"/>
                </a:lnTo>
                <a:lnTo>
                  <a:pt x="12733849" y="4870697"/>
                </a:lnTo>
                <a:lnTo>
                  <a:pt x="0" y="48706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p:cNvSpPr/>
          <p:nvPr/>
        </p:nvSpPr>
        <p:spPr>
          <a:xfrm>
            <a:off x="15444931" y="-128503"/>
            <a:ext cx="3134880" cy="1457719"/>
          </a:xfrm>
          <a:custGeom>
            <a:avLst/>
            <a:gdLst/>
            <a:ahLst/>
            <a:cxnLst/>
            <a:rect l="l" t="t" r="r" b="b"/>
            <a:pathLst>
              <a:path w="3134880" h="1457719">
                <a:moveTo>
                  <a:pt x="0" y="0"/>
                </a:moveTo>
                <a:lnTo>
                  <a:pt x="3134880" y="0"/>
                </a:lnTo>
                <a:lnTo>
                  <a:pt x="3134880" y="1457719"/>
                </a:lnTo>
                <a:lnTo>
                  <a:pt x="0" y="14577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a:off x="17012371" y="1329216"/>
            <a:ext cx="2197884" cy="1022016"/>
          </a:xfrm>
          <a:custGeom>
            <a:avLst/>
            <a:gdLst/>
            <a:ahLst/>
            <a:cxnLst/>
            <a:rect l="l" t="t" r="r" b="b"/>
            <a:pathLst>
              <a:path w="2197884" h="1022016">
                <a:moveTo>
                  <a:pt x="0" y="0"/>
                </a:moveTo>
                <a:lnTo>
                  <a:pt x="2197884" y="0"/>
                </a:lnTo>
                <a:lnTo>
                  <a:pt x="2197884" y="1022016"/>
                </a:lnTo>
                <a:lnTo>
                  <a:pt x="0" y="10220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p:nvPr/>
        </p:nvSpPr>
        <p:spPr>
          <a:xfrm>
            <a:off x="-1354633" y="-492167"/>
            <a:ext cx="3916952" cy="1821383"/>
          </a:xfrm>
          <a:custGeom>
            <a:avLst/>
            <a:gdLst/>
            <a:ahLst/>
            <a:cxnLst/>
            <a:rect l="l" t="t" r="r" b="b"/>
            <a:pathLst>
              <a:path w="3916952" h="1821383">
                <a:moveTo>
                  <a:pt x="0" y="0"/>
                </a:moveTo>
                <a:lnTo>
                  <a:pt x="3916952" y="0"/>
                </a:lnTo>
                <a:lnTo>
                  <a:pt x="3916952" y="1821382"/>
                </a:lnTo>
                <a:lnTo>
                  <a:pt x="0" y="18213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Google Shape;1294;p42"/>
          <p:cNvSpPr txBox="1">
            <a:spLocks/>
          </p:cNvSpPr>
          <p:nvPr/>
        </p:nvSpPr>
        <p:spPr>
          <a:xfrm>
            <a:off x="1440000" y="600356"/>
            <a:ext cx="15408000" cy="1145400"/>
          </a:xfrm>
          <a:prstGeom prst="rect">
            <a:avLst/>
          </a:prstGeom>
          <a:ln>
            <a:noFill/>
          </a:ln>
        </p:spPr>
        <p:txBody>
          <a:bodyPr spcFirstLastPara="1" vert="horz" wrap="square" lIns="182850" tIns="182850" rIns="182850" bIns="18285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sz="5200" b="1">
                <a:solidFill>
                  <a:srgbClr val="545454"/>
                </a:solidFill>
                <a:latin typeface="Arial" panose="020B0604020202020204" pitchFamily="34" charset="0"/>
                <a:cs typeface="Arial" panose="020B0604020202020204" pitchFamily="34" charset="0"/>
              </a:rPr>
              <a:t>3. Chăm sóc gà đẻ trứng</a:t>
            </a:r>
            <a:endParaRPr lang="en-US" sz="5200">
              <a:solidFill>
                <a:srgbClr val="545454"/>
              </a:solidFill>
              <a:latin typeface="Arial" panose="020B0604020202020204" pitchFamily="34" charset="0"/>
              <a:cs typeface="Arial" panose="020B0604020202020204" pitchFamily="34" charset="0"/>
            </a:endParaRPr>
          </a:p>
        </p:txBody>
      </p:sp>
      <p:pic>
        <p:nvPicPr>
          <p:cNvPr id="22" name="Picture 3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05718" y="4229100"/>
            <a:ext cx="5758318" cy="6166872"/>
          </a:xfrm>
          <a:prstGeom prst="rect">
            <a:avLst/>
          </a:prstGeom>
        </p:spPr>
      </p:pic>
      <p:grpSp>
        <p:nvGrpSpPr>
          <p:cNvPr id="6" name="Group 5"/>
          <p:cNvGrpSpPr/>
          <p:nvPr/>
        </p:nvGrpSpPr>
        <p:grpSpPr>
          <a:xfrm>
            <a:off x="7433318" y="2507201"/>
            <a:ext cx="9178282" cy="5804930"/>
            <a:chOff x="7669718" y="2628900"/>
            <a:chExt cx="9178282" cy="5804930"/>
          </a:xfrm>
        </p:grpSpPr>
        <p:pic>
          <p:nvPicPr>
            <p:cNvPr id="23"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669718" y="2628900"/>
              <a:ext cx="9178282" cy="5804930"/>
            </a:xfrm>
            <a:prstGeom prst="rect">
              <a:avLst/>
            </a:prstGeom>
          </p:spPr>
        </p:pic>
        <p:sp>
          <p:nvSpPr>
            <p:cNvPr id="3" name="Rectangle 2"/>
            <p:cNvSpPr/>
            <p:nvPr/>
          </p:nvSpPr>
          <p:spPr>
            <a:xfrm>
              <a:off x="8372659" y="3929777"/>
              <a:ext cx="7772400" cy="2585323"/>
            </a:xfrm>
            <a:prstGeom prst="rect">
              <a:avLst/>
            </a:prstGeom>
          </p:spPr>
          <p:txBody>
            <a:bodyPr wrap="square">
              <a:spAutoFit/>
            </a:bodyPr>
            <a:lstStyle/>
            <a:p>
              <a:pPr algn="just">
                <a:lnSpc>
                  <a:spcPct val="150000"/>
                </a:lnSpc>
                <a:spcAft>
                  <a:spcPts val="1000"/>
                </a:spcAft>
              </a:pPr>
              <a:r>
                <a:rPr lang="nl-NL" sz="3600" b="1" i="1">
                  <a:solidFill>
                    <a:srgbClr val="FF0000"/>
                  </a:solidFill>
                  <a:latin typeface="Arial" panose="020B0604020202020204" pitchFamily="34" charset="0"/>
                  <a:ea typeface="Calibri" panose="020F0502020204030204" pitchFamily="34" charset="0"/>
                  <a:cs typeface="Arial" panose="020B0604020202020204" pitchFamily="34" charset="0"/>
                </a:rPr>
                <a:t>Nghiên cứu nội dung mục I.3 SGK: </a:t>
              </a:r>
              <a:r>
                <a:rPr lang="nl-NL" sz="3600">
                  <a:latin typeface="Arial" panose="020B0604020202020204" pitchFamily="34" charset="0"/>
                  <a:ea typeface="Calibri" panose="020F0502020204030204" pitchFamily="34" charset="0"/>
                  <a:cs typeface="Arial" panose="020B0604020202020204" pitchFamily="34" charset="0"/>
                </a:rPr>
                <a:t>Tìm hiểu chăm sóc gà đẻ trứng gồm những công việc gì?</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6008307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4" name="Freeform 4"/>
          <p:cNvSpPr/>
          <p:nvPr/>
        </p:nvSpPr>
        <p:spPr>
          <a:xfrm rot="496095">
            <a:off x="-2322695" y="9275405"/>
            <a:ext cx="9770028" cy="3375080"/>
          </a:xfrm>
          <a:custGeom>
            <a:avLst/>
            <a:gdLst/>
            <a:ahLst/>
            <a:cxnLst/>
            <a:rect l="l" t="t" r="r" b="b"/>
            <a:pathLst>
              <a:path w="12733848" h="4870697">
                <a:moveTo>
                  <a:pt x="0" y="0"/>
                </a:moveTo>
                <a:lnTo>
                  <a:pt x="12733849" y="0"/>
                </a:lnTo>
                <a:lnTo>
                  <a:pt x="12733849" y="4870697"/>
                </a:lnTo>
                <a:lnTo>
                  <a:pt x="0" y="48706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p:cNvSpPr/>
          <p:nvPr/>
        </p:nvSpPr>
        <p:spPr>
          <a:xfrm>
            <a:off x="15444931" y="-128503"/>
            <a:ext cx="3134880" cy="1457719"/>
          </a:xfrm>
          <a:custGeom>
            <a:avLst/>
            <a:gdLst/>
            <a:ahLst/>
            <a:cxnLst/>
            <a:rect l="l" t="t" r="r" b="b"/>
            <a:pathLst>
              <a:path w="3134880" h="1457719">
                <a:moveTo>
                  <a:pt x="0" y="0"/>
                </a:moveTo>
                <a:lnTo>
                  <a:pt x="3134880" y="0"/>
                </a:lnTo>
                <a:lnTo>
                  <a:pt x="3134880" y="1457719"/>
                </a:lnTo>
                <a:lnTo>
                  <a:pt x="0" y="14577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a:off x="17012371" y="1329216"/>
            <a:ext cx="2197884" cy="1022016"/>
          </a:xfrm>
          <a:custGeom>
            <a:avLst/>
            <a:gdLst/>
            <a:ahLst/>
            <a:cxnLst/>
            <a:rect l="l" t="t" r="r" b="b"/>
            <a:pathLst>
              <a:path w="2197884" h="1022016">
                <a:moveTo>
                  <a:pt x="0" y="0"/>
                </a:moveTo>
                <a:lnTo>
                  <a:pt x="2197884" y="0"/>
                </a:lnTo>
                <a:lnTo>
                  <a:pt x="2197884" y="1022016"/>
                </a:lnTo>
                <a:lnTo>
                  <a:pt x="0" y="10220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p:nvPr/>
        </p:nvSpPr>
        <p:spPr>
          <a:xfrm>
            <a:off x="-1354633" y="-492167"/>
            <a:ext cx="3916952" cy="1821383"/>
          </a:xfrm>
          <a:custGeom>
            <a:avLst/>
            <a:gdLst/>
            <a:ahLst/>
            <a:cxnLst/>
            <a:rect l="l" t="t" r="r" b="b"/>
            <a:pathLst>
              <a:path w="3916952" h="1821383">
                <a:moveTo>
                  <a:pt x="0" y="0"/>
                </a:moveTo>
                <a:lnTo>
                  <a:pt x="3916952" y="0"/>
                </a:lnTo>
                <a:lnTo>
                  <a:pt x="3916952" y="1821382"/>
                </a:lnTo>
                <a:lnTo>
                  <a:pt x="0" y="18213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Rounded Rectangle 10"/>
          <p:cNvSpPr/>
          <p:nvPr/>
        </p:nvSpPr>
        <p:spPr>
          <a:xfrm>
            <a:off x="865110" y="2585160"/>
            <a:ext cx="3956290" cy="5435976"/>
          </a:xfrm>
          <a:prstGeom prst="roundRect">
            <a:avLst/>
          </a:prstGeom>
          <a:solidFill>
            <a:schemeClr val="accent2"/>
          </a:solidFill>
        </p:spPr>
        <p:style>
          <a:lnRef idx="3">
            <a:schemeClr val="lt1"/>
          </a:lnRef>
          <a:fillRef idx="1">
            <a:schemeClr val="accent3"/>
          </a:fillRef>
          <a:effectRef idx="1">
            <a:schemeClr val="accent3"/>
          </a:effectRef>
          <a:fontRef idx="minor">
            <a:schemeClr val="lt1"/>
          </a:fontRef>
        </p:style>
        <p:txBody>
          <a:bodyPr rtlCol="0" anchor="ctr"/>
          <a:lstStyle/>
          <a:p>
            <a:pPr algn="ctr">
              <a:lnSpc>
                <a:spcPct val="150000"/>
              </a:lnSpc>
            </a:pPr>
            <a:r>
              <a:rPr lang="nl-NL" sz="3600">
                <a:solidFill>
                  <a:schemeClr val="bg1"/>
                </a:solidFill>
                <a:latin typeface="Arial" panose="020B0604020202020204" pitchFamily="34" charset="0"/>
                <a:cs typeface="Arial" panose="020B0604020202020204" pitchFamily="34" charset="0"/>
              </a:rPr>
              <a:t>Chăm sóc gà đẻ trứng gồm các công việc:</a:t>
            </a:r>
            <a:endParaRPr lang="en-US" sz="3600" dirty="0">
              <a:solidFill>
                <a:schemeClr val="bg1"/>
              </a:solidFill>
              <a:latin typeface="Arial" panose="020B0604020202020204" pitchFamily="34" charset="0"/>
              <a:cs typeface="Arial" panose="020B0604020202020204" pitchFamily="34" charset="0"/>
            </a:endParaRPr>
          </a:p>
        </p:txBody>
      </p:sp>
      <p:sp>
        <p:nvSpPr>
          <p:cNvPr id="14" name="Rounded Rectangle 13"/>
          <p:cNvSpPr/>
          <p:nvPr/>
        </p:nvSpPr>
        <p:spPr>
          <a:xfrm>
            <a:off x="6732510" y="495300"/>
            <a:ext cx="10641090" cy="2124263"/>
          </a:xfrm>
          <a:prstGeom prst="roundRect">
            <a:avLst/>
          </a:prstGeom>
          <a:solidFill>
            <a:schemeClr val="accent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nl-NL" sz="3600">
                <a:solidFill>
                  <a:schemeClr val="tx1"/>
                </a:solidFill>
                <a:latin typeface="Arial" panose="020B0604020202020204" pitchFamily="34" charset="0"/>
                <a:cs typeface="Arial" panose="020B0604020202020204" pitchFamily="34" charset="0"/>
              </a:rPr>
              <a:t>Vệ sinh sạch sẽ chuồng nuôi, máng ăn, máng uống hàng ngày.</a:t>
            </a:r>
            <a:endParaRPr lang="en-US" sz="3600">
              <a:solidFill>
                <a:schemeClr val="tx1"/>
              </a:solidFill>
              <a:latin typeface="Arial" panose="020B0604020202020204" pitchFamily="34" charset="0"/>
              <a:cs typeface="Arial" panose="020B0604020202020204" pitchFamily="34" charset="0"/>
            </a:endParaRPr>
          </a:p>
        </p:txBody>
      </p:sp>
      <p:sp>
        <p:nvSpPr>
          <p:cNvPr id="17" name="Rounded Rectangle 16"/>
          <p:cNvSpPr/>
          <p:nvPr/>
        </p:nvSpPr>
        <p:spPr>
          <a:xfrm>
            <a:off x="6732510" y="2902280"/>
            <a:ext cx="10641090" cy="2124263"/>
          </a:xfrm>
          <a:prstGeom prst="roundRect">
            <a:avLst/>
          </a:prstGeom>
          <a:solidFill>
            <a:schemeClr val="accent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nl-NL" sz="3600">
                <a:solidFill>
                  <a:schemeClr val="tx1"/>
                </a:solidFill>
                <a:latin typeface="Arial" panose="020B0604020202020204" pitchFamily="34" charset="0"/>
                <a:cs typeface="Arial" panose="020B0604020202020204" pitchFamily="34" charset="0"/>
              </a:rPr>
              <a:t>Duy trì nhiệt độ và độ ẩm phù hợp, ánh sáng yếu và chiếu sáng từ 14 đến 16h/ngày.</a:t>
            </a:r>
            <a:endParaRPr lang="en-US" sz="3600">
              <a:solidFill>
                <a:schemeClr val="tx1"/>
              </a:solidFill>
              <a:latin typeface="Arial" panose="020B0604020202020204" pitchFamily="34" charset="0"/>
              <a:cs typeface="Arial" panose="020B0604020202020204" pitchFamily="34" charset="0"/>
            </a:endParaRPr>
          </a:p>
        </p:txBody>
      </p:sp>
      <p:sp>
        <p:nvSpPr>
          <p:cNvPr id="18" name="Rounded Rectangle 17"/>
          <p:cNvSpPr/>
          <p:nvPr/>
        </p:nvSpPr>
        <p:spPr>
          <a:xfrm>
            <a:off x="6732510" y="5303148"/>
            <a:ext cx="10641090" cy="2124263"/>
          </a:xfrm>
          <a:prstGeom prst="roundRect">
            <a:avLst/>
          </a:prstGeom>
          <a:solidFill>
            <a:schemeClr val="accent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nl-NL" sz="3600">
                <a:solidFill>
                  <a:schemeClr val="tx1"/>
                </a:solidFill>
                <a:latin typeface="Arial" panose="020B0604020202020204" pitchFamily="34" charset="0"/>
                <a:cs typeface="Arial" panose="020B0604020202020204" pitchFamily="34" charset="0"/>
              </a:rPr>
              <a:t>Quan sát đàn gà, tách các cá thể bị ốm ra khỏi đàn để điều trị, tiêm vaccine đầy đủ theo quy định.</a:t>
            </a:r>
            <a:endParaRPr lang="en-US" sz="3600">
              <a:solidFill>
                <a:schemeClr val="tx1"/>
              </a:solidFill>
              <a:latin typeface="Arial" panose="020B0604020202020204" pitchFamily="34" charset="0"/>
              <a:cs typeface="Arial" panose="020B0604020202020204" pitchFamily="34" charset="0"/>
            </a:endParaRPr>
          </a:p>
        </p:txBody>
      </p:sp>
      <p:cxnSp>
        <p:nvCxnSpPr>
          <p:cNvPr id="19" name="Elbow Connector 18"/>
          <p:cNvCxnSpPr>
            <a:stCxn id="11" idx="3"/>
            <a:endCxn id="14" idx="1"/>
          </p:cNvCxnSpPr>
          <p:nvPr/>
        </p:nvCxnSpPr>
        <p:spPr>
          <a:xfrm flipV="1">
            <a:off x="4821400" y="1557432"/>
            <a:ext cx="1911110" cy="3745716"/>
          </a:xfrm>
          <a:prstGeom prst="bentConnector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Elbow Connector 19"/>
          <p:cNvCxnSpPr>
            <a:stCxn id="11" idx="3"/>
            <a:endCxn id="18" idx="1"/>
          </p:cNvCxnSpPr>
          <p:nvPr/>
        </p:nvCxnSpPr>
        <p:spPr>
          <a:xfrm>
            <a:off x="4821400" y="5303148"/>
            <a:ext cx="1911110" cy="1062132"/>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Elbow Connector 23"/>
          <p:cNvCxnSpPr>
            <a:stCxn id="11" idx="3"/>
            <a:endCxn id="17" idx="1"/>
          </p:cNvCxnSpPr>
          <p:nvPr/>
        </p:nvCxnSpPr>
        <p:spPr>
          <a:xfrm flipV="1">
            <a:off x="4821400" y="3964412"/>
            <a:ext cx="1911110" cy="1338736"/>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Rounded Rectangle 27"/>
          <p:cNvSpPr/>
          <p:nvPr/>
        </p:nvSpPr>
        <p:spPr>
          <a:xfrm>
            <a:off x="6732510" y="7698899"/>
            <a:ext cx="10641090" cy="2124263"/>
          </a:xfrm>
          <a:prstGeom prst="roundRect">
            <a:avLst/>
          </a:prstGeom>
          <a:solidFill>
            <a:schemeClr val="accent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nl-NL" sz="3600">
                <a:solidFill>
                  <a:schemeClr val="tx1"/>
                </a:solidFill>
                <a:latin typeface="Arial" panose="020B0604020202020204" pitchFamily="34" charset="0"/>
                <a:cs typeface="Arial" panose="020B0604020202020204" pitchFamily="34" charset="0"/>
              </a:rPr>
              <a:t>Thu trứng từ 3 đến 4 lần/ngày vào những thời điểm nhất định.</a:t>
            </a:r>
            <a:endParaRPr lang="en-US" sz="3600">
              <a:solidFill>
                <a:schemeClr val="tx1"/>
              </a:solidFill>
              <a:latin typeface="Arial" panose="020B0604020202020204" pitchFamily="34" charset="0"/>
              <a:cs typeface="Arial" panose="020B0604020202020204" pitchFamily="34" charset="0"/>
            </a:endParaRPr>
          </a:p>
        </p:txBody>
      </p:sp>
      <p:cxnSp>
        <p:nvCxnSpPr>
          <p:cNvPr id="29" name="Elbow Connector 28"/>
          <p:cNvCxnSpPr>
            <a:stCxn id="11" idx="3"/>
            <a:endCxn id="28" idx="1"/>
          </p:cNvCxnSpPr>
          <p:nvPr/>
        </p:nvCxnSpPr>
        <p:spPr>
          <a:xfrm>
            <a:off x="4821400" y="5303148"/>
            <a:ext cx="1911110" cy="3457883"/>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27735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amond(i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left)">
                                      <p:cBhvr>
                                        <p:cTn id="39" dur="500"/>
                                        <p:tgtEl>
                                          <p:spTgt spid="29"/>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7" grpId="0" animBg="1"/>
      <p:bldP spid="18" grpId="0" animBg="1"/>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7570003"/>
            <a:chOff x="0" y="0"/>
            <a:chExt cx="24384000" cy="10093337"/>
          </a:xfrm>
        </p:grpSpPr>
        <p:pic>
          <p:nvPicPr>
            <p:cNvPr id="3" name="Picture 3"/>
            <p:cNvPicPr>
              <a:picLocks noChangeAspect="1"/>
            </p:cNvPicPr>
            <p:nvPr/>
          </p:nvPicPr>
          <p:blipFill>
            <a:blip r:embed="rId2"/>
            <a:srcRect t="9200" b="28670"/>
            <a:stretch>
              <a:fillRect/>
            </a:stretch>
          </p:blipFill>
          <p:spPr>
            <a:xfrm>
              <a:off x="0" y="0"/>
              <a:ext cx="24384000" cy="10093337"/>
            </a:xfrm>
            <a:prstGeom prst="rect">
              <a:avLst/>
            </a:prstGeom>
          </p:spPr>
        </p:pic>
      </p:grpSp>
      <p:sp>
        <p:nvSpPr>
          <p:cNvPr id="4" name="Freeform 4"/>
          <p:cNvSpPr/>
          <p:nvPr/>
        </p:nvSpPr>
        <p:spPr>
          <a:xfrm rot="10548099">
            <a:off x="-2557135" y="5052915"/>
            <a:ext cx="25425904" cy="20150029"/>
          </a:xfrm>
          <a:custGeom>
            <a:avLst/>
            <a:gdLst/>
            <a:ahLst/>
            <a:cxnLst/>
            <a:rect l="l" t="t" r="r" b="b"/>
            <a:pathLst>
              <a:path w="25425904" h="20150029">
                <a:moveTo>
                  <a:pt x="0" y="0"/>
                </a:moveTo>
                <a:lnTo>
                  <a:pt x="25425904" y="0"/>
                </a:lnTo>
                <a:lnTo>
                  <a:pt x="25425904" y="20150029"/>
                </a:lnTo>
                <a:lnTo>
                  <a:pt x="0" y="201500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Rectangle 8"/>
          <p:cNvSpPr/>
          <p:nvPr/>
        </p:nvSpPr>
        <p:spPr>
          <a:xfrm>
            <a:off x="3025580" y="6667500"/>
            <a:ext cx="12236840" cy="2954655"/>
          </a:xfrm>
          <a:prstGeom prst="rect">
            <a:avLst/>
          </a:prstGeom>
        </p:spPr>
        <p:txBody>
          <a:bodyPr wrap="square">
            <a:spAutoFit/>
          </a:bodyPr>
          <a:lstStyle/>
          <a:p>
            <a:pPr algn="ctr">
              <a:lnSpc>
                <a:spcPct val="150000"/>
              </a:lnSpc>
              <a:spcAft>
                <a:spcPts val="1000"/>
              </a:spcAft>
            </a:pPr>
            <a:r>
              <a:rPr lang="nl-NL" sz="6200" b="1">
                <a:solidFill>
                  <a:srgbClr val="FF914D"/>
                </a:solidFill>
                <a:latin typeface="Arial" panose="020B0604020202020204" pitchFamily="34" charset="0"/>
                <a:ea typeface="Calibri" panose="020F0502020204030204" pitchFamily="34" charset="0"/>
                <a:cs typeface="Arial" panose="020B0604020202020204" pitchFamily="34" charset="0"/>
              </a:rPr>
              <a:t>II. </a:t>
            </a:r>
            <a:r>
              <a:rPr lang="nl-NL" sz="6200" b="1">
                <a:solidFill>
                  <a:srgbClr val="545454"/>
                </a:solidFill>
                <a:latin typeface="Arial" panose="020B0604020202020204" pitchFamily="34" charset="0"/>
                <a:ea typeface="Calibri" panose="020F0502020204030204" pitchFamily="34" charset="0"/>
                <a:cs typeface="Arial" panose="020B0604020202020204" pitchFamily="34" charset="0"/>
              </a:rPr>
              <a:t>Quy trình nuôi dưỡng và chăm sóc lợn thịt</a:t>
            </a:r>
            <a:endParaRPr lang="en-US" sz="6200">
              <a:solidFill>
                <a:srgbClr val="545454"/>
              </a:solidFill>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2" name="Freeform 22"/>
          <p:cNvSpPr/>
          <p:nvPr/>
        </p:nvSpPr>
        <p:spPr>
          <a:xfrm>
            <a:off x="15838920" y="-128503"/>
            <a:ext cx="3134880" cy="1457719"/>
          </a:xfrm>
          <a:custGeom>
            <a:avLst/>
            <a:gdLst/>
            <a:ahLst/>
            <a:cxnLst/>
            <a:rect l="l" t="t" r="r" b="b"/>
            <a:pathLst>
              <a:path w="3134880" h="1457719">
                <a:moveTo>
                  <a:pt x="0" y="0"/>
                </a:moveTo>
                <a:lnTo>
                  <a:pt x="3134880" y="0"/>
                </a:lnTo>
                <a:lnTo>
                  <a:pt x="3134880" y="1457719"/>
                </a:lnTo>
                <a:lnTo>
                  <a:pt x="0" y="14577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3" name="Freeform 23"/>
          <p:cNvSpPr/>
          <p:nvPr/>
        </p:nvSpPr>
        <p:spPr>
          <a:xfrm>
            <a:off x="17012371" y="1441439"/>
            <a:ext cx="2073238" cy="964055"/>
          </a:xfrm>
          <a:custGeom>
            <a:avLst/>
            <a:gdLst/>
            <a:ahLst/>
            <a:cxnLst/>
            <a:rect l="l" t="t" r="r" b="b"/>
            <a:pathLst>
              <a:path w="2073238" h="964055">
                <a:moveTo>
                  <a:pt x="0" y="0"/>
                </a:moveTo>
                <a:lnTo>
                  <a:pt x="2073238" y="0"/>
                </a:lnTo>
                <a:lnTo>
                  <a:pt x="2073238" y="964055"/>
                </a:lnTo>
                <a:lnTo>
                  <a:pt x="0" y="9640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4" name="Freeform 24"/>
          <p:cNvSpPr/>
          <p:nvPr/>
        </p:nvSpPr>
        <p:spPr>
          <a:xfrm>
            <a:off x="-1146125" y="1400322"/>
            <a:ext cx="2073238" cy="964055"/>
          </a:xfrm>
          <a:custGeom>
            <a:avLst/>
            <a:gdLst/>
            <a:ahLst/>
            <a:cxnLst/>
            <a:rect l="l" t="t" r="r" b="b"/>
            <a:pathLst>
              <a:path w="2073238" h="964055">
                <a:moveTo>
                  <a:pt x="0" y="0"/>
                </a:moveTo>
                <a:lnTo>
                  <a:pt x="2073238" y="0"/>
                </a:lnTo>
                <a:lnTo>
                  <a:pt x="2073238" y="964056"/>
                </a:lnTo>
                <a:lnTo>
                  <a:pt x="0" y="9640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5" name="Freeform 25"/>
          <p:cNvSpPr/>
          <p:nvPr/>
        </p:nvSpPr>
        <p:spPr>
          <a:xfrm>
            <a:off x="-1066800" y="-492167"/>
            <a:ext cx="3916952" cy="1821383"/>
          </a:xfrm>
          <a:custGeom>
            <a:avLst/>
            <a:gdLst/>
            <a:ahLst/>
            <a:cxnLst/>
            <a:rect l="l" t="t" r="r" b="b"/>
            <a:pathLst>
              <a:path w="3916952" h="1821383">
                <a:moveTo>
                  <a:pt x="0" y="0"/>
                </a:moveTo>
                <a:lnTo>
                  <a:pt x="3916952" y="0"/>
                </a:lnTo>
                <a:lnTo>
                  <a:pt x="3916952" y="1821383"/>
                </a:lnTo>
                <a:lnTo>
                  <a:pt x="0" y="18213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6" name="Google Shape;1294;p42"/>
          <p:cNvSpPr txBox="1">
            <a:spLocks/>
          </p:cNvSpPr>
          <p:nvPr/>
        </p:nvSpPr>
        <p:spPr>
          <a:xfrm>
            <a:off x="1440000" y="600356"/>
            <a:ext cx="15408000" cy="1145400"/>
          </a:xfrm>
          <a:prstGeom prst="rect">
            <a:avLst/>
          </a:prstGeom>
          <a:ln>
            <a:noFill/>
          </a:ln>
        </p:spPr>
        <p:txBody>
          <a:bodyPr spcFirstLastPara="1" vert="horz" wrap="square" lIns="182850" tIns="182850" rIns="182850" bIns="18285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sz="5200" b="1">
                <a:solidFill>
                  <a:schemeClr val="accent4">
                    <a:lumMod val="75000"/>
                  </a:schemeClr>
                </a:solidFill>
                <a:latin typeface="Arial" panose="020B0604020202020204" pitchFamily="34" charset="0"/>
                <a:cs typeface="Arial" panose="020B0604020202020204" pitchFamily="34" charset="0"/>
              </a:rPr>
              <a:t>HOẠT ĐỘNG NHÓM</a:t>
            </a:r>
            <a:endParaRPr lang="en-US" sz="5200">
              <a:solidFill>
                <a:schemeClr val="accent4">
                  <a:lumMod val="75000"/>
                </a:schemeClr>
              </a:solidFill>
              <a:latin typeface="Arial" panose="020B0604020202020204" pitchFamily="34" charset="0"/>
              <a:cs typeface="Arial" panose="020B0604020202020204" pitchFamily="34" charset="0"/>
            </a:endParaRPr>
          </a:p>
        </p:txBody>
      </p:sp>
      <p:sp>
        <p:nvSpPr>
          <p:cNvPr id="27" name="Rectangle 26"/>
          <p:cNvSpPr/>
          <p:nvPr/>
        </p:nvSpPr>
        <p:spPr>
          <a:xfrm>
            <a:off x="2265732" y="2186486"/>
            <a:ext cx="13756532" cy="1651671"/>
          </a:xfrm>
          <a:prstGeom prst="rect">
            <a:avLst/>
          </a:prstGeom>
        </p:spPr>
        <p:txBody>
          <a:bodyPr wrap="square">
            <a:spAutoFit/>
          </a:bodyPr>
          <a:lstStyle/>
          <a:p>
            <a:pPr algn="ctr">
              <a:lnSpc>
                <a:spcPct val="150000"/>
              </a:lnSpc>
            </a:pPr>
            <a:r>
              <a:rPr lang="nl-NL" sz="3600" b="1" i="1">
                <a:solidFill>
                  <a:srgbClr val="FF0000"/>
                </a:solidFill>
                <a:latin typeface="Arial" panose="020B0604020202020204" pitchFamily="34" charset="0"/>
                <a:ea typeface="Calibri" panose="020F0502020204030204" pitchFamily="34" charset="0"/>
                <a:cs typeface="Arial" panose="020B0604020202020204" pitchFamily="34" charset="0"/>
              </a:rPr>
              <a:t>Nghiên cứu mục II SGK, quan sát Hình 17.2, 17.3; bảng 17.1 hoàn thành nhiệm vụ sau:</a:t>
            </a:r>
            <a:endParaRPr lang="en-US" sz="3600" b="1" i="1">
              <a:solidFill>
                <a:srgbClr val="FF0000"/>
              </a:solidFill>
              <a:latin typeface="Arial" panose="020B0604020202020204" pitchFamily="34" charset="0"/>
              <a:cs typeface="Arial" panose="020B0604020202020204" pitchFamily="34" charset="0"/>
            </a:endParaRPr>
          </a:p>
        </p:txBody>
      </p:sp>
      <p:grpSp>
        <p:nvGrpSpPr>
          <p:cNvPr id="32" name="Group 31"/>
          <p:cNvGrpSpPr/>
          <p:nvPr/>
        </p:nvGrpSpPr>
        <p:grpSpPr>
          <a:xfrm>
            <a:off x="914400" y="4762500"/>
            <a:ext cx="4870633" cy="4529959"/>
            <a:chOff x="4507815" y="5269361"/>
            <a:chExt cx="4870633" cy="4529959"/>
          </a:xfrm>
        </p:grpSpPr>
        <p:grpSp>
          <p:nvGrpSpPr>
            <p:cNvPr id="33" name="Group 7"/>
            <p:cNvGrpSpPr/>
            <p:nvPr/>
          </p:nvGrpSpPr>
          <p:grpSpPr>
            <a:xfrm>
              <a:off x="4507815" y="5269361"/>
              <a:ext cx="4870633" cy="4529959"/>
              <a:chOff x="0" y="0"/>
              <a:chExt cx="1913890" cy="1913890"/>
            </a:xfrm>
            <a:solidFill>
              <a:schemeClr val="accent5">
                <a:lumMod val="75000"/>
              </a:schemeClr>
            </a:solidFill>
          </p:grpSpPr>
          <p:sp>
            <p:nvSpPr>
              <p:cNvPr id="35" name="Freeform 8"/>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grpFill/>
              <a:effectLst>
                <a:outerShdw blurRad="50800" dist="38100" dir="2700000" algn="tl" rotWithShape="0">
                  <a:prstClr val="black">
                    <a:alpha val="40000"/>
                  </a:prstClr>
                </a:outerShdw>
              </a:effectLst>
            </p:spPr>
            <p:txBody>
              <a:bodyPr/>
              <a:lstStyle/>
              <a:p>
                <a:endParaRPr lang="en-US"/>
              </a:p>
            </p:txBody>
          </p:sp>
        </p:grpSp>
        <p:sp>
          <p:nvSpPr>
            <p:cNvPr id="34" name="Rectangle 33"/>
            <p:cNvSpPr/>
            <p:nvPr/>
          </p:nvSpPr>
          <p:spPr>
            <a:xfrm>
              <a:off x="5032945" y="5813389"/>
              <a:ext cx="3820371" cy="3416320"/>
            </a:xfrm>
            <a:prstGeom prst="rect">
              <a:avLst/>
            </a:prstGeom>
          </p:spPr>
          <p:txBody>
            <a:bodyPr wrap="square">
              <a:spAutoFit/>
            </a:bodyPr>
            <a:lstStyle/>
            <a:p>
              <a:pPr algn="ctr">
                <a:lnSpc>
                  <a:spcPct val="150000"/>
                </a:lnSpc>
              </a:pPr>
              <a:r>
                <a:rPr lang="nl-NL" sz="3600" b="1">
                  <a:solidFill>
                    <a:schemeClr val="bg1"/>
                  </a:solidFill>
                  <a:latin typeface="Arial" panose="020B0604020202020204" pitchFamily="34" charset="0"/>
                  <a:cs typeface="Arial" panose="020B0604020202020204" pitchFamily="34" charset="0"/>
                </a:rPr>
                <a:t>Nhóm 1: </a:t>
              </a:r>
              <a:r>
                <a:rPr lang="nl-NL" sz="3600">
                  <a:solidFill>
                    <a:schemeClr val="bg1"/>
                  </a:solidFill>
                  <a:latin typeface="Arial" panose="020B0604020202020204" pitchFamily="34" charset="0"/>
                  <a:cs typeface="Arial" panose="020B0604020202020204" pitchFamily="34" charset="0"/>
                </a:rPr>
                <a:t>Tìm hiểu Chuồng nuôi và mật độ nuôi lợn thịt </a:t>
              </a:r>
              <a:endParaRPr lang="en-US" sz="3600">
                <a:solidFill>
                  <a:schemeClr val="bg1"/>
                </a:solidFill>
                <a:latin typeface="Arial" panose="020B0604020202020204" pitchFamily="34" charset="0"/>
                <a:cs typeface="Arial" panose="020B0604020202020204" pitchFamily="34" charset="0"/>
              </a:endParaRPr>
            </a:p>
          </p:txBody>
        </p:sp>
      </p:grpSp>
      <p:grpSp>
        <p:nvGrpSpPr>
          <p:cNvPr id="36" name="Group 35"/>
          <p:cNvGrpSpPr/>
          <p:nvPr/>
        </p:nvGrpSpPr>
        <p:grpSpPr>
          <a:xfrm>
            <a:off x="6665490" y="4762500"/>
            <a:ext cx="4870633" cy="4529959"/>
            <a:chOff x="8750383" y="3147123"/>
            <a:chExt cx="4870633" cy="4529959"/>
          </a:xfrm>
        </p:grpSpPr>
        <p:grpSp>
          <p:nvGrpSpPr>
            <p:cNvPr id="37" name="Group 11"/>
            <p:cNvGrpSpPr/>
            <p:nvPr/>
          </p:nvGrpSpPr>
          <p:grpSpPr>
            <a:xfrm>
              <a:off x="8750383" y="3147123"/>
              <a:ext cx="4870633" cy="4529959"/>
              <a:chOff x="0" y="0"/>
              <a:chExt cx="1913890" cy="1913890"/>
            </a:xfrm>
          </p:grpSpPr>
          <p:sp>
            <p:nvSpPr>
              <p:cNvPr id="39" name="Freeform 12"/>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EF808C"/>
              </a:solidFill>
              <a:effectLst>
                <a:outerShdw blurRad="50800" dist="38100" dir="2700000" algn="tl" rotWithShape="0">
                  <a:prstClr val="black">
                    <a:alpha val="40000"/>
                  </a:prstClr>
                </a:outerShdw>
              </a:effectLst>
            </p:spPr>
            <p:txBody>
              <a:bodyPr/>
              <a:lstStyle/>
              <a:p>
                <a:endParaRPr lang="en-US"/>
              </a:p>
            </p:txBody>
          </p:sp>
        </p:grpSp>
        <p:sp>
          <p:nvSpPr>
            <p:cNvPr id="38" name="Rectangle 37"/>
            <p:cNvSpPr/>
            <p:nvPr/>
          </p:nvSpPr>
          <p:spPr>
            <a:xfrm>
              <a:off x="9275513" y="4170767"/>
              <a:ext cx="3820371" cy="2482667"/>
            </a:xfrm>
            <a:prstGeom prst="rect">
              <a:avLst/>
            </a:prstGeom>
          </p:spPr>
          <p:txBody>
            <a:bodyPr wrap="square">
              <a:spAutoFit/>
            </a:bodyPr>
            <a:lstStyle/>
            <a:p>
              <a:pPr algn="ctr">
                <a:lnSpc>
                  <a:spcPct val="150000"/>
                </a:lnSpc>
              </a:pPr>
              <a:r>
                <a:rPr lang="nl-NL" sz="3600" b="1">
                  <a:solidFill>
                    <a:schemeClr val="bg1"/>
                  </a:solidFill>
                  <a:latin typeface="Arial" panose="020B0604020202020204" pitchFamily="34" charset="0"/>
                  <a:cs typeface="Arial" panose="020B0604020202020204" pitchFamily="34" charset="0"/>
                </a:rPr>
                <a:t>Nhóm 2: </a:t>
              </a:r>
              <a:r>
                <a:rPr lang="nl-NL" sz="3600">
                  <a:solidFill>
                    <a:schemeClr val="bg1"/>
                  </a:solidFill>
                  <a:latin typeface="Arial" panose="020B0604020202020204" pitchFamily="34" charset="0"/>
                  <a:cs typeface="Arial" panose="020B0604020202020204" pitchFamily="34" charset="0"/>
                </a:rPr>
                <a:t>Tìm hiểu về thức ăn và cho lợn thịt ăn</a:t>
              </a:r>
              <a:endParaRPr lang="en-US" sz="3600">
                <a:solidFill>
                  <a:schemeClr val="bg1"/>
                </a:solidFill>
                <a:latin typeface="Arial" panose="020B0604020202020204" pitchFamily="34" charset="0"/>
                <a:cs typeface="Arial" panose="020B0604020202020204" pitchFamily="34" charset="0"/>
              </a:endParaRPr>
            </a:p>
          </p:txBody>
        </p:sp>
      </p:grpSp>
      <p:grpSp>
        <p:nvGrpSpPr>
          <p:cNvPr id="40" name="Group 39"/>
          <p:cNvGrpSpPr/>
          <p:nvPr/>
        </p:nvGrpSpPr>
        <p:grpSpPr>
          <a:xfrm>
            <a:off x="12573000" y="4762500"/>
            <a:ext cx="4870633" cy="4529959"/>
            <a:chOff x="13106400" y="5269360"/>
            <a:chExt cx="4870633" cy="4529959"/>
          </a:xfrm>
        </p:grpSpPr>
        <p:grpSp>
          <p:nvGrpSpPr>
            <p:cNvPr id="41" name="Group 14"/>
            <p:cNvGrpSpPr/>
            <p:nvPr/>
          </p:nvGrpSpPr>
          <p:grpSpPr>
            <a:xfrm>
              <a:off x="13106400" y="5269360"/>
              <a:ext cx="4870633" cy="4529959"/>
              <a:chOff x="0" y="0"/>
              <a:chExt cx="1913890" cy="1913890"/>
            </a:xfrm>
          </p:grpSpPr>
          <p:sp>
            <p:nvSpPr>
              <p:cNvPr id="43" name="Freeform 15"/>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D5A89C"/>
              </a:solidFill>
              <a:effectLst>
                <a:outerShdw blurRad="50800" dist="38100" dir="2700000" algn="tl" rotWithShape="0">
                  <a:prstClr val="black">
                    <a:alpha val="40000"/>
                  </a:prstClr>
                </a:outerShdw>
              </a:effectLst>
            </p:spPr>
            <p:txBody>
              <a:bodyPr/>
              <a:lstStyle/>
              <a:p>
                <a:endParaRPr lang="en-US"/>
              </a:p>
            </p:txBody>
          </p:sp>
        </p:grpSp>
        <p:sp>
          <p:nvSpPr>
            <p:cNvPr id="42" name="Rectangle 41"/>
            <p:cNvSpPr/>
            <p:nvPr/>
          </p:nvSpPr>
          <p:spPr>
            <a:xfrm>
              <a:off x="13480182" y="6228884"/>
              <a:ext cx="4123068" cy="2610908"/>
            </a:xfrm>
            <a:prstGeom prst="rect">
              <a:avLst/>
            </a:prstGeom>
          </p:spPr>
          <p:txBody>
            <a:bodyPr wrap="square">
              <a:spAutoFit/>
            </a:bodyPr>
            <a:lstStyle/>
            <a:p>
              <a:pPr algn="ctr">
                <a:lnSpc>
                  <a:spcPct val="150000"/>
                </a:lnSpc>
                <a:spcAft>
                  <a:spcPts val="1000"/>
                </a:spcAft>
              </a:pPr>
              <a:r>
                <a:rPr lang="nl-NL" sz="3600" b="1">
                  <a:solidFill>
                    <a:schemeClr val="bg1"/>
                  </a:solidFill>
                  <a:latin typeface="Arial" panose="020B0604020202020204" pitchFamily="34" charset="0"/>
                  <a:cs typeface="Arial" panose="020B0604020202020204" pitchFamily="34" charset="0"/>
                </a:rPr>
                <a:t>Nhóm 3: </a:t>
              </a:r>
            </a:p>
            <a:p>
              <a:pPr algn="ctr">
                <a:lnSpc>
                  <a:spcPct val="150000"/>
                </a:lnSpc>
                <a:spcAft>
                  <a:spcPts val="1000"/>
                </a:spcAft>
              </a:pPr>
              <a:r>
                <a:rPr lang="nl-NL" sz="3600">
                  <a:solidFill>
                    <a:schemeClr val="bg1"/>
                  </a:solidFill>
                  <a:latin typeface="Arial" panose="020B0604020202020204" pitchFamily="34" charset="0"/>
                  <a:cs typeface="Arial" panose="020B0604020202020204" pitchFamily="34" charset="0"/>
                </a:rPr>
                <a:t>Tìm hiểu cách chăm sóc lợn thịt</a:t>
              </a:r>
              <a:endParaRPr lang="en-US" sz="36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barn(inVertical)">
                                      <p:cBhvr>
                                        <p:cTn id="17" dur="500"/>
                                        <p:tgtEl>
                                          <p:spTgt spid="32"/>
                                        </p:tgtEl>
                                      </p:cBhvr>
                                    </p:animEffect>
                                  </p:childTnLst>
                                </p:cTn>
                              </p:par>
                              <p:par>
                                <p:cTn id="18" presetID="16" presetClass="entr" presetSubtype="21" fill="hold"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barn(inVertical)">
                                      <p:cBhvr>
                                        <p:cTn id="20" dur="500"/>
                                        <p:tgtEl>
                                          <p:spTgt spid="36"/>
                                        </p:tgtEl>
                                      </p:cBhvr>
                                    </p:animEffect>
                                  </p:childTnLst>
                                </p:cTn>
                              </p:par>
                              <p:par>
                                <p:cTn id="21" presetID="16" presetClass="entr" presetSubtype="21"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barn(inVertical)">
                                      <p:cBhvr>
                                        <p:cTn id="2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2" name="Freeform 22"/>
          <p:cNvSpPr/>
          <p:nvPr/>
        </p:nvSpPr>
        <p:spPr>
          <a:xfrm>
            <a:off x="15838920" y="-128503"/>
            <a:ext cx="3134880" cy="1457719"/>
          </a:xfrm>
          <a:custGeom>
            <a:avLst/>
            <a:gdLst/>
            <a:ahLst/>
            <a:cxnLst/>
            <a:rect l="l" t="t" r="r" b="b"/>
            <a:pathLst>
              <a:path w="3134880" h="1457719">
                <a:moveTo>
                  <a:pt x="0" y="0"/>
                </a:moveTo>
                <a:lnTo>
                  <a:pt x="3134880" y="0"/>
                </a:lnTo>
                <a:lnTo>
                  <a:pt x="3134880" y="1457719"/>
                </a:lnTo>
                <a:lnTo>
                  <a:pt x="0" y="14577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3" name="Freeform 23"/>
          <p:cNvSpPr/>
          <p:nvPr/>
        </p:nvSpPr>
        <p:spPr>
          <a:xfrm>
            <a:off x="17012371" y="1441439"/>
            <a:ext cx="2073238" cy="964055"/>
          </a:xfrm>
          <a:custGeom>
            <a:avLst/>
            <a:gdLst/>
            <a:ahLst/>
            <a:cxnLst/>
            <a:rect l="l" t="t" r="r" b="b"/>
            <a:pathLst>
              <a:path w="2073238" h="964055">
                <a:moveTo>
                  <a:pt x="0" y="0"/>
                </a:moveTo>
                <a:lnTo>
                  <a:pt x="2073238" y="0"/>
                </a:lnTo>
                <a:lnTo>
                  <a:pt x="2073238" y="964055"/>
                </a:lnTo>
                <a:lnTo>
                  <a:pt x="0" y="9640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4" name="Freeform 24"/>
          <p:cNvSpPr/>
          <p:nvPr/>
        </p:nvSpPr>
        <p:spPr>
          <a:xfrm>
            <a:off x="-1146125" y="1400322"/>
            <a:ext cx="2073238" cy="964055"/>
          </a:xfrm>
          <a:custGeom>
            <a:avLst/>
            <a:gdLst/>
            <a:ahLst/>
            <a:cxnLst/>
            <a:rect l="l" t="t" r="r" b="b"/>
            <a:pathLst>
              <a:path w="2073238" h="964055">
                <a:moveTo>
                  <a:pt x="0" y="0"/>
                </a:moveTo>
                <a:lnTo>
                  <a:pt x="2073238" y="0"/>
                </a:lnTo>
                <a:lnTo>
                  <a:pt x="2073238" y="964056"/>
                </a:lnTo>
                <a:lnTo>
                  <a:pt x="0" y="9640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5" name="Freeform 25"/>
          <p:cNvSpPr/>
          <p:nvPr/>
        </p:nvSpPr>
        <p:spPr>
          <a:xfrm>
            <a:off x="-1066800" y="-492167"/>
            <a:ext cx="3916952" cy="1821383"/>
          </a:xfrm>
          <a:custGeom>
            <a:avLst/>
            <a:gdLst/>
            <a:ahLst/>
            <a:cxnLst/>
            <a:rect l="l" t="t" r="r" b="b"/>
            <a:pathLst>
              <a:path w="3916952" h="1821383">
                <a:moveTo>
                  <a:pt x="0" y="0"/>
                </a:moveTo>
                <a:lnTo>
                  <a:pt x="3916952" y="0"/>
                </a:lnTo>
                <a:lnTo>
                  <a:pt x="3916952" y="1821383"/>
                </a:lnTo>
                <a:lnTo>
                  <a:pt x="0" y="18213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7" name="Rectangle 26"/>
          <p:cNvSpPr/>
          <p:nvPr/>
        </p:nvSpPr>
        <p:spPr>
          <a:xfrm>
            <a:off x="2265732" y="2095500"/>
            <a:ext cx="13756532" cy="1651671"/>
          </a:xfrm>
          <a:prstGeom prst="rect">
            <a:avLst/>
          </a:prstGeom>
        </p:spPr>
        <p:txBody>
          <a:bodyPr wrap="square">
            <a:spAutoFit/>
          </a:bodyPr>
          <a:lstStyle/>
          <a:p>
            <a:pPr algn="ctr">
              <a:lnSpc>
                <a:spcPct val="150000"/>
              </a:lnSpc>
            </a:pPr>
            <a:r>
              <a:rPr lang="nl-NL" sz="3600" b="1" i="1">
                <a:solidFill>
                  <a:srgbClr val="FF0000"/>
                </a:solidFill>
                <a:latin typeface="Arial" panose="020B0604020202020204" pitchFamily="34" charset="0"/>
                <a:ea typeface="Calibri" panose="020F0502020204030204" pitchFamily="34" charset="0"/>
                <a:cs typeface="Arial" panose="020B0604020202020204" pitchFamily="34" charset="0"/>
              </a:rPr>
              <a:t>Nghiên cứu mục II SGK, quan sát Hình 17.2, 17.3; bảng 17.1 hoàn thành nhiệm vụ sau:</a:t>
            </a:r>
            <a:endParaRPr lang="en-US" sz="3600" b="1" i="1">
              <a:solidFill>
                <a:srgbClr val="FF000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2823380" y="4355087"/>
            <a:ext cx="12641235" cy="48270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1" name="Google Shape;1294;p42"/>
          <p:cNvSpPr txBox="1">
            <a:spLocks/>
          </p:cNvSpPr>
          <p:nvPr/>
        </p:nvSpPr>
        <p:spPr>
          <a:xfrm>
            <a:off x="1440000" y="600356"/>
            <a:ext cx="15408000" cy="1145400"/>
          </a:xfrm>
          <a:prstGeom prst="rect">
            <a:avLst/>
          </a:prstGeom>
          <a:ln>
            <a:noFill/>
          </a:ln>
        </p:spPr>
        <p:txBody>
          <a:bodyPr spcFirstLastPara="1" vert="horz" wrap="square" lIns="182850" tIns="182850" rIns="182850" bIns="18285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sz="5200" b="1">
                <a:solidFill>
                  <a:schemeClr val="accent4">
                    <a:lumMod val="75000"/>
                  </a:schemeClr>
                </a:solidFill>
                <a:latin typeface="Arial" panose="020B0604020202020204" pitchFamily="34" charset="0"/>
                <a:cs typeface="Arial" panose="020B0604020202020204" pitchFamily="34" charset="0"/>
              </a:rPr>
              <a:t>HOẠT ĐỘNG NHÓM</a:t>
            </a:r>
            <a:endParaRPr lang="en-US" sz="5200">
              <a:solidFill>
                <a:schemeClr val="accent4">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26298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2" name="Freeform 22"/>
          <p:cNvSpPr/>
          <p:nvPr/>
        </p:nvSpPr>
        <p:spPr>
          <a:xfrm>
            <a:off x="15838920" y="-128503"/>
            <a:ext cx="3134880" cy="1457719"/>
          </a:xfrm>
          <a:custGeom>
            <a:avLst/>
            <a:gdLst/>
            <a:ahLst/>
            <a:cxnLst/>
            <a:rect l="l" t="t" r="r" b="b"/>
            <a:pathLst>
              <a:path w="3134880" h="1457719">
                <a:moveTo>
                  <a:pt x="0" y="0"/>
                </a:moveTo>
                <a:lnTo>
                  <a:pt x="3134880" y="0"/>
                </a:lnTo>
                <a:lnTo>
                  <a:pt x="3134880" y="1457719"/>
                </a:lnTo>
                <a:lnTo>
                  <a:pt x="0" y="14577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3" name="Freeform 23"/>
          <p:cNvSpPr/>
          <p:nvPr/>
        </p:nvSpPr>
        <p:spPr>
          <a:xfrm>
            <a:off x="17012371" y="1441439"/>
            <a:ext cx="2073238" cy="964055"/>
          </a:xfrm>
          <a:custGeom>
            <a:avLst/>
            <a:gdLst/>
            <a:ahLst/>
            <a:cxnLst/>
            <a:rect l="l" t="t" r="r" b="b"/>
            <a:pathLst>
              <a:path w="2073238" h="964055">
                <a:moveTo>
                  <a:pt x="0" y="0"/>
                </a:moveTo>
                <a:lnTo>
                  <a:pt x="2073238" y="0"/>
                </a:lnTo>
                <a:lnTo>
                  <a:pt x="2073238" y="964055"/>
                </a:lnTo>
                <a:lnTo>
                  <a:pt x="0" y="9640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4" name="Freeform 24"/>
          <p:cNvSpPr/>
          <p:nvPr/>
        </p:nvSpPr>
        <p:spPr>
          <a:xfrm>
            <a:off x="-1146125" y="1400322"/>
            <a:ext cx="2073238" cy="964055"/>
          </a:xfrm>
          <a:custGeom>
            <a:avLst/>
            <a:gdLst/>
            <a:ahLst/>
            <a:cxnLst/>
            <a:rect l="l" t="t" r="r" b="b"/>
            <a:pathLst>
              <a:path w="2073238" h="964055">
                <a:moveTo>
                  <a:pt x="0" y="0"/>
                </a:moveTo>
                <a:lnTo>
                  <a:pt x="2073238" y="0"/>
                </a:lnTo>
                <a:lnTo>
                  <a:pt x="2073238" y="964056"/>
                </a:lnTo>
                <a:lnTo>
                  <a:pt x="0" y="9640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5" name="Freeform 25"/>
          <p:cNvSpPr/>
          <p:nvPr/>
        </p:nvSpPr>
        <p:spPr>
          <a:xfrm>
            <a:off x="-1066800" y="-492167"/>
            <a:ext cx="3916952" cy="1821383"/>
          </a:xfrm>
          <a:custGeom>
            <a:avLst/>
            <a:gdLst/>
            <a:ahLst/>
            <a:cxnLst/>
            <a:rect l="l" t="t" r="r" b="b"/>
            <a:pathLst>
              <a:path w="3916952" h="1821383">
                <a:moveTo>
                  <a:pt x="0" y="0"/>
                </a:moveTo>
                <a:lnTo>
                  <a:pt x="3916952" y="0"/>
                </a:lnTo>
                <a:lnTo>
                  <a:pt x="3916952" y="1821383"/>
                </a:lnTo>
                <a:lnTo>
                  <a:pt x="0" y="18213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7" name="Rectangle 26"/>
          <p:cNvSpPr/>
          <p:nvPr/>
        </p:nvSpPr>
        <p:spPr>
          <a:xfrm>
            <a:off x="2265732" y="2095500"/>
            <a:ext cx="13756532" cy="1651671"/>
          </a:xfrm>
          <a:prstGeom prst="rect">
            <a:avLst/>
          </a:prstGeom>
        </p:spPr>
        <p:txBody>
          <a:bodyPr wrap="square">
            <a:spAutoFit/>
          </a:bodyPr>
          <a:lstStyle/>
          <a:p>
            <a:pPr algn="ctr">
              <a:lnSpc>
                <a:spcPct val="150000"/>
              </a:lnSpc>
            </a:pPr>
            <a:r>
              <a:rPr lang="nl-NL" sz="3600" b="1" i="1">
                <a:solidFill>
                  <a:srgbClr val="FF0000"/>
                </a:solidFill>
                <a:latin typeface="Arial" panose="020B0604020202020204" pitchFamily="34" charset="0"/>
                <a:ea typeface="Calibri" panose="020F0502020204030204" pitchFamily="34" charset="0"/>
                <a:cs typeface="Arial" panose="020B0604020202020204" pitchFamily="34" charset="0"/>
              </a:rPr>
              <a:t>Nghiên cứu mục II SGK, quan sát Hình 17.2, 17.3; bảng 17.1 hoàn thành nhiệm vụ sau:</a:t>
            </a:r>
            <a:endParaRPr lang="en-US" sz="3600" b="1" i="1">
              <a:solidFill>
                <a:srgbClr val="FF0000"/>
              </a:solidFill>
              <a:latin typeface="Arial" panose="020B0604020202020204" pitchFamily="34" charset="0"/>
              <a:cs typeface="Arial" panose="020B0604020202020204" pitchFamily="34" charset="0"/>
            </a:endParaRPr>
          </a:p>
        </p:txBody>
      </p:sp>
      <p:sp>
        <p:nvSpPr>
          <p:cNvPr id="4" name="Rectangle 3"/>
          <p:cNvSpPr/>
          <p:nvPr/>
        </p:nvSpPr>
        <p:spPr>
          <a:xfrm>
            <a:off x="2037274" y="4355085"/>
            <a:ext cx="13801646" cy="914400"/>
          </a:xfrm>
          <a:prstGeom prst="rect">
            <a:avLst/>
          </a:prstGeom>
          <a:solidFill>
            <a:srgbClr val="E7E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solidFill>
                  <a:schemeClr val="tx1"/>
                </a:solidFill>
                <a:latin typeface="Arial" panose="020B0604020202020204" pitchFamily="34" charset="0"/>
                <a:cs typeface="Arial" panose="020B0604020202020204" pitchFamily="34" charset="0"/>
              </a:rPr>
              <a:t>Bảng 17.1. Cách tính lượng thức ăn cho lợn</a:t>
            </a:r>
          </a:p>
        </p:txBody>
      </p:sp>
      <p:graphicFrame>
        <p:nvGraphicFramePr>
          <p:cNvPr id="5" name="Table 4"/>
          <p:cNvGraphicFramePr>
            <a:graphicFrameLocks noGrp="1"/>
          </p:cNvGraphicFramePr>
          <p:nvPr>
            <p:extLst>
              <p:ext uri="{D42A27DB-BD31-4B8C-83A1-F6EECF244321}">
                <p14:modId xmlns:p14="http://schemas.microsoft.com/office/powerpoint/2010/main" val="3122019468"/>
              </p:ext>
            </p:extLst>
          </p:nvPr>
        </p:nvGraphicFramePr>
        <p:xfrm>
          <a:off x="2037273" y="5710215"/>
          <a:ext cx="13801647" cy="3929085"/>
        </p:xfrm>
        <a:graphic>
          <a:graphicData uri="http://schemas.openxmlformats.org/drawingml/2006/table">
            <a:tbl>
              <a:tblPr firstRow="1" bandRow="1">
                <a:tableStyleId>{5940675A-B579-460E-94D1-54222C63F5DA}</a:tableStyleId>
              </a:tblPr>
              <a:tblGrid>
                <a:gridCol w="5125527">
                  <a:extLst>
                    <a:ext uri="{9D8B030D-6E8A-4147-A177-3AD203B41FA5}">
                      <a16:colId xmlns:a16="http://schemas.microsoft.com/office/drawing/2014/main" val="359676768"/>
                    </a:ext>
                  </a:extLst>
                </a:gridCol>
                <a:gridCol w="5943600">
                  <a:extLst>
                    <a:ext uri="{9D8B030D-6E8A-4147-A177-3AD203B41FA5}">
                      <a16:colId xmlns:a16="http://schemas.microsoft.com/office/drawing/2014/main" val="909934077"/>
                    </a:ext>
                  </a:extLst>
                </a:gridCol>
                <a:gridCol w="2732520">
                  <a:extLst>
                    <a:ext uri="{9D8B030D-6E8A-4147-A177-3AD203B41FA5}">
                      <a16:colId xmlns:a16="http://schemas.microsoft.com/office/drawing/2014/main" val="3729182630"/>
                    </a:ext>
                  </a:extLst>
                </a:gridCol>
              </a:tblGrid>
              <a:tr h="814713">
                <a:tc>
                  <a:txBody>
                    <a:bodyPr/>
                    <a:lstStyle/>
                    <a:p>
                      <a:pPr algn="ctr"/>
                      <a:r>
                        <a:rPr lang="en-US" sz="3000" b="1">
                          <a:latin typeface="Arial" panose="020B0604020202020204" pitchFamily="34" charset="0"/>
                          <a:cs typeface="Arial" panose="020B0604020202020204" pitchFamily="34" charset="0"/>
                        </a:rPr>
                        <a:t>Giai đoạn</a:t>
                      </a:r>
                    </a:p>
                  </a:txBody>
                  <a:tcPr anchor="ctr">
                    <a:solidFill>
                      <a:srgbClr val="ACD7F3"/>
                    </a:solidFill>
                  </a:tcPr>
                </a:tc>
                <a:tc>
                  <a:txBody>
                    <a:bodyPr/>
                    <a:lstStyle/>
                    <a:p>
                      <a:pPr algn="ctr"/>
                      <a:r>
                        <a:rPr lang="en-US" sz="3000" b="1">
                          <a:latin typeface="Arial" panose="020B0604020202020204" pitchFamily="34" charset="0"/>
                          <a:cs typeface="Arial" panose="020B0604020202020204" pitchFamily="34" charset="0"/>
                        </a:rPr>
                        <a:t>Cách</a:t>
                      </a:r>
                      <a:r>
                        <a:rPr lang="en-US" sz="3000" b="1" baseline="0">
                          <a:latin typeface="Arial" panose="020B0604020202020204" pitchFamily="34" charset="0"/>
                          <a:cs typeface="Arial" panose="020B0604020202020204" pitchFamily="34" charset="0"/>
                        </a:rPr>
                        <a:t> tính lượng thức ăn/ngày</a:t>
                      </a:r>
                      <a:endParaRPr lang="en-US" sz="3000" b="1">
                        <a:latin typeface="Arial" panose="020B0604020202020204" pitchFamily="34" charset="0"/>
                        <a:cs typeface="Arial" panose="020B0604020202020204" pitchFamily="34" charset="0"/>
                      </a:endParaRPr>
                    </a:p>
                  </a:txBody>
                  <a:tcPr anchor="ctr">
                    <a:solidFill>
                      <a:srgbClr val="ACD7F3"/>
                    </a:solidFill>
                  </a:tcPr>
                </a:tc>
                <a:tc>
                  <a:txBody>
                    <a:bodyPr/>
                    <a:lstStyle/>
                    <a:p>
                      <a:pPr algn="ctr"/>
                      <a:r>
                        <a:rPr lang="en-US" sz="3000" b="1">
                          <a:latin typeface="Arial" panose="020B0604020202020204" pitchFamily="34" charset="0"/>
                          <a:cs typeface="Arial" panose="020B0604020202020204" pitchFamily="34" charset="0"/>
                        </a:rPr>
                        <a:t>Số</a:t>
                      </a:r>
                      <a:r>
                        <a:rPr lang="en-US" sz="3000" b="1" baseline="0">
                          <a:latin typeface="Arial" panose="020B0604020202020204" pitchFamily="34" charset="0"/>
                          <a:cs typeface="Arial" panose="020B0604020202020204" pitchFamily="34" charset="0"/>
                        </a:rPr>
                        <a:t> bữa/ngày</a:t>
                      </a:r>
                      <a:endParaRPr lang="en-US" sz="3000" b="1">
                        <a:latin typeface="Arial" panose="020B0604020202020204" pitchFamily="34" charset="0"/>
                        <a:cs typeface="Arial" panose="020B0604020202020204" pitchFamily="34" charset="0"/>
                      </a:endParaRPr>
                    </a:p>
                  </a:txBody>
                  <a:tcPr anchor="ctr">
                    <a:solidFill>
                      <a:srgbClr val="ACD7F3"/>
                    </a:solidFill>
                  </a:tcPr>
                </a:tc>
                <a:extLst>
                  <a:ext uri="{0D108BD9-81ED-4DB2-BD59-A6C34878D82A}">
                    <a16:rowId xmlns:a16="http://schemas.microsoft.com/office/drawing/2014/main" val="3925019166"/>
                  </a:ext>
                </a:extLst>
              </a:tr>
              <a:tr h="1038124">
                <a:tc>
                  <a:txBody>
                    <a:bodyPr/>
                    <a:lstStyle/>
                    <a:p>
                      <a:pPr algn="l"/>
                      <a:r>
                        <a:rPr lang="en-US" sz="3000">
                          <a:latin typeface="Arial" panose="020B0604020202020204" pitchFamily="34" charset="0"/>
                          <a:cs typeface="Arial" panose="020B0604020202020204" pitchFamily="34" charset="0"/>
                        </a:rPr>
                        <a:t>Từ</a:t>
                      </a:r>
                      <a:r>
                        <a:rPr lang="en-US" sz="3000" baseline="0">
                          <a:latin typeface="Arial" panose="020B0604020202020204" pitchFamily="34" charset="0"/>
                          <a:cs typeface="Arial" panose="020B0604020202020204" pitchFamily="34" charset="0"/>
                        </a:rPr>
                        <a:t> 10kg đến 30kg</a:t>
                      </a:r>
                      <a:endParaRPr lang="en-US" sz="3000">
                        <a:latin typeface="Arial" panose="020B0604020202020204" pitchFamily="34" charset="0"/>
                        <a:cs typeface="Arial" panose="020B0604020202020204" pitchFamily="34" charset="0"/>
                      </a:endParaRPr>
                    </a:p>
                  </a:txBody>
                  <a:tcPr anchor="ctr">
                    <a:solidFill>
                      <a:schemeClr val="bg1"/>
                    </a:solidFill>
                  </a:tcPr>
                </a:tc>
                <a:tc>
                  <a:txBody>
                    <a:bodyPr/>
                    <a:lstStyle/>
                    <a:p>
                      <a:pPr algn="ctr"/>
                      <a:r>
                        <a:rPr lang="en-US" sz="3000">
                          <a:latin typeface="Arial" panose="020B0604020202020204" pitchFamily="34" charset="0"/>
                          <a:cs typeface="Arial" panose="020B0604020202020204" pitchFamily="34" charset="0"/>
                        </a:rPr>
                        <a:t>5% x khối</a:t>
                      </a:r>
                      <a:r>
                        <a:rPr lang="en-US" sz="3000" baseline="0">
                          <a:latin typeface="Arial" panose="020B0604020202020204" pitchFamily="34" charset="0"/>
                          <a:cs typeface="Arial" panose="020B0604020202020204" pitchFamily="34" charset="0"/>
                        </a:rPr>
                        <a:t> lượng lợn</a:t>
                      </a:r>
                      <a:endParaRPr lang="en-US" sz="3000">
                        <a:latin typeface="Arial" panose="020B0604020202020204" pitchFamily="34" charset="0"/>
                        <a:cs typeface="Arial" panose="020B0604020202020204" pitchFamily="34" charset="0"/>
                      </a:endParaRPr>
                    </a:p>
                  </a:txBody>
                  <a:tcPr anchor="ctr">
                    <a:solidFill>
                      <a:schemeClr val="bg1"/>
                    </a:solidFill>
                  </a:tcPr>
                </a:tc>
                <a:tc>
                  <a:txBody>
                    <a:bodyPr/>
                    <a:lstStyle/>
                    <a:p>
                      <a:pPr algn="ctr"/>
                      <a:r>
                        <a:rPr lang="en-US" sz="3000">
                          <a:latin typeface="Arial" panose="020B0604020202020204" pitchFamily="34" charset="0"/>
                          <a:cs typeface="Arial" panose="020B0604020202020204" pitchFamily="34" charset="0"/>
                        </a:rPr>
                        <a:t>3</a:t>
                      </a:r>
                    </a:p>
                  </a:txBody>
                  <a:tcPr anchor="ctr">
                    <a:solidFill>
                      <a:schemeClr val="bg1"/>
                    </a:solidFill>
                  </a:tcPr>
                </a:tc>
                <a:extLst>
                  <a:ext uri="{0D108BD9-81ED-4DB2-BD59-A6C34878D82A}">
                    <a16:rowId xmlns:a16="http://schemas.microsoft.com/office/drawing/2014/main" val="405376171"/>
                  </a:ext>
                </a:extLst>
              </a:tr>
              <a:tr h="1038124">
                <a:tc>
                  <a:txBody>
                    <a:bodyPr/>
                    <a:lstStyle/>
                    <a:p>
                      <a:pPr algn="l"/>
                      <a:r>
                        <a:rPr lang="en-US" sz="3000">
                          <a:latin typeface="Arial" panose="020B0604020202020204" pitchFamily="34" charset="0"/>
                          <a:cs typeface="Arial" panose="020B0604020202020204" pitchFamily="34" charset="0"/>
                        </a:rPr>
                        <a:t>Từ</a:t>
                      </a:r>
                      <a:r>
                        <a:rPr lang="en-US" sz="3000" baseline="0">
                          <a:latin typeface="Arial" panose="020B0604020202020204" pitchFamily="34" charset="0"/>
                          <a:cs typeface="Arial" panose="020B0604020202020204" pitchFamily="34" charset="0"/>
                        </a:rPr>
                        <a:t> 31kg đến 61kg</a:t>
                      </a:r>
                      <a:endParaRPr lang="en-US" sz="3000">
                        <a:latin typeface="Arial" panose="020B0604020202020204" pitchFamily="34" charset="0"/>
                        <a:cs typeface="Arial" panose="020B0604020202020204" pitchFamily="34" charset="0"/>
                      </a:endParaRPr>
                    </a:p>
                  </a:txBody>
                  <a:tcPr anchor="c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000">
                          <a:latin typeface="Arial" panose="020B0604020202020204" pitchFamily="34" charset="0"/>
                          <a:cs typeface="Arial" panose="020B0604020202020204" pitchFamily="34" charset="0"/>
                        </a:rPr>
                        <a:t>4% x khối</a:t>
                      </a:r>
                      <a:r>
                        <a:rPr lang="en-US" sz="3000" baseline="0">
                          <a:latin typeface="Arial" panose="020B0604020202020204" pitchFamily="34" charset="0"/>
                          <a:cs typeface="Arial" panose="020B0604020202020204" pitchFamily="34" charset="0"/>
                        </a:rPr>
                        <a:t> lượng lợn</a:t>
                      </a:r>
                      <a:endParaRPr lang="en-US" sz="3000">
                        <a:latin typeface="Arial" panose="020B0604020202020204" pitchFamily="34" charset="0"/>
                        <a:cs typeface="Arial" panose="020B0604020202020204" pitchFamily="34" charset="0"/>
                      </a:endParaRPr>
                    </a:p>
                  </a:txBody>
                  <a:tcPr anchor="ctr">
                    <a:solidFill>
                      <a:schemeClr val="bg1"/>
                    </a:solidFill>
                  </a:tcPr>
                </a:tc>
                <a:tc>
                  <a:txBody>
                    <a:bodyPr/>
                    <a:lstStyle/>
                    <a:p>
                      <a:pPr algn="ctr"/>
                      <a:r>
                        <a:rPr lang="en-US" sz="3000">
                          <a:latin typeface="Arial" panose="020B0604020202020204" pitchFamily="34" charset="0"/>
                          <a:cs typeface="Arial" panose="020B0604020202020204" pitchFamily="34" charset="0"/>
                        </a:rPr>
                        <a:t>2</a:t>
                      </a:r>
                    </a:p>
                  </a:txBody>
                  <a:tcPr anchor="ctr">
                    <a:solidFill>
                      <a:schemeClr val="bg1"/>
                    </a:solidFill>
                  </a:tcPr>
                </a:tc>
                <a:extLst>
                  <a:ext uri="{0D108BD9-81ED-4DB2-BD59-A6C34878D82A}">
                    <a16:rowId xmlns:a16="http://schemas.microsoft.com/office/drawing/2014/main" val="789237402"/>
                  </a:ext>
                </a:extLst>
              </a:tr>
              <a:tr h="1038124">
                <a:tc>
                  <a:txBody>
                    <a:bodyPr/>
                    <a:lstStyle/>
                    <a:p>
                      <a:pPr algn="l"/>
                      <a:r>
                        <a:rPr lang="en-US" sz="3000">
                          <a:latin typeface="Arial" panose="020B0604020202020204" pitchFamily="34" charset="0"/>
                          <a:cs typeface="Arial" panose="020B0604020202020204" pitchFamily="34" charset="0"/>
                        </a:rPr>
                        <a:t>Từ</a:t>
                      </a:r>
                      <a:r>
                        <a:rPr lang="en-US" sz="3000" baseline="0">
                          <a:latin typeface="Arial" panose="020B0604020202020204" pitchFamily="34" charset="0"/>
                          <a:cs typeface="Arial" panose="020B0604020202020204" pitchFamily="34" charset="0"/>
                        </a:rPr>
                        <a:t> 61kg đến lúc xuất chuồng</a:t>
                      </a:r>
                      <a:endParaRPr lang="en-US" sz="3000">
                        <a:latin typeface="Arial" panose="020B0604020202020204" pitchFamily="34" charset="0"/>
                        <a:cs typeface="Arial" panose="020B0604020202020204" pitchFamily="34" charset="0"/>
                      </a:endParaRPr>
                    </a:p>
                  </a:txBody>
                  <a:tcPr anchor="c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000">
                          <a:latin typeface="Arial" panose="020B0604020202020204" pitchFamily="34" charset="0"/>
                          <a:cs typeface="Arial" panose="020B0604020202020204" pitchFamily="34" charset="0"/>
                        </a:rPr>
                        <a:t>3% x khối</a:t>
                      </a:r>
                      <a:r>
                        <a:rPr lang="en-US" sz="3000" baseline="0">
                          <a:latin typeface="Arial" panose="020B0604020202020204" pitchFamily="34" charset="0"/>
                          <a:cs typeface="Arial" panose="020B0604020202020204" pitchFamily="34" charset="0"/>
                        </a:rPr>
                        <a:t> lượng lợn</a:t>
                      </a:r>
                      <a:endParaRPr lang="en-US" sz="3000">
                        <a:latin typeface="Arial" panose="020B0604020202020204" pitchFamily="34" charset="0"/>
                        <a:cs typeface="Arial" panose="020B0604020202020204" pitchFamily="34" charset="0"/>
                      </a:endParaRPr>
                    </a:p>
                  </a:txBody>
                  <a:tcPr anchor="ctr">
                    <a:solidFill>
                      <a:schemeClr val="bg1"/>
                    </a:solidFill>
                  </a:tcPr>
                </a:tc>
                <a:tc>
                  <a:txBody>
                    <a:bodyPr/>
                    <a:lstStyle/>
                    <a:p>
                      <a:pPr algn="ctr"/>
                      <a:r>
                        <a:rPr lang="en-US" sz="3000">
                          <a:latin typeface="Arial" panose="020B0604020202020204" pitchFamily="34" charset="0"/>
                          <a:cs typeface="Arial" panose="020B0604020202020204" pitchFamily="34" charset="0"/>
                        </a:rPr>
                        <a:t>2</a:t>
                      </a:r>
                    </a:p>
                  </a:txBody>
                  <a:tcPr anchor="ctr">
                    <a:solidFill>
                      <a:schemeClr val="bg1"/>
                    </a:solidFill>
                  </a:tcPr>
                </a:tc>
                <a:extLst>
                  <a:ext uri="{0D108BD9-81ED-4DB2-BD59-A6C34878D82A}">
                    <a16:rowId xmlns:a16="http://schemas.microsoft.com/office/drawing/2014/main" val="607123521"/>
                  </a:ext>
                </a:extLst>
              </a:tr>
            </a:tbl>
          </a:graphicData>
        </a:graphic>
      </p:graphicFrame>
      <p:sp>
        <p:nvSpPr>
          <p:cNvPr id="12" name="Google Shape;1294;p42"/>
          <p:cNvSpPr txBox="1">
            <a:spLocks/>
          </p:cNvSpPr>
          <p:nvPr/>
        </p:nvSpPr>
        <p:spPr>
          <a:xfrm>
            <a:off x="1440000" y="600356"/>
            <a:ext cx="15408000" cy="1145400"/>
          </a:xfrm>
          <a:prstGeom prst="rect">
            <a:avLst/>
          </a:prstGeom>
          <a:ln>
            <a:noFill/>
          </a:ln>
        </p:spPr>
        <p:txBody>
          <a:bodyPr spcFirstLastPara="1" vert="horz" wrap="square" lIns="182850" tIns="182850" rIns="182850" bIns="18285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sz="5200" b="1">
                <a:solidFill>
                  <a:schemeClr val="accent4">
                    <a:lumMod val="75000"/>
                  </a:schemeClr>
                </a:solidFill>
                <a:latin typeface="Arial" panose="020B0604020202020204" pitchFamily="34" charset="0"/>
                <a:cs typeface="Arial" panose="020B0604020202020204" pitchFamily="34" charset="0"/>
              </a:rPr>
              <a:t>HOẠT ĐỘNG NHÓM</a:t>
            </a:r>
            <a:endParaRPr lang="en-US" sz="5200">
              <a:solidFill>
                <a:schemeClr val="accent4">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43758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2" name="Freeform 22"/>
          <p:cNvSpPr/>
          <p:nvPr/>
        </p:nvSpPr>
        <p:spPr>
          <a:xfrm>
            <a:off x="15838920" y="-128503"/>
            <a:ext cx="3134880" cy="1457719"/>
          </a:xfrm>
          <a:custGeom>
            <a:avLst/>
            <a:gdLst/>
            <a:ahLst/>
            <a:cxnLst/>
            <a:rect l="l" t="t" r="r" b="b"/>
            <a:pathLst>
              <a:path w="3134880" h="1457719">
                <a:moveTo>
                  <a:pt x="0" y="0"/>
                </a:moveTo>
                <a:lnTo>
                  <a:pt x="3134880" y="0"/>
                </a:lnTo>
                <a:lnTo>
                  <a:pt x="3134880" y="1457719"/>
                </a:lnTo>
                <a:lnTo>
                  <a:pt x="0" y="14577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3" name="Freeform 23"/>
          <p:cNvSpPr/>
          <p:nvPr/>
        </p:nvSpPr>
        <p:spPr>
          <a:xfrm>
            <a:off x="17012371" y="1441439"/>
            <a:ext cx="2073238" cy="964055"/>
          </a:xfrm>
          <a:custGeom>
            <a:avLst/>
            <a:gdLst/>
            <a:ahLst/>
            <a:cxnLst/>
            <a:rect l="l" t="t" r="r" b="b"/>
            <a:pathLst>
              <a:path w="2073238" h="964055">
                <a:moveTo>
                  <a:pt x="0" y="0"/>
                </a:moveTo>
                <a:lnTo>
                  <a:pt x="2073238" y="0"/>
                </a:lnTo>
                <a:lnTo>
                  <a:pt x="2073238" y="964055"/>
                </a:lnTo>
                <a:lnTo>
                  <a:pt x="0" y="9640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4" name="Freeform 24"/>
          <p:cNvSpPr/>
          <p:nvPr/>
        </p:nvSpPr>
        <p:spPr>
          <a:xfrm>
            <a:off x="-1146125" y="1400322"/>
            <a:ext cx="2073238" cy="964055"/>
          </a:xfrm>
          <a:custGeom>
            <a:avLst/>
            <a:gdLst/>
            <a:ahLst/>
            <a:cxnLst/>
            <a:rect l="l" t="t" r="r" b="b"/>
            <a:pathLst>
              <a:path w="2073238" h="964055">
                <a:moveTo>
                  <a:pt x="0" y="0"/>
                </a:moveTo>
                <a:lnTo>
                  <a:pt x="2073238" y="0"/>
                </a:lnTo>
                <a:lnTo>
                  <a:pt x="2073238" y="964056"/>
                </a:lnTo>
                <a:lnTo>
                  <a:pt x="0" y="9640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5" name="Freeform 25"/>
          <p:cNvSpPr/>
          <p:nvPr/>
        </p:nvSpPr>
        <p:spPr>
          <a:xfrm>
            <a:off x="-1066800" y="-492167"/>
            <a:ext cx="3916952" cy="1821383"/>
          </a:xfrm>
          <a:custGeom>
            <a:avLst/>
            <a:gdLst/>
            <a:ahLst/>
            <a:cxnLst/>
            <a:rect l="l" t="t" r="r" b="b"/>
            <a:pathLst>
              <a:path w="3916952" h="1821383">
                <a:moveTo>
                  <a:pt x="0" y="0"/>
                </a:moveTo>
                <a:lnTo>
                  <a:pt x="3916952" y="0"/>
                </a:lnTo>
                <a:lnTo>
                  <a:pt x="3916952" y="1821383"/>
                </a:lnTo>
                <a:lnTo>
                  <a:pt x="0" y="18213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6" name="Google Shape;1294;p42"/>
          <p:cNvSpPr txBox="1">
            <a:spLocks/>
          </p:cNvSpPr>
          <p:nvPr/>
        </p:nvSpPr>
        <p:spPr>
          <a:xfrm>
            <a:off x="1440000" y="600356"/>
            <a:ext cx="15408000" cy="1145400"/>
          </a:xfrm>
          <a:prstGeom prst="rect">
            <a:avLst/>
          </a:prstGeom>
          <a:ln>
            <a:noFill/>
          </a:ln>
        </p:spPr>
        <p:txBody>
          <a:bodyPr spcFirstLastPara="1" vert="horz" wrap="square" lIns="182850" tIns="182850" rIns="182850" bIns="18285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sz="5200" b="1">
                <a:solidFill>
                  <a:srgbClr val="545454"/>
                </a:solidFill>
                <a:latin typeface="Arial" panose="020B0604020202020204" pitchFamily="34" charset="0"/>
                <a:cs typeface="Arial" panose="020B0604020202020204" pitchFamily="34" charset="0"/>
              </a:rPr>
              <a:t>1. Chuồng nuôi và mật độ chuồng nuôi</a:t>
            </a:r>
            <a:endParaRPr lang="en-US" sz="5200">
              <a:solidFill>
                <a:srgbClr val="545454"/>
              </a:solidFill>
              <a:latin typeface="Arial" panose="020B0604020202020204" pitchFamily="34" charset="0"/>
              <a:cs typeface="Arial" panose="020B0604020202020204" pitchFamily="34" charset="0"/>
            </a:endParaRPr>
          </a:p>
        </p:txBody>
      </p:sp>
      <p:sp>
        <p:nvSpPr>
          <p:cNvPr id="2" name="Down Arrow 1"/>
          <p:cNvSpPr/>
          <p:nvPr/>
        </p:nvSpPr>
        <p:spPr>
          <a:xfrm>
            <a:off x="2740021" y="2482235"/>
            <a:ext cx="1060444" cy="1143000"/>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 name="Rectangle 2"/>
          <p:cNvSpPr/>
          <p:nvPr/>
        </p:nvSpPr>
        <p:spPr>
          <a:xfrm>
            <a:off x="685800" y="4176301"/>
            <a:ext cx="5168887" cy="5181600"/>
          </a:xfrm>
          <a:prstGeom prst="rect">
            <a:avLst/>
          </a:prstGeom>
          <a:solidFill>
            <a:schemeClr val="bg1"/>
          </a:solidFill>
          <a:ln w="3810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nl-NL" sz="3600">
                <a:solidFill>
                  <a:schemeClr val="tx1"/>
                </a:solidFill>
                <a:latin typeface="Arial" panose="020B0604020202020204" pitchFamily="34" charset="0"/>
                <a:cs typeface="Arial" panose="020B0604020202020204" pitchFamily="34" charset="0"/>
              </a:rPr>
              <a:t>Thường có nền xi măng hoặc nền xi măng kết hợp lớp độn chuồng</a:t>
            </a:r>
            <a:endParaRPr lang="en-US" sz="3600">
              <a:solidFill>
                <a:schemeClr val="tx1"/>
              </a:solidFill>
              <a:latin typeface="Arial" panose="020B0604020202020204" pitchFamily="34" charset="0"/>
              <a:cs typeface="Arial" panose="020B0604020202020204" pitchFamily="34" charset="0"/>
            </a:endParaRPr>
          </a:p>
        </p:txBody>
      </p:sp>
      <p:sp>
        <p:nvSpPr>
          <p:cNvPr id="12" name="Down Arrow 11"/>
          <p:cNvSpPr/>
          <p:nvPr/>
        </p:nvSpPr>
        <p:spPr>
          <a:xfrm>
            <a:off x="8613778" y="2482235"/>
            <a:ext cx="1060444" cy="1143000"/>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3" name="Rectangle 12"/>
          <p:cNvSpPr/>
          <p:nvPr/>
        </p:nvSpPr>
        <p:spPr>
          <a:xfrm>
            <a:off x="6559556" y="4176301"/>
            <a:ext cx="5168887" cy="5181600"/>
          </a:xfrm>
          <a:prstGeom prst="rect">
            <a:avLst/>
          </a:prstGeom>
          <a:solidFill>
            <a:schemeClr val="bg1"/>
          </a:solidFill>
          <a:ln w="3810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nl-NL" sz="3600">
                <a:solidFill>
                  <a:schemeClr val="tx1"/>
                </a:solidFill>
                <a:latin typeface="Arial" panose="020B0604020202020204" pitchFamily="34" charset="0"/>
                <a:cs typeface="Arial" panose="020B0604020202020204" pitchFamily="34" charset="0"/>
              </a:rPr>
              <a:t>Diện tích nền xi măng chiếm khoảng 1/3 diện tích chuồng</a:t>
            </a:r>
            <a:endParaRPr lang="en-US" sz="3600">
              <a:solidFill>
                <a:schemeClr val="tx1"/>
              </a:solidFill>
              <a:latin typeface="Arial" panose="020B0604020202020204" pitchFamily="34" charset="0"/>
              <a:cs typeface="Arial" panose="020B0604020202020204" pitchFamily="34" charset="0"/>
            </a:endParaRPr>
          </a:p>
        </p:txBody>
      </p:sp>
      <p:sp>
        <p:nvSpPr>
          <p:cNvPr id="14" name="Down Arrow 13"/>
          <p:cNvSpPr/>
          <p:nvPr/>
        </p:nvSpPr>
        <p:spPr>
          <a:xfrm>
            <a:off x="14487534" y="2482235"/>
            <a:ext cx="1060444" cy="1143000"/>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5" name="Rectangle 14"/>
          <p:cNvSpPr/>
          <p:nvPr/>
        </p:nvSpPr>
        <p:spPr>
          <a:xfrm>
            <a:off x="12433312" y="4176301"/>
            <a:ext cx="5168887" cy="5181600"/>
          </a:xfrm>
          <a:prstGeom prst="rect">
            <a:avLst/>
          </a:prstGeom>
          <a:solidFill>
            <a:schemeClr val="bg1"/>
          </a:solidFill>
          <a:ln w="3810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nl-NL" sz="3600">
                <a:solidFill>
                  <a:schemeClr val="tx1"/>
                </a:solidFill>
                <a:latin typeface="Arial" panose="020B0604020202020204" pitchFamily="34" charset="0"/>
                <a:cs typeface="Arial" panose="020B0604020202020204" pitchFamily="34" charset="0"/>
              </a:rPr>
              <a:t>Phương thức nuôi này tiên tiến, giảm ô nhiễm môi trường, chống nóng hiệu quả trong mùa hè</a:t>
            </a:r>
            <a:endParaRPr lang="en-US" sz="36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61059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par>
                          <p:cTn id="13" fill="hold">
                            <p:stCondLst>
                              <p:cond delay="500"/>
                            </p:stCondLst>
                            <p:childTnLst>
                              <p:par>
                                <p:cTn id="14" presetID="13" presetClass="entr" presetSubtype="16"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plus(in)">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par>
                          <p:cTn id="22" fill="hold">
                            <p:stCondLst>
                              <p:cond delay="500"/>
                            </p:stCondLst>
                            <p:childTnLst>
                              <p:par>
                                <p:cTn id="23" presetID="13" presetClass="entr" presetSubtype="16"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plus(in)">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up)">
                                      <p:cBhvr>
                                        <p:cTn id="30" dur="500"/>
                                        <p:tgtEl>
                                          <p:spTgt spid="14"/>
                                        </p:tgtEl>
                                      </p:cBhvr>
                                    </p:animEffect>
                                  </p:childTnLst>
                                </p:cTn>
                              </p:par>
                            </p:childTnLst>
                          </p:cTn>
                        </p:par>
                        <p:par>
                          <p:cTn id="31" fill="hold">
                            <p:stCondLst>
                              <p:cond delay="500"/>
                            </p:stCondLst>
                            <p:childTnLst>
                              <p:par>
                                <p:cTn id="32" presetID="13" presetClass="entr" presetSubtype="16"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plus(in)">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animBg="1"/>
      <p:bldP spid="3" grpId="0" animBg="1"/>
      <p:bldP spid="12" grpId="0" animBg="1"/>
      <p:bldP spid="13" grpId="0" animBg="1"/>
      <p:bldP spid="14"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2" name="Freeform 22"/>
          <p:cNvSpPr/>
          <p:nvPr/>
        </p:nvSpPr>
        <p:spPr>
          <a:xfrm>
            <a:off x="15838920" y="-128503"/>
            <a:ext cx="3134880" cy="1457719"/>
          </a:xfrm>
          <a:custGeom>
            <a:avLst/>
            <a:gdLst/>
            <a:ahLst/>
            <a:cxnLst/>
            <a:rect l="l" t="t" r="r" b="b"/>
            <a:pathLst>
              <a:path w="3134880" h="1457719">
                <a:moveTo>
                  <a:pt x="0" y="0"/>
                </a:moveTo>
                <a:lnTo>
                  <a:pt x="3134880" y="0"/>
                </a:lnTo>
                <a:lnTo>
                  <a:pt x="3134880" y="1457719"/>
                </a:lnTo>
                <a:lnTo>
                  <a:pt x="0" y="14577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3" name="Freeform 23"/>
          <p:cNvSpPr/>
          <p:nvPr/>
        </p:nvSpPr>
        <p:spPr>
          <a:xfrm>
            <a:off x="17012371" y="1441439"/>
            <a:ext cx="2073238" cy="964055"/>
          </a:xfrm>
          <a:custGeom>
            <a:avLst/>
            <a:gdLst/>
            <a:ahLst/>
            <a:cxnLst/>
            <a:rect l="l" t="t" r="r" b="b"/>
            <a:pathLst>
              <a:path w="2073238" h="964055">
                <a:moveTo>
                  <a:pt x="0" y="0"/>
                </a:moveTo>
                <a:lnTo>
                  <a:pt x="2073238" y="0"/>
                </a:lnTo>
                <a:lnTo>
                  <a:pt x="2073238" y="964055"/>
                </a:lnTo>
                <a:lnTo>
                  <a:pt x="0" y="9640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4" name="Freeform 24"/>
          <p:cNvSpPr/>
          <p:nvPr/>
        </p:nvSpPr>
        <p:spPr>
          <a:xfrm>
            <a:off x="-1146125" y="1400322"/>
            <a:ext cx="2073238" cy="964055"/>
          </a:xfrm>
          <a:custGeom>
            <a:avLst/>
            <a:gdLst/>
            <a:ahLst/>
            <a:cxnLst/>
            <a:rect l="l" t="t" r="r" b="b"/>
            <a:pathLst>
              <a:path w="2073238" h="964055">
                <a:moveTo>
                  <a:pt x="0" y="0"/>
                </a:moveTo>
                <a:lnTo>
                  <a:pt x="2073238" y="0"/>
                </a:lnTo>
                <a:lnTo>
                  <a:pt x="2073238" y="964056"/>
                </a:lnTo>
                <a:lnTo>
                  <a:pt x="0" y="9640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5" name="Freeform 25"/>
          <p:cNvSpPr/>
          <p:nvPr/>
        </p:nvSpPr>
        <p:spPr>
          <a:xfrm>
            <a:off x="-1066800" y="-492167"/>
            <a:ext cx="3916952" cy="1821383"/>
          </a:xfrm>
          <a:custGeom>
            <a:avLst/>
            <a:gdLst/>
            <a:ahLst/>
            <a:cxnLst/>
            <a:rect l="l" t="t" r="r" b="b"/>
            <a:pathLst>
              <a:path w="3916952" h="1821383">
                <a:moveTo>
                  <a:pt x="0" y="0"/>
                </a:moveTo>
                <a:lnTo>
                  <a:pt x="3916952" y="0"/>
                </a:lnTo>
                <a:lnTo>
                  <a:pt x="3916952" y="1821383"/>
                </a:lnTo>
                <a:lnTo>
                  <a:pt x="0" y="18213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6" name="Google Shape;1294;p42"/>
          <p:cNvSpPr txBox="1">
            <a:spLocks/>
          </p:cNvSpPr>
          <p:nvPr/>
        </p:nvSpPr>
        <p:spPr>
          <a:xfrm>
            <a:off x="1440000" y="600356"/>
            <a:ext cx="15408000" cy="1145400"/>
          </a:xfrm>
          <a:prstGeom prst="rect">
            <a:avLst/>
          </a:prstGeom>
          <a:ln>
            <a:noFill/>
          </a:ln>
        </p:spPr>
        <p:txBody>
          <a:bodyPr spcFirstLastPara="1" vert="horz" wrap="square" lIns="182850" tIns="182850" rIns="182850" bIns="18285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sz="5200" b="1">
                <a:solidFill>
                  <a:srgbClr val="545454"/>
                </a:solidFill>
                <a:latin typeface="Arial" panose="020B0604020202020204" pitchFamily="34" charset="0"/>
                <a:cs typeface="Arial" panose="020B0604020202020204" pitchFamily="34" charset="0"/>
              </a:rPr>
              <a:t>2. Thức ăn và cho ăn</a:t>
            </a:r>
            <a:endParaRPr lang="en-US" sz="5200">
              <a:solidFill>
                <a:srgbClr val="545454"/>
              </a:solidFill>
              <a:latin typeface="Arial" panose="020B0604020202020204" pitchFamily="34" charset="0"/>
              <a:cs typeface="Arial" panose="020B0604020202020204" pitchFamily="34" charset="0"/>
            </a:endParaRPr>
          </a:p>
        </p:txBody>
      </p:sp>
      <p:pic>
        <p:nvPicPr>
          <p:cNvPr id="8194" name="Picture 2" descr="E960S – THỨC ĂN HỖN HỢP DẠNG VIÊN DÙNG CHO HEO CON TỪ TẬP ĂN – 15KG |  Greenfar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474615"/>
            <a:ext cx="5779421" cy="7252063"/>
          </a:xfrm>
          <a:prstGeom prst="rect">
            <a:avLst/>
          </a:prstGeom>
          <a:noFill/>
          <a:extLst>
            <a:ext uri="{909E8E84-426E-40DD-AFC4-6F175D3DCCD1}">
              <a14:hiddenFill xmlns:a14="http://schemas.microsoft.com/office/drawing/2010/main">
                <a:solidFill>
                  <a:srgbClr val="FFFFFF"/>
                </a:solidFill>
              </a14:hiddenFill>
            </a:ext>
          </a:extLst>
        </p:spPr>
      </p:pic>
      <p:sp>
        <p:nvSpPr>
          <p:cNvPr id="4" name="Line Callout 2 3"/>
          <p:cNvSpPr/>
          <p:nvPr/>
        </p:nvSpPr>
        <p:spPr>
          <a:xfrm>
            <a:off x="7239000" y="3139828"/>
            <a:ext cx="10315229" cy="2209800"/>
          </a:xfrm>
          <a:prstGeom prst="borderCallout2">
            <a:avLst>
              <a:gd name="adj1" fmla="val 50054"/>
              <a:gd name="adj2" fmla="val 111"/>
              <a:gd name="adj3" fmla="val 49185"/>
              <a:gd name="adj4" fmla="val -7865"/>
              <a:gd name="adj5" fmla="val 101226"/>
              <a:gd name="adj6" fmla="val -20430"/>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nl-NL" sz="3600">
                <a:solidFill>
                  <a:schemeClr val="tx1"/>
                </a:solidFill>
                <a:latin typeface="Arial" panose="020B0604020202020204" pitchFamily="34" charset="0"/>
                <a:cs typeface="Arial" panose="020B0604020202020204" pitchFamily="34" charset="0"/>
              </a:rPr>
              <a:t>Cần cung cấp thức ăn phù hợp với từng giai đoạn phát triển và đặc điểm sinh lý của lợn.</a:t>
            </a:r>
            <a:endParaRPr lang="en-US" sz="3600">
              <a:solidFill>
                <a:schemeClr val="tx1"/>
              </a:solidFill>
              <a:latin typeface="Arial" panose="020B0604020202020204" pitchFamily="34" charset="0"/>
              <a:cs typeface="Arial" panose="020B0604020202020204" pitchFamily="34" charset="0"/>
            </a:endParaRPr>
          </a:p>
        </p:txBody>
      </p:sp>
      <p:sp>
        <p:nvSpPr>
          <p:cNvPr id="16" name="Line Callout 2 15"/>
          <p:cNvSpPr/>
          <p:nvPr/>
        </p:nvSpPr>
        <p:spPr>
          <a:xfrm>
            <a:off x="7239000" y="6667500"/>
            <a:ext cx="10315229" cy="2209800"/>
          </a:xfrm>
          <a:prstGeom prst="borderCallout2">
            <a:avLst>
              <a:gd name="adj1" fmla="val 50054"/>
              <a:gd name="adj2" fmla="val 111"/>
              <a:gd name="adj3" fmla="val 49185"/>
              <a:gd name="adj4" fmla="val -7865"/>
              <a:gd name="adj5" fmla="val 32261"/>
              <a:gd name="adj6" fmla="val -20134"/>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nl-NL" sz="3600">
                <a:solidFill>
                  <a:schemeClr val="tx1"/>
                </a:solidFill>
                <a:latin typeface="Arial" panose="020B0604020202020204" pitchFamily="34" charset="0"/>
                <a:cs typeface="Arial" panose="020B0604020202020204" pitchFamily="34" charset="0"/>
              </a:rPr>
              <a:t>Thức ăn cần an toàn vệ sinh và không chứa nấm mốc và độc tố.</a:t>
            </a:r>
            <a:endParaRPr lang="en-US" sz="36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90747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 calcmode="lin" valueType="num">
                                      <p:cBhvr>
                                        <p:cTn id="12" dur="500" fill="hold"/>
                                        <p:tgtEl>
                                          <p:spTgt spid="8194"/>
                                        </p:tgtEl>
                                        <p:attrNameLst>
                                          <p:attrName>ppt_w</p:attrName>
                                        </p:attrNameLst>
                                      </p:cBhvr>
                                      <p:tavLst>
                                        <p:tav tm="0">
                                          <p:val>
                                            <p:fltVal val="0"/>
                                          </p:val>
                                        </p:tav>
                                        <p:tav tm="100000">
                                          <p:val>
                                            <p:strVal val="#ppt_w"/>
                                          </p:val>
                                        </p:tav>
                                      </p:tavLst>
                                    </p:anim>
                                    <p:anim calcmode="lin" valueType="num">
                                      <p:cBhvr>
                                        <p:cTn id="13" dur="500" fill="hold"/>
                                        <p:tgtEl>
                                          <p:spTgt spid="8194"/>
                                        </p:tgtEl>
                                        <p:attrNameLst>
                                          <p:attrName>ppt_h</p:attrName>
                                        </p:attrNameLst>
                                      </p:cBhvr>
                                      <p:tavLst>
                                        <p:tav tm="0">
                                          <p:val>
                                            <p:fltVal val="0"/>
                                          </p:val>
                                        </p:tav>
                                        <p:tav tm="100000">
                                          <p:val>
                                            <p:strVal val="#ppt_h"/>
                                          </p:val>
                                        </p:tav>
                                      </p:tavLst>
                                    </p:anim>
                                    <p:anim calcmode="lin" valueType="num">
                                      <p:cBhvr>
                                        <p:cTn id="14" dur="500" fill="hold"/>
                                        <p:tgtEl>
                                          <p:spTgt spid="8194"/>
                                        </p:tgtEl>
                                        <p:attrNameLst>
                                          <p:attrName>style.rotation</p:attrName>
                                        </p:attrNameLst>
                                      </p:cBhvr>
                                      <p:tavLst>
                                        <p:tav tm="0">
                                          <p:val>
                                            <p:fltVal val="90"/>
                                          </p:val>
                                        </p:tav>
                                        <p:tav tm="100000">
                                          <p:val>
                                            <p:fltVal val="0"/>
                                          </p:val>
                                        </p:tav>
                                      </p:tavLst>
                                    </p:anim>
                                    <p:animEffect transition="in" filter="fade">
                                      <p:cBhvr>
                                        <p:cTn id="15" dur="500"/>
                                        <p:tgtEl>
                                          <p:spTgt spid="819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5" name="Freeform 5"/>
          <p:cNvSpPr/>
          <p:nvPr/>
        </p:nvSpPr>
        <p:spPr>
          <a:xfrm rot="496095">
            <a:off x="-3525958" y="8776999"/>
            <a:ext cx="12733848" cy="4870697"/>
          </a:xfrm>
          <a:custGeom>
            <a:avLst/>
            <a:gdLst/>
            <a:ahLst/>
            <a:cxnLst/>
            <a:rect l="l" t="t" r="r" b="b"/>
            <a:pathLst>
              <a:path w="12733848" h="4870697">
                <a:moveTo>
                  <a:pt x="0" y="0"/>
                </a:moveTo>
                <a:lnTo>
                  <a:pt x="12733849" y="0"/>
                </a:lnTo>
                <a:lnTo>
                  <a:pt x="12733849" y="4870697"/>
                </a:lnTo>
                <a:lnTo>
                  <a:pt x="0" y="48706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rot="496095" flipH="1">
            <a:off x="12530676" y="8776999"/>
            <a:ext cx="12733848" cy="4870697"/>
          </a:xfrm>
          <a:custGeom>
            <a:avLst/>
            <a:gdLst/>
            <a:ahLst/>
            <a:cxnLst/>
            <a:rect l="l" t="t" r="r" b="b"/>
            <a:pathLst>
              <a:path w="12733848" h="4870697">
                <a:moveTo>
                  <a:pt x="12733848" y="0"/>
                </a:moveTo>
                <a:lnTo>
                  <a:pt x="0" y="0"/>
                </a:lnTo>
                <a:lnTo>
                  <a:pt x="0" y="4870697"/>
                </a:lnTo>
                <a:lnTo>
                  <a:pt x="12733848" y="4870697"/>
                </a:lnTo>
                <a:lnTo>
                  <a:pt x="1273384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15240000" y="-1700784"/>
            <a:ext cx="7315200" cy="3401568"/>
          </a:xfrm>
          <a:custGeom>
            <a:avLst/>
            <a:gdLst/>
            <a:ahLst/>
            <a:cxnLst/>
            <a:rect l="l" t="t" r="r" b="b"/>
            <a:pathLst>
              <a:path w="7315200" h="3401568">
                <a:moveTo>
                  <a:pt x="0" y="0"/>
                </a:moveTo>
                <a:lnTo>
                  <a:pt x="7315200" y="0"/>
                </a:lnTo>
                <a:lnTo>
                  <a:pt x="7315200" y="3401568"/>
                </a:lnTo>
                <a:lnTo>
                  <a:pt x="0" y="34015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a:off x="-1828800" y="1618417"/>
            <a:ext cx="3134880" cy="1457719"/>
          </a:xfrm>
          <a:custGeom>
            <a:avLst/>
            <a:gdLst/>
            <a:ahLst/>
            <a:cxnLst/>
            <a:rect l="l" t="t" r="r" b="b"/>
            <a:pathLst>
              <a:path w="3134880" h="1457719">
                <a:moveTo>
                  <a:pt x="0" y="0"/>
                </a:moveTo>
                <a:lnTo>
                  <a:pt x="3134879" y="0"/>
                </a:lnTo>
                <a:lnTo>
                  <a:pt x="3134879" y="1457720"/>
                </a:lnTo>
                <a:lnTo>
                  <a:pt x="0" y="14577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TextBox 25"/>
          <p:cNvSpPr txBox="1"/>
          <p:nvPr/>
        </p:nvSpPr>
        <p:spPr>
          <a:xfrm>
            <a:off x="2092556" y="737146"/>
            <a:ext cx="14094227" cy="954107"/>
          </a:xfrm>
          <a:prstGeom prst="rect">
            <a:avLst/>
          </a:prstGeom>
        </p:spPr>
        <p:txBody>
          <a:bodyPr lIns="0" tIns="0" rIns="0" bIns="0" rtlCol="0" anchor="t">
            <a:spAutoFit/>
          </a:bodyPr>
          <a:lstStyle/>
          <a:p>
            <a:pPr marL="0" lvl="0" indent="0" algn="ctr">
              <a:spcBef>
                <a:spcPct val="0"/>
              </a:spcBef>
            </a:pPr>
            <a:r>
              <a:rPr lang="en-US" sz="6200" b="1">
                <a:solidFill>
                  <a:schemeClr val="accent2"/>
                </a:solidFill>
                <a:latin typeface="Arial" panose="020B0604020202020204" pitchFamily="34" charset="0"/>
                <a:cs typeface="Arial" panose="020B0604020202020204" pitchFamily="34" charset="0"/>
              </a:rPr>
              <a:t>KHỞI ĐỘNG</a:t>
            </a:r>
          </a:p>
        </p:txBody>
      </p:sp>
      <p:sp>
        <p:nvSpPr>
          <p:cNvPr id="18" name="Rectangle 17"/>
          <p:cNvSpPr/>
          <p:nvPr/>
        </p:nvSpPr>
        <p:spPr>
          <a:xfrm>
            <a:off x="743438" y="3294484"/>
            <a:ext cx="8748495" cy="4247317"/>
          </a:xfrm>
          <a:prstGeom prst="rect">
            <a:avLst/>
          </a:prstGeom>
        </p:spPr>
        <p:txBody>
          <a:bodyPr wrap="square">
            <a:spAutoFit/>
          </a:bodyPr>
          <a:lstStyle/>
          <a:p>
            <a:pPr algn="just">
              <a:lnSpc>
                <a:spcPct val="150000"/>
              </a:lnSpc>
            </a:pPr>
            <a:r>
              <a:rPr lang="nl-NL" sz="3600" b="1" i="1">
                <a:solidFill>
                  <a:srgbClr val="FF0000"/>
                </a:solidFill>
                <a:latin typeface="Arial" panose="020B0604020202020204" pitchFamily="34" charset="0"/>
                <a:ea typeface="Times New Roman" panose="02020603050405020304" pitchFamily="18" charset="0"/>
                <a:cs typeface="Arial" panose="020B0604020202020204" pitchFamily="34" charset="0"/>
              </a:rPr>
              <a:t>Quan sát hình ảnh và trả lời các câu hỏi sau: </a:t>
            </a:r>
            <a:r>
              <a:rPr lang="nl-NL" sz="3600">
                <a:latin typeface="Arial" panose="020B0604020202020204" pitchFamily="34" charset="0"/>
                <a:cs typeface="Arial" panose="020B0604020202020204" pitchFamily="34" charset="0"/>
              </a:rPr>
              <a:t>Thế nào là nuôi dưỡng và chăm sóc vật nuôi? Nuôi dưỡng và chăm sóc gà đẻ trứng, lợn thịt và bò sữa cần chú ý những vấn đề gì?</a:t>
            </a:r>
            <a:endParaRPr lang="en-US" sz="3600">
              <a:latin typeface="Arial" panose="020B0604020202020204" pitchFamily="34" charset="0"/>
              <a:cs typeface="Arial" panose="020B0604020202020204" pitchFamily="34" charset="0"/>
            </a:endParaRPr>
          </a:p>
        </p:txBody>
      </p:sp>
      <p:pic>
        <p:nvPicPr>
          <p:cNvPr id="21" name="image24.png"/>
          <p:cNvPicPr/>
          <p:nvPr/>
        </p:nvPicPr>
        <p:blipFill>
          <a:blip r:embed="rId8"/>
          <a:srcRect/>
          <a:stretch>
            <a:fillRect/>
          </a:stretch>
        </p:blipFill>
        <p:spPr>
          <a:xfrm>
            <a:off x="10210800" y="2959119"/>
            <a:ext cx="7315200" cy="4918049"/>
          </a:xfrm>
          <a:prstGeom prst="rect">
            <a:avLst/>
          </a:prstGeom>
          <a:ln/>
          <a:effectLst>
            <a:outerShdw blurRad="50800" dist="38100" dir="2700000" algn="tl" rotWithShape="0">
              <a:prstClr val="black">
                <a:alpha val="40000"/>
              </a:prst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2" name="Freeform 22"/>
          <p:cNvSpPr/>
          <p:nvPr/>
        </p:nvSpPr>
        <p:spPr>
          <a:xfrm>
            <a:off x="15838920" y="-128503"/>
            <a:ext cx="3134880" cy="1457719"/>
          </a:xfrm>
          <a:custGeom>
            <a:avLst/>
            <a:gdLst/>
            <a:ahLst/>
            <a:cxnLst/>
            <a:rect l="l" t="t" r="r" b="b"/>
            <a:pathLst>
              <a:path w="3134880" h="1457719">
                <a:moveTo>
                  <a:pt x="0" y="0"/>
                </a:moveTo>
                <a:lnTo>
                  <a:pt x="3134880" y="0"/>
                </a:lnTo>
                <a:lnTo>
                  <a:pt x="3134880" y="1457719"/>
                </a:lnTo>
                <a:lnTo>
                  <a:pt x="0" y="14577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3" name="Freeform 23"/>
          <p:cNvSpPr/>
          <p:nvPr/>
        </p:nvSpPr>
        <p:spPr>
          <a:xfrm>
            <a:off x="17012371" y="1441439"/>
            <a:ext cx="2073238" cy="964055"/>
          </a:xfrm>
          <a:custGeom>
            <a:avLst/>
            <a:gdLst/>
            <a:ahLst/>
            <a:cxnLst/>
            <a:rect l="l" t="t" r="r" b="b"/>
            <a:pathLst>
              <a:path w="2073238" h="964055">
                <a:moveTo>
                  <a:pt x="0" y="0"/>
                </a:moveTo>
                <a:lnTo>
                  <a:pt x="2073238" y="0"/>
                </a:lnTo>
                <a:lnTo>
                  <a:pt x="2073238" y="964055"/>
                </a:lnTo>
                <a:lnTo>
                  <a:pt x="0" y="9640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4" name="Freeform 24"/>
          <p:cNvSpPr/>
          <p:nvPr/>
        </p:nvSpPr>
        <p:spPr>
          <a:xfrm>
            <a:off x="-1146125" y="1400322"/>
            <a:ext cx="2073238" cy="964055"/>
          </a:xfrm>
          <a:custGeom>
            <a:avLst/>
            <a:gdLst/>
            <a:ahLst/>
            <a:cxnLst/>
            <a:rect l="l" t="t" r="r" b="b"/>
            <a:pathLst>
              <a:path w="2073238" h="964055">
                <a:moveTo>
                  <a:pt x="0" y="0"/>
                </a:moveTo>
                <a:lnTo>
                  <a:pt x="2073238" y="0"/>
                </a:lnTo>
                <a:lnTo>
                  <a:pt x="2073238" y="964056"/>
                </a:lnTo>
                <a:lnTo>
                  <a:pt x="0" y="9640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5" name="Freeform 25"/>
          <p:cNvSpPr/>
          <p:nvPr/>
        </p:nvSpPr>
        <p:spPr>
          <a:xfrm>
            <a:off x="-1066800" y="-492167"/>
            <a:ext cx="3916952" cy="1821383"/>
          </a:xfrm>
          <a:custGeom>
            <a:avLst/>
            <a:gdLst/>
            <a:ahLst/>
            <a:cxnLst/>
            <a:rect l="l" t="t" r="r" b="b"/>
            <a:pathLst>
              <a:path w="3916952" h="1821383">
                <a:moveTo>
                  <a:pt x="0" y="0"/>
                </a:moveTo>
                <a:lnTo>
                  <a:pt x="3916952" y="0"/>
                </a:lnTo>
                <a:lnTo>
                  <a:pt x="3916952" y="1821383"/>
                </a:lnTo>
                <a:lnTo>
                  <a:pt x="0" y="18213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6" name="Google Shape;1294;p42"/>
          <p:cNvSpPr txBox="1">
            <a:spLocks/>
          </p:cNvSpPr>
          <p:nvPr/>
        </p:nvSpPr>
        <p:spPr>
          <a:xfrm>
            <a:off x="1440000" y="600356"/>
            <a:ext cx="15408000" cy="1145400"/>
          </a:xfrm>
          <a:prstGeom prst="rect">
            <a:avLst/>
          </a:prstGeom>
          <a:ln>
            <a:noFill/>
          </a:ln>
        </p:spPr>
        <p:txBody>
          <a:bodyPr spcFirstLastPara="1" vert="horz" wrap="square" lIns="182850" tIns="182850" rIns="182850" bIns="18285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sz="5200" b="1">
                <a:solidFill>
                  <a:srgbClr val="545454"/>
                </a:solidFill>
                <a:latin typeface="Arial" panose="020B0604020202020204" pitchFamily="34" charset="0"/>
                <a:cs typeface="Arial" panose="020B0604020202020204" pitchFamily="34" charset="0"/>
              </a:rPr>
              <a:t>2. Thức ăn và cho ăn</a:t>
            </a:r>
            <a:endParaRPr lang="en-US" sz="5200">
              <a:solidFill>
                <a:srgbClr val="545454"/>
              </a:solidFill>
              <a:latin typeface="Arial" panose="020B0604020202020204" pitchFamily="34" charset="0"/>
              <a:cs typeface="Arial" panose="020B0604020202020204" pitchFamily="34" charset="0"/>
            </a:endParaRPr>
          </a:p>
        </p:txBody>
      </p:sp>
      <p:pic>
        <p:nvPicPr>
          <p:cNvPr id="17410" name="Picture 2" descr="Thức Ăn Cao Cấp Cho Heo Con: Romelk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90000" y="2421739"/>
            <a:ext cx="6858000" cy="382905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469913" y="3924300"/>
            <a:ext cx="9207487" cy="4375557"/>
          </a:xfrm>
          <a:prstGeom prst="rect">
            <a:avLst/>
          </a:prstGeom>
        </p:spPr>
        <p:txBody>
          <a:bodyPr wrap="square">
            <a:spAutoFit/>
          </a:bodyPr>
          <a:lstStyle/>
          <a:p>
            <a:pPr marL="571500" indent="-571500" algn="just">
              <a:lnSpc>
                <a:spcPct val="150000"/>
              </a:lnSpc>
              <a:spcAft>
                <a:spcPts val="1000"/>
              </a:spcAft>
              <a:buFont typeface="Arial" panose="020B0604020202020204" pitchFamily="34" charset="0"/>
              <a:buChar char="•"/>
            </a:pPr>
            <a:r>
              <a:rPr lang="nl-NL" sz="3600">
                <a:latin typeface="Arial" panose="020B0604020202020204" pitchFamily="34" charset="0"/>
                <a:ea typeface="Calibri" panose="020F0502020204030204" pitchFamily="34" charset="0"/>
                <a:cs typeface="Arial" panose="020B0604020202020204" pitchFamily="34" charset="0"/>
              </a:rPr>
              <a:t>Có 2 cách cho lợn ăn: tính lượng thức ăn theo khối lượng cơ thể hoặc cho ăn tự do với máng ăn tự động.</a:t>
            </a:r>
            <a:endParaRPr lang="en-US" sz="36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1000"/>
              </a:spcAft>
              <a:buFont typeface="Arial" panose="020B0604020202020204" pitchFamily="34" charset="0"/>
              <a:buChar char="•"/>
            </a:pPr>
            <a:r>
              <a:rPr lang="nl-NL" sz="3600">
                <a:latin typeface="Arial" panose="020B0604020202020204" pitchFamily="34" charset="0"/>
                <a:ea typeface="Calibri" panose="020F0502020204030204" pitchFamily="34" charset="0"/>
                <a:cs typeface="Arial" panose="020B0604020202020204" pitchFamily="34" charset="0"/>
              </a:rPr>
              <a:t>Cho lợn uống nước sạch theo nhu cầu bằng vòi uống tự động.</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pic>
        <p:nvPicPr>
          <p:cNvPr id="17412" name="Picture 4" descr="Nhu cầu và cách cung cấp đủ nước uống cho heo - Tạp chí Chăn nuôi Việt Na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58600" y="5829300"/>
            <a:ext cx="6018460" cy="384976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92934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7410"/>
                                        </p:tgtEl>
                                        <p:attrNameLst>
                                          <p:attrName>style.visibility</p:attrName>
                                        </p:attrNameLst>
                                      </p:cBhvr>
                                      <p:to>
                                        <p:strVal val="visible"/>
                                      </p:to>
                                    </p:set>
                                    <p:animEffect transition="in" filter="barn(inVertical)">
                                      <p:cBhvr>
                                        <p:cTn id="15" dur="500"/>
                                        <p:tgtEl>
                                          <p:spTgt spid="17410"/>
                                        </p:tgtEl>
                                      </p:cBhvr>
                                    </p:animEffect>
                                  </p:childTnLst>
                                </p:cTn>
                              </p:par>
                              <p:par>
                                <p:cTn id="16" presetID="16" presetClass="entr" presetSubtype="21" fill="hold" nodeType="withEffect">
                                  <p:stCondLst>
                                    <p:cond delay="0"/>
                                  </p:stCondLst>
                                  <p:childTnLst>
                                    <p:set>
                                      <p:cBhvr>
                                        <p:cTn id="17" dur="1" fill="hold">
                                          <p:stCondLst>
                                            <p:cond delay="0"/>
                                          </p:stCondLst>
                                        </p:cTn>
                                        <p:tgtEl>
                                          <p:spTgt spid="17412"/>
                                        </p:tgtEl>
                                        <p:attrNameLst>
                                          <p:attrName>style.visibility</p:attrName>
                                        </p:attrNameLst>
                                      </p:cBhvr>
                                      <p:to>
                                        <p:strVal val="visible"/>
                                      </p:to>
                                    </p:set>
                                    <p:animEffect transition="in" filter="barn(inVertical)">
                                      <p:cBhvr>
                                        <p:cTn id="18"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2" name="Freeform 22"/>
          <p:cNvSpPr/>
          <p:nvPr/>
        </p:nvSpPr>
        <p:spPr>
          <a:xfrm>
            <a:off x="15838920" y="-128503"/>
            <a:ext cx="3134880" cy="1457719"/>
          </a:xfrm>
          <a:custGeom>
            <a:avLst/>
            <a:gdLst/>
            <a:ahLst/>
            <a:cxnLst/>
            <a:rect l="l" t="t" r="r" b="b"/>
            <a:pathLst>
              <a:path w="3134880" h="1457719">
                <a:moveTo>
                  <a:pt x="0" y="0"/>
                </a:moveTo>
                <a:lnTo>
                  <a:pt x="3134880" y="0"/>
                </a:lnTo>
                <a:lnTo>
                  <a:pt x="3134880" y="1457719"/>
                </a:lnTo>
                <a:lnTo>
                  <a:pt x="0" y="14577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3" name="Freeform 23"/>
          <p:cNvSpPr/>
          <p:nvPr/>
        </p:nvSpPr>
        <p:spPr>
          <a:xfrm>
            <a:off x="17012371" y="1441439"/>
            <a:ext cx="2073238" cy="964055"/>
          </a:xfrm>
          <a:custGeom>
            <a:avLst/>
            <a:gdLst/>
            <a:ahLst/>
            <a:cxnLst/>
            <a:rect l="l" t="t" r="r" b="b"/>
            <a:pathLst>
              <a:path w="2073238" h="964055">
                <a:moveTo>
                  <a:pt x="0" y="0"/>
                </a:moveTo>
                <a:lnTo>
                  <a:pt x="2073238" y="0"/>
                </a:lnTo>
                <a:lnTo>
                  <a:pt x="2073238" y="964055"/>
                </a:lnTo>
                <a:lnTo>
                  <a:pt x="0" y="9640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4" name="Freeform 24"/>
          <p:cNvSpPr/>
          <p:nvPr/>
        </p:nvSpPr>
        <p:spPr>
          <a:xfrm>
            <a:off x="-1146125" y="1400322"/>
            <a:ext cx="2073238" cy="964055"/>
          </a:xfrm>
          <a:custGeom>
            <a:avLst/>
            <a:gdLst/>
            <a:ahLst/>
            <a:cxnLst/>
            <a:rect l="l" t="t" r="r" b="b"/>
            <a:pathLst>
              <a:path w="2073238" h="964055">
                <a:moveTo>
                  <a:pt x="0" y="0"/>
                </a:moveTo>
                <a:lnTo>
                  <a:pt x="2073238" y="0"/>
                </a:lnTo>
                <a:lnTo>
                  <a:pt x="2073238" y="964056"/>
                </a:lnTo>
                <a:lnTo>
                  <a:pt x="0" y="9640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5" name="Freeform 25"/>
          <p:cNvSpPr/>
          <p:nvPr/>
        </p:nvSpPr>
        <p:spPr>
          <a:xfrm>
            <a:off x="-1066800" y="-492167"/>
            <a:ext cx="3916952" cy="1821383"/>
          </a:xfrm>
          <a:custGeom>
            <a:avLst/>
            <a:gdLst/>
            <a:ahLst/>
            <a:cxnLst/>
            <a:rect l="l" t="t" r="r" b="b"/>
            <a:pathLst>
              <a:path w="3916952" h="1821383">
                <a:moveTo>
                  <a:pt x="0" y="0"/>
                </a:moveTo>
                <a:lnTo>
                  <a:pt x="3916952" y="0"/>
                </a:lnTo>
                <a:lnTo>
                  <a:pt x="3916952" y="1821383"/>
                </a:lnTo>
                <a:lnTo>
                  <a:pt x="0" y="18213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6" name="Google Shape;1294;p42"/>
          <p:cNvSpPr txBox="1">
            <a:spLocks/>
          </p:cNvSpPr>
          <p:nvPr/>
        </p:nvSpPr>
        <p:spPr>
          <a:xfrm>
            <a:off x="1440000" y="600356"/>
            <a:ext cx="15408000" cy="1145400"/>
          </a:xfrm>
          <a:prstGeom prst="rect">
            <a:avLst/>
          </a:prstGeom>
          <a:ln>
            <a:noFill/>
          </a:ln>
        </p:spPr>
        <p:txBody>
          <a:bodyPr spcFirstLastPara="1" vert="horz" wrap="square" lIns="182850" tIns="182850" rIns="182850" bIns="18285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sz="5200" b="1">
                <a:solidFill>
                  <a:srgbClr val="545454"/>
                </a:solidFill>
                <a:latin typeface="Arial" panose="020B0604020202020204" pitchFamily="34" charset="0"/>
                <a:cs typeface="Arial" panose="020B0604020202020204" pitchFamily="34" charset="0"/>
              </a:rPr>
              <a:t>2. Thức ăn và cho ăn</a:t>
            </a:r>
            <a:endParaRPr lang="en-US" sz="5200">
              <a:solidFill>
                <a:srgbClr val="545454"/>
              </a:solidFill>
              <a:latin typeface="Arial" panose="020B0604020202020204" pitchFamily="34" charset="0"/>
              <a:cs typeface="Arial" panose="020B0604020202020204" pitchFamily="34" charset="0"/>
            </a:endParaRPr>
          </a:p>
        </p:txBody>
      </p:sp>
      <p:sp>
        <p:nvSpPr>
          <p:cNvPr id="3" name="Rectangle 2"/>
          <p:cNvSpPr/>
          <p:nvPr/>
        </p:nvSpPr>
        <p:spPr>
          <a:xfrm>
            <a:off x="2590800" y="2025988"/>
            <a:ext cx="13106400" cy="1754326"/>
          </a:xfrm>
          <a:prstGeom prst="rect">
            <a:avLst/>
          </a:prstGeom>
        </p:spPr>
        <p:txBody>
          <a:bodyPr wrap="square">
            <a:spAutoFit/>
          </a:bodyPr>
          <a:lstStyle/>
          <a:p>
            <a:pPr algn="ctr">
              <a:lnSpc>
                <a:spcPct val="150000"/>
              </a:lnSpc>
              <a:spcAft>
                <a:spcPts val="1000"/>
              </a:spcAft>
            </a:pPr>
            <a:r>
              <a:rPr lang="nl-NL" sz="3600" b="1" i="1">
                <a:solidFill>
                  <a:srgbClr val="FF0000"/>
                </a:solidFill>
                <a:latin typeface="Arial" panose="020B0604020202020204" pitchFamily="34" charset="0"/>
                <a:ea typeface="Calibri" panose="020F0502020204030204" pitchFamily="34" charset="0"/>
                <a:cs typeface="Arial" panose="020B0604020202020204" pitchFamily="34" charset="0"/>
              </a:rPr>
              <a:t>Khám phá mục II.2 SGK trang 86:</a:t>
            </a:r>
            <a:r>
              <a:rPr lang="en-US" sz="3600" i="1">
                <a:solidFill>
                  <a:srgbClr val="FF0000"/>
                </a:solidFill>
                <a:latin typeface="Arial" panose="020B0604020202020204" pitchFamily="34" charset="0"/>
                <a:ea typeface="Calibri" panose="020F0502020204030204" pitchFamily="34" charset="0"/>
                <a:cs typeface="Arial" panose="020B0604020202020204" pitchFamily="34" charset="0"/>
              </a:rPr>
              <a:t> </a:t>
            </a:r>
            <a:r>
              <a:rPr lang="nl-NL" sz="3600">
                <a:latin typeface="Arial" panose="020B0604020202020204" pitchFamily="34" charset="0"/>
                <a:ea typeface="Calibri" panose="020F0502020204030204" pitchFamily="34" charset="0"/>
                <a:cs typeface="Arial" panose="020B0604020202020204" pitchFamily="34" charset="0"/>
              </a:rPr>
              <a:t>Vì sao khẩu phần ăn của lợn ở các giai đoạn khác nhau lại khác nhau?</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pic>
        <p:nvPicPr>
          <p:cNvPr id="18434" name="Picture 2" descr="Dinh dưỡng cho heo con, bà con chăn nuôi cần biết - Thuốc thú y và Thủy sản  Mebiph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522572"/>
            <a:ext cx="7620000" cy="4953000"/>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8458200" y="4511243"/>
            <a:ext cx="9372600" cy="4975657"/>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nl-NL" sz="3600">
                <a:latin typeface="Arial" panose="020B0604020202020204" pitchFamily="34" charset="0"/>
                <a:ea typeface="Calibri" panose="020F0502020204030204" pitchFamily="34" charset="0"/>
                <a:cs typeface="Arial" panose="020B0604020202020204" pitchFamily="34" charset="0"/>
              </a:rPr>
              <a:t>Khẩu phần ăn của lợn ở khác nhau ở mỗi giai đoạn do sự phát triển và đặc điểm sinh lí của từng giai đoạn là khác nhau. </a:t>
            </a:r>
            <a:endParaRPr lang="en-US" sz="36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nl-NL" sz="3600">
                <a:latin typeface="Arial" panose="020B0604020202020204" pitchFamily="34" charset="0"/>
                <a:ea typeface="Calibri" panose="020F0502020204030204" pitchFamily="34" charset="0"/>
                <a:cs typeface="Arial" panose="020B0604020202020204" pitchFamily="34" charset="0"/>
              </a:rPr>
              <a:t>Ví dụ: Lợn ở giai đoạn nhỏ cần thức ăn có hàm lượng protein cao hơn so với các giai đoạn sau.</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0156737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8434"/>
                                        </p:tgtEl>
                                        <p:attrNameLst>
                                          <p:attrName>style.visibility</p:attrName>
                                        </p:attrNameLst>
                                      </p:cBhvr>
                                      <p:to>
                                        <p:strVal val="visible"/>
                                      </p:to>
                                    </p:set>
                                    <p:animEffect transition="in" filter="wheel(1)">
                                      <p:cBhvr>
                                        <p:cTn id="19" dur="500"/>
                                        <p:tgtEl>
                                          <p:spTgt spid="18434"/>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fade">
                                      <p:cBhvr>
                                        <p:cTn id="23" dur="500"/>
                                        <p:tgtEl>
                                          <p:spTgt spid="4">
                                            <p:txEl>
                                              <p:pRg st="0" end="0"/>
                                            </p:txEl>
                                          </p:spTgt>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fade">
                                      <p:cBhvr>
                                        <p:cTn id="2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2" name="Freeform 22"/>
          <p:cNvSpPr/>
          <p:nvPr/>
        </p:nvSpPr>
        <p:spPr>
          <a:xfrm>
            <a:off x="15838920" y="-128503"/>
            <a:ext cx="3134880" cy="1457719"/>
          </a:xfrm>
          <a:custGeom>
            <a:avLst/>
            <a:gdLst/>
            <a:ahLst/>
            <a:cxnLst/>
            <a:rect l="l" t="t" r="r" b="b"/>
            <a:pathLst>
              <a:path w="3134880" h="1457719">
                <a:moveTo>
                  <a:pt x="0" y="0"/>
                </a:moveTo>
                <a:lnTo>
                  <a:pt x="3134880" y="0"/>
                </a:lnTo>
                <a:lnTo>
                  <a:pt x="3134880" y="1457719"/>
                </a:lnTo>
                <a:lnTo>
                  <a:pt x="0" y="14577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3" name="Freeform 23"/>
          <p:cNvSpPr/>
          <p:nvPr/>
        </p:nvSpPr>
        <p:spPr>
          <a:xfrm>
            <a:off x="17012371" y="1441439"/>
            <a:ext cx="2073238" cy="964055"/>
          </a:xfrm>
          <a:custGeom>
            <a:avLst/>
            <a:gdLst/>
            <a:ahLst/>
            <a:cxnLst/>
            <a:rect l="l" t="t" r="r" b="b"/>
            <a:pathLst>
              <a:path w="2073238" h="964055">
                <a:moveTo>
                  <a:pt x="0" y="0"/>
                </a:moveTo>
                <a:lnTo>
                  <a:pt x="2073238" y="0"/>
                </a:lnTo>
                <a:lnTo>
                  <a:pt x="2073238" y="964055"/>
                </a:lnTo>
                <a:lnTo>
                  <a:pt x="0" y="9640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4" name="Freeform 24"/>
          <p:cNvSpPr/>
          <p:nvPr/>
        </p:nvSpPr>
        <p:spPr>
          <a:xfrm>
            <a:off x="-1146125" y="1400322"/>
            <a:ext cx="2073238" cy="964055"/>
          </a:xfrm>
          <a:custGeom>
            <a:avLst/>
            <a:gdLst/>
            <a:ahLst/>
            <a:cxnLst/>
            <a:rect l="l" t="t" r="r" b="b"/>
            <a:pathLst>
              <a:path w="2073238" h="964055">
                <a:moveTo>
                  <a:pt x="0" y="0"/>
                </a:moveTo>
                <a:lnTo>
                  <a:pt x="2073238" y="0"/>
                </a:lnTo>
                <a:lnTo>
                  <a:pt x="2073238" y="964056"/>
                </a:lnTo>
                <a:lnTo>
                  <a:pt x="0" y="9640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5" name="Freeform 25"/>
          <p:cNvSpPr/>
          <p:nvPr/>
        </p:nvSpPr>
        <p:spPr>
          <a:xfrm>
            <a:off x="-1066800" y="-492167"/>
            <a:ext cx="3916952" cy="1821383"/>
          </a:xfrm>
          <a:custGeom>
            <a:avLst/>
            <a:gdLst/>
            <a:ahLst/>
            <a:cxnLst/>
            <a:rect l="l" t="t" r="r" b="b"/>
            <a:pathLst>
              <a:path w="3916952" h="1821383">
                <a:moveTo>
                  <a:pt x="0" y="0"/>
                </a:moveTo>
                <a:lnTo>
                  <a:pt x="3916952" y="0"/>
                </a:lnTo>
                <a:lnTo>
                  <a:pt x="3916952" y="1821383"/>
                </a:lnTo>
                <a:lnTo>
                  <a:pt x="0" y="18213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6" name="Google Shape;1294;p42"/>
          <p:cNvSpPr txBox="1">
            <a:spLocks/>
          </p:cNvSpPr>
          <p:nvPr/>
        </p:nvSpPr>
        <p:spPr>
          <a:xfrm>
            <a:off x="1440000" y="495300"/>
            <a:ext cx="15408000" cy="1145400"/>
          </a:xfrm>
          <a:prstGeom prst="rect">
            <a:avLst/>
          </a:prstGeom>
          <a:ln>
            <a:noFill/>
          </a:ln>
        </p:spPr>
        <p:txBody>
          <a:bodyPr spcFirstLastPara="1" vert="horz" wrap="square" lIns="182850" tIns="182850" rIns="182850" bIns="18285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sz="5200" b="1">
                <a:solidFill>
                  <a:srgbClr val="545454"/>
                </a:solidFill>
                <a:latin typeface="Arial" panose="020B0604020202020204" pitchFamily="34" charset="0"/>
                <a:cs typeface="Arial" panose="020B0604020202020204" pitchFamily="34" charset="0"/>
              </a:rPr>
              <a:t>3. Chăm sóc lợn thịt</a:t>
            </a:r>
            <a:endParaRPr lang="en-US" sz="5200">
              <a:solidFill>
                <a:srgbClr val="545454"/>
              </a:solidFill>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15D116A8-CB91-4277-AC1B-EA8DAFF82224}"/>
              </a:ext>
            </a:extLst>
          </p:cNvPr>
          <p:cNvGrpSpPr/>
          <p:nvPr/>
        </p:nvGrpSpPr>
        <p:grpSpPr>
          <a:xfrm>
            <a:off x="585219" y="2095500"/>
            <a:ext cx="8177781" cy="4038599"/>
            <a:chOff x="683621" y="1737360"/>
            <a:chExt cx="4836897" cy="2603102"/>
          </a:xfrm>
        </p:grpSpPr>
        <p:grpSp>
          <p:nvGrpSpPr>
            <p:cNvPr id="11" name="Group 10">
              <a:extLst>
                <a:ext uri="{FF2B5EF4-FFF2-40B4-BE49-F238E27FC236}">
                  <a16:creationId xmlns:a16="http://schemas.microsoft.com/office/drawing/2014/main" id="{2F659A5B-CF55-4066-A94E-73C30CA7B43E}"/>
                </a:ext>
              </a:extLst>
            </p:cNvPr>
            <p:cNvGrpSpPr/>
            <p:nvPr/>
          </p:nvGrpSpPr>
          <p:grpSpPr>
            <a:xfrm>
              <a:off x="683621" y="1737360"/>
              <a:ext cx="4836897" cy="2603102"/>
              <a:chOff x="1162593" y="1624149"/>
              <a:chExt cx="3977429" cy="2603102"/>
            </a:xfrm>
          </p:grpSpPr>
          <p:sp>
            <p:nvSpPr>
              <p:cNvPr id="13" name="Rectangle: Rounded Corners 21">
                <a:extLst>
                  <a:ext uri="{FF2B5EF4-FFF2-40B4-BE49-F238E27FC236}">
                    <a16:creationId xmlns:a16="http://schemas.microsoft.com/office/drawing/2014/main" id="{F4236359-737D-464A-96AE-7BD9C98FC61D}"/>
                  </a:ext>
                </a:extLst>
              </p:cNvPr>
              <p:cNvSpPr/>
              <p:nvPr/>
            </p:nvSpPr>
            <p:spPr>
              <a:xfrm>
                <a:off x="1314994" y="1776549"/>
                <a:ext cx="3825028" cy="245070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rgbClr val="002060"/>
                  </a:solidFill>
                  <a:latin typeface="Arial" panose="020B0604020202020204" pitchFamily="34" charset="0"/>
                  <a:cs typeface="Arial" panose="020B0604020202020204" pitchFamily="34" charset="0"/>
                </a:endParaRPr>
              </a:p>
            </p:txBody>
          </p:sp>
          <p:sp>
            <p:nvSpPr>
              <p:cNvPr id="14" name="Rectangle: Rounded Corners 22">
                <a:extLst>
                  <a:ext uri="{FF2B5EF4-FFF2-40B4-BE49-F238E27FC236}">
                    <a16:creationId xmlns:a16="http://schemas.microsoft.com/office/drawing/2014/main" id="{67CFB6ED-D709-4A01-9CBC-E5B9E9E59647}"/>
                  </a:ext>
                </a:extLst>
              </p:cNvPr>
              <p:cNvSpPr/>
              <p:nvPr/>
            </p:nvSpPr>
            <p:spPr>
              <a:xfrm>
                <a:off x="1162593" y="1624149"/>
                <a:ext cx="3825029" cy="2450701"/>
              </a:xfrm>
              <a:prstGeom prst="roundRect">
                <a:avLst/>
              </a:prstGeom>
              <a:solidFill>
                <a:schemeClr val="bg1"/>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rgbClr val="002060"/>
                  </a:solidFill>
                  <a:latin typeface="Arial" panose="020B0604020202020204" pitchFamily="34" charset="0"/>
                  <a:cs typeface="Arial" panose="020B0604020202020204" pitchFamily="34" charset="0"/>
                </a:endParaRPr>
              </a:p>
            </p:txBody>
          </p:sp>
        </p:grpSp>
        <p:sp>
          <p:nvSpPr>
            <p:cNvPr id="12" name="Rectangle 11">
              <a:extLst>
                <a:ext uri="{FF2B5EF4-FFF2-40B4-BE49-F238E27FC236}">
                  <a16:creationId xmlns:a16="http://schemas.microsoft.com/office/drawing/2014/main" id="{59075C74-37B8-4FCD-997C-6AA721FD89A4}"/>
                </a:ext>
              </a:extLst>
            </p:cNvPr>
            <p:cNvSpPr/>
            <p:nvPr/>
          </p:nvSpPr>
          <p:spPr>
            <a:xfrm>
              <a:off x="827313" y="1884705"/>
              <a:ext cx="4364179" cy="2142494"/>
            </a:xfrm>
            <a:prstGeom prst="rect">
              <a:avLst/>
            </a:prstGeom>
          </p:spPr>
          <p:txBody>
            <a:bodyPr wrap="square" anchor="ctr">
              <a:spAutoFit/>
            </a:bodyPr>
            <a:lstStyle/>
            <a:p>
              <a:pPr algn="ctr">
                <a:lnSpc>
                  <a:spcPct val="150000"/>
                </a:lnSpc>
              </a:pPr>
              <a:r>
                <a:rPr lang="nl-NL" sz="3500">
                  <a:latin typeface="Arial" panose="020B0604020202020204" pitchFamily="34" charset="0"/>
                  <a:cs typeface="Arial" panose="020B0604020202020204" pitchFamily="34" charset="0"/>
                </a:rPr>
                <a:t>Đảm bảo chuồng nuôi lợn thịt luôn ấm vào mùa đông, mát vào mùa hè, chống rét và chống nóng bằng các biện pháp thích hợp.</a:t>
              </a:r>
              <a:endParaRPr lang="en-US" sz="3500">
                <a:latin typeface="Arial" panose="020B0604020202020204" pitchFamily="34" charset="0"/>
                <a:cs typeface="Arial" panose="020B0604020202020204" pitchFamily="34" charset="0"/>
              </a:endParaRPr>
            </a:p>
          </p:txBody>
        </p:sp>
      </p:grpSp>
      <p:grpSp>
        <p:nvGrpSpPr>
          <p:cNvPr id="15" name="Group 14">
            <a:extLst>
              <a:ext uri="{FF2B5EF4-FFF2-40B4-BE49-F238E27FC236}">
                <a16:creationId xmlns:a16="http://schemas.microsoft.com/office/drawing/2014/main" id="{15D116A8-CB91-4277-AC1B-EA8DAFF82224}"/>
              </a:ext>
            </a:extLst>
          </p:cNvPr>
          <p:cNvGrpSpPr/>
          <p:nvPr/>
        </p:nvGrpSpPr>
        <p:grpSpPr>
          <a:xfrm>
            <a:off x="9500619" y="2095500"/>
            <a:ext cx="8177781" cy="4038599"/>
            <a:chOff x="683621" y="1737360"/>
            <a:chExt cx="4836897" cy="2603102"/>
          </a:xfrm>
        </p:grpSpPr>
        <p:grpSp>
          <p:nvGrpSpPr>
            <p:cNvPr id="16" name="Group 15">
              <a:extLst>
                <a:ext uri="{FF2B5EF4-FFF2-40B4-BE49-F238E27FC236}">
                  <a16:creationId xmlns:a16="http://schemas.microsoft.com/office/drawing/2014/main" id="{2F659A5B-CF55-4066-A94E-73C30CA7B43E}"/>
                </a:ext>
              </a:extLst>
            </p:cNvPr>
            <p:cNvGrpSpPr/>
            <p:nvPr/>
          </p:nvGrpSpPr>
          <p:grpSpPr>
            <a:xfrm>
              <a:off x="683621" y="1737360"/>
              <a:ext cx="4836897" cy="2603102"/>
              <a:chOff x="1162593" y="1624149"/>
              <a:chExt cx="3977429" cy="2603102"/>
            </a:xfrm>
          </p:grpSpPr>
          <p:sp>
            <p:nvSpPr>
              <p:cNvPr id="18" name="Rectangle: Rounded Corners 21">
                <a:extLst>
                  <a:ext uri="{FF2B5EF4-FFF2-40B4-BE49-F238E27FC236}">
                    <a16:creationId xmlns:a16="http://schemas.microsoft.com/office/drawing/2014/main" id="{F4236359-737D-464A-96AE-7BD9C98FC61D}"/>
                  </a:ext>
                </a:extLst>
              </p:cNvPr>
              <p:cNvSpPr/>
              <p:nvPr/>
            </p:nvSpPr>
            <p:spPr>
              <a:xfrm>
                <a:off x="1314994" y="1776549"/>
                <a:ext cx="3825028" cy="2450702"/>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rgbClr val="002060"/>
                  </a:solidFill>
                  <a:latin typeface="Arial" panose="020B0604020202020204" pitchFamily="34" charset="0"/>
                  <a:cs typeface="Arial" panose="020B0604020202020204" pitchFamily="34" charset="0"/>
                </a:endParaRPr>
              </a:p>
            </p:txBody>
          </p:sp>
          <p:sp>
            <p:nvSpPr>
              <p:cNvPr id="19" name="Rectangle: Rounded Corners 22">
                <a:extLst>
                  <a:ext uri="{FF2B5EF4-FFF2-40B4-BE49-F238E27FC236}">
                    <a16:creationId xmlns:a16="http://schemas.microsoft.com/office/drawing/2014/main" id="{67CFB6ED-D709-4A01-9CBC-E5B9E9E59647}"/>
                  </a:ext>
                </a:extLst>
              </p:cNvPr>
              <p:cNvSpPr/>
              <p:nvPr/>
            </p:nvSpPr>
            <p:spPr>
              <a:xfrm>
                <a:off x="1162593" y="1624149"/>
                <a:ext cx="3825029" cy="2450701"/>
              </a:xfrm>
              <a:prstGeom prst="roundRect">
                <a:avLst/>
              </a:prstGeom>
              <a:solidFill>
                <a:schemeClr val="bg1"/>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rgbClr val="002060"/>
                  </a:solidFill>
                  <a:latin typeface="Arial" panose="020B0604020202020204" pitchFamily="34" charset="0"/>
                  <a:cs typeface="Arial" panose="020B0604020202020204" pitchFamily="34" charset="0"/>
                </a:endParaRPr>
              </a:p>
            </p:txBody>
          </p:sp>
        </p:grpSp>
        <p:sp>
          <p:nvSpPr>
            <p:cNvPr id="17" name="Rectangle 16">
              <a:extLst>
                <a:ext uri="{FF2B5EF4-FFF2-40B4-BE49-F238E27FC236}">
                  <a16:creationId xmlns:a16="http://schemas.microsoft.com/office/drawing/2014/main" id="{59075C74-37B8-4FCD-997C-6AA721FD89A4}"/>
                </a:ext>
              </a:extLst>
            </p:cNvPr>
            <p:cNvSpPr/>
            <p:nvPr/>
          </p:nvSpPr>
          <p:spPr>
            <a:xfrm>
              <a:off x="827313" y="2423655"/>
              <a:ext cx="4364179" cy="1064594"/>
            </a:xfrm>
            <a:prstGeom prst="rect">
              <a:avLst/>
            </a:prstGeom>
          </p:spPr>
          <p:txBody>
            <a:bodyPr wrap="square" anchor="ctr">
              <a:spAutoFit/>
            </a:bodyPr>
            <a:lstStyle/>
            <a:p>
              <a:pPr algn="ctr">
                <a:lnSpc>
                  <a:spcPct val="150000"/>
                </a:lnSpc>
              </a:pPr>
              <a:r>
                <a:rPr lang="nl-NL" sz="3600">
                  <a:latin typeface="Arial" panose="020B0604020202020204" pitchFamily="34" charset="0"/>
                  <a:cs typeface="Arial" panose="020B0604020202020204" pitchFamily="34" charset="0"/>
                </a:rPr>
                <a:t>Hằng ngày làm vệ sinh chuồng, máng ăn, máng uống sạch sẽ.</a:t>
              </a:r>
              <a:endParaRPr lang="en-US" sz="3600">
                <a:latin typeface="Arial" panose="020B0604020202020204" pitchFamily="34" charset="0"/>
                <a:cs typeface="Arial" panose="020B0604020202020204" pitchFamily="34" charset="0"/>
              </a:endParaRPr>
            </a:p>
          </p:txBody>
        </p:sp>
      </p:grpSp>
      <p:grpSp>
        <p:nvGrpSpPr>
          <p:cNvPr id="21" name="Group 20">
            <a:extLst>
              <a:ext uri="{FF2B5EF4-FFF2-40B4-BE49-F238E27FC236}">
                <a16:creationId xmlns:a16="http://schemas.microsoft.com/office/drawing/2014/main" id="{15D116A8-CB91-4277-AC1B-EA8DAFF82224}"/>
              </a:ext>
            </a:extLst>
          </p:cNvPr>
          <p:cNvGrpSpPr/>
          <p:nvPr/>
        </p:nvGrpSpPr>
        <p:grpSpPr>
          <a:xfrm>
            <a:off x="585219" y="6591300"/>
            <a:ext cx="8177781" cy="3276603"/>
            <a:chOff x="683621" y="1737360"/>
            <a:chExt cx="4836897" cy="2111953"/>
          </a:xfrm>
        </p:grpSpPr>
        <p:grpSp>
          <p:nvGrpSpPr>
            <p:cNvPr id="27" name="Group 26">
              <a:extLst>
                <a:ext uri="{FF2B5EF4-FFF2-40B4-BE49-F238E27FC236}">
                  <a16:creationId xmlns:a16="http://schemas.microsoft.com/office/drawing/2014/main" id="{2F659A5B-CF55-4066-A94E-73C30CA7B43E}"/>
                </a:ext>
              </a:extLst>
            </p:cNvPr>
            <p:cNvGrpSpPr/>
            <p:nvPr/>
          </p:nvGrpSpPr>
          <p:grpSpPr>
            <a:xfrm>
              <a:off x="683621" y="1737360"/>
              <a:ext cx="4836897" cy="2111953"/>
              <a:chOff x="1162593" y="1624149"/>
              <a:chExt cx="3977429" cy="2111953"/>
            </a:xfrm>
          </p:grpSpPr>
          <p:sp>
            <p:nvSpPr>
              <p:cNvPr id="29" name="Rectangle: Rounded Corners 21">
                <a:extLst>
                  <a:ext uri="{FF2B5EF4-FFF2-40B4-BE49-F238E27FC236}">
                    <a16:creationId xmlns:a16="http://schemas.microsoft.com/office/drawing/2014/main" id="{F4236359-737D-464A-96AE-7BD9C98FC61D}"/>
                  </a:ext>
                </a:extLst>
              </p:cNvPr>
              <p:cNvSpPr/>
              <p:nvPr/>
            </p:nvSpPr>
            <p:spPr>
              <a:xfrm>
                <a:off x="1314994" y="1776550"/>
                <a:ext cx="3825028" cy="1959552"/>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600">
                  <a:solidFill>
                    <a:srgbClr val="002060"/>
                  </a:solidFill>
                  <a:latin typeface="Arial" panose="020B0604020202020204" pitchFamily="34" charset="0"/>
                  <a:cs typeface="Arial" panose="020B0604020202020204" pitchFamily="34" charset="0"/>
                </a:endParaRPr>
              </a:p>
            </p:txBody>
          </p:sp>
          <p:sp>
            <p:nvSpPr>
              <p:cNvPr id="30" name="Rectangle: Rounded Corners 22">
                <a:extLst>
                  <a:ext uri="{FF2B5EF4-FFF2-40B4-BE49-F238E27FC236}">
                    <a16:creationId xmlns:a16="http://schemas.microsoft.com/office/drawing/2014/main" id="{67CFB6ED-D709-4A01-9CBC-E5B9E9E59647}"/>
                  </a:ext>
                </a:extLst>
              </p:cNvPr>
              <p:cNvSpPr/>
              <p:nvPr/>
            </p:nvSpPr>
            <p:spPr>
              <a:xfrm>
                <a:off x="1162593" y="1624149"/>
                <a:ext cx="3825029" cy="1959552"/>
              </a:xfrm>
              <a:prstGeom prst="roundRect">
                <a:avLst/>
              </a:prstGeom>
              <a:solidFill>
                <a:schemeClr val="bg1"/>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rgbClr val="002060"/>
                  </a:solidFill>
                  <a:latin typeface="Arial" panose="020B0604020202020204" pitchFamily="34" charset="0"/>
                  <a:cs typeface="Arial" panose="020B0604020202020204" pitchFamily="34" charset="0"/>
                </a:endParaRPr>
              </a:p>
            </p:txBody>
          </p:sp>
        </p:grpSp>
        <p:sp>
          <p:nvSpPr>
            <p:cNvPr id="28" name="Rectangle 27">
              <a:extLst>
                <a:ext uri="{FF2B5EF4-FFF2-40B4-BE49-F238E27FC236}">
                  <a16:creationId xmlns:a16="http://schemas.microsoft.com/office/drawing/2014/main" id="{59075C74-37B8-4FCD-997C-6AA721FD89A4}"/>
                </a:ext>
              </a:extLst>
            </p:cNvPr>
            <p:cNvSpPr/>
            <p:nvPr/>
          </p:nvSpPr>
          <p:spPr>
            <a:xfrm>
              <a:off x="827313" y="2184838"/>
              <a:ext cx="4364179" cy="1064594"/>
            </a:xfrm>
            <a:prstGeom prst="rect">
              <a:avLst/>
            </a:prstGeom>
          </p:spPr>
          <p:txBody>
            <a:bodyPr wrap="square" anchor="ctr">
              <a:spAutoFit/>
            </a:bodyPr>
            <a:lstStyle/>
            <a:p>
              <a:pPr algn="ctr">
                <a:lnSpc>
                  <a:spcPct val="150000"/>
                </a:lnSpc>
              </a:pPr>
              <a:r>
                <a:rPr lang="nl-NL" sz="3600">
                  <a:latin typeface="Arial" panose="020B0604020202020204" pitchFamily="34" charset="0"/>
                  <a:cs typeface="Arial" panose="020B0604020202020204" pitchFamily="34" charset="0"/>
                </a:rPr>
                <a:t>Thường xuyên quan sát đàn lợn, tách các cá thể bị ốm để điều trị.</a:t>
              </a:r>
              <a:endParaRPr lang="en-US" sz="3600">
                <a:latin typeface="Arial" panose="020B060402020202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15D116A8-CB91-4277-AC1B-EA8DAFF82224}"/>
              </a:ext>
            </a:extLst>
          </p:cNvPr>
          <p:cNvGrpSpPr/>
          <p:nvPr/>
        </p:nvGrpSpPr>
        <p:grpSpPr>
          <a:xfrm>
            <a:off x="9500619" y="6591300"/>
            <a:ext cx="8177781" cy="3276603"/>
            <a:chOff x="683621" y="1737360"/>
            <a:chExt cx="4836897" cy="2111953"/>
          </a:xfrm>
        </p:grpSpPr>
        <p:grpSp>
          <p:nvGrpSpPr>
            <p:cNvPr id="32" name="Group 31">
              <a:extLst>
                <a:ext uri="{FF2B5EF4-FFF2-40B4-BE49-F238E27FC236}">
                  <a16:creationId xmlns:a16="http://schemas.microsoft.com/office/drawing/2014/main" id="{2F659A5B-CF55-4066-A94E-73C30CA7B43E}"/>
                </a:ext>
              </a:extLst>
            </p:cNvPr>
            <p:cNvGrpSpPr/>
            <p:nvPr/>
          </p:nvGrpSpPr>
          <p:grpSpPr>
            <a:xfrm>
              <a:off x="683621" y="1737360"/>
              <a:ext cx="4836897" cy="2111953"/>
              <a:chOff x="1162593" y="1624149"/>
              <a:chExt cx="3977429" cy="2111953"/>
            </a:xfrm>
          </p:grpSpPr>
          <p:sp>
            <p:nvSpPr>
              <p:cNvPr id="34" name="Rectangle: Rounded Corners 21">
                <a:extLst>
                  <a:ext uri="{FF2B5EF4-FFF2-40B4-BE49-F238E27FC236}">
                    <a16:creationId xmlns:a16="http://schemas.microsoft.com/office/drawing/2014/main" id="{F4236359-737D-464A-96AE-7BD9C98FC61D}"/>
                  </a:ext>
                </a:extLst>
              </p:cNvPr>
              <p:cNvSpPr/>
              <p:nvPr/>
            </p:nvSpPr>
            <p:spPr>
              <a:xfrm>
                <a:off x="1314994" y="1776550"/>
                <a:ext cx="3825028" cy="1959552"/>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600">
                  <a:solidFill>
                    <a:srgbClr val="002060"/>
                  </a:solidFill>
                  <a:latin typeface="Arial" panose="020B0604020202020204" pitchFamily="34" charset="0"/>
                  <a:cs typeface="Arial" panose="020B0604020202020204" pitchFamily="34" charset="0"/>
                </a:endParaRPr>
              </a:p>
            </p:txBody>
          </p:sp>
          <p:sp>
            <p:nvSpPr>
              <p:cNvPr id="35" name="Rectangle: Rounded Corners 22">
                <a:extLst>
                  <a:ext uri="{FF2B5EF4-FFF2-40B4-BE49-F238E27FC236}">
                    <a16:creationId xmlns:a16="http://schemas.microsoft.com/office/drawing/2014/main" id="{67CFB6ED-D709-4A01-9CBC-E5B9E9E59647}"/>
                  </a:ext>
                </a:extLst>
              </p:cNvPr>
              <p:cNvSpPr/>
              <p:nvPr/>
            </p:nvSpPr>
            <p:spPr>
              <a:xfrm>
                <a:off x="1162593" y="1624149"/>
                <a:ext cx="3825029" cy="1959552"/>
              </a:xfrm>
              <a:prstGeom prst="roundRect">
                <a:avLst/>
              </a:prstGeom>
              <a:solidFill>
                <a:schemeClr val="bg1"/>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rgbClr val="002060"/>
                  </a:solidFill>
                  <a:latin typeface="Arial" panose="020B0604020202020204" pitchFamily="34" charset="0"/>
                  <a:cs typeface="Arial" panose="020B0604020202020204" pitchFamily="34" charset="0"/>
                </a:endParaRPr>
              </a:p>
            </p:txBody>
          </p:sp>
        </p:grpSp>
        <p:sp>
          <p:nvSpPr>
            <p:cNvPr id="33" name="Rectangle 32">
              <a:extLst>
                <a:ext uri="{FF2B5EF4-FFF2-40B4-BE49-F238E27FC236}">
                  <a16:creationId xmlns:a16="http://schemas.microsoft.com/office/drawing/2014/main" id="{59075C74-37B8-4FCD-997C-6AA721FD89A4}"/>
                </a:ext>
              </a:extLst>
            </p:cNvPr>
            <p:cNvSpPr/>
            <p:nvPr/>
          </p:nvSpPr>
          <p:spPr>
            <a:xfrm>
              <a:off x="827313" y="2508836"/>
              <a:ext cx="4364179" cy="416596"/>
            </a:xfrm>
            <a:prstGeom prst="rect">
              <a:avLst/>
            </a:prstGeom>
          </p:spPr>
          <p:txBody>
            <a:bodyPr wrap="square" anchor="ctr">
              <a:spAutoFit/>
            </a:bodyPr>
            <a:lstStyle/>
            <a:p>
              <a:pPr algn="ctr"/>
              <a:r>
                <a:rPr lang="nl-NL" sz="3600">
                  <a:latin typeface="Arial" panose="020B0604020202020204" pitchFamily="34" charset="0"/>
                  <a:cs typeface="Arial" panose="020B0604020202020204" pitchFamily="34" charset="0"/>
                </a:rPr>
                <a:t>Tiêm vaccine đầy đủ theo quy định.</a:t>
              </a:r>
              <a:endParaRPr lang="en-US" sz="36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81020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edge">
                                      <p:cBhvr>
                                        <p:cTn id="12" dur="500"/>
                                        <p:tgtEl>
                                          <p:spTgt spid="10"/>
                                        </p:tgtEl>
                                      </p:cBhvr>
                                    </p:animEffect>
                                  </p:childTnLst>
                                </p:cTn>
                              </p:par>
                            </p:childTnLst>
                          </p:cTn>
                        </p:par>
                        <p:par>
                          <p:cTn id="13" fill="hold">
                            <p:stCondLst>
                              <p:cond delay="500"/>
                            </p:stCondLst>
                            <p:childTnLst>
                              <p:par>
                                <p:cTn id="14" presetID="20" presetClass="entr" presetSubtype="0"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edge">
                                      <p:cBhvr>
                                        <p:cTn id="16" dur="500"/>
                                        <p:tgtEl>
                                          <p:spTgt spid="15"/>
                                        </p:tgtEl>
                                      </p:cBhvr>
                                    </p:animEffect>
                                  </p:childTnLst>
                                </p:cTn>
                              </p:par>
                            </p:childTnLst>
                          </p:cTn>
                        </p:par>
                        <p:par>
                          <p:cTn id="17" fill="hold">
                            <p:stCondLst>
                              <p:cond delay="1000"/>
                            </p:stCondLst>
                            <p:childTnLst>
                              <p:par>
                                <p:cTn id="18" presetID="20" presetClass="entr" presetSubtype="0"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edge">
                                      <p:cBhvr>
                                        <p:cTn id="20" dur="500"/>
                                        <p:tgtEl>
                                          <p:spTgt spid="21"/>
                                        </p:tgtEl>
                                      </p:cBhvr>
                                    </p:animEffect>
                                  </p:childTnLst>
                                </p:cTn>
                              </p:par>
                            </p:childTnLst>
                          </p:cTn>
                        </p:par>
                        <p:par>
                          <p:cTn id="21" fill="hold">
                            <p:stCondLst>
                              <p:cond delay="1500"/>
                            </p:stCondLst>
                            <p:childTnLst>
                              <p:par>
                                <p:cTn id="22" presetID="20" presetClass="entr" presetSubtype="0" fill="hold" nodeType="after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edge">
                                      <p:cBhvr>
                                        <p:cTn id="2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2" name="Freeform 22"/>
          <p:cNvSpPr/>
          <p:nvPr/>
        </p:nvSpPr>
        <p:spPr>
          <a:xfrm>
            <a:off x="15838920" y="-128503"/>
            <a:ext cx="3134880" cy="1457719"/>
          </a:xfrm>
          <a:custGeom>
            <a:avLst/>
            <a:gdLst/>
            <a:ahLst/>
            <a:cxnLst/>
            <a:rect l="l" t="t" r="r" b="b"/>
            <a:pathLst>
              <a:path w="3134880" h="1457719">
                <a:moveTo>
                  <a:pt x="0" y="0"/>
                </a:moveTo>
                <a:lnTo>
                  <a:pt x="3134880" y="0"/>
                </a:lnTo>
                <a:lnTo>
                  <a:pt x="3134880" y="1457719"/>
                </a:lnTo>
                <a:lnTo>
                  <a:pt x="0" y="14577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3" name="Freeform 23"/>
          <p:cNvSpPr/>
          <p:nvPr/>
        </p:nvSpPr>
        <p:spPr>
          <a:xfrm>
            <a:off x="17012371" y="1441439"/>
            <a:ext cx="2073238" cy="964055"/>
          </a:xfrm>
          <a:custGeom>
            <a:avLst/>
            <a:gdLst/>
            <a:ahLst/>
            <a:cxnLst/>
            <a:rect l="l" t="t" r="r" b="b"/>
            <a:pathLst>
              <a:path w="2073238" h="964055">
                <a:moveTo>
                  <a:pt x="0" y="0"/>
                </a:moveTo>
                <a:lnTo>
                  <a:pt x="2073238" y="0"/>
                </a:lnTo>
                <a:lnTo>
                  <a:pt x="2073238" y="964055"/>
                </a:lnTo>
                <a:lnTo>
                  <a:pt x="0" y="9640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4" name="Freeform 24"/>
          <p:cNvSpPr/>
          <p:nvPr/>
        </p:nvSpPr>
        <p:spPr>
          <a:xfrm>
            <a:off x="-1146125" y="1400322"/>
            <a:ext cx="2073238" cy="964055"/>
          </a:xfrm>
          <a:custGeom>
            <a:avLst/>
            <a:gdLst/>
            <a:ahLst/>
            <a:cxnLst/>
            <a:rect l="l" t="t" r="r" b="b"/>
            <a:pathLst>
              <a:path w="2073238" h="964055">
                <a:moveTo>
                  <a:pt x="0" y="0"/>
                </a:moveTo>
                <a:lnTo>
                  <a:pt x="2073238" y="0"/>
                </a:lnTo>
                <a:lnTo>
                  <a:pt x="2073238" y="964056"/>
                </a:lnTo>
                <a:lnTo>
                  <a:pt x="0" y="9640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5" name="Freeform 25"/>
          <p:cNvSpPr/>
          <p:nvPr/>
        </p:nvSpPr>
        <p:spPr>
          <a:xfrm>
            <a:off x="-1066800" y="-492167"/>
            <a:ext cx="3916952" cy="1821383"/>
          </a:xfrm>
          <a:custGeom>
            <a:avLst/>
            <a:gdLst/>
            <a:ahLst/>
            <a:cxnLst/>
            <a:rect l="l" t="t" r="r" b="b"/>
            <a:pathLst>
              <a:path w="3916952" h="1821383">
                <a:moveTo>
                  <a:pt x="0" y="0"/>
                </a:moveTo>
                <a:lnTo>
                  <a:pt x="3916952" y="0"/>
                </a:lnTo>
                <a:lnTo>
                  <a:pt x="3916952" y="1821383"/>
                </a:lnTo>
                <a:lnTo>
                  <a:pt x="0" y="18213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6" name="Google Shape;1294;p42"/>
          <p:cNvSpPr txBox="1">
            <a:spLocks/>
          </p:cNvSpPr>
          <p:nvPr/>
        </p:nvSpPr>
        <p:spPr>
          <a:xfrm>
            <a:off x="1440000" y="495300"/>
            <a:ext cx="15408000" cy="1145400"/>
          </a:xfrm>
          <a:prstGeom prst="rect">
            <a:avLst/>
          </a:prstGeom>
          <a:ln>
            <a:noFill/>
          </a:ln>
        </p:spPr>
        <p:txBody>
          <a:bodyPr spcFirstLastPara="1" vert="horz" wrap="square" lIns="182850" tIns="182850" rIns="182850" bIns="18285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sz="5200" b="1">
                <a:solidFill>
                  <a:srgbClr val="545454"/>
                </a:solidFill>
                <a:latin typeface="Arial" panose="020B0604020202020204" pitchFamily="34" charset="0"/>
                <a:cs typeface="Arial" panose="020B0604020202020204" pitchFamily="34" charset="0"/>
              </a:rPr>
              <a:t>3. Chăm sóc lợn thịt</a:t>
            </a:r>
            <a:endParaRPr lang="en-US" sz="5200">
              <a:solidFill>
                <a:srgbClr val="545454"/>
              </a:solidFill>
              <a:latin typeface="Arial" panose="020B0604020202020204" pitchFamily="34" charset="0"/>
              <a:cs typeface="Arial" panose="020B0604020202020204" pitchFamily="34" charset="0"/>
            </a:endParaRPr>
          </a:p>
        </p:txBody>
      </p:sp>
      <p:pic>
        <p:nvPicPr>
          <p:cNvPr id="36" name="Picture 35"/>
          <p:cNvPicPr>
            <a:picLocks noChangeAspect="1"/>
          </p:cNvPicPr>
          <p:nvPr/>
        </p:nvPicPr>
        <p:blipFill>
          <a:blip r:embed="rId4"/>
          <a:stretch>
            <a:fillRect/>
          </a:stretch>
        </p:blipFill>
        <p:spPr>
          <a:xfrm>
            <a:off x="11410309" y="4963458"/>
            <a:ext cx="5602062" cy="4970458"/>
          </a:xfrm>
          <a:prstGeom prst="rect">
            <a:avLst/>
          </a:prstGeom>
        </p:spPr>
      </p:pic>
      <p:grpSp>
        <p:nvGrpSpPr>
          <p:cNvPr id="3" name="Group 2"/>
          <p:cNvGrpSpPr/>
          <p:nvPr/>
        </p:nvGrpSpPr>
        <p:grpSpPr>
          <a:xfrm>
            <a:off x="1295400" y="2447515"/>
            <a:ext cx="10325597" cy="6343098"/>
            <a:chOff x="1295400" y="2447515"/>
            <a:chExt cx="10325597" cy="6343098"/>
          </a:xfrm>
        </p:grpSpPr>
        <p:sp>
          <p:nvSpPr>
            <p:cNvPr id="37" name="Freeform 4"/>
            <p:cNvSpPr/>
            <p:nvPr/>
          </p:nvSpPr>
          <p:spPr>
            <a:xfrm>
              <a:off x="1295400" y="2784003"/>
              <a:ext cx="10325597" cy="6006610"/>
            </a:xfrm>
            <a:custGeom>
              <a:avLst/>
              <a:gdLst/>
              <a:ahLst/>
              <a:cxnLst/>
              <a:rect l="l" t="t" r="r" b="b"/>
              <a:pathLst>
                <a:path w="9498861" h="8309990">
                  <a:moveTo>
                    <a:pt x="0" y="0"/>
                  </a:moveTo>
                  <a:lnTo>
                    <a:pt x="9498861" y="0"/>
                  </a:lnTo>
                  <a:lnTo>
                    <a:pt x="9498861" y="8309990"/>
                  </a:lnTo>
                  <a:lnTo>
                    <a:pt x="0" y="8309990"/>
                  </a:lnTo>
                  <a:lnTo>
                    <a:pt x="0" y="0"/>
                  </a:lnTo>
                  <a:close/>
                </a:path>
              </a:pathLst>
            </a:custGeom>
            <a:blipFill>
              <a:blip r:embed="rId5">
                <a:extLst>
                  <a:ext uri="{96DAC541-7B7A-43D3-8B79-37D633B846F1}">
                    <asvg:svgBlip xmlns:asvg="http://schemas.microsoft.com/office/drawing/2016/SVG/main" r:embed="rId6"/>
                  </a:ext>
                </a:extLst>
              </a:blip>
              <a:stretch>
                <a:fillRect b="-118293"/>
              </a:stretch>
            </a:blipFill>
          </p:spPr>
          <p:txBody>
            <a:bodyPr/>
            <a:lstStyle/>
            <a:p>
              <a:endParaRPr lang="en-US"/>
            </a:p>
          </p:txBody>
        </p:sp>
        <p:sp>
          <p:nvSpPr>
            <p:cNvPr id="38" name="Freeform 14"/>
            <p:cNvSpPr/>
            <p:nvPr/>
          </p:nvSpPr>
          <p:spPr>
            <a:xfrm rot="-5293484">
              <a:off x="5711436" y="1730996"/>
              <a:ext cx="800226" cy="2233263"/>
            </a:xfrm>
            <a:custGeom>
              <a:avLst/>
              <a:gdLst/>
              <a:ahLst/>
              <a:cxnLst/>
              <a:rect l="l" t="t" r="r" b="b"/>
              <a:pathLst>
                <a:path w="800226" h="1379699">
                  <a:moveTo>
                    <a:pt x="0" y="0"/>
                  </a:moveTo>
                  <a:lnTo>
                    <a:pt x="800226" y="0"/>
                  </a:lnTo>
                  <a:lnTo>
                    <a:pt x="800226" y="1379700"/>
                  </a:lnTo>
                  <a:lnTo>
                    <a:pt x="0" y="13797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 name="Rectangle 1"/>
            <p:cNvSpPr/>
            <p:nvPr/>
          </p:nvSpPr>
          <p:spPr>
            <a:xfrm>
              <a:off x="1886198" y="4315425"/>
              <a:ext cx="9144000" cy="3441904"/>
            </a:xfrm>
            <a:prstGeom prst="rect">
              <a:avLst/>
            </a:prstGeom>
          </p:spPr>
          <p:txBody>
            <a:bodyPr wrap="square">
              <a:spAutoFit/>
            </a:bodyPr>
            <a:lstStyle/>
            <a:p>
              <a:pPr algn="just">
                <a:lnSpc>
                  <a:spcPct val="150000"/>
                </a:lnSpc>
              </a:pPr>
              <a:r>
                <a:rPr lang="nl-NL" sz="3600" b="1" i="1">
                  <a:solidFill>
                    <a:srgbClr val="FF0000"/>
                  </a:solidFill>
                  <a:latin typeface="Arial" panose="020B0604020202020204" pitchFamily="34" charset="0"/>
                  <a:ea typeface="Calibri" panose="020F0502020204030204" pitchFamily="34" charset="0"/>
                  <a:cs typeface="Arial" panose="020B0604020202020204" pitchFamily="34" charset="0"/>
                </a:rPr>
                <a:t>Khám phá mục II.3 SGK trang 86:</a:t>
              </a:r>
              <a:r>
                <a:rPr lang="en-US" sz="3600">
                  <a:latin typeface="Arial" panose="020B0604020202020204" pitchFamily="34" charset="0"/>
                  <a:ea typeface="Calibri" panose="020F0502020204030204" pitchFamily="34" charset="0"/>
                  <a:cs typeface="Arial" panose="020B0604020202020204" pitchFamily="34" charset="0"/>
                </a:rPr>
                <a:t> </a:t>
              </a:r>
              <a:r>
                <a:rPr lang="nl-NL" sz="3600">
                  <a:latin typeface="Arial" panose="020B0604020202020204" pitchFamily="34" charset="0"/>
                  <a:ea typeface="Calibri" panose="020F0502020204030204" pitchFamily="34" charset="0"/>
                  <a:cs typeface="Arial" panose="020B0604020202020204" pitchFamily="34" charset="0"/>
                </a:rPr>
                <a:t>Liên hệ với thực tiễn chăn nuôi ở gia đình, địa phương, nêu một số biện pháp chống nóng cho lợn thịt.</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2453852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2" name="Freeform 22"/>
          <p:cNvSpPr/>
          <p:nvPr/>
        </p:nvSpPr>
        <p:spPr>
          <a:xfrm>
            <a:off x="15838920" y="-128503"/>
            <a:ext cx="3134880" cy="1457719"/>
          </a:xfrm>
          <a:custGeom>
            <a:avLst/>
            <a:gdLst/>
            <a:ahLst/>
            <a:cxnLst/>
            <a:rect l="l" t="t" r="r" b="b"/>
            <a:pathLst>
              <a:path w="3134880" h="1457719">
                <a:moveTo>
                  <a:pt x="0" y="0"/>
                </a:moveTo>
                <a:lnTo>
                  <a:pt x="3134880" y="0"/>
                </a:lnTo>
                <a:lnTo>
                  <a:pt x="3134880" y="1457719"/>
                </a:lnTo>
                <a:lnTo>
                  <a:pt x="0" y="14577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3" name="Freeform 23"/>
          <p:cNvSpPr/>
          <p:nvPr/>
        </p:nvSpPr>
        <p:spPr>
          <a:xfrm>
            <a:off x="17012371" y="1441439"/>
            <a:ext cx="2073238" cy="964055"/>
          </a:xfrm>
          <a:custGeom>
            <a:avLst/>
            <a:gdLst/>
            <a:ahLst/>
            <a:cxnLst/>
            <a:rect l="l" t="t" r="r" b="b"/>
            <a:pathLst>
              <a:path w="2073238" h="964055">
                <a:moveTo>
                  <a:pt x="0" y="0"/>
                </a:moveTo>
                <a:lnTo>
                  <a:pt x="2073238" y="0"/>
                </a:lnTo>
                <a:lnTo>
                  <a:pt x="2073238" y="964055"/>
                </a:lnTo>
                <a:lnTo>
                  <a:pt x="0" y="9640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4" name="Freeform 24"/>
          <p:cNvSpPr/>
          <p:nvPr/>
        </p:nvSpPr>
        <p:spPr>
          <a:xfrm>
            <a:off x="-1146125" y="1400322"/>
            <a:ext cx="2073238" cy="964055"/>
          </a:xfrm>
          <a:custGeom>
            <a:avLst/>
            <a:gdLst/>
            <a:ahLst/>
            <a:cxnLst/>
            <a:rect l="l" t="t" r="r" b="b"/>
            <a:pathLst>
              <a:path w="2073238" h="964055">
                <a:moveTo>
                  <a:pt x="0" y="0"/>
                </a:moveTo>
                <a:lnTo>
                  <a:pt x="2073238" y="0"/>
                </a:lnTo>
                <a:lnTo>
                  <a:pt x="2073238" y="964056"/>
                </a:lnTo>
                <a:lnTo>
                  <a:pt x="0" y="9640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5" name="Freeform 25"/>
          <p:cNvSpPr/>
          <p:nvPr/>
        </p:nvSpPr>
        <p:spPr>
          <a:xfrm>
            <a:off x="-1066800" y="-492167"/>
            <a:ext cx="3916952" cy="1821383"/>
          </a:xfrm>
          <a:custGeom>
            <a:avLst/>
            <a:gdLst/>
            <a:ahLst/>
            <a:cxnLst/>
            <a:rect l="l" t="t" r="r" b="b"/>
            <a:pathLst>
              <a:path w="3916952" h="1821383">
                <a:moveTo>
                  <a:pt x="0" y="0"/>
                </a:moveTo>
                <a:lnTo>
                  <a:pt x="3916952" y="0"/>
                </a:lnTo>
                <a:lnTo>
                  <a:pt x="3916952" y="1821383"/>
                </a:lnTo>
                <a:lnTo>
                  <a:pt x="0" y="18213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6" name="Google Shape;1294;p42"/>
          <p:cNvSpPr txBox="1">
            <a:spLocks/>
          </p:cNvSpPr>
          <p:nvPr/>
        </p:nvSpPr>
        <p:spPr>
          <a:xfrm>
            <a:off x="1440000" y="495300"/>
            <a:ext cx="15408000" cy="1145400"/>
          </a:xfrm>
          <a:prstGeom prst="rect">
            <a:avLst/>
          </a:prstGeom>
          <a:ln>
            <a:noFill/>
          </a:ln>
        </p:spPr>
        <p:txBody>
          <a:bodyPr spcFirstLastPara="1" vert="horz" wrap="square" lIns="182850" tIns="182850" rIns="182850" bIns="18285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sz="5200" b="1">
                <a:solidFill>
                  <a:srgbClr val="545454"/>
                </a:solidFill>
                <a:latin typeface="Arial" panose="020B0604020202020204" pitchFamily="34" charset="0"/>
                <a:cs typeface="Arial" panose="020B0604020202020204" pitchFamily="34" charset="0"/>
              </a:rPr>
              <a:t>3. Chăm sóc lợn thịt</a:t>
            </a:r>
            <a:endParaRPr lang="en-US" sz="5200">
              <a:solidFill>
                <a:srgbClr val="545454"/>
              </a:solidFill>
              <a:latin typeface="Arial" panose="020B0604020202020204" pitchFamily="34" charset="0"/>
              <a:cs typeface="Arial" panose="020B0604020202020204" pitchFamily="34" charset="0"/>
            </a:endParaRPr>
          </a:p>
        </p:txBody>
      </p:sp>
      <p:sp>
        <p:nvSpPr>
          <p:cNvPr id="11" name="Rounded Rectangle 10"/>
          <p:cNvSpPr/>
          <p:nvPr/>
        </p:nvSpPr>
        <p:spPr>
          <a:xfrm>
            <a:off x="4076700" y="2337020"/>
            <a:ext cx="10134600" cy="1359880"/>
          </a:xfrm>
          <a:prstGeom prst="round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3600" b="1">
                <a:latin typeface="Arial" panose="020B0604020202020204" pitchFamily="34" charset="0"/>
                <a:cs typeface="Arial" panose="020B0604020202020204" pitchFamily="34" charset="0"/>
              </a:rPr>
              <a:t>Một số biện pháp chống nóng cho lợn thịt</a:t>
            </a:r>
          </a:p>
        </p:txBody>
      </p:sp>
      <p:sp>
        <p:nvSpPr>
          <p:cNvPr id="12" name="Rounded Rectangle 11"/>
          <p:cNvSpPr/>
          <p:nvPr/>
        </p:nvSpPr>
        <p:spPr>
          <a:xfrm>
            <a:off x="533400" y="4774220"/>
            <a:ext cx="5486400" cy="4636480"/>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just">
              <a:lnSpc>
                <a:spcPct val="150000"/>
              </a:lnSpc>
            </a:pPr>
            <a:r>
              <a:rPr lang="nl-NL" sz="3600">
                <a:latin typeface="Arial" panose="020B0604020202020204" pitchFamily="34" charset="0"/>
                <a:cs typeface="Arial" panose="020B0604020202020204" pitchFamily="34" charset="0"/>
              </a:rPr>
              <a:t>Nền chuồng bằng bê tông, mỗi ô nuôi cần có bể nước tắm, nhưng không quá bẩn.</a:t>
            </a:r>
            <a:endParaRPr lang="en-US" sz="3600">
              <a:latin typeface="Arial" panose="020B0604020202020204" pitchFamily="34" charset="0"/>
              <a:cs typeface="Arial" panose="020B0604020202020204" pitchFamily="34" charset="0"/>
            </a:endParaRPr>
          </a:p>
        </p:txBody>
      </p:sp>
      <p:sp>
        <p:nvSpPr>
          <p:cNvPr id="13" name="Rounded Rectangle 12"/>
          <p:cNvSpPr/>
          <p:nvPr/>
        </p:nvSpPr>
        <p:spPr>
          <a:xfrm>
            <a:off x="6400800" y="4774220"/>
            <a:ext cx="5486400" cy="4636480"/>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just">
              <a:lnSpc>
                <a:spcPct val="150000"/>
              </a:lnSpc>
            </a:pPr>
            <a:r>
              <a:rPr lang="nl-NL" sz="3600">
                <a:latin typeface="Arial" panose="020B0604020202020204" pitchFamily="34" charset="0"/>
                <a:cs typeface="Arial" panose="020B0604020202020204" pitchFamily="34" charset="0"/>
              </a:rPr>
              <a:t>Lợp mái mũi hoặc mái chồng để lưu thông không khí.</a:t>
            </a:r>
            <a:endParaRPr lang="en-US" sz="3600">
              <a:latin typeface="Arial" panose="020B0604020202020204" pitchFamily="34" charset="0"/>
              <a:cs typeface="Arial" panose="020B0604020202020204" pitchFamily="34" charset="0"/>
            </a:endParaRPr>
          </a:p>
        </p:txBody>
      </p:sp>
      <p:sp>
        <p:nvSpPr>
          <p:cNvPr id="14" name="Rounded Rectangle 13"/>
          <p:cNvSpPr/>
          <p:nvPr/>
        </p:nvSpPr>
        <p:spPr>
          <a:xfrm>
            <a:off x="12268200" y="4774220"/>
            <a:ext cx="5486400" cy="4636480"/>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just">
              <a:lnSpc>
                <a:spcPct val="150000"/>
              </a:lnSpc>
            </a:pPr>
            <a:r>
              <a:rPr lang="nl-NL" sz="3600">
                <a:latin typeface="Arial" panose="020B0604020202020204" pitchFamily="34" charset="0"/>
                <a:cs typeface="Arial" panose="020B0604020202020204" pitchFamily="34" charset="0"/>
              </a:rPr>
              <a:t>Lắp đặt bạt: ban ngày kéo bạt xuống, ban đêm kéo bạt lên 1 nửa cho gió mát vào.</a:t>
            </a:r>
            <a:endParaRPr lang="en-US" sz="3600" b="1">
              <a:latin typeface="Arial" panose="020B0604020202020204" pitchFamily="34" charset="0"/>
              <a:cs typeface="Arial" panose="020B0604020202020204" pitchFamily="34" charset="0"/>
            </a:endParaRPr>
          </a:p>
        </p:txBody>
      </p:sp>
      <p:cxnSp>
        <p:nvCxnSpPr>
          <p:cNvPr id="15" name="Straight Arrow Connector 14"/>
          <p:cNvCxnSpPr>
            <a:stCxn id="11" idx="2"/>
            <a:endCxn id="12" idx="0"/>
          </p:cNvCxnSpPr>
          <p:nvPr/>
        </p:nvCxnSpPr>
        <p:spPr>
          <a:xfrm flipH="1">
            <a:off x="3276600" y="3696900"/>
            <a:ext cx="5867400" cy="107732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1" idx="2"/>
            <a:endCxn id="13" idx="0"/>
          </p:cNvCxnSpPr>
          <p:nvPr/>
        </p:nvCxnSpPr>
        <p:spPr>
          <a:xfrm>
            <a:off x="9144000" y="3696900"/>
            <a:ext cx="0" cy="107732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1" idx="2"/>
            <a:endCxn id="14" idx="0"/>
          </p:cNvCxnSpPr>
          <p:nvPr/>
        </p:nvCxnSpPr>
        <p:spPr>
          <a:xfrm>
            <a:off x="9144000" y="3696900"/>
            <a:ext cx="5867400" cy="107732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51533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up)">
                                      <p:cBhvr>
                                        <p:cTn id="21" dur="500"/>
                                        <p:tgtEl>
                                          <p:spTgt spid="16"/>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up)">
                                      <p:cBhvr>
                                        <p:cTn id="30" dur="500"/>
                                        <p:tgtEl>
                                          <p:spTgt spid="17"/>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4" name="Group 4"/>
          <p:cNvGrpSpPr/>
          <p:nvPr/>
        </p:nvGrpSpPr>
        <p:grpSpPr>
          <a:xfrm>
            <a:off x="9144000" y="227277"/>
            <a:ext cx="9832446" cy="9832446"/>
            <a:chOff x="0" y="0"/>
            <a:chExt cx="6350000" cy="6350000"/>
          </a:xfrm>
        </p:grpSpPr>
        <p:sp>
          <p:nvSpPr>
            <p:cNvPr id="5" name="Freeform 5"/>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2"/>
              <a:stretch>
                <a:fillRect l="-25061" r="-25061"/>
              </a:stretch>
            </a:blipFill>
          </p:spPr>
          <p:txBody>
            <a:bodyPr/>
            <a:lstStyle/>
            <a:p>
              <a:endParaRPr lang="en-US"/>
            </a:p>
          </p:txBody>
        </p:sp>
      </p:grpSp>
      <p:sp>
        <p:nvSpPr>
          <p:cNvPr id="6" name="Freeform 6"/>
          <p:cNvSpPr/>
          <p:nvPr/>
        </p:nvSpPr>
        <p:spPr>
          <a:xfrm rot="394908">
            <a:off x="-2447024" y="9516550"/>
            <a:ext cx="12136776" cy="4471115"/>
          </a:xfrm>
          <a:custGeom>
            <a:avLst/>
            <a:gdLst/>
            <a:ahLst/>
            <a:cxnLst/>
            <a:rect l="l" t="t" r="r" b="b"/>
            <a:pathLst>
              <a:path w="12733848" h="4870697">
                <a:moveTo>
                  <a:pt x="0" y="0"/>
                </a:moveTo>
                <a:lnTo>
                  <a:pt x="12733849" y="0"/>
                </a:lnTo>
                <a:lnTo>
                  <a:pt x="12733849" y="4870697"/>
                </a:lnTo>
                <a:lnTo>
                  <a:pt x="0" y="48706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2287864" y="7691949"/>
            <a:ext cx="2667000" cy="2442455"/>
          </a:xfrm>
          <a:custGeom>
            <a:avLst/>
            <a:gdLst/>
            <a:ahLst/>
            <a:cxnLst/>
            <a:rect l="l" t="t" r="r" b="b"/>
            <a:pathLst>
              <a:path w="3464507" h="3252306">
                <a:moveTo>
                  <a:pt x="0" y="0"/>
                </a:moveTo>
                <a:lnTo>
                  <a:pt x="3464507" y="0"/>
                </a:lnTo>
                <a:lnTo>
                  <a:pt x="3464507" y="3252306"/>
                </a:lnTo>
                <a:lnTo>
                  <a:pt x="0" y="32523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6771120" y="254107"/>
            <a:ext cx="3134880" cy="1457719"/>
          </a:xfrm>
          <a:custGeom>
            <a:avLst/>
            <a:gdLst/>
            <a:ahLst/>
            <a:cxnLst/>
            <a:rect l="l" t="t" r="r" b="b"/>
            <a:pathLst>
              <a:path w="3134880" h="1457719">
                <a:moveTo>
                  <a:pt x="0" y="0"/>
                </a:moveTo>
                <a:lnTo>
                  <a:pt x="3134880" y="0"/>
                </a:lnTo>
                <a:lnTo>
                  <a:pt x="3134880" y="1457720"/>
                </a:lnTo>
                <a:lnTo>
                  <a:pt x="0" y="14577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8297761" y="1900793"/>
            <a:ext cx="2073238" cy="964055"/>
          </a:xfrm>
          <a:custGeom>
            <a:avLst/>
            <a:gdLst/>
            <a:ahLst/>
            <a:cxnLst/>
            <a:rect l="l" t="t" r="r" b="b"/>
            <a:pathLst>
              <a:path w="2073238" h="964055">
                <a:moveTo>
                  <a:pt x="0" y="0"/>
                </a:moveTo>
                <a:lnTo>
                  <a:pt x="2073238" y="0"/>
                </a:lnTo>
                <a:lnTo>
                  <a:pt x="2073238" y="964055"/>
                </a:lnTo>
                <a:lnTo>
                  <a:pt x="0" y="96405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Rectangle 9"/>
          <p:cNvSpPr/>
          <p:nvPr/>
        </p:nvSpPr>
        <p:spPr>
          <a:xfrm>
            <a:off x="365349" y="2388307"/>
            <a:ext cx="8350640" cy="4385816"/>
          </a:xfrm>
          <a:prstGeom prst="rect">
            <a:avLst/>
          </a:prstGeom>
        </p:spPr>
        <p:txBody>
          <a:bodyPr wrap="square">
            <a:spAutoFit/>
          </a:bodyPr>
          <a:lstStyle/>
          <a:p>
            <a:pPr algn="ctr">
              <a:lnSpc>
                <a:spcPct val="150000"/>
              </a:lnSpc>
              <a:spcAft>
                <a:spcPts val="1000"/>
              </a:spcAft>
            </a:pPr>
            <a:r>
              <a:rPr lang="nl-NL" sz="6200" b="1">
                <a:solidFill>
                  <a:srgbClr val="FF914D"/>
                </a:solidFill>
                <a:latin typeface="Arial" panose="020B0604020202020204" pitchFamily="34" charset="0"/>
                <a:ea typeface="Calibri" panose="020F0502020204030204" pitchFamily="34" charset="0"/>
                <a:cs typeface="Arial" panose="020B0604020202020204" pitchFamily="34" charset="0"/>
              </a:rPr>
              <a:t>III. </a:t>
            </a:r>
            <a:r>
              <a:rPr lang="nl-NL" sz="6200" b="1">
                <a:solidFill>
                  <a:srgbClr val="545454"/>
                </a:solidFill>
                <a:latin typeface="Arial" panose="020B0604020202020204" pitchFamily="34" charset="0"/>
                <a:ea typeface="Calibri" panose="020F0502020204030204" pitchFamily="34" charset="0"/>
                <a:cs typeface="Arial" panose="020B0604020202020204" pitchFamily="34" charset="0"/>
              </a:rPr>
              <a:t>Quy trình nuôi dưỡng và chăm sóc bò sữa</a:t>
            </a:r>
            <a:endParaRPr lang="en-US" sz="6200">
              <a:solidFill>
                <a:srgbClr val="545454"/>
              </a:solidFill>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4" name="Freeform 4"/>
          <p:cNvSpPr/>
          <p:nvPr/>
        </p:nvSpPr>
        <p:spPr>
          <a:xfrm rot="21114932">
            <a:off x="10032814" y="8529296"/>
            <a:ext cx="12733848" cy="4870697"/>
          </a:xfrm>
          <a:custGeom>
            <a:avLst/>
            <a:gdLst/>
            <a:ahLst/>
            <a:cxnLst/>
            <a:rect l="l" t="t" r="r" b="b"/>
            <a:pathLst>
              <a:path w="12733848" h="4870697">
                <a:moveTo>
                  <a:pt x="0" y="0"/>
                </a:moveTo>
                <a:lnTo>
                  <a:pt x="12733849" y="0"/>
                </a:lnTo>
                <a:lnTo>
                  <a:pt x="12733849" y="4870697"/>
                </a:lnTo>
                <a:lnTo>
                  <a:pt x="0" y="48706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rot="334582">
            <a:off x="16407909" y="59948"/>
            <a:ext cx="1794438" cy="1850310"/>
          </a:xfrm>
          <a:custGeom>
            <a:avLst/>
            <a:gdLst/>
            <a:ahLst/>
            <a:cxnLst/>
            <a:rect l="l" t="t" r="r" b="b"/>
            <a:pathLst>
              <a:path w="2565830" h="2708650">
                <a:moveTo>
                  <a:pt x="0" y="0"/>
                </a:moveTo>
                <a:lnTo>
                  <a:pt x="2565830" y="0"/>
                </a:lnTo>
                <a:lnTo>
                  <a:pt x="2565830" y="2708649"/>
                </a:lnTo>
                <a:lnTo>
                  <a:pt x="0" y="27086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a:off x="-1219200" y="-419100"/>
            <a:ext cx="3308742" cy="1678959"/>
          </a:xfrm>
          <a:custGeom>
            <a:avLst/>
            <a:gdLst/>
            <a:ahLst/>
            <a:cxnLst/>
            <a:rect l="l" t="t" r="r" b="b"/>
            <a:pathLst>
              <a:path w="2197884" h="1022016">
                <a:moveTo>
                  <a:pt x="0" y="0"/>
                </a:moveTo>
                <a:lnTo>
                  <a:pt x="2197884" y="0"/>
                </a:lnTo>
                <a:lnTo>
                  <a:pt x="2197884" y="1022016"/>
                </a:lnTo>
                <a:lnTo>
                  <a:pt x="0" y="10220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7" name="Google Shape;1294;p42"/>
          <p:cNvSpPr txBox="1">
            <a:spLocks/>
          </p:cNvSpPr>
          <p:nvPr/>
        </p:nvSpPr>
        <p:spPr>
          <a:xfrm>
            <a:off x="1440000" y="600356"/>
            <a:ext cx="15408000" cy="1145400"/>
          </a:xfrm>
          <a:prstGeom prst="rect">
            <a:avLst/>
          </a:prstGeom>
          <a:ln>
            <a:noFill/>
          </a:ln>
        </p:spPr>
        <p:txBody>
          <a:bodyPr spcFirstLastPara="1" vert="horz" wrap="square" lIns="182850" tIns="182850" rIns="182850" bIns="18285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sz="5200" b="1">
                <a:solidFill>
                  <a:srgbClr val="E37160"/>
                </a:solidFill>
                <a:latin typeface="Arial" panose="020B0604020202020204" pitchFamily="34" charset="0"/>
                <a:cs typeface="Arial" panose="020B0604020202020204" pitchFamily="34" charset="0"/>
              </a:rPr>
              <a:t>HOẠT ĐỘNG NHÓM</a:t>
            </a:r>
            <a:endParaRPr lang="en-US" sz="5200">
              <a:solidFill>
                <a:srgbClr val="E37160"/>
              </a:solidFill>
              <a:latin typeface="Arial" panose="020B0604020202020204" pitchFamily="34" charset="0"/>
              <a:cs typeface="Arial" panose="020B0604020202020204" pitchFamily="34" charset="0"/>
            </a:endParaRPr>
          </a:p>
        </p:txBody>
      </p:sp>
      <p:sp>
        <p:nvSpPr>
          <p:cNvPr id="18" name="Rectangle 17"/>
          <p:cNvSpPr/>
          <p:nvPr/>
        </p:nvSpPr>
        <p:spPr>
          <a:xfrm>
            <a:off x="3462216" y="1888049"/>
            <a:ext cx="11363567" cy="1754326"/>
          </a:xfrm>
          <a:prstGeom prst="rect">
            <a:avLst/>
          </a:prstGeom>
        </p:spPr>
        <p:txBody>
          <a:bodyPr wrap="square">
            <a:spAutoFit/>
          </a:bodyPr>
          <a:lstStyle/>
          <a:p>
            <a:pPr algn="ctr">
              <a:lnSpc>
                <a:spcPct val="150000"/>
              </a:lnSpc>
              <a:spcAft>
                <a:spcPts val="1000"/>
              </a:spcAft>
            </a:pPr>
            <a:r>
              <a:rPr lang="nl-NL" sz="3600" b="1" i="1">
                <a:solidFill>
                  <a:srgbClr val="FF0000"/>
                </a:solidFill>
                <a:latin typeface="Arial" panose="020B0604020202020204" pitchFamily="34" charset="0"/>
                <a:ea typeface="Calibri" panose="020F0502020204030204" pitchFamily="34" charset="0"/>
                <a:cs typeface="Arial" panose="020B0604020202020204" pitchFamily="34" charset="0"/>
              </a:rPr>
              <a:t>Nghiên cứu mục III SGK, thảo luận và hoàn thành nhiệm vụ học tập theo các trạm:</a:t>
            </a:r>
            <a:endParaRPr lang="en-US" sz="3600" b="1" i="1">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22" name="Group 21"/>
          <p:cNvGrpSpPr/>
          <p:nvPr/>
        </p:nvGrpSpPr>
        <p:grpSpPr>
          <a:xfrm>
            <a:off x="1066800" y="6243656"/>
            <a:ext cx="4594029" cy="4081444"/>
            <a:chOff x="685800" y="6243656"/>
            <a:chExt cx="4594029" cy="4081444"/>
          </a:xfrm>
        </p:grpSpPr>
        <p:sp>
          <p:nvSpPr>
            <p:cNvPr id="20" name="Freeform 2"/>
            <p:cNvSpPr/>
            <p:nvPr/>
          </p:nvSpPr>
          <p:spPr>
            <a:xfrm rot="21387159" flipH="1">
              <a:off x="685800" y="6243656"/>
              <a:ext cx="4594029" cy="4081444"/>
            </a:xfrm>
            <a:custGeom>
              <a:avLst/>
              <a:gdLst/>
              <a:ahLst/>
              <a:cxnLst/>
              <a:rect l="l" t="t" r="r" b="b"/>
              <a:pathLst>
                <a:path w="5683210" h="5114889">
                  <a:moveTo>
                    <a:pt x="5683209" y="0"/>
                  </a:moveTo>
                  <a:lnTo>
                    <a:pt x="0" y="0"/>
                  </a:lnTo>
                  <a:lnTo>
                    <a:pt x="0" y="5114889"/>
                  </a:lnTo>
                  <a:lnTo>
                    <a:pt x="5683209" y="5114889"/>
                  </a:lnTo>
                  <a:lnTo>
                    <a:pt x="5683209" y="0"/>
                  </a:lnTo>
                  <a:close/>
                </a:path>
              </a:pathLst>
            </a:custGeom>
            <a:blipFill>
              <a:blip r:embed="rId8"/>
              <a:stretch>
                <a:fillRect/>
              </a:stretch>
            </a:blipFill>
          </p:spPr>
          <p:txBody>
            <a:bodyPr/>
            <a:lstStyle/>
            <a:p>
              <a:endParaRPr lang="en-US"/>
            </a:p>
          </p:txBody>
        </p:sp>
        <p:sp>
          <p:nvSpPr>
            <p:cNvPr id="21" name="Rectangle 20"/>
            <p:cNvSpPr/>
            <p:nvPr/>
          </p:nvSpPr>
          <p:spPr>
            <a:xfrm rot="21363707">
              <a:off x="1815790" y="7165983"/>
              <a:ext cx="1754391" cy="677108"/>
            </a:xfrm>
            <a:prstGeom prst="rect">
              <a:avLst/>
            </a:prstGeom>
          </p:spPr>
          <p:txBody>
            <a:bodyPr wrap="none">
              <a:spAutoFit/>
            </a:bodyPr>
            <a:lstStyle/>
            <a:p>
              <a:pPr algn="ctr"/>
              <a:r>
                <a:rPr lang="nl-NL" sz="3800" b="1">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Trạm 1</a:t>
              </a:r>
              <a:endParaRPr lang="en-US" sz="38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29" name="Group 28"/>
          <p:cNvGrpSpPr/>
          <p:nvPr/>
        </p:nvGrpSpPr>
        <p:grpSpPr>
          <a:xfrm>
            <a:off x="6476998" y="4169277"/>
            <a:ext cx="10591800" cy="5089023"/>
            <a:chOff x="3047998" y="4837193"/>
            <a:chExt cx="5321871" cy="5089023"/>
          </a:xfrm>
        </p:grpSpPr>
        <p:grpSp>
          <p:nvGrpSpPr>
            <p:cNvPr id="30" name="Group 16"/>
            <p:cNvGrpSpPr/>
            <p:nvPr/>
          </p:nvGrpSpPr>
          <p:grpSpPr>
            <a:xfrm rot="5400000">
              <a:off x="3164422" y="4720769"/>
              <a:ext cx="5089023" cy="5321871"/>
              <a:chOff x="126585" y="3"/>
              <a:chExt cx="5774388" cy="4965700"/>
            </a:xfrm>
          </p:grpSpPr>
          <p:sp>
            <p:nvSpPr>
              <p:cNvPr id="32" name="Freeform 17"/>
              <p:cNvSpPr/>
              <p:nvPr/>
            </p:nvSpPr>
            <p:spPr>
              <a:xfrm>
                <a:off x="126585" y="3"/>
                <a:ext cx="5774388" cy="4965700"/>
              </a:xfrm>
              <a:custGeom>
                <a:avLst/>
                <a:gdLst/>
                <a:ahLst/>
                <a:cxnLst/>
                <a:rect l="l" t="t" r="r" b="b"/>
                <a:pathLst>
                  <a:path w="4946574" h="4965700">
                    <a:moveTo>
                      <a:pt x="4946574" y="0"/>
                    </a:moveTo>
                    <a:lnTo>
                      <a:pt x="4946574" y="4965700"/>
                    </a:lnTo>
                    <a:lnTo>
                      <a:pt x="896620" y="4965700"/>
                    </a:lnTo>
                    <a:lnTo>
                      <a:pt x="896620" y="3385820"/>
                    </a:lnTo>
                    <a:lnTo>
                      <a:pt x="0" y="2487930"/>
                    </a:lnTo>
                    <a:lnTo>
                      <a:pt x="896620" y="1591310"/>
                    </a:lnTo>
                    <a:lnTo>
                      <a:pt x="896620" y="0"/>
                    </a:lnTo>
                    <a:lnTo>
                      <a:pt x="4946574" y="0"/>
                    </a:lnTo>
                    <a:close/>
                  </a:path>
                </a:pathLst>
              </a:custGeom>
              <a:solidFill>
                <a:schemeClr val="accent1">
                  <a:lumMod val="75000"/>
                </a:schemeClr>
              </a:solidFill>
            </p:spPr>
            <p:txBody>
              <a:bodyPr/>
              <a:lstStyle/>
              <a:p>
                <a:endParaRPr lang="en-US"/>
              </a:p>
            </p:txBody>
          </p:sp>
        </p:grpSp>
        <p:sp>
          <p:nvSpPr>
            <p:cNvPr id="31" name="TextBox 30"/>
            <p:cNvSpPr txBox="1"/>
            <p:nvPr/>
          </p:nvSpPr>
          <p:spPr>
            <a:xfrm>
              <a:off x="3181629" y="6655093"/>
              <a:ext cx="5149954" cy="2585323"/>
            </a:xfrm>
            <a:prstGeom prst="rect">
              <a:avLst/>
            </a:prstGeom>
            <a:noFill/>
          </p:spPr>
          <p:txBody>
            <a:bodyPr wrap="square" rtlCol="0" anchor="ctr">
              <a:spAutoFit/>
            </a:bodyPr>
            <a:lstStyle/>
            <a:p>
              <a:pPr algn="just">
                <a:lnSpc>
                  <a:spcPct val="150000"/>
                </a:lnSpc>
              </a:pPr>
              <a:r>
                <a:rPr lang="nl-NL" sz="3600" b="1">
                  <a:solidFill>
                    <a:schemeClr val="bg1"/>
                  </a:solidFill>
                  <a:latin typeface="Arial" panose="020B0604020202020204" pitchFamily="34" charset="0"/>
                  <a:ea typeface="Calibri" panose="020F0502020204030204" pitchFamily="34" charset="0"/>
                  <a:cs typeface="Arial" panose="020B0604020202020204" pitchFamily="34" charset="0"/>
                </a:rPr>
                <a:t>Tìm hiểu chuồng nuôi và mật độ nuôi bò sữa:</a:t>
              </a:r>
              <a:endParaRPr lang="en-US" sz="3600" b="1">
                <a:solidFill>
                  <a:schemeClr val="bg1"/>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nl-NL" sz="3600">
                  <a:solidFill>
                    <a:schemeClr val="bg1"/>
                  </a:solidFill>
                  <a:latin typeface="Arial" panose="020B0604020202020204" pitchFamily="34" charset="0"/>
                  <a:ea typeface="Calibri" panose="020F0502020204030204" pitchFamily="34" charset="0"/>
                  <a:cs typeface="Arial" panose="020B0604020202020204" pitchFamily="34" charset="0"/>
                </a:rPr>
                <a:t>Chuồng nuôi bò sữa có yêu cầu gì đặc biệt?</a:t>
              </a:r>
              <a:endParaRPr lang="en-US" sz="3600">
                <a:solidFill>
                  <a:schemeClr val="bg1"/>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nl-NL" sz="3600">
                  <a:solidFill>
                    <a:schemeClr val="bg1"/>
                  </a:solidFill>
                  <a:latin typeface="Arial" panose="020B0604020202020204" pitchFamily="34" charset="0"/>
                  <a:ea typeface="Calibri" panose="020F0502020204030204" pitchFamily="34" charset="0"/>
                  <a:cs typeface="Arial" panose="020B0604020202020204" pitchFamily="34" charset="0"/>
                </a:rPr>
                <a:t>Mật độ nuôi bò sữa như thế nào là phù hợp?</a:t>
              </a:r>
              <a:endParaRPr lang="en-US" sz="3600">
                <a:solidFill>
                  <a:schemeClr val="bg1"/>
                </a:solidFill>
                <a:latin typeface="Arial" panose="020B0604020202020204" pitchFamily="34" charset="0"/>
                <a:ea typeface="Calibri" panose="020F0502020204030204" pitchFamily="34" charset="0"/>
                <a:cs typeface="Arial" panose="020B0604020202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par>
                          <p:cTn id="18" fill="hold">
                            <p:stCondLst>
                              <p:cond delay="500"/>
                            </p:stCondLst>
                            <p:childTnLst>
                              <p:par>
                                <p:cTn id="19" presetID="22" presetClass="entr" presetSubtype="1"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up)">
                                      <p:cBhvr>
                                        <p:cTn id="2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4" name="Freeform 4"/>
          <p:cNvSpPr/>
          <p:nvPr/>
        </p:nvSpPr>
        <p:spPr>
          <a:xfrm rot="21114932">
            <a:off x="10032814" y="8529296"/>
            <a:ext cx="12733848" cy="4870697"/>
          </a:xfrm>
          <a:custGeom>
            <a:avLst/>
            <a:gdLst/>
            <a:ahLst/>
            <a:cxnLst/>
            <a:rect l="l" t="t" r="r" b="b"/>
            <a:pathLst>
              <a:path w="12733848" h="4870697">
                <a:moveTo>
                  <a:pt x="0" y="0"/>
                </a:moveTo>
                <a:lnTo>
                  <a:pt x="12733849" y="0"/>
                </a:lnTo>
                <a:lnTo>
                  <a:pt x="12733849" y="4870697"/>
                </a:lnTo>
                <a:lnTo>
                  <a:pt x="0" y="48706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rot="334582">
            <a:off x="16407909" y="59948"/>
            <a:ext cx="1794438" cy="1850310"/>
          </a:xfrm>
          <a:custGeom>
            <a:avLst/>
            <a:gdLst/>
            <a:ahLst/>
            <a:cxnLst/>
            <a:rect l="l" t="t" r="r" b="b"/>
            <a:pathLst>
              <a:path w="2565830" h="2708650">
                <a:moveTo>
                  <a:pt x="0" y="0"/>
                </a:moveTo>
                <a:lnTo>
                  <a:pt x="2565830" y="0"/>
                </a:lnTo>
                <a:lnTo>
                  <a:pt x="2565830" y="2708649"/>
                </a:lnTo>
                <a:lnTo>
                  <a:pt x="0" y="27086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a:off x="-1219200" y="-419100"/>
            <a:ext cx="3308742" cy="1678959"/>
          </a:xfrm>
          <a:custGeom>
            <a:avLst/>
            <a:gdLst/>
            <a:ahLst/>
            <a:cxnLst/>
            <a:rect l="l" t="t" r="r" b="b"/>
            <a:pathLst>
              <a:path w="2197884" h="1022016">
                <a:moveTo>
                  <a:pt x="0" y="0"/>
                </a:moveTo>
                <a:lnTo>
                  <a:pt x="2197884" y="0"/>
                </a:lnTo>
                <a:lnTo>
                  <a:pt x="2197884" y="1022016"/>
                </a:lnTo>
                <a:lnTo>
                  <a:pt x="0" y="10220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7" name="Google Shape;1294;p42"/>
          <p:cNvSpPr txBox="1">
            <a:spLocks/>
          </p:cNvSpPr>
          <p:nvPr/>
        </p:nvSpPr>
        <p:spPr>
          <a:xfrm>
            <a:off x="1440000" y="600356"/>
            <a:ext cx="15408000" cy="1145400"/>
          </a:xfrm>
          <a:prstGeom prst="rect">
            <a:avLst/>
          </a:prstGeom>
          <a:ln>
            <a:noFill/>
          </a:ln>
        </p:spPr>
        <p:txBody>
          <a:bodyPr spcFirstLastPara="1" vert="horz" wrap="square" lIns="182850" tIns="182850" rIns="182850" bIns="18285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sz="5200" b="1">
                <a:solidFill>
                  <a:srgbClr val="E37160"/>
                </a:solidFill>
                <a:latin typeface="Arial" panose="020B0604020202020204" pitchFamily="34" charset="0"/>
                <a:cs typeface="Arial" panose="020B0604020202020204" pitchFamily="34" charset="0"/>
              </a:rPr>
              <a:t>HOẠT ĐỘNG NHÓM</a:t>
            </a:r>
            <a:endParaRPr lang="en-US" sz="5200">
              <a:solidFill>
                <a:srgbClr val="E37160"/>
              </a:solidFill>
              <a:latin typeface="Arial" panose="020B0604020202020204" pitchFamily="34" charset="0"/>
              <a:cs typeface="Arial" panose="020B0604020202020204" pitchFamily="34" charset="0"/>
            </a:endParaRPr>
          </a:p>
        </p:txBody>
      </p:sp>
      <p:sp>
        <p:nvSpPr>
          <p:cNvPr id="18" name="Rectangle 17"/>
          <p:cNvSpPr/>
          <p:nvPr/>
        </p:nvSpPr>
        <p:spPr>
          <a:xfrm>
            <a:off x="3462216" y="1888049"/>
            <a:ext cx="11363567" cy="1754326"/>
          </a:xfrm>
          <a:prstGeom prst="rect">
            <a:avLst/>
          </a:prstGeom>
        </p:spPr>
        <p:txBody>
          <a:bodyPr wrap="square">
            <a:spAutoFit/>
          </a:bodyPr>
          <a:lstStyle/>
          <a:p>
            <a:pPr algn="ctr">
              <a:lnSpc>
                <a:spcPct val="150000"/>
              </a:lnSpc>
              <a:spcAft>
                <a:spcPts val="1000"/>
              </a:spcAft>
            </a:pPr>
            <a:r>
              <a:rPr lang="nl-NL" sz="3600" b="1" i="1">
                <a:solidFill>
                  <a:srgbClr val="FF0000"/>
                </a:solidFill>
                <a:latin typeface="Arial" panose="020B0604020202020204" pitchFamily="34" charset="0"/>
                <a:ea typeface="Calibri" panose="020F0502020204030204" pitchFamily="34" charset="0"/>
                <a:cs typeface="Arial" panose="020B0604020202020204" pitchFamily="34" charset="0"/>
              </a:rPr>
              <a:t>Nghiên cứu mục III SGK, thảo luận và hoàn thành nhiệm vụ học tập theo các trạm:</a:t>
            </a:r>
            <a:endParaRPr lang="en-US" sz="3600" b="1" i="1">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22" name="Group 21"/>
          <p:cNvGrpSpPr/>
          <p:nvPr/>
        </p:nvGrpSpPr>
        <p:grpSpPr>
          <a:xfrm>
            <a:off x="1349571" y="6243656"/>
            <a:ext cx="4594029" cy="4081444"/>
            <a:chOff x="685800" y="6243656"/>
            <a:chExt cx="4594029" cy="4081444"/>
          </a:xfrm>
        </p:grpSpPr>
        <p:sp>
          <p:nvSpPr>
            <p:cNvPr id="20" name="Freeform 2"/>
            <p:cNvSpPr/>
            <p:nvPr/>
          </p:nvSpPr>
          <p:spPr>
            <a:xfrm rot="21387159" flipH="1">
              <a:off x="685800" y="6243656"/>
              <a:ext cx="4594029" cy="4081444"/>
            </a:xfrm>
            <a:custGeom>
              <a:avLst/>
              <a:gdLst/>
              <a:ahLst/>
              <a:cxnLst/>
              <a:rect l="l" t="t" r="r" b="b"/>
              <a:pathLst>
                <a:path w="5683210" h="5114889">
                  <a:moveTo>
                    <a:pt x="5683209" y="0"/>
                  </a:moveTo>
                  <a:lnTo>
                    <a:pt x="0" y="0"/>
                  </a:lnTo>
                  <a:lnTo>
                    <a:pt x="0" y="5114889"/>
                  </a:lnTo>
                  <a:lnTo>
                    <a:pt x="5683209" y="5114889"/>
                  </a:lnTo>
                  <a:lnTo>
                    <a:pt x="5683209" y="0"/>
                  </a:lnTo>
                  <a:close/>
                </a:path>
              </a:pathLst>
            </a:custGeom>
            <a:blipFill>
              <a:blip r:embed="rId8"/>
              <a:stretch>
                <a:fillRect/>
              </a:stretch>
            </a:blipFill>
          </p:spPr>
          <p:txBody>
            <a:bodyPr/>
            <a:lstStyle/>
            <a:p>
              <a:endParaRPr lang="en-US"/>
            </a:p>
          </p:txBody>
        </p:sp>
        <p:sp>
          <p:nvSpPr>
            <p:cNvPr id="21" name="Rectangle 20"/>
            <p:cNvSpPr/>
            <p:nvPr/>
          </p:nvSpPr>
          <p:spPr>
            <a:xfrm rot="21363707">
              <a:off x="1815790" y="7165983"/>
              <a:ext cx="1754391" cy="677108"/>
            </a:xfrm>
            <a:prstGeom prst="rect">
              <a:avLst/>
            </a:prstGeom>
          </p:spPr>
          <p:txBody>
            <a:bodyPr wrap="none">
              <a:spAutoFit/>
            </a:bodyPr>
            <a:lstStyle/>
            <a:p>
              <a:pPr algn="ctr"/>
              <a:r>
                <a:rPr lang="nl-NL" sz="3800" b="1">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Trạm 2</a:t>
              </a:r>
              <a:endParaRPr lang="en-US" sz="38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29" name="Group 28"/>
          <p:cNvGrpSpPr/>
          <p:nvPr/>
        </p:nvGrpSpPr>
        <p:grpSpPr>
          <a:xfrm>
            <a:off x="7239000" y="4218387"/>
            <a:ext cx="8915400" cy="5089023"/>
            <a:chOff x="3047999" y="4837192"/>
            <a:chExt cx="5321871" cy="5089023"/>
          </a:xfrm>
        </p:grpSpPr>
        <p:grpSp>
          <p:nvGrpSpPr>
            <p:cNvPr id="30" name="Group 16"/>
            <p:cNvGrpSpPr/>
            <p:nvPr/>
          </p:nvGrpSpPr>
          <p:grpSpPr>
            <a:xfrm rot="5400000">
              <a:off x="3164423" y="4720768"/>
              <a:ext cx="5089023" cy="5321871"/>
              <a:chOff x="126584" y="2"/>
              <a:chExt cx="5774388" cy="4965700"/>
            </a:xfrm>
          </p:grpSpPr>
          <p:sp>
            <p:nvSpPr>
              <p:cNvPr id="32" name="Freeform 17"/>
              <p:cNvSpPr/>
              <p:nvPr/>
            </p:nvSpPr>
            <p:spPr>
              <a:xfrm>
                <a:off x="126584" y="2"/>
                <a:ext cx="5774388" cy="4965700"/>
              </a:xfrm>
              <a:custGeom>
                <a:avLst/>
                <a:gdLst/>
                <a:ahLst/>
                <a:cxnLst/>
                <a:rect l="l" t="t" r="r" b="b"/>
                <a:pathLst>
                  <a:path w="4946574" h="4965700">
                    <a:moveTo>
                      <a:pt x="4946574" y="0"/>
                    </a:moveTo>
                    <a:lnTo>
                      <a:pt x="4946574" y="4965700"/>
                    </a:lnTo>
                    <a:lnTo>
                      <a:pt x="896620" y="4965700"/>
                    </a:lnTo>
                    <a:lnTo>
                      <a:pt x="896620" y="3385820"/>
                    </a:lnTo>
                    <a:lnTo>
                      <a:pt x="0" y="2487930"/>
                    </a:lnTo>
                    <a:lnTo>
                      <a:pt x="896620" y="1591310"/>
                    </a:lnTo>
                    <a:lnTo>
                      <a:pt x="896620" y="0"/>
                    </a:lnTo>
                    <a:lnTo>
                      <a:pt x="4946574" y="0"/>
                    </a:lnTo>
                    <a:close/>
                  </a:path>
                </a:pathLst>
              </a:custGeom>
              <a:solidFill>
                <a:schemeClr val="accent1">
                  <a:lumMod val="75000"/>
                </a:schemeClr>
              </a:solidFill>
            </p:spPr>
            <p:txBody>
              <a:bodyPr/>
              <a:lstStyle/>
              <a:p>
                <a:endParaRPr lang="en-US"/>
              </a:p>
            </p:txBody>
          </p:sp>
        </p:grpSp>
        <p:sp>
          <p:nvSpPr>
            <p:cNvPr id="31" name="TextBox 30"/>
            <p:cNvSpPr txBox="1"/>
            <p:nvPr/>
          </p:nvSpPr>
          <p:spPr>
            <a:xfrm>
              <a:off x="3219916" y="6655094"/>
              <a:ext cx="4978036" cy="2585323"/>
            </a:xfrm>
            <a:prstGeom prst="rect">
              <a:avLst/>
            </a:prstGeom>
            <a:noFill/>
          </p:spPr>
          <p:txBody>
            <a:bodyPr wrap="square" rtlCol="0" anchor="ctr">
              <a:spAutoFit/>
            </a:bodyPr>
            <a:lstStyle/>
            <a:p>
              <a:pPr algn="just">
                <a:lnSpc>
                  <a:spcPct val="150000"/>
                </a:lnSpc>
              </a:pPr>
              <a:r>
                <a:rPr lang="nl-NL" sz="3600" b="1">
                  <a:solidFill>
                    <a:schemeClr val="bg1"/>
                  </a:solidFill>
                  <a:latin typeface="Arial" panose="020B0604020202020204" pitchFamily="34" charset="0"/>
                  <a:cs typeface="Arial" panose="020B0604020202020204" pitchFamily="34" charset="0"/>
                </a:rPr>
                <a:t>Tìm hiểu về thức ăn và yêu cầu khi cho bò sữa ăn</a:t>
              </a:r>
              <a:r>
                <a:rPr lang="en-US" sz="3600" b="1">
                  <a:solidFill>
                    <a:schemeClr val="bg1"/>
                  </a:solidFill>
                  <a:latin typeface="Arial" panose="020B0604020202020204" pitchFamily="34" charset="0"/>
                  <a:cs typeface="Arial" panose="020B0604020202020204" pitchFamily="34" charset="0"/>
                </a:rPr>
                <a:t>: </a:t>
              </a:r>
              <a:r>
                <a:rPr lang="nl-NL" sz="3600">
                  <a:solidFill>
                    <a:schemeClr val="bg1"/>
                  </a:solidFill>
                  <a:latin typeface="Arial" panose="020B0604020202020204" pitchFamily="34" charset="0"/>
                  <a:cs typeface="Arial" panose="020B0604020202020204" pitchFamily="34" charset="0"/>
                </a:rPr>
                <a:t>Thức ăn cho bò sữa gồm những nhóm nào? </a:t>
              </a:r>
              <a:endParaRPr lang="en-US" sz="3600">
                <a:solidFill>
                  <a:schemeClr val="bg1"/>
                </a:solidFill>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19298596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up)">
                                      <p:cBhvr>
                                        <p:cTn id="1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4" name="Freeform 4"/>
          <p:cNvSpPr/>
          <p:nvPr/>
        </p:nvSpPr>
        <p:spPr>
          <a:xfrm rot="21114932">
            <a:off x="10032814" y="8529296"/>
            <a:ext cx="12733848" cy="4870697"/>
          </a:xfrm>
          <a:custGeom>
            <a:avLst/>
            <a:gdLst/>
            <a:ahLst/>
            <a:cxnLst/>
            <a:rect l="l" t="t" r="r" b="b"/>
            <a:pathLst>
              <a:path w="12733848" h="4870697">
                <a:moveTo>
                  <a:pt x="0" y="0"/>
                </a:moveTo>
                <a:lnTo>
                  <a:pt x="12733849" y="0"/>
                </a:lnTo>
                <a:lnTo>
                  <a:pt x="12733849" y="4870697"/>
                </a:lnTo>
                <a:lnTo>
                  <a:pt x="0" y="48706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rot="334582">
            <a:off x="16407909" y="59948"/>
            <a:ext cx="1794438" cy="1850310"/>
          </a:xfrm>
          <a:custGeom>
            <a:avLst/>
            <a:gdLst/>
            <a:ahLst/>
            <a:cxnLst/>
            <a:rect l="l" t="t" r="r" b="b"/>
            <a:pathLst>
              <a:path w="2565830" h="2708650">
                <a:moveTo>
                  <a:pt x="0" y="0"/>
                </a:moveTo>
                <a:lnTo>
                  <a:pt x="2565830" y="0"/>
                </a:lnTo>
                <a:lnTo>
                  <a:pt x="2565830" y="2708649"/>
                </a:lnTo>
                <a:lnTo>
                  <a:pt x="0" y="27086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a:off x="-1219200" y="-419100"/>
            <a:ext cx="3308742" cy="1678959"/>
          </a:xfrm>
          <a:custGeom>
            <a:avLst/>
            <a:gdLst/>
            <a:ahLst/>
            <a:cxnLst/>
            <a:rect l="l" t="t" r="r" b="b"/>
            <a:pathLst>
              <a:path w="2197884" h="1022016">
                <a:moveTo>
                  <a:pt x="0" y="0"/>
                </a:moveTo>
                <a:lnTo>
                  <a:pt x="2197884" y="0"/>
                </a:lnTo>
                <a:lnTo>
                  <a:pt x="2197884" y="1022016"/>
                </a:lnTo>
                <a:lnTo>
                  <a:pt x="0" y="10220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7" name="Google Shape;1294;p42"/>
          <p:cNvSpPr txBox="1">
            <a:spLocks/>
          </p:cNvSpPr>
          <p:nvPr/>
        </p:nvSpPr>
        <p:spPr>
          <a:xfrm>
            <a:off x="1440000" y="600356"/>
            <a:ext cx="15408000" cy="1145400"/>
          </a:xfrm>
          <a:prstGeom prst="rect">
            <a:avLst/>
          </a:prstGeom>
          <a:ln>
            <a:noFill/>
          </a:ln>
        </p:spPr>
        <p:txBody>
          <a:bodyPr spcFirstLastPara="1" vert="horz" wrap="square" lIns="182850" tIns="182850" rIns="182850" bIns="18285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sz="5200" b="1">
                <a:solidFill>
                  <a:srgbClr val="E37160"/>
                </a:solidFill>
                <a:latin typeface="Arial" panose="020B0604020202020204" pitchFamily="34" charset="0"/>
                <a:cs typeface="Arial" panose="020B0604020202020204" pitchFamily="34" charset="0"/>
              </a:rPr>
              <a:t>HOẠT ĐỘNG NHÓM</a:t>
            </a:r>
            <a:endParaRPr lang="en-US" sz="5200">
              <a:solidFill>
                <a:srgbClr val="E37160"/>
              </a:solidFill>
              <a:latin typeface="Arial" panose="020B0604020202020204" pitchFamily="34" charset="0"/>
              <a:cs typeface="Arial" panose="020B0604020202020204" pitchFamily="34" charset="0"/>
            </a:endParaRPr>
          </a:p>
        </p:txBody>
      </p:sp>
      <p:sp>
        <p:nvSpPr>
          <p:cNvPr id="18" name="Rectangle 17"/>
          <p:cNvSpPr/>
          <p:nvPr/>
        </p:nvSpPr>
        <p:spPr>
          <a:xfrm>
            <a:off x="3462216" y="1888049"/>
            <a:ext cx="11363567" cy="1754326"/>
          </a:xfrm>
          <a:prstGeom prst="rect">
            <a:avLst/>
          </a:prstGeom>
        </p:spPr>
        <p:txBody>
          <a:bodyPr wrap="square">
            <a:spAutoFit/>
          </a:bodyPr>
          <a:lstStyle/>
          <a:p>
            <a:pPr algn="ctr">
              <a:lnSpc>
                <a:spcPct val="150000"/>
              </a:lnSpc>
              <a:spcAft>
                <a:spcPts val="1000"/>
              </a:spcAft>
            </a:pPr>
            <a:r>
              <a:rPr lang="nl-NL" sz="3600" b="1" i="1">
                <a:solidFill>
                  <a:srgbClr val="FF0000"/>
                </a:solidFill>
                <a:latin typeface="Arial" panose="020B0604020202020204" pitchFamily="34" charset="0"/>
                <a:ea typeface="Calibri" panose="020F0502020204030204" pitchFamily="34" charset="0"/>
                <a:cs typeface="Arial" panose="020B0604020202020204" pitchFamily="34" charset="0"/>
              </a:rPr>
              <a:t>Nghiên cứu mục III SGK, thảo luận và hoàn thành nhiệm vụ học tập theo các trạm:</a:t>
            </a:r>
            <a:endParaRPr lang="en-US" sz="3600" b="1" i="1">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22" name="Group 21"/>
          <p:cNvGrpSpPr/>
          <p:nvPr/>
        </p:nvGrpSpPr>
        <p:grpSpPr>
          <a:xfrm>
            <a:off x="1349571" y="6243656"/>
            <a:ext cx="4594029" cy="4081444"/>
            <a:chOff x="685800" y="6243656"/>
            <a:chExt cx="4594029" cy="4081444"/>
          </a:xfrm>
        </p:grpSpPr>
        <p:sp>
          <p:nvSpPr>
            <p:cNvPr id="20" name="Freeform 2"/>
            <p:cNvSpPr/>
            <p:nvPr/>
          </p:nvSpPr>
          <p:spPr>
            <a:xfrm rot="21387159" flipH="1">
              <a:off x="685800" y="6243656"/>
              <a:ext cx="4594029" cy="4081444"/>
            </a:xfrm>
            <a:custGeom>
              <a:avLst/>
              <a:gdLst/>
              <a:ahLst/>
              <a:cxnLst/>
              <a:rect l="l" t="t" r="r" b="b"/>
              <a:pathLst>
                <a:path w="5683210" h="5114889">
                  <a:moveTo>
                    <a:pt x="5683209" y="0"/>
                  </a:moveTo>
                  <a:lnTo>
                    <a:pt x="0" y="0"/>
                  </a:lnTo>
                  <a:lnTo>
                    <a:pt x="0" y="5114889"/>
                  </a:lnTo>
                  <a:lnTo>
                    <a:pt x="5683209" y="5114889"/>
                  </a:lnTo>
                  <a:lnTo>
                    <a:pt x="5683209" y="0"/>
                  </a:lnTo>
                  <a:close/>
                </a:path>
              </a:pathLst>
            </a:custGeom>
            <a:blipFill>
              <a:blip r:embed="rId8"/>
              <a:stretch>
                <a:fillRect/>
              </a:stretch>
            </a:blipFill>
          </p:spPr>
          <p:txBody>
            <a:bodyPr/>
            <a:lstStyle/>
            <a:p>
              <a:endParaRPr lang="en-US"/>
            </a:p>
          </p:txBody>
        </p:sp>
        <p:sp>
          <p:nvSpPr>
            <p:cNvPr id="21" name="Rectangle 20"/>
            <p:cNvSpPr/>
            <p:nvPr/>
          </p:nvSpPr>
          <p:spPr>
            <a:xfrm rot="21363707">
              <a:off x="1815790" y="7165983"/>
              <a:ext cx="1754391" cy="677108"/>
            </a:xfrm>
            <a:prstGeom prst="rect">
              <a:avLst/>
            </a:prstGeom>
          </p:spPr>
          <p:txBody>
            <a:bodyPr wrap="none">
              <a:spAutoFit/>
            </a:bodyPr>
            <a:lstStyle/>
            <a:p>
              <a:pPr algn="ctr"/>
              <a:r>
                <a:rPr lang="nl-NL" sz="3800" b="1">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Trạm 3</a:t>
              </a:r>
              <a:endParaRPr lang="en-US" sz="38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29" name="Group 28"/>
          <p:cNvGrpSpPr/>
          <p:nvPr/>
        </p:nvGrpSpPr>
        <p:grpSpPr>
          <a:xfrm>
            <a:off x="7239000" y="4218387"/>
            <a:ext cx="8915400" cy="5089023"/>
            <a:chOff x="3047999" y="4837192"/>
            <a:chExt cx="5321871" cy="5089023"/>
          </a:xfrm>
        </p:grpSpPr>
        <p:grpSp>
          <p:nvGrpSpPr>
            <p:cNvPr id="30" name="Group 16"/>
            <p:cNvGrpSpPr/>
            <p:nvPr/>
          </p:nvGrpSpPr>
          <p:grpSpPr>
            <a:xfrm rot="5400000">
              <a:off x="3164423" y="4720768"/>
              <a:ext cx="5089023" cy="5321871"/>
              <a:chOff x="126584" y="2"/>
              <a:chExt cx="5774388" cy="4965700"/>
            </a:xfrm>
          </p:grpSpPr>
          <p:sp>
            <p:nvSpPr>
              <p:cNvPr id="32" name="Freeform 17"/>
              <p:cNvSpPr/>
              <p:nvPr/>
            </p:nvSpPr>
            <p:spPr>
              <a:xfrm>
                <a:off x="126584" y="2"/>
                <a:ext cx="5774388" cy="4965700"/>
              </a:xfrm>
              <a:custGeom>
                <a:avLst/>
                <a:gdLst/>
                <a:ahLst/>
                <a:cxnLst/>
                <a:rect l="l" t="t" r="r" b="b"/>
                <a:pathLst>
                  <a:path w="4946574" h="4965700">
                    <a:moveTo>
                      <a:pt x="4946574" y="0"/>
                    </a:moveTo>
                    <a:lnTo>
                      <a:pt x="4946574" y="4965700"/>
                    </a:lnTo>
                    <a:lnTo>
                      <a:pt x="896620" y="4965700"/>
                    </a:lnTo>
                    <a:lnTo>
                      <a:pt x="896620" y="3385820"/>
                    </a:lnTo>
                    <a:lnTo>
                      <a:pt x="0" y="2487930"/>
                    </a:lnTo>
                    <a:lnTo>
                      <a:pt x="896620" y="1591310"/>
                    </a:lnTo>
                    <a:lnTo>
                      <a:pt x="896620" y="0"/>
                    </a:lnTo>
                    <a:lnTo>
                      <a:pt x="4946574" y="0"/>
                    </a:lnTo>
                    <a:close/>
                  </a:path>
                </a:pathLst>
              </a:custGeom>
              <a:solidFill>
                <a:schemeClr val="accent1">
                  <a:lumMod val="75000"/>
                </a:schemeClr>
              </a:solidFill>
            </p:spPr>
            <p:txBody>
              <a:bodyPr/>
              <a:lstStyle/>
              <a:p>
                <a:endParaRPr lang="en-US"/>
              </a:p>
            </p:txBody>
          </p:sp>
        </p:grpSp>
        <p:sp>
          <p:nvSpPr>
            <p:cNvPr id="31" name="TextBox 30"/>
            <p:cNvSpPr txBox="1"/>
            <p:nvPr/>
          </p:nvSpPr>
          <p:spPr>
            <a:xfrm>
              <a:off x="3275429" y="6655096"/>
              <a:ext cx="4877037" cy="2585323"/>
            </a:xfrm>
            <a:prstGeom prst="rect">
              <a:avLst/>
            </a:prstGeom>
            <a:noFill/>
          </p:spPr>
          <p:txBody>
            <a:bodyPr wrap="square" rtlCol="0" anchor="ctr">
              <a:spAutoFit/>
            </a:bodyPr>
            <a:lstStyle/>
            <a:p>
              <a:pPr algn="just">
                <a:lnSpc>
                  <a:spcPct val="150000"/>
                </a:lnSpc>
              </a:pPr>
              <a:r>
                <a:rPr lang="nl-NL" sz="3600" b="1">
                  <a:solidFill>
                    <a:schemeClr val="bg1"/>
                  </a:solidFill>
                  <a:latin typeface="Arial" panose="020B0604020202020204" pitchFamily="34" charset="0"/>
                  <a:cs typeface="Arial" panose="020B0604020202020204" pitchFamily="34" charset="0"/>
                </a:rPr>
                <a:t>Tìm hiểu cách chăm sóc bò sữa</a:t>
              </a:r>
              <a:r>
                <a:rPr lang="en-US" sz="3600" b="1">
                  <a:solidFill>
                    <a:schemeClr val="bg1"/>
                  </a:solidFill>
                  <a:latin typeface="Arial" panose="020B0604020202020204" pitchFamily="34" charset="0"/>
                  <a:cs typeface="Arial" panose="020B0604020202020204" pitchFamily="34" charset="0"/>
                </a:rPr>
                <a:t>: </a:t>
              </a:r>
              <a:r>
                <a:rPr lang="nl-NL" sz="3600">
                  <a:solidFill>
                    <a:schemeClr val="bg1"/>
                  </a:solidFill>
                  <a:latin typeface="Arial" panose="020B0604020202020204" pitchFamily="34" charset="0"/>
                  <a:cs typeface="Arial" panose="020B0604020202020204" pitchFamily="34" charset="0"/>
                </a:rPr>
                <a:t>Chăm sóc bò sữa gồm những công việc gì?</a:t>
              </a:r>
              <a:endParaRPr lang="en-US" sz="360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0353972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up)">
                                      <p:cBhvr>
                                        <p:cTn id="1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19458" name="Picture 2" descr="Chú trọng chăn nuôi bò sữa để chủ động nguồn nguyên liệ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2858"/>
            <a:ext cx="18288001" cy="10309858"/>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FF91FDB5-C09D-470A-4AF7-53441E73ADAA}"/>
              </a:ext>
            </a:extLst>
          </p:cNvPr>
          <p:cNvSpPr/>
          <p:nvPr/>
        </p:nvSpPr>
        <p:spPr>
          <a:xfrm>
            <a:off x="838200" y="1169797"/>
            <a:ext cx="10134600" cy="7924548"/>
          </a:xfrm>
          <a:prstGeom prst="rect">
            <a:avLst/>
          </a:prstGeom>
          <a:solidFill>
            <a:srgbClr val="FFFFFF">
              <a:alpha val="9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8" name="TextBox 27">
            <a:extLst>
              <a:ext uri="{FF2B5EF4-FFF2-40B4-BE49-F238E27FC236}">
                <a16:creationId xmlns:a16="http://schemas.microsoft.com/office/drawing/2014/main" id="{04166F15-D8EB-8CD9-CD63-EA6FCDE60B1E}"/>
              </a:ext>
            </a:extLst>
          </p:cNvPr>
          <p:cNvSpPr txBox="1"/>
          <p:nvPr/>
        </p:nvSpPr>
        <p:spPr>
          <a:xfrm>
            <a:off x="1397718" y="4566193"/>
            <a:ext cx="9015564" cy="3416320"/>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nl-NL" sz="3600">
                <a:latin typeface="Arial" panose="020B0604020202020204" pitchFamily="34" charset="0"/>
                <a:cs typeface="Arial" panose="020B0604020202020204" pitchFamily="34" charset="0"/>
              </a:rPr>
              <a:t>Bò sữa được nuôi trong chuồng thông thoáng tự nhiên.</a:t>
            </a:r>
            <a:endParaRPr lang="en-US" sz="360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nl-NL" sz="3600">
                <a:latin typeface="Arial" panose="020B0604020202020204" pitchFamily="34" charset="0"/>
                <a:cs typeface="Arial" panose="020B0604020202020204" pitchFamily="34" charset="0"/>
              </a:rPr>
              <a:t>Nuôi theo 2 phương thức: bán công nghiệp và công nghiệp.</a:t>
            </a:r>
            <a:endParaRPr lang="en-US" sz="360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7EDEAB99-0E7D-0973-FA41-4A19E6C73177}"/>
              </a:ext>
            </a:extLst>
          </p:cNvPr>
          <p:cNvSpPr txBox="1"/>
          <p:nvPr/>
        </p:nvSpPr>
        <p:spPr>
          <a:xfrm>
            <a:off x="1779633" y="2056971"/>
            <a:ext cx="8251735" cy="1912896"/>
          </a:xfrm>
          <a:prstGeom prst="rect">
            <a:avLst/>
          </a:prstGeom>
          <a:noFill/>
        </p:spPr>
        <p:txBody>
          <a:bodyPr wrap="square" rtlCol="0">
            <a:spAutoFit/>
          </a:bodyPr>
          <a:lstStyle/>
          <a:p>
            <a:pPr algn="ctr">
              <a:lnSpc>
                <a:spcPct val="130000"/>
              </a:lnSpc>
            </a:pPr>
            <a:r>
              <a:rPr lang="en-US" sz="4800" b="1">
                <a:solidFill>
                  <a:srgbClr val="545454"/>
                </a:solidFill>
                <a:latin typeface="Arial" panose="020B0604020202020204" pitchFamily="34" charset="0"/>
                <a:cs typeface="Arial" panose="020B0604020202020204" pitchFamily="34" charset="0"/>
              </a:rPr>
              <a:t>1. Chuồng nuôi và phương thức nuôi</a:t>
            </a:r>
          </a:p>
        </p:txBody>
      </p:sp>
    </p:spTree>
    <p:extLst>
      <p:ext uri="{BB962C8B-B14F-4D97-AF65-F5344CB8AC3E}">
        <p14:creationId xmlns:p14="http://schemas.microsoft.com/office/powerpoint/2010/main" val="875333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8">
                                            <p:txEl>
                                              <p:pRg st="0" end="0"/>
                                            </p:txEl>
                                          </p:spTgt>
                                        </p:tgtEl>
                                        <p:attrNameLst>
                                          <p:attrName>style.visibility</p:attrName>
                                        </p:attrNameLst>
                                      </p:cBhvr>
                                      <p:to>
                                        <p:strVal val="visible"/>
                                      </p:to>
                                    </p:set>
                                    <p:animEffect transition="in" filter="barn(inVertical)">
                                      <p:cBhvr>
                                        <p:cTn id="12" dur="500"/>
                                        <p:tgtEl>
                                          <p:spTgt spid="28">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28">
                                            <p:txEl>
                                              <p:pRg st="1" end="1"/>
                                            </p:txEl>
                                          </p:spTgt>
                                        </p:tgtEl>
                                        <p:attrNameLst>
                                          <p:attrName>style.visibility</p:attrName>
                                        </p:attrNameLst>
                                      </p:cBhvr>
                                      <p:to>
                                        <p:strVal val="visible"/>
                                      </p:to>
                                    </p:set>
                                    <p:animEffect transition="in" filter="barn(inVertical)">
                                      <p:cBhvr>
                                        <p:cTn id="15" dur="500"/>
                                        <p:tgtEl>
                                          <p:spTgt spid="2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Freeform 2"/>
          <p:cNvSpPr/>
          <p:nvPr/>
        </p:nvSpPr>
        <p:spPr>
          <a:xfrm>
            <a:off x="-897527" y="7787464"/>
            <a:ext cx="11959469" cy="4245611"/>
          </a:xfrm>
          <a:custGeom>
            <a:avLst/>
            <a:gdLst/>
            <a:ahLst/>
            <a:cxnLst/>
            <a:rect l="l" t="t" r="r" b="b"/>
            <a:pathLst>
              <a:path w="11959469" h="4245611">
                <a:moveTo>
                  <a:pt x="0" y="0"/>
                </a:moveTo>
                <a:lnTo>
                  <a:pt x="11959469" y="0"/>
                </a:lnTo>
                <a:lnTo>
                  <a:pt x="11959469" y="4245612"/>
                </a:lnTo>
                <a:lnTo>
                  <a:pt x="0" y="42456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390767">
            <a:off x="7865678" y="7144721"/>
            <a:ext cx="12733848" cy="4870697"/>
          </a:xfrm>
          <a:custGeom>
            <a:avLst/>
            <a:gdLst/>
            <a:ahLst/>
            <a:cxnLst/>
            <a:rect l="l" t="t" r="r" b="b"/>
            <a:pathLst>
              <a:path w="12733848" h="4870697">
                <a:moveTo>
                  <a:pt x="0" y="0"/>
                </a:moveTo>
                <a:lnTo>
                  <a:pt x="12733848" y="0"/>
                </a:lnTo>
                <a:lnTo>
                  <a:pt x="12733848" y="4870697"/>
                </a:lnTo>
                <a:lnTo>
                  <a:pt x="0" y="48706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897527" y="0"/>
            <a:ext cx="3916952" cy="1821383"/>
          </a:xfrm>
          <a:custGeom>
            <a:avLst/>
            <a:gdLst/>
            <a:ahLst/>
            <a:cxnLst/>
            <a:rect l="l" t="t" r="r" b="b"/>
            <a:pathLst>
              <a:path w="3916952" h="1821383">
                <a:moveTo>
                  <a:pt x="0" y="0"/>
                </a:moveTo>
                <a:lnTo>
                  <a:pt x="3916952" y="0"/>
                </a:lnTo>
                <a:lnTo>
                  <a:pt x="3916952" y="1821383"/>
                </a:lnTo>
                <a:lnTo>
                  <a:pt x="0" y="18213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6" name="Group 6"/>
          <p:cNvGrpSpPr/>
          <p:nvPr/>
        </p:nvGrpSpPr>
        <p:grpSpPr>
          <a:xfrm>
            <a:off x="-457200" y="1257300"/>
            <a:ext cx="12300209" cy="5289639"/>
            <a:chOff x="0" y="0"/>
            <a:chExt cx="2962105" cy="1398799"/>
          </a:xfrm>
          <a:effectLst>
            <a:outerShdw blurRad="50800" dist="38100" dir="2700000" algn="tl" rotWithShape="0">
              <a:prstClr val="black">
                <a:alpha val="40000"/>
              </a:prstClr>
            </a:outerShdw>
          </a:effectLst>
        </p:grpSpPr>
        <p:sp>
          <p:nvSpPr>
            <p:cNvPr id="7" name="Freeform 7"/>
            <p:cNvSpPr/>
            <p:nvPr/>
          </p:nvSpPr>
          <p:spPr>
            <a:xfrm>
              <a:off x="0" y="0"/>
              <a:ext cx="2962106" cy="1398800"/>
            </a:xfrm>
            <a:custGeom>
              <a:avLst/>
              <a:gdLst/>
              <a:ahLst/>
              <a:cxnLst/>
              <a:rect l="l" t="t" r="r" b="b"/>
              <a:pathLst>
                <a:path w="2962106" h="1398800">
                  <a:moveTo>
                    <a:pt x="2837645" y="1398799"/>
                  </a:moveTo>
                  <a:lnTo>
                    <a:pt x="124460" y="1398799"/>
                  </a:lnTo>
                  <a:cubicBezTo>
                    <a:pt x="55880" y="1398799"/>
                    <a:pt x="0" y="1342919"/>
                    <a:pt x="0" y="1274339"/>
                  </a:cubicBezTo>
                  <a:lnTo>
                    <a:pt x="0" y="124460"/>
                  </a:lnTo>
                  <a:cubicBezTo>
                    <a:pt x="0" y="55880"/>
                    <a:pt x="55880" y="0"/>
                    <a:pt x="124460" y="0"/>
                  </a:cubicBezTo>
                  <a:lnTo>
                    <a:pt x="2837646" y="0"/>
                  </a:lnTo>
                  <a:cubicBezTo>
                    <a:pt x="2906226" y="0"/>
                    <a:pt x="2962106" y="55880"/>
                    <a:pt x="2962106" y="124460"/>
                  </a:cubicBezTo>
                  <a:lnTo>
                    <a:pt x="2962106" y="1274339"/>
                  </a:lnTo>
                  <a:cubicBezTo>
                    <a:pt x="2962106" y="1342919"/>
                    <a:pt x="2906226" y="1398800"/>
                    <a:pt x="2837646" y="1398800"/>
                  </a:cubicBezTo>
                  <a:close/>
                </a:path>
              </a:pathLst>
            </a:custGeom>
            <a:solidFill>
              <a:srgbClr val="EFEFEF"/>
            </a:solidFill>
          </p:spPr>
          <p:txBody>
            <a:bodyPr/>
            <a:lstStyle/>
            <a:p>
              <a:endParaRPr lang="en-US"/>
            </a:p>
          </p:txBody>
        </p:sp>
      </p:grpSp>
      <p:sp>
        <p:nvSpPr>
          <p:cNvPr id="8" name="Freeform 8"/>
          <p:cNvSpPr/>
          <p:nvPr/>
        </p:nvSpPr>
        <p:spPr>
          <a:xfrm>
            <a:off x="15691860" y="1638703"/>
            <a:ext cx="3134880" cy="1457719"/>
          </a:xfrm>
          <a:custGeom>
            <a:avLst/>
            <a:gdLst/>
            <a:ahLst/>
            <a:cxnLst/>
            <a:rect l="l" t="t" r="r" b="b"/>
            <a:pathLst>
              <a:path w="3134880" h="1457719">
                <a:moveTo>
                  <a:pt x="0" y="0"/>
                </a:moveTo>
                <a:lnTo>
                  <a:pt x="3134880" y="0"/>
                </a:lnTo>
                <a:lnTo>
                  <a:pt x="3134880" y="1457719"/>
                </a:lnTo>
                <a:lnTo>
                  <a:pt x="0" y="14577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15153120" y="299840"/>
            <a:ext cx="1825355" cy="848790"/>
          </a:xfrm>
          <a:custGeom>
            <a:avLst/>
            <a:gdLst/>
            <a:ahLst/>
            <a:cxnLst/>
            <a:rect l="l" t="t" r="r" b="b"/>
            <a:pathLst>
              <a:path w="1825355" h="848790">
                <a:moveTo>
                  <a:pt x="0" y="0"/>
                </a:moveTo>
                <a:lnTo>
                  <a:pt x="1825355" y="0"/>
                </a:lnTo>
                <a:lnTo>
                  <a:pt x="1825355" y="848790"/>
                </a:lnTo>
                <a:lnTo>
                  <a:pt x="0" y="84879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Rectangle 12"/>
          <p:cNvSpPr/>
          <p:nvPr/>
        </p:nvSpPr>
        <p:spPr>
          <a:xfrm>
            <a:off x="786661" y="2448229"/>
            <a:ext cx="9812490" cy="2907784"/>
          </a:xfrm>
          <a:prstGeom prst="rect">
            <a:avLst/>
          </a:prstGeom>
        </p:spPr>
        <p:txBody>
          <a:bodyPr wrap="square">
            <a:spAutoFit/>
          </a:bodyPr>
          <a:lstStyle/>
          <a:p>
            <a:pPr algn="ctr">
              <a:lnSpc>
                <a:spcPct val="150000"/>
              </a:lnSpc>
              <a:spcAft>
                <a:spcPts val="0"/>
              </a:spcAft>
            </a:pPr>
            <a:r>
              <a:rPr lang="nl-NL" sz="6500" b="1">
                <a:solidFill>
                  <a:srgbClr val="545454"/>
                </a:solidFill>
                <a:latin typeface="Arial" panose="020B0604020202020204" pitchFamily="34" charset="0"/>
                <a:ea typeface="Times New Roman" panose="02020603050405020304" pitchFamily="18" charset="0"/>
                <a:cs typeface="Arial" panose="020B0604020202020204" pitchFamily="34" charset="0"/>
              </a:rPr>
              <a:t>Bài 17: Nuôi dưỡng và chăm sóc vật nuôi</a:t>
            </a:r>
            <a:endParaRPr lang="en-US" sz="6500">
              <a:solidFill>
                <a:srgbClr val="545454"/>
              </a:solidFill>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4" name="Freeform 4"/>
          <p:cNvSpPr/>
          <p:nvPr/>
        </p:nvSpPr>
        <p:spPr>
          <a:xfrm rot="21114932">
            <a:off x="10032814" y="8529296"/>
            <a:ext cx="12733848" cy="4870697"/>
          </a:xfrm>
          <a:custGeom>
            <a:avLst/>
            <a:gdLst/>
            <a:ahLst/>
            <a:cxnLst/>
            <a:rect l="l" t="t" r="r" b="b"/>
            <a:pathLst>
              <a:path w="12733848" h="4870697">
                <a:moveTo>
                  <a:pt x="0" y="0"/>
                </a:moveTo>
                <a:lnTo>
                  <a:pt x="12733849" y="0"/>
                </a:lnTo>
                <a:lnTo>
                  <a:pt x="12733849" y="4870697"/>
                </a:lnTo>
                <a:lnTo>
                  <a:pt x="0" y="48706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rot="334582">
            <a:off x="16407909" y="59948"/>
            <a:ext cx="1794438" cy="1850310"/>
          </a:xfrm>
          <a:custGeom>
            <a:avLst/>
            <a:gdLst/>
            <a:ahLst/>
            <a:cxnLst/>
            <a:rect l="l" t="t" r="r" b="b"/>
            <a:pathLst>
              <a:path w="2565830" h="2708650">
                <a:moveTo>
                  <a:pt x="0" y="0"/>
                </a:moveTo>
                <a:lnTo>
                  <a:pt x="2565830" y="0"/>
                </a:lnTo>
                <a:lnTo>
                  <a:pt x="2565830" y="2708649"/>
                </a:lnTo>
                <a:lnTo>
                  <a:pt x="0" y="27086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a:off x="-1219200" y="-419100"/>
            <a:ext cx="3308742" cy="1678959"/>
          </a:xfrm>
          <a:custGeom>
            <a:avLst/>
            <a:gdLst/>
            <a:ahLst/>
            <a:cxnLst/>
            <a:rect l="l" t="t" r="r" b="b"/>
            <a:pathLst>
              <a:path w="2197884" h="1022016">
                <a:moveTo>
                  <a:pt x="0" y="0"/>
                </a:moveTo>
                <a:lnTo>
                  <a:pt x="2197884" y="0"/>
                </a:lnTo>
                <a:lnTo>
                  <a:pt x="2197884" y="1022016"/>
                </a:lnTo>
                <a:lnTo>
                  <a:pt x="0" y="10220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7" name="Google Shape;1294;p42"/>
          <p:cNvSpPr txBox="1">
            <a:spLocks/>
          </p:cNvSpPr>
          <p:nvPr/>
        </p:nvSpPr>
        <p:spPr>
          <a:xfrm>
            <a:off x="1439998" y="311877"/>
            <a:ext cx="15408000" cy="1145400"/>
          </a:xfrm>
          <a:prstGeom prst="rect">
            <a:avLst/>
          </a:prstGeom>
          <a:ln>
            <a:noFill/>
          </a:ln>
        </p:spPr>
        <p:txBody>
          <a:bodyPr spcFirstLastPara="1" vert="horz" wrap="square" lIns="182850" tIns="182850" rIns="182850" bIns="18285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sz="5200" b="1">
                <a:solidFill>
                  <a:srgbClr val="545454"/>
                </a:solidFill>
                <a:latin typeface="Arial" panose="020B0604020202020204" pitchFamily="34" charset="0"/>
                <a:cs typeface="Arial" panose="020B0604020202020204" pitchFamily="34" charset="0"/>
              </a:rPr>
              <a:t>2. Thức ăn và cho ăn</a:t>
            </a:r>
            <a:endParaRPr lang="en-US" sz="5200">
              <a:solidFill>
                <a:srgbClr val="545454"/>
              </a:solidFill>
              <a:latin typeface="Arial" panose="020B0604020202020204" pitchFamily="34" charset="0"/>
              <a:cs typeface="Arial" panose="020B0604020202020204" pitchFamily="34" charset="0"/>
            </a:endParaRPr>
          </a:p>
        </p:txBody>
      </p:sp>
      <p:sp>
        <p:nvSpPr>
          <p:cNvPr id="15" name="Rounded Rectangle 14"/>
          <p:cNvSpPr/>
          <p:nvPr/>
        </p:nvSpPr>
        <p:spPr>
          <a:xfrm>
            <a:off x="5562597" y="1832417"/>
            <a:ext cx="7162802" cy="1207480"/>
          </a:xfrm>
          <a:prstGeom prst="roundRect">
            <a:avLst/>
          </a:prstGeom>
          <a:solidFill>
            <a:schemeClr val="tx2">
              <a:lumMod val="7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latin typeface="Arial" panose="020B0604020202020204" pitchFamily="34" charset="0"/>
                <a:cs typeface="Arial" panose="020B0604020202020204" pitchFamily="34" charset="0"/>
              </a:rPr>
              <a:t>Gồm 3 nhóm chính</a:t>
            </a:r>
          </a:p>
        </p:txBody>
      </p:sp>
      <p:sp>
        <p:nvSpPr>
          <p:cNvPr id="16" name="Rounded Rectangle 15"/>
          <p:cNvSpPr/>
          <p:nvPr/>
        </p:nvSpPr>
        <p:spPr>
          <a:xfrm>
            <a:off x="916256" y="3742822"/>
            <a:ext cx="4191000" cy="1207480"/>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3500" b="1">
                <a:latin typeface="Arial" panose="020B0604020202020204" pitchFamily="34" charset="0"/>
                <a:cs typeface="Arial" panose="020B0604020202020204" pitchFamily="34" charset="0"/>
              </a:rPr>
              <a:t>Thức ăn thô</a:t>
            </a:r>
          </a:p>
        </p:txBody>
      </p:sp>
      <p:sp>
        <p:nvSpPr>
          <p:cNvPr id="19" name="Rounded Rectangle 18"/>
          <p:cNvSpPr/>
          <p:nvPr/>
        </p:nvSpPr>
        <p:spPr>
          <a:xfrm>
            <a:off x="7048500" y="3742822"/>
            <a:ext cx="4191000" cy="1207480"/>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3500" b="1">
                <a:latin typeface="Arial" panose="020B0604020202020204" pitchFamily="34" charset="0"/>
                <a:cs typeface="Arial" panose="020B0604020202020204" pitchFamily="34" charset="0"/>
              </a:rPr>
              <a:t>Thức ăn tinh</a:t>
            </a:r>
          </a:p>
        </p:txBody>
      </p:sp>
      <p:sp>
        <p:nvSpPr>
          <p:cNvPr id="23" name="Rounded Rectangle 22"/>
          <p:cNvSpPr/>
          <p:nvPr/>
        </p:nvSpPr>
        <p:spPr>
          <a:xfrm>
            <a:off x="13180743" y="3742822"/>
            <a:ext cx="4191000" cy="1207480"/>
          </a:xfrm>
          <a:prstGeom prst="roundRect">
            <a:avLst/>
          </a:prstGeom>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3500" b="1">
                <a:latin typeface="Arial" panose="020B0604020202020204" pitchFamily="34" charset="0"/>
                <a:cs typeface="Arial" panose="020B0604020202020204" pitchFamily="34" charset="0"/>
              </a:rPr>
              <a:t>Thức ăn bổ sung</a:t>
            </a:r>
          </a:p>
        </p:txBody>
      </p:sp>
      <p:grpSp>
        <p:nvGrpSpPr>
          <p:cNvPr id="24" name="Group 23"/>
          <p:cNvGrpSpPr/>
          <p:nvPr/>
        </p:nvGrpSpPr>
        <p:grpSpPr>
          <a:xfrm>
            <a:off x="494307" y="5268674"/>
            <a:ext cx="5144493" cy="4537306"/>
            <a:chOff x="1597825" y="3469242"/>
            <a:chExt cx="4878785" cy="4537306"/>
          </a:xfrm>
        </p:grpSpPr>
        <p:grpSp>
          <p:nvGrpSpPr>
            <p:cNvPr id="25" name="Group 11"/>
            <p:cNvGrpSpPr/>
            <p:nvPr/>
          </p:nvGrpSpPr>
          <p:grpSpPr>
            <a:xfrm>
              <a:off x="1597825" y="3469242"/>
              <a:ext cx="4878785" cy="4537306"/>
              <a:chOff x="0" y="-38100"/>
              <a:chExt cx="1416693" cy="1317535"/>
            </a:xfrm>
          </p:grpSpPr>
          <p:sp>
            <p:nvSpPr>
              <p:cNvPr id="27" name="Freeform 12"/>
              <p:cNvSpPr/>
              <p:nvPr/>
            </p:nvSpPr>
            <p:spPr>
              <a:xfrm>
                <a:off x="0" y="0"/>
                <a:ext cx="1416693" cy="1279435"/>
              </a:xfrm>
              <a:custGeom>
                <a:avLst/>
                <a:gdLst/>
                <a:ahLst/>
                <a:cxnLst/>
                <a:rect l="l" t="t" r="r" b="b"/>
                <a:pathLst>
                  <a:path w="1416693" h="1465241">
                    <a:moveTo>
                      <a:pt x="80930" y="0"/>
                    </a:moveTo>
                    <a:lnTo>
                      <a:pt x="1335764" y="0"/>
                    </a:lnTo>
                    <a:cubicBezTo>
                      <a:pt x="1380460" y="0"/>
                      <a:pt x="1416693" y="36233"/>
                      <a:pt x="1416693" y="80930"/>
                    </a:cubicBezTo>
                    <a:lnTo>
                      <a:pt x="1416693" y="1384312"/>
                    </a:lnTo>
                    <a:cubicBezTo>
                      <a:pt x="1416693" y="1429008"/>
                      <a:pt x="1380460" y="1465241"/>
                      <a:pt x="1335764" y="1465241"/>
                    </a:cubicBezTo>
                    <a:lnTo>
                      <a:pt x="80930" y="1465241"/>
                    </a:lnTo>
                    <a:cubicBezTo>
                      <a:pt x="36233" y="1465241"/>
                      <a:pt x="0" y="1429008"/>
                      <a:pt x="0" y="1384312"/>
                    </a:cubicBezTo>
                    <a:lnTo>
                      <a:pt x="0" y="80930"/>
                    </a:lnTo>
                    <a:cubicBezTo>
                      <a:pt x="0" y="36233"/>
                      <a:pt x="36233" y="0"/>
                      <a:pt x="80930" y="0"/>
                    </a:cubicBezTo>
                    <a:close/>
                  </a:path>
                </a:pathLst>
              </a:custGeom>
              <a:solidFill>
                <a:srgbClr val="4A7EBB"/>
              </a:solidFill>
            </p:spPr>
            <p:txBody>
              <a:bodyPr/>
              <a:lstStyle/>
              <a:p>
                <a:endParaRPr lang="en-US"/>
              </a:p>
            </p:txBody>
          </p:sp>
          <p:sp>
            <p:nvSpPr>
              <p:cNvPr id="28" name="TextBox 13"/>
              <p:cNvSpPr txBox="1"/>
              <p:nvPr/>
            </p:nvSpPr>
            <p:spPr>
              <a:xfrm>
                <a:off x="0" y="-38100"/>
                <a:ext cx="812800" cy="850900"/>
              </a:xfrm>
              <a:prstGeom prst="rect">
                <a:avLst/>
              </a:prstGeom>
            </p:spPr>
            <p:txBody>
              <a:bodyPr lIns="50800" tIns="50800" rIns="50800" bIns="50800" rtlCol="0" anchor="ctr"/>
              <a:lstStyle/>
              <a:p>
                <a:pPr algn="just">
                  <a:lnSpc>
                    <a:spcPct val="150000"/>
                  </a:lnSpc>
                </a:pPr>
                <a:endParaRPr sz="3500">
                  <a:solidFill>
                    <a:schemeClr val="bg1"/>
                  </a:solidFill>
                  <a:latin typeface="Arial" panose="020B0604020202020204" pitchFamily="34" charset="0"/>
                  <a:cs typeface="Arial" panose="020B0604020202020204" pitchFamily="34" charset="0"/>
                </a:endParaRPr>
              </a:p>
            </p:txBody>
          </p:sp>
        </p:grpSp>
        <p:sp>
          <p:nvSpPr>
            <p:cNvPr id="26" name="Rectangle 25"/>
            <p:cNvSpPr/>
            <p:nvPr/>
          </p:nvSpPr>
          <p:spPr>
            <a:xfrm>
              <a:off x="1881335" y="4507610"/>
              <a:ext cx="4311764" cy="2416239"/>
            </a:xfrm>
            <a:prstGeom prst="rect">
              <a:avLst/>
            </a:prstGeom>
          </p:spPr>
          <p:txBody>
            <a:bodyPr wrap="square">
              <a:spAutoFit/>
            </a:bodyPr>
            <a:lstStyle/>
            <a:p>
              <a:pPr algn="just">
                <a:lnSpc>
                  <a:spcPct val="150000"/>
                </a:lnSpc>
              </a:pPr>
              <a:r>
                <a:rPr lang="nl-NL" sz="3500">
                  <a:solidFill>
                    <a:schemeClr val="bg1"/>
                  </a:solidFill>
                  <a:latin typeface="Arial" panose="020B0604020202020204" pitchFamily="34" charset="0"/>
                  <a:cs typeface="Arial" panose="020B0604020202020204" pitchFamily="34" charset="0"/>
                </a:rPr>
                <a:t>Thức ăn xanh, ủ chua, cỏ khô, rơm lúa, củ quả.</a:t>
              </a:r>
              <a:endParaRPr lang="en-US" sz="3500">
                <a:solidFill>
                  <a:schemeClr val="bg1"/>
                </a:solidFill>
                <a:latin typeface="Arial" panose="020B0604020202020204" pitchFamily="34" charset="0"/>
                <a:cs typeface="Arial" panose="020B0604020202020204" pitchFamily="34" charset="0"/>
              </a:endParaRPr>
            </a:p>
          </p:txBody>
        </p:sp>
      </p:grpSp>
      <p:grpSp>
        <p:nvGrpSpPr>
          <p:cNvPr id="33" name="Group 32"/>
          <p:cNvGrpSpPr/>
          <p:nvPr/>
        </p:nvGrpSpPr>
        <p:grpSpPr>
          <a:xfrm>
            <a:off x="6185896" y="5268674"/>
            <a:ext cx="6099157" cy="4537306"/>
            <a:chOff x="1597825" y="3469242"/>
            <a:chExt cx="4878785" cy="4537306"/>
          </a:xfrm>
        </p:grpSpPr>
        <p:grpSp>
          <p:nvGrpSpPr>
            <p:cNvPr id="34" name="Group 11"/>
            <p:cNvGrpSpPr/>
            <p:nvPr/>
          </p:nvGrpSpPr>
          <p:grpSpPr>
            <a:xfrm>
              <a:off x="1597825" y="3469242"/>
              <a:ext cx="4878785" cy="4537306"/>
              <a:chOff x="0" y="-38100"/>
              <a:chExt cx="1416693" cy="1317535"/>
            </a:xfrm>
          </p:grpSpPr>
          <p:sp>
            <p:nvSpPr>
              <p:cNvPr id="36" name="Freeform 12"/>
              <p:cNvSpPr/>
              <p:nvPr/>
            </p:nvSpPr>
            <p:spPr>
              <a:xfrm>
                <a:off x="0" y="0"/>
                <a:ext cx="1416693" cy="1279435"/>
              </a:xfrm>
              <a:custGeom>
                <a:avLst/>
                <a:gdLst/>
                <a:ahLst/>
                <a:cxnLst/>
                <a:rect l="l" t="t" r="r" b="b"/>
                <a:pathLst>
                  <a:path w="1416693" h="1465241">
                    <a:moveTo>
                      <a:pt x="80930" y="0"/>
                    </a:moveTo>
                    <a:lnTo>
                      <a:pt x="1335764" y="0"/>
                    </a:lnTo>
                    <a:cubicBezTo>
                      <a:pt x="1380460" y="0"/>
                      <a:pt x="1416693" y="36233"/>
                      <a:pt x="1416693" y="80930"/>
                    </a:cubicBezTo>
                    <a:lnTo>
                      <a:pt x="1416693" y="1384312"/>
                    </a:lnTo>
                    <a:cubicBezTo>
                      <a:pt x="1416693" y="1429008"/>
                      <a:pt x="1380460" y="1465241"/>
                      <a:pt x="1335764" y="1465241"/>
                    </a:cubicBezTo>
                    <a:lnTo>
                      <a:pt x="80930" y="1465241"/>
                    </a:lnTo>
                    <a:cubicBezTo>
                      <a:pt x="36233" y="1465241"/>
                      <a:pt x="0" y="1429008"/>
                      <a:pt x="0" y="1384312"/>
                    </a:cubicBezTo>
                    <a:lnTo>
                      <a:pt x="0" y="80930"/>
                    </a:lnTo>
                    <a:cubicBezTo>
                      <a:pt x="0" y="36233"/>
                      <a:pt x="36233" y="0"/>
                      <a:pt x="80930" y="0"/>
                    </a:cubicBezTo>
                    <a:close/>
                  </a:path>
                </a:pathLst>
              </a:custGeom>
              <a:solidFill>
                <a:srgbClr val="4A7EBB"/>
              </a:solidFill>
            </p:spPr>
            <p:txBody>
              <a:bodyPr/>
              <a:lstStyle/>
              <a:p>
                <a:endParaRPr lang="en-US"/>
              </a:p>
            </p:txBody>
          </p:sp>
          <p:sp>
            <p:nvSpPr>
              <p:cNvPr id="37" name="TextBox 13"/>
              <p:cNvSpPr txBox="1"/>
              <p:nvPr/>
            </p:nvSpPr>
            <p:spPr>
              <a:xfrm>
                <a:off x="0" y="-38100"/>
                <a:ext cx="812800" cy="850900"/>
              </a:xfrm>
              <a:prstGeom prst="rect">
                <a:avLst/>
              </a:prstGeom>
            </p:spPr>
            <p:txBody>
              <a:bodyPr lIns="50800" tIns="50800" rIns="50800" bIns="50800" rtlCol="0" anchor="ctr"/>
              <a:lstStyle/>
              <a:p>
                <a:pPr algn="just">
                  <a:lnSpc>
                    <a:spcPct val="150000"/>
                  </a:lnSpc>
                </a:pPr>
                <a:endParaRPr sz="3500">
                  <a:solidFill>
                    <a:schemeClr val="bg1"/>
                  </a:solidFill>
                  <a:latin typeface="Arial" panose="020B0604020202020204" pitchFamily="34" charset="0"/>
                  <a:cs typeface="Arial" panose="020B0604020202020204" pitchFamily="34" charset="0"/>
                </a:endParaRPr>
              </a:p>
            </p:txBody>
          </p:sp>
        </p:grpSp>
        <p:sp>
          <p:nvSpPr>
            <p:cNvPr id="35" name="Rectangle 34"/>
            <p:cNvSpPr/>
            <p:nvPr/>
          </p:nvSpPr>
          <p:spPr>
            <a:xfrm>
              <a:off x="1809834" y="3797868"/>
              <a:ext cx="4366946" cy="4131900"/>
            </a:xfrm>
            <a:prstGeom prst="rect">
              <a:avLst/>
            </a:prstGeom>
          </p:spPr>
          <p:txBody>
            <a:bodyPr wrap="square" anchor="ctr">
              <a:spAutoFit/>
            </a:bodyPr>
            <a:lstStyle/>
            <a:p>
              <a:pPr algn="just">
                <a:lnSpc>
                  <a:spcPct val="150000"/>
                </a:lnSpc>
              </a:pPr>
              <a:r>
                <a:rPr lang="nl-NL" sz="3500">
                  <a:solidFill>
                    <a:schemeClr val="bg1"/>
                  </a:solidFill>
                  <a:latin typeface="Arial" panose="020B0604020202020204" pitchFamily="34" charset="0"/>
                  <a:cs typeface="Arial" panose="020B0604020202020204" pitchFamily="34" charset="0"/>
                </a:rPr>
                <a:t>Hạt ngũ cốc, bột từ hạt ngũ cốc, bột và khô dầu đậu tương, hạt cây họ Đậu, bã bia và thức ăn tinh hỗn hợp công nghiệp.</a:t>
              </a:r>
              <a:endParaRPr lang="en-US" sz="3500">
                <a:solidFill>
                  <a:schemeClr val="bg1"/>
                </a:solidFill>
                <a:latin typeface="Arial" panose="020B0604020202020204" pitchFamily="34" charset="0"/>
                <a:cs typeface="Arial" panose="020B0604020202020204" pitchFamily="34" charset="0"/>
              </a:endParaRPr>
            </a:p>
          </p:txBody>
        </p:sp>
      </p:grpSp>
      <p:grpSp>
        <p:nvGrpSpPr>
          <p:cNvPr id="38" name="Group 37"/>
          <p:cNvGrpSpPr/>
          <p:nvPr/>
        </p:nvGrpSpPr>
        <p:grpSpPr>
          <a:xfrm>
            <a:off x="12832149" y="5268674"/>
            <a:ext cx="5144493" cy="4599226"/>
            <a:chOff x="1597825" y="3469242"/>
            <a:chExt cx="4878785" cy="4599226"/>
          </a:xfrm>
        </p:grpSpPr>
        <p:grpSp>
          <p:nvGrpSpPr>
            <p:cNvPr id="39" name="Group 11"/>
            <p:cNvGrpSpPr/>
            <p:nvPr/>
          </p:nvGrpSpPr>
          <p:grpSpPr>
            <a:xfrm>
              <a:off x="1597825" y="3469242"/>
              <a:ext cx="4878785" cy="4599226"/>
              <a:chOff x="0" y="-38100"/>
              <a:chExt cx="1416693" cy="1335515"/>
            </a:xfrm>
          </p:grpSpPr>
          <p:sp>
            <p:nvSpPr>
              <p:cNvPr id="41" name="Freeform 12"/>
              <p:cNvSpPr/>
              <p:nvPr/>
            </p:nvSpPr>
            <p:spPr>
              <a:xfrm>
                <a:off x="0" y="0"/>
                <a:ext cx="1416693" cy="1297415"/>
              </a:xfrm>
              <a:custGeom>
                <a:avLst/>
                <a:gdLst/>
                <a:ahLst/>
                <a:cxnLst/>
                <a:rect l="l" t="t" r="r" b="b"/>
                <a:pathLst>
                  <a:path w="1416693" h="1465241">
                    <a:moveTo>
                      <a:pt x="80930" y="0"/>
                    </a:moveTo>
                    <a:lnTo>
                      <a:pt x="1335764" y="0"/>
                    </a:lnTo>
                    <a:cubicBezTo>
                      <a:pt x="1380460" y="0"/>
                      <a:pt x="1416693" y="36233"/>
                      <a:pt x="1416693" y="80930"/>
                    </a:cubicBezTo>
                    <a:lnTo>
                      <a:pt x="1416693" y="1384312"/>
                    </a:lnTo>
                    <a:cubicBezTo>
                      <a:pt x="1416693" y="1429008"/>
                      <a:pt x="1380460" y="1465241"/>
                      <a:pt x="1335764" y="1465241"/>
                    </a:cubicBezTo>
                    <a:lnTo>
                      <a:pt x="80930" y="1465241"/>
                    </a:lnTo>
                    <a:cubicBezTo>
                      <a:pt x="36233" y="1465241"/>
                      <a:pt x="0" y="1429008"/>
                      <a:pt x="0" y="1384312"/>
                    </a:cubicBezTo>
                    <a:lnTo>
                      <a:pt x="0" y="80930"/>
                    </a:lnTo>
                    <a:cubicBezTo>
                      <a:pt x="0" y="36233"/>
                      <a:pt x="36233" y="0"/>
                      <a:pt x="80930" y="0"/>
                    </a:cubicBezTo>
                    <a:close/>
                  </a:path>
                </a:pathLst>
              </a:custGeom>
              <a:solidFill>
                <a:srgbClr val="4A7EBB"/>
              </a:solidFill>
            </p:spPr>
            <p:txBody>
              <a:bodyPr/>
              <a:lstStyle/>
              <a:p>
                <a:endParaRPr lang="en-US"/>
              </a:p>
            </p:txBody>
          </p:sp>
          <p:sp>
            <p:nvSpPr>
              <p:cNvPr id="42" name="TextBox 13"/>
              <p:cNvSpPr txBox="1"/>
              <p:nvPr/>
            </p:nvSpPr>
            <p:spPr>
              <a:xfrm>
                <a:off x="0" y="-38100"/>
                <a:ext cx="812800" cy="850900"/>
              </a:xfrm>
              <a:prstGeom prst="rect">
                <a:avLst/>
              </a:prstGeom>
            </p:spPr>
            <p:txBody>
              <a:bodyPr lIns="50800" tIns="50800" rIns="50800" bIns="50800" rtlCol="0" anchor="ctr"/>
              <a:lstStyle/>
              <a:p>
                <a:pPr algn="just">
                  <a:lnSpc>
                    <a:spcPct val="150000"/>
                  </a:lnSpc>
                </a:pPr>
                <a:endParaRPr sz="3500">
                  <a:solidFill>
                    <a:schemeClr val="bg1"/>
                  </a:solidFill>
                  <a:latin typeface="Arial" panose="020B0604020202020204" pitchFamily="34" charset="0"/>
                  <a:cs typeface="Arial" panose="020B0604020202020204" pitchFamily="34" charset="0"/>
                </a:endParaRPr>
              </a:p>
            </p:txBody>
          </p:sp>
        </p:grpSp>
        <p:sp>
          <p:nvSpPr>
            <p:cNvPr id="40" name="Rectangle 39"/>
            <p:cNvSpPr/>
            <p:nvPr/>
          </p:nvSpPr>
          <p:spPr>
            <a:xfrm>
              <a:off x="1853744" y="3893262"/>
              <a:ext cx="4366946" cy="4032066"/>
            </a:xfrm>
            <a:prstGeom prst="rect">
              <a:avLst/>
            </a:prstGeom>
          </p:spPr>
          <p:txBody>
            <a:bodyPr wrap="square">
              <a:spAutoFit/>
            </a:bodyPr>
            <a:lstStyle/>
            <a:p>
              <a:pPr algn="just">
                <a:lnSpc>
                  <a:spcPct val="150000"/>
                </a:lnSpc>
              </a:pPr>
              <a:r>
                <a:rPr lang="nl-NL" sz="3500">
                  <a:solidFill>
                    <a:schemeClr val="bg1"/>
                  </a:solidFill>
                  <a:latin typeface="Arial" panose="020B0604020202020204" pitchFamily="34" charset="0"/>
                  <a:cs typeface="Arial" panose="020B0604020202020204" pitchFamily="34" charset="0"/>
                </a:rPr>
                <a:t>Gồm các khoáng và vitamin, nên trộn lẫn thật kỹ với thức ăn thô để tăng hiệu quả tiêu hoá.</a:t>
              </a:r>
              <a:endParaRPr lang="en-US" sz="3500" dirty="0">
                <a:solidFill>
                  <a:schemeClr val="bg1"/>
                </a:solidFill>
                <a:latin typeface="Arial" panose="020B0604020202020204" pitchFamily="34" charset="0"/>
                <a:cs typeface="Arial" panose="020B0604020202020204" pitchFamily="34" charset="0"/>
              </a:endParaRPr>
            </a:p>
          </p:txBody>
        </p:sp>
      </p:grpSp>
      <p:cxnSp>
        <p:nvCxnSpPr>
          <p:cNvPr id="43" name="Straight Arrow Connector 42"/>
          <p:cNvCxnSpPr>
            <a:stCxn id="15" idx="2"/>
            <a:endCxn id="16" idx="0"/>
          </p:cNvCxnSpPr>
          <p:nvPr/>
        </p:nvCxnSpPr>
        <p:spPr>
          <a:xfrm flipH="1">
            <a:off x="3011756" y="3039897"/>
            <a:ext cx="6132242" cy="70292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15" idx="2"/>
            <a:endCxn id="19" idx="0"/>
          </p:cNvCxnSpPr>
          <p:nvPr/>
        </p:nvCxnSpPr>
        <p:spPr>
          <a:xfrm>
            <a:off x="9143998" y="3039897"/>
            <a:ext cx="2" cy="70292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15" idx="2"/>
            <a:endCxn id="23" idx="0"/>
          </p:cNvCxnSpPr>
          <p:nvPr/>
        </p:nvCxnSpPr>
        <p:spPr>
          <a:xfrm>
            <a:off x="9143998" y="3039897"/>
            <a:ext cx="6132245" cy="70292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16" idx="2"/>
          </p:cNvCxnSpPr>
          <p:nvPr/>
        </p:nvCxnSpPr>
        <p:spPr>
          <a:xfrm>
            <a:off x="3011756" y="4950302"/>
            <a:ext cx="0" cy="44958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19" idx="2"/>
          </p:cNvCxnSpPr>
          <p:nvPr/>
        </p:nvCxnSpPr>
        <p:spPr>
          <a:xfrm flipH="1">
            <a:off x="9143998" y="4950302"/>
            <a:ext cx="2" cy="44958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23" idx="2"/>
          </p:cNvCxnSpPr>
          <p:nvPr/>
        </p:nvCxnSpPr>
        <p:spPr>
          <a:xfrm flipH="1">
            <a:off x="15276241" y="4950302"/>
            <a:ext cx="2" cy="44958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0140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up)">
                                      <p:cBhvr>
                                        <p:cTn id="17" dur="500"/>
                                        <p:tgtEl>
                                          <p:spTgt spid="43"/>
                                        </p:tgtEl>
                                      </p:cBhvr>
                                    </p:animEffect>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wipe(up)">
                                      <p:cBhvr>
                                        <p:cTn id="26" dur="500"/>
                                        <p:tgtEl>
                                          <p:spTgt spid="46"/>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wipe(up)">
                                      <p:cBhvr>
                                        <p:cTn id="35" dur="500"/>
                                        <p:tgtEl>
                                          <p:spTgt spid="44"/>
                                        </p:tgtEl>
                                      </p:cBhvr>
                                    </p:animEffect>
                                  </p:childTnLst>
                                </p:cTn>
                              </p:par>
                            </p:childTnLst>
                          </p:cTn>
                        </p:par>
                        <p:par>
                          <p:cTn id="36" fill="hold">
                            <p:stCondLst>
                              <p:cond delay="500"/>
                            </p:stCondLst>
                            <p:childTnLst>
                              <p:par>
                                <p:cTn id="37" presetID="16" presetClass="entr" presetSubtype="21"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barn(inVertical)">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47"/>
                                        </p:tgtEl>
                                        <p:attrNameLst>
                                          <p:attrName>style.visibility</p:attrName>
                                        </p:attrNameLst>
                                      </p:cBhvr>
                                      <p:to>
                                        <p:strVal val="visible"/>
                                      </p:to>
                                    </p:set>
                                    <p:animEffect transition="in" filter="wipe(up)">
                                      <p:cBhvr>
                                        <p:cTn id="44" dur="500"/>
                                        <p:tgtEl>
                                          <p:spTgt spid="47"/>
                                        </p:tgtEl>
                                      </p:cBhvr>
                                    </p:animEffect>
                                  </p:childTnLst>
                                </p:cTn>
                              </p:par>
                            </p:childTnLst>
                          </p:cTn>
                        </p:par>
                        <p:par>
                          <p:cTn id="45" fill="hold">
                            <p:stCondLst>
                              <p:cond delay="500"/>
                            </p:stCondLst>
                            <p:childTnLst>
                              <p:par>
                                <p:cTn id="46" presetID="10" presetClass="entr" presetSubtype="0" fill="hold" nodeType="after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fade">
                                      <p:cBhvr>
                                        <p:cTn id="48" dur="500"/>
                                        <p:tgtEl>
                                          <p:spTgt spid="3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45"/>
                                        </p:tgtEl>
                                        <p:attrNameLst>
                                          <p:attrName>style.visibility</p:attrName>
                                        </p:attrNameLst>
                                      </p:cBhvr>
                                      <p:to>
                                        <p:strVal val="visible"/>
                                      </p:to>
                                    </p:set>
                                    <p:animEffect transition="in" filter="wipe(up)">
                                      <p:cBhvr>
                                        <p:cTn id="53" dur="500"/>
                                        <p:tgtEl>
                                          <p:spTgt spid="45"/>
                                        </p:tgtEl>
                                      </p:cBhvr>
                                    </p:animEffect>
                                  </p:childTnLst>
                                </p:cTn>
                              </p:par>
                            </p:childTnLst>
                          </p:cTn>
                        </p:par>
                        <p:par>
                          <p:cTn id="54" fill="hold">
                            <p:stCondLst>
                              <p:cond delay="500"/>
                            </p:stCondLst>
                            <p:childTnLst>
                              <p:par>
                                <p:cTn id="55" presetID="16" presetClass="entr" presetSubtype="21" fill="hold" grpId="0" nodeType="after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barn(inVertical)">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48"/>
                                        </p:tgtEl>
                                        <p:attrNameLst>
                                          <p:attrName>style.visibility</p:attrName>
                                        </p:attrNameLst>
                                      </p:cBhvr>
                                      <p:to>
                                        <p:strVal val="visible"/>
                                      </p:to>
                                    </p:set>
                                    <p:animEffect transition="in" filter="wipe(up)">
                                      <p:cBhvr>
                                        <p:cTn id="62" dur="500"/>
                                        <p:tgtEl>
                                          <p:spTgt spid="48"/>
                                        </p:tgtEl>
                                      </p:cBhvr>
                                    </p:animEffect>
                                  </p:childTnLst>
                                </p:cTn>
                              </p:par>
                            </p:childTnLst>
                          </p:cTn>
                        </p:par>
                        <p:par>
                          <p:cTn id="63" fill="hold">
                            <p:stCondLst>
                              <p:cond delay="500"/>
                            </p:stCondLst>
                            <p:childTnLst>
                              <p:par>
                                <p:cTn id="64" presetID="10" presetClass="entr" presetSubtype="0" fill="hold" nodeType="after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fade">
                                      <p:cBhvr>
                                        <p:cTn id="6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5" grpId="0" animBg="1"/>
      <p:bldP spid="16" grpId="0" animBg="1"/>
      <p:bldP spid="19" grpId="0" animBg="1"/>
      <p:bldP spid="2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6" name="Google Shape;1294;p42"/>
          <p:cNvSpPr txBox="1">
            <a:spLocks/>
          </p:cNvSpPr>
          <p:nvPr/>
        </p:nvSpPr>
        <p:spPr>
          <a:xfrm>
            <a:off x="1440000" y="495300"/>
            <a:ext cx="15408000" cy="1145400"/>
          </a:xfrm>
          <a:prstGeom prst="rect">
            <a:avLst/>
          </a:prstGeom>
          <a:ln>
            <a:noFill/>
          </a:ln>
        </p:spPr>
        <p:txBody>
          <a:bodyPr spcFirstLastPara="1" vert="horz" wrap="square" lIns="182850" tIns="182850" rIns="182850" bIns="18285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sz="5200" b="1">
                <a:solidFill>
                  <a:srgbClr val="545454"/>
                </a:solidFill>
                <a:latin typeface="Arial" panose="020B0604020202020204" pitchFamily="34" charset="0"/>
                <a:cs typeface="Arial" panose="020B0604020202020204" pitchFamily="34" charset="0"/>
              </a:rPr>
              <a:t>3. Chăm sóc bò sữa</a:t>
            </a:r>
            <a:endParaRPr lang="en-US" sz="5200">
              <a:solidFill>
                <a:srgbClr val="545454"/>
              </a:solidFill>
              <a:latin typeface="Arial" panose="020B0604020202020204" pitchFamily="34" charset="0"/>
              <a:cs typeface="Arial" panose="020B0604020202020204" pitchFamily="34" charset="0"/>
            </a:endParaRPr>
          </a:p>
        </p:txBody>
      </p:sp>
      <p:sp>
        <p:nvSpPr>
          <p:cNvPr id="18" name="Freeform 4"/>
          <p:cNvSpPr/>
          <p:nvPr/>
        </p:nvSpPr>
        <p:spPr>
          <a:xfrm rot="21114932">
            <a:off x="10032814" y="8529296"/>
            <a:ext cx="12733848" cy="4870697"/>
          </a:xfrm>
          <a:custGeom>
            <a:avLst/>
            <a:gdLst/>
            <a:ahLst/>
            <a:cxnLst/>
            <a:rect l="l" t="t" r="r" b="b"/>
            <a:pathLst>
              <a:path w="12733848" h="4870697">
                <a:moveTo>
                  <a:pt x="0" y="0"/>
                </a:moveTo>
                <a:lnTo>
                  <a:pt x="12733849" y="0"/>
                </a:lnTo>
                <a:lnTo>
                  <a:pt x="12733849" y="4870697"/>
                </a:lnTo>
                <a:lnTo>
                  <a:pt x="0" y="48706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9" name="Freeform 8"/>
          <p:cNvSpPr/>
          <p:nvPr/>
        </p:nvSpPr>
        <p:spPr>
          <a:xfrm rot="334582">
            <a:off x="16407909" y="59948"/>
            <a:ext cx="1794438" cy="1850310"/>
          </a:xfrm>
          <a:custGeom>
            <a:avLst/>
            <a:gdLst/>
            <a:ahLst/>
            <a:cxnLst/>
            <a:rect l="l" t="t" r="r" b="b"/>
            <a:pathLst>
              <a:path w="2565830" h="2708650">
                <a:moveTo>
                  <a:pt x="0" y="0"/>
                </a:moveTo>
                <a:lnTo>
                  <a:pt x="2565830" y="0"/>
                </a:lnTo>
                <a:lnTo>
                  <a:pt x="2565830" y="2708649"/>
                </a:lnTo>
                <a:lnTo>
                  <a:pt x="0" y="27086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0" name="Freeform 14"/>
          <p:cNvSpPr/>
          <p:nvPr/>
        </p:nvSpPr>
        <p:spPr>
          <a:xfrm>
            <a:off x="-1219200" y="-419100"/>
            <a:ext cx="3308742" cy="1678959"/>
          </a:xfrm>
          <a:custGeom>
            <a:avLst/>
            <a:gdLst/>
            <a:ahLst/>
            <a:cxnLst/>
            <a:rect l="l" t="t" r="r" b="b"/>
            <a:pathLst>
              <a:path w="2197884" h="1022016">
                <a:moveTo>
                  <a:pt x="0" y="0"/>
                </a:moveTo>
                <a:lnTo>
                  <a:pt x="2197884" y="0"/>
                </a:lnTo>
                <a:lnTo>
                  <a:pt x="2197884" y="1022016"/>
                </a:lnTo>
                <a:lnTo>
                  <a:pt x="0" y="10220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 name="Oval 1"/>
          <p:cNvSpPr/>
          <p:nvPr/>
        </p:nvSpPr>
        <p:spPr>
          <a:xfrm>
            <a:off x="6835971" y="3883126"/>
            <a:ext cx="4616058" cy="311022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lnSpc>
                <a:spcPct val="150000"/>
              </a:lnSpc>
            </a:pPr>
            <a:r>
              <a:rPr lang="nl-NL" sz="3600" b="1">
                <a:latin typeface="Arial" panose="020B0604020202020204" pitchFamily="34" charset="0"/>
                <a:cs typeface="Arial" panose="020B0604020202020204" pitchFamily="34" charset="0"/>
              </a:rPr>
              <a:t>Chăm sóc bò sữa cần lưu ý</a:t>
            </a:r>
            <a:endParaRPr lang="en-US" sz="3600" b="1">
              <a:latin typeface="Arial" panose="020B0604020202020204" pitchFamily="34" charset="0"/>
              <a:cs typeface="Arial" panose="020B0604020202020204" pitchFamily="34" charset="0"/>
            </a:endParaRPr>
          </a:p>
        </p:txBody>
      </p:sp>
      <p:sp>
        <p:nvSpPr>
          <p:cNvPr id="21" name="Rounded Rectangle 20"/>
          <p:cNvSpPr/>
          <p:nvPr/>
        </p:nvSpPr>
        <p:spPr>
          <a:xfrm>
            <a:off x="1219200" y="2324100"/>
            <a:ext cx="5616771" cy="1765441"/>
          </a:xfrm>
          <a:prstGeom prst="roundRect">
            <a:avLst/>
          </a:prstGeom>
          <a:solidFill>
            <a:srgbClr val="FFE8A7"/>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r>
              <a:rPr lang="nl-NL" sz="3600">
                <a:solidFill>
                  <a:schemeClr val="tx1"/>
                </a:solidFill>
                <a:latin typeface="Arial" panose="020B0604020202020204" pitchFamily="34" charset="0"/>
                <a:ea typeface="Calibri" panose="020F0502020204030204" pitchFamily="34" charset="0"/>
                <a:cs typeface="Arial" panose="020B0604020202020204" pitchFamily="34" charset="0"/>
              </a:rPr>
              <a:t>Chống nóng cho bò sữa</a:t>
            </a:r>
            <a:endParaRPr lang="en-US" sz="280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27" name="Rounded Rectangle 26"/>
          <p:cNvSpPr/>
          <p:nvPr/>
        </p:nvSpPr>
        <p:spPr>
          <a:xfrm>
            <a:off x="11487198" y="2324100"/>
            <a:ext cx="5616771" cy="1765441"/>
          </a:xfrm>
          <a:prstGeom prst="roundRect">
            <a:avLst/>
          </a:prstGeom>
          <a:solidFill>
            <a:srgbClr val="FFE8A7"/>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r>
              <a:rPr lang="nl-NL" sz="3600">
                <a:solidFill>
                  <a:schemeClr val="tx1"/>
                </a:solidFill>
                <a:latin typeface="Arial" panose="020B0604020202020204" pitchFamily="34" charset="0"/>
                <a:ea typeface="Calibri" panose="020F0502020204030204" pitchFamily="34" charset="0"/>
                <a:cs typeface="Arial" panose="020B0604020202020204" pitchFamily="34" charset="0"/>
              </a:rPr>
              <a:t>Chiếu sáng hợp lí</a:t>
            </a:r>
            <a:endParaRPr lang="en-US" sz="280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29" name="Rounded Rectangle 28"/>
          <p:cNvSpPr/>
          <p:nvPr/>
        </p:nvSpPr>
        <p:spPr>
          <a:xfrm>
            <a:off x="718844" y="5254727"/>
            <a:ext cx="5616771" cy="1765441"/>
          </a:xfrm>
          <a:prstGeom prst="roundRect">
            <a:avLst/>
          </a:prstGeom>
          <a:solidFill>
            <a:srgbClr val="FFE8A7"/>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r>
              <a:rPr lang="nl-NL" sz="3600">
                <a:solidFill>
                  <a:schemeClr val="tx1"/>
                </a:solidFill>
                <a:latin typeface="Arial" panose="020B0604020202020204" pitchFamily="34" charset="0"/>
                <a:ea typeface="Calibri" panose="020F0502020204030204" pitchFamily="34" charset="0"/>
                <a:cs typeface="Arial" panose="020B0604020202020204" pitchFamily="34" charset="0"/>
              </a:rPr>
              <a:t>Giảm thiểu stress</a:t>
            </a:r>
            <a:endParaRPr lang="en-US" sz="280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30" name="Rounded Rectangle 29"/>
          <p:cNvSpPr/>
          <p:nvPr/>
        </p:nvSpPr>
        <p:spPr>
          <a:xfrm>
            <a:off x="11952385" y="5254726"/>
            <a:ext cx="5616771" cy="1765441"/>
          </a:xfrm>
          <a:prstGeom prst="roundRect">
            <a:avLst/>
          </a:prstGeom>
          <a:solidFill>
            <a:srgbClr val="FFE8A7"/>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r>
              <a:rPr lang="nl-NL" sz="3600">
                <a:solidFill>
                  <a:schemeClr val="tx1"/>
                </a:solidFill>
                <a:latin typeface="Arial" panose="020B0604020202020204" pitchFamily="34" charset="0"/>
                <a:ea typeface="Calibri" panose="020F0502020204030204" pitchFamily="34" charset="0"/>
                <a:cs typeface="Arial" panose="020B0604020202020204" pitchFamily="34" charset="0"/>
              </a:rPr>
              <a:t>Vệ sinh, quản lý sức khỏe</a:t>
            </a:r>
            <a:endParaRPr lang="en-US" sz="280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31" name="Rounded Rectangle 30"/>
          <p:cNvSpPr/>
          <p:nvPr/>
        </p:nvSpPr>
        <p:spPr>
          <a:xfrm>
            <a:off x="6335615" y="7845526"/>
            <a:ext cx="5616771" cy="1765441"/>
          </a:xfrm>
          <a:prstGeom prst="roundRect">
            <a:avLst/>
          </a:prstGeom>
          <a:solidFill>
            <a:srgbClr val="FFE8A7"/>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r>
              <a:rPr lang="nl-NL" sz="3600">
                <a:solidFill>
                  <a:schemeClr val="tx1"/>
                </a:solidFill>
                <a:latin typeface="Arial" panose="020B0604020202020204" pitchFamily="34" charset="0"/>
                <a:ea typeface="Calibri" panose="020F0502020204030204" pitchFamily="34" charset="0"/>
                <a:cs typeface="Arial" panose="020B0604020202020204" pitchFamily="34" charset="0"/>
              </a:rPr>
              <a:t>Khai thác sữa</a:t>
            </a:r>
            <a:endParaRPr lang="en-US" sz="2800">
              <a:solidFill>
                <a:schemeClr val="tx1"/>
              </a:solidFill>
              <a:latin typeface="Arial" panose="020B0604020202020204" pitchFamily="34" charset="0"/>
              <a:ea typeface="Calibri" panose="020F0502020204030204" pitchFamily="34" charset="0"/>
              <a:cs typeface="Arial" panose="020B0604020202020204" pitchFamily="34" charset="0"/>
            </a:endParaRPr>
          </a:p>
        </p:txBody>
      </p:sp>
      <p:cxnSp>
        <p:nvCxnSpPr>
          <p:cNvPr id="5" name="Straight Arrow Connector 4"/>
          <p:cNvCxnSpPr>
            <a:stCxn id="2" idx="1"/>
            <a:endCxn id="21" idx="3"/>
          </p:cNvCxnSpPr>
          <p:nvPr/>
        </p:nvCxnSpPr>
        <p:spPr>
          <a:xfrm flipH="1" flipV="1">
            <a:off x="6835971" y="3206821"/>
            <a:ext cx="676006" cy="113178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2" idx="7"/>
            <a:endCxn id="27" idx="1"/>
          </p:cNvCxnSpPr>
          <p:nvPr/>
        </p:nvCxnSpPr>
        <p:spPr>
          <a:xfrm flipV="1">
            <a:off x="10776023" y="3206821"/>
            <a:ext cx="711175" cy="113178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2" idx="3"/>
            <a:endCxn id="29" idx="3"/>
          </p:cNvCxnSpPr>
          <p:nvPr/>
        </p:nvCxnSpPr>
        <p:spPr>
          <a:xfrm flipH="1" flipV="1">
            <a:off x="6335615" y="6137448"/>
            <a:ext cx="1176362" cy="40041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2" idx="5"/>
            <a:endCxn id="30" idx="1"/>
          </p:cNvCxnSpPr>
          <p:nvPr/>
        </p:nvCxnSpPr>
        <p:spPr>
          <a:xfrm flipV="1">
            <a:off x="10776023" y="6137447"/>
            <a:ext cx="1176362" cy="40041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2" idx="4"/>
            <a:endCxn id="31" idx="0"/>
          </p:cNvCxnSpPr>
          <p:nvPr/>
        </p:nvCxnSpPr>
        <p:spPr>
          <a:xfrm>
            <a:off x="9144000" y="6993346"/>
            <a:ext cx="1" cy="85218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73469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wipe(down)">
                                      <p:cBhvr>
                                        <p:cTn id="26" dur="500"/>
                                        <p:tgtEl>
                                          <p:spTgt spid="32"/>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wipe(down)">
                                      <p:cBhvr>
                                        <p:cTn id="35" dur="500"/>
                                        <p:tgtEl>
                                          <p:spTgt spid="35"/>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wipe(up)">
                                      <p:cBhvr>
                                        <p:cTn id="44" dur="500"/>
                                        <p:tgtEl>
                                          <p:spTgt spid="39"/>
                                        </p:tgtEl>
                                      </p:cBhvr>
                                    </p:animEffect>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500"/>
                                        <p:tgtEl>
                                          <p:spTgt spid="3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wipe(down)">
                                      <p:cBhvr>
                                        <p:cTn id="53" dur="500"/>
                                        <p:tgtEl>
                                          <p:spTgt spid="33"/>
                                        </p:tgtEl>
                                      </p:cBhvr>
                                    </p:animEffect>
                                  </p:childTnLst>
                                </p:cTn>
                              </p:par>
                            </p:childTnLst>
                          </p:cTn>
                        </p:par>
                        <p:par>
                          <p:cTn id="54" fill="hold">
                            <p:stCondLst>
                              <p:cond delay="500"/>
                            </p:stCondLst>
                            <p:childTnLst>
                              <p:par>
                                <p:cTn id="55" presetID="16" presetClass="entr" presetSubtype="21" fill="hold" grpId="0" nodeType="after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barn(inVertical)">
                                      <p:cBhvr>
                                        <p:cTn id="5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animBg="1"/>
      <p:bldP spid="21" grpId="0" animBg="1"/>
      <p:bldP spid="27" grpId="0" animBg="1"/>
      <p:bldP spid="29" grpId="0" animBg="1"/>
      <p:bldP spid="30" grpId="0" animBg="1"/>
      <p:bldP spid="3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7E9DC"/>
        </a:solidFill>
        <a:effectLst/>
      </p:bgPr>
    </p:bg>
    <p:spTree>
      <p:nvGrpSpPr>
        <p:cNvPr id="1" name=""/>
        <p:cNvGrpSpPr/>
        <p:nvPr/>
      </p:nvGrpSpPr>
      <p:grpSpPr>
        <a:xfrm>
          <a:off x="0" y="0"/>
          <a:ext cx="0" cy="0"/>
          <a:chOff x="0" y="0"/>
          <a:chExt cx="0" cy="0"/>
        </a:xfrm>
      </p:grpSpPr>
      <p:grpSp>
        <p:nvGrpSpPr>
          <p:cNvPr id="2" name="Group 2"/>
          <p:cNvGrpSpPr/>
          <p:nvPr/>
        </p:nvGrpSpPr>
        <p:grpSpPr>
          <a:xfrm>
            <a:off x="0" y="3695700"/>
            <a:ext cx="10668000" cy="6591300"/>
            <a:chOff x="0" y="0"/>
            <a:chExt cx="24384000" cy="13716000"/>
          </a:xfrm>
        </p:grpSpPr>
        <p:pic>
          <p:nvPicPr>
            <p:cNvPr id="3" name="Picture 3"/>
            <p:cNvPicPr>
              <a:picLocks noChangeAspect="1"/>
            </p:cNvPicPr>
            <p:nvPr/>
          </p:nvPicPr>
          <p:blipFill>
            <a:blip r:embed="rId2"/>
            <a:srcRect t="12845" b="2249"/>
            <a:stretch>
              <a:fillRect/>
            </a:stretch>
          </p:blipFill>
          <p:spPr>
            <a:xfrm>
              <a:off x="0" y="0"/>
              <a:ext cx="24384000" cy="13716000"/>
            </a:xfrm>
            <a:prstGeom prst="foldedCorner">
              <a:avLst/>
            </a:prstGeom>
          </p:spPr>
        </p:pic>
      </p:grpSp>
      <p:sp>
        <p:nvSpPr>
          <p:cNvPr id="5" name="Freeform 5"/>
          <p:cNvSpPr/>
          <p:nvPr/>
        </p:nvSpPr>
        <p:spPr>
          <a:xfrm rot="9619595">
            <a:off x="6125015" y="-1695928"/>
            <a:ext cx="14202518" cy="10783255"/>
          </a:xfrm>
          <a:custGeom>
            <a:avLst/>
            <a:gdLst/>
            <a:ahLst/>
            <a:cxnLst/>
            <a:rect l="l" t="t" r="r" b="b"/>
            <a:pathLst>
              <a:path w="10504946" h="8325170">
                <a:moveTo>
                  <a:pt x="0" y="0"/>
                </a:moveTo>
                <a:lnTo>
                  <a:pt x="10504946" y="0"/>
                </a:lnTo>
                <a:lnTo>
                  <a:pt x="10504946" y="8325170"/>
                </a:lnTo>
                <a:lnTo>
                  <a:pt x="0" y="83251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Rectangle 9"/>
          <p:cNvSpPr/>
          <p:nvPr/>
        </p:nvSpPr>
        <p:spPr>
          <a:xfrm>
            <a:off x="7162800" y="1562100"/>
            <a:ext cx="10820400" cy="2954655"/>
          </a:xfrm>
          <a:prstGeom prst="rect">
            <a:avLst/>
          </a:prstGeom>
        </p:spPr>
        <p:txBody>
          <a:bodyPr wrap="square">
            <a:spAutoFit/>
          </a:bodyPr>
          <a:lstStyle/>
          <a:p>
            <a:pPr algn="ctr">
              <a:lnSpc>
                <a:spcPct val="150000"/>
              </a:lnSpc>
              <a:spcAft>
                <a:spcPts val="1000"/>
              </a:spcAft>
            </a:pPr>
            <a:r>
              <a:rPr lang="nl-NL" sz="6200" b="1">
                <a:solidFill>
                  <a:srgbClr val="FF914D"/>
                </a:solidFill>
                <a:latin typeface="Arial" panose="020B0604020202020204" pitchFamily="34" charset="0"/>
                <a:ea typeface="Calibri" panose="020F0502020204030204" pitchFamily="34" charset="0"/>
                <a:cs typeface="Arial" panose="020B0604020202020204" pitchFamily="34" charset="0"/>
              </a:rPr>
              <a:t>IV. </a:t>
            </a:r>
            <a:r>
              <a:rPr lang="nl-NL" sz="6200" b="1">
                <a:solidFill>
                  <a:srgbClr val="545454"/>
                </a:solidFill>
                <a:latin typeface="Arial" panose="020B0604020202020204" pitchFamily="34" charset="0"/>
                <a:ea typeface="Calibri" panose="020F0502020204030204" pitchFamily="34" charset="0"/>
                <a:cs typeface="Arial" panose="020B0604020202020204" pitchFamily="34" charset="0"/>
              </a:rPr>
              <a:t>Chế biến thức ăn bổ sung khoáng cho vật nuôi</a:t>
            </a:r>
            <a:endParaRPr lang="en-US" sz="6200">
              <a:solidFill>
                <a:srgbClr val="545454"/>
              </a:solidFill>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6" name="Google Shape;1294;p42"/>
          <p:cNvSpPr txBox="1">
            <a:spLocks/>
          </p:cNvSpPr>
          <p:nvPr/>
        </p:nvSpPr>
        <p:spPr>
          <a:xfrm>
            <a:off x="0" y="495300"/>
            <a:ext cx="18288000" cy="1145400"/>
          </a:xfrm>
          <a:prstGeom prst="rect">
            <a:avLst/>
          </a:prstGeom>
          <a:ln>
            <a:noFill/>
          </a:ln>
        </p:spPr>
        <p:txBody>
          <a:bodyPr spcFirstLastPara="1" vert="horz" wrap="square" lIns="182850" tIns="182850" rIns="182850" bIns="18285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b="1">
                <a:solidFill>
                  <a:srgbClr val="545454"/>
                </a:solidFill>
                <a:latin typeface="Arial" panose="020B0604020202020204" pitchFamily="34" charset="0"/>
                <a:cs typeface="Arial" panose="020B0604020202020204" pitchFamily="34" charset="0"/>
              </a:rPr>
              <a:t>Làm bánh dinh dưỡng (đá liếm) bổ sung khoáng cho trâu, bò</a:t>
            </a:r>
            <a:endParaRPr lang="en-US" sz="5200">
              <a:solidFill>
                <a:srgbClr val="545454"/>
              </a:solidFill>
              <a:latin typeface="Arial" panose="020B0604020202020204" pitchFamily="34" charset="0"/>
              <a:cs typeface="Arial" panose="020B0604020202020204" pitchFamily="34" charset="0"/>
            </a:endParaRPr>
          </a:p>
        </p:txBody>
      </p:sp>
      <p:sp>
        <p:nvSpPr>
          <p:cNvPr id="23" name="Freeform 6"/>
          <p:cNvSpPr/>
          <p:nvPr/>
        </p:nvSpPr>
        <p:spPr>
          <a:xfrm rot="630187" flipH="1">
            <a:off x="-2482141" y="8930315"/>
            <a:ext cx="12733848" cy="4870697"/>
          </a:xfrm>
          <a:custGeom>
            <a:avLst/>
            <a:gdLst/>
            <a:ahLst/>
            <a:cxnLst/>
            <a:rect l="l" t="t" r="r" b="b"/>
            <a:pathLst>
              <a:path w="12733848" h="4870697">
                <a:moveTo>
                  <a:pt x="12733848" y="0"/>
                </a:moveTo>
                <a:lnTo>
                  <a:pt x="0" y="0"/>
                </a:lnTo>
                <a:lnTo>
                  <a:pt x="0" y="4870697"/>
                </a:lnTo>
                <a:lnTo>
                  <a:pt x="12733848" y="4870697"/>
                </a:lnTo>
                <a:lnTo>
                  <a:pt x="1273384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Rounded Rectangle 2"/>
          <p:cNvSpPr/>
          <p:nvPr/>
        </p:nvSpPr>
        <p:spPr>
          <a:xfrm>
            <a:off x="381000" y="2476500"/>
            <a:ext cx="5181600" cy="60960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just">
              <a:lnSpc>
                <a:spcPct val="150000"/>
              </a:lnSpc>
              <a:spcAft>
                <a:spcPts val="0"/>
              </a:spcAft>
            </a:pPr>
            <a:r>
              <a:rPr lang="nl-NL" sz="3600" b="1">
                <a:latin typeface="Arial" panose="020B0604020202020204" pitchFamily="34" charset="0"/>
                <a:ea typeface="Times New Roman" panose="02020603050405020304" pitchFamily="18" charset="0"/>
                <a:cs typeface="Arial" panose="020B0604020202020204" pitchFamily="34" charset="0"/>
              </a:rPr>
              <a:t>Bước 1. </a:t>
            </a:r>
            <a:r>
              <a:rPr lang="nl-NL" sz="3600">
                <a:latin typeface="Arial" panose="020B0604020202020204" pitchFamily="34" charset="0"/>
                <a:ea typeface="Times New Roman" panose="02020603050405020304" pitchFamily="18" charset="0"/>
                <a:cs typeface="Arial" panose="020B0604020202020204" pitchFamily="34" charset="0"/>
              </a:rPr>
              <a:t>Tạo hỗn hợp 1: Cân xi măng trắng và đất sét, trộn đều</a:t>
            </a:r>
            <a:endParaRPr lang="en-US" sz="3600">
              <a:latin typeface="Arial" panose="020B0604020202020204" pitchFamily="34" charset="0"/>
              <a:ea typeface="Calibri" panose="020F0502020204030204" pitchFamily="34" charset="0"/>
              <a:cs typeface="Arial" panose="020B0604020202020204" pitchFamily="34" charset="0"/>
            </a:endParaRPr>
          </a:p>
        </p:txBody>
      </p:sp>
      <p:sp>
        <p:nvSpPr>
          <p:cNvPr id="34" name="Rounded Rectangle 33"/>
          <p:cNvSpPr/>
          <p:nvPr/>
        </p:nvSpPr>
        <p:spPr>
          <a:xfrm>
            <a:off x="6553200" y="2476500"/>
            <a:ext cx="5181600" cy="60960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just">
              <a:lnSpc>
                <a:spcPct val="150000"/>
              </a:lnSpc>
              <a:spcAft>
                <a:spcPts val="0"/>
              </a:spcAft>
            </a:pPr>
            <a:r>
              <a:rPr lang="nl-NL" sz="3600" b="1">
                <a:solidFill>
                  <a:schemeClr val="tx1"/>
                </a:solidFill>
                <a:latin typeface="Arial" panose="020B0604020202020204" pitchFamily="34" charset="0"/>
                <a:ea typeface="Times New Roman" panose="02020603050405020304" pitchFamily="18" charset="0"/>
                <a:cs typeface="Arial" panose="020B0604020202020204" pitchFamily="34" charset="0"/>
              </a:rPr>
              <a:t>Bước 2. </a:t>
            </a:r>
            <a:r>
              <a:rPr lang="nl-NL" sz="3600">
                <a:solidFill>
                  <a:schemeClr val="tx1"/>
                </a:solidFill>
                <a:latin typeface="Arial" panose="020B0604020202020204" pitchFamily="34" charset="0"/>
                <a:ea typeface="Times New Roman" panose="02020603050405020304" pitchFamily="18" charset="0"/>
                <a:cs typeface="Arial" panose="020B0604020202020204" pitchFamily="34" charset="0"/>
              </a:rPr>
              <a:t>Tạo hỗn hợp 2: Cân calcium hydrogen phosphate và calcium carbonate, trộn đều</a:t>
            </a:r>
            <a:endParaRPr lang="en-US" sz="280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36" name="Rounded Rectangle 35"/>
          <p:cNvSpPr/>
          <p:nvPr/>
        </p:nvSpPr>
        <p:spPr>
          <a:xfrm>
            <a:off x="12725400" y="2476500"/>
            <a:ext cx="5181600" cy="60960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just">
              <a:lnSpc>
                <a:spcPct val="150000"/>
              </a:lnSpc>
              <a:spcAft>
                <a:spcPts val="0"/>
              </a:spcAft>
            </a:pPr>
            <a:r>
              <a:rPr lang="nl-NL" sz="3600" b="1">
                <a:solidFill>
                  <a:schemeClr val="tx1"/>
                </a:solidFill>
                <a:latin typeface="Arial" panose="020B0604020202020204" pitchFamily="34" charset="0"/>
                <a:ea typeface="Times New Roman" panose="02020603050405020304" pitchFamily="18" charset="0"/>
                <a:cs typeface="Arial" panose="020B0604020202020204" pitchFamily="34" charset="0"/>
              </a:rPr>
              <a:t>Bước 3. </a:t>
            </a:r>
            <a:r>
              <a:rPr lang="nl-NL" sz="3600">
                <a:solidFill>
                  <a:schemeClr val="tx1"/>
                </a:solidFill>
                <a:latin typeface="Arial" panose="020B0604020202020204" pitchFamily="34" charset="0"/>
                <a:ea typeface="Times New Roman" panose="02020603050405020304" pitchFamily="18" charset="0"/>
                <a:cs typeface="Arial" panose="020B0604020202020204" pitchFamily="34" charset="0"/>
              </a:rPr>
              <a:t>Tạo hỗn hợp 3: Cân muối ăn và magnesium sulfate, trộn đều</a:t>
            </a:r>
            <a:endParaRPr lang="en-US" sz="280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6" name="Right Arrow 5"/>
          <p:cNvSpPr/>
          <p:nvPr/>
        </p:nvSpPr>
        <p:spPr>
          <a:xfrm>
            <a:off x="5715000" y="4876800"/>
            <a:ext cx="685800" cy="12954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ight Arrow 36"/>
          <p:cNvSpPr/>
          <p:nvPr/>
        </p:nvSpPr>
        <p:spPr>
          <a:xfrm>
            <a:off x="11887200" y="4876800"/>
            <a:ext cx="685800" cy="12954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10273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edg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par>
                          <p:cTn id="18" fill="hold">
                            <p:stCondLst>
                              <p:cond delay="500"/>
                            </p:stCondLst>
                            <p:childTnLst>
                              <p:par>
                                <p:cTn id="19" presetID="20" presetClass="entr" presetSubtype="0" fill="hold" grpId="0" nodeType="after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wedge">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wipe(left)">
                                      <p:cBhvr>
                                        <p:cTn id="26" dur="500"/>
                                        <p:tgtEl>
                                          <p:spTgt spid="37"/>
                                        </p:tgtEl>
                                      </p:cBhvr>
                                    </p:animEffect>
                                  </p:childTnLst>
                                </p:cTn>
                              </p:par>
                            </p:childTnLst>
                          </p:cTn>
                        </p:par>
                        <p:par>
                          <p:cTn id="27" fill="hold">
                            <p:stCondLst>
                              <p:cond delay="500"/>
                            </p:stCondLst>
                            <p:childTnLst>
                              <p:par>
                                <p:cTn id="28" presetID="20" presetClass="entr" presetSubtype="0" fill="hold" grpId="0" nodeType="after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wedge">
                                      <p:cBhvr>
                                        <p:cTn id="3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 grpId="0" animBg="1"/>
      <p:bldP spid="34" grpId="0" animBg="1"/>
      <p:bldP spid="36" grpId="0" animBg="1"/>
      <p:bldP spid="6" grpId="0" animBg="1"/>
      <p:bldP spid="3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3" name="Freeform 6"/>
          <p:cNvSpPr/>
          <p:nvPr/>
        </p:nvSpPr>
        <p:spPr>
          <a:xfrm rot="630187" flipH="1">
            <a:off x="-2482141" y="8930315"/>
            <a:ext cx="12733848" cy="4870697"/>
          </a:xfrm>
          <a:custGeom>
            <a:avLst/>
            <a:gdLst/>
            <a:ahLst/>
            <a:cxnLst/>
            <a:rect l="l" t="t" r="r" b="b"/>
            <a:pathLst>
              <a:path w="12733848" h="4870697">
                <a:moveTo>
                  <a:pt x="12733848" y="0"/>
                </a:moveTo>
                <a:lnTo>
                  <a:pt x="0" y="0"/>
                </a:lnTo>
                <a:lnTo>
                  <a:pt x="0" y="4870697"/>
                </a:lnTo>
                <a:lnTo>
                  <a:pt x="12733848" y="4870697"/>
                </a:lnTo>
                <a:lnTo>
                  <a:pt x="1273384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4" name="Rounded Rectangle 23"/>
          <p:cNvSpPr/>
          <p:nvPr/>
        </p:nvSpPr>
        <p:spPr>
          <a:xfrm>
            <a:off x="609600" y="876301"/>
            <a:ext cx="3200400" cy="16764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nl-NL" sz="3600" b="1">
                <a:solidFill>
                  <a:schemeClr val="tx1"/>
                </a:solidFill>
                <a:latin typeface="Arial" panose="020B0604020202020204" pitchFamily="34" charset="0"/>
                <a:ea typeface="Calibri" panose="020F0502020204030204" pitchFamily="34" charset="0"/>
                <a:cs typeface="Arial" panose="020B0604020202020204" pitchFamily="34" charset="0"/>
              </a:rPr>
              <a:t>Bước 4</a:t>
            </a:r>
            <a:endParaRPr lang="en-US" sz="3600" b="1">
              <a:solidFill>
                <a:schemeClr val="tx1"/>
              </a:solidFill>
              <a:latin typeface="Arial" panose="020B0604020202020204" pitchFamily="34" charset="0"/>
              <a:cs typeface="Arial" panose="020B0604020202020204" pitchFamily="34" charset="0"/>
            </a:endParaRPr>
          </a:p>
        </p:txBody>
      </p:sp>
      <p:sp>
        <p:nvSpPr>
          <p:cNvPr id="25" name="Rounded Rectangle 24"/>
          <p:cNvSpPr/>
          <p:nvPr/>
        </p:nvSpPr>
        <p:spPr>
          <a:xfrm>
            <a:off x="5334000" y="876300"/>
            <a:ext cx="12344400" cy="1676401"/>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spcAft>
                <a:spcPts val="0"/>
              </a:spcAft>
            </a:pPr>
            <a:r>
              <a:rPr lang="nl-NL" sz="3600">
                <a:solidFill>
                  <a:schemeClr val="tx1"/>
                </a:solidFill>
                <a:latin typeface="Arial" panose="020B0604020202020204" pitchFamily="34" charset="0"/>
                <a:ea typeface="Times New Roman" panose="02020603050405020304" pitchFamily="18" charset="0"/>
                <a:cs typeface="Arial" panose="020B0604020202020204" pitchFamily="34" charset="0"/>
              </a:rPr>
              <a:t>Tạo hỗn hợp 4: Đổ hỗn hợp 1 vào hỗn hợp 2, trộn đều</a:t>
            </a:r>
            <a:endParaRPr lang="en-US" sz="280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28" name="Right Arrow 27"/>
          <p:cNvSpPr/>
          <p:nvPr/>
        </p:nvSpPr>
        <p:spPr>
          <a:xfrm>
            <a:off x="4191000" y="1160847"/>
            <a:ext cx="762000" cy="1107306"/>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 name="Rounded Rectangle 7"/>
          <p:cNvSpPr/>
          <p:nvPr/>
        </p:nvSpPr>
        <p:spPr>
          <a:xfrm>
            <a:off x="609600" y="3126807"/>
            <a:ext cx="3200400" cy="16764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nl-NL" sz="3600" b="1">
                <a:solidFill>
                  <a:schemeClr val="tx1"/>
                </a:solidFill>
                <a:latin typeface="Arial" panose="020B0604020202020204" pitchFamily="34" charset="0"/>
                <a:ea typeface="Calibri" panose="020F0502020204030204" pitchFamily="34" charset="0"/>
                <a:cs typeface="Arial" panose="020B0604020202020204" pitchFamily="34" charset="0"/>
              </a:rPr>
              <a:t>Bước 5</a:t>
            </a:r>
            <a:endParaRPr lang="en-US" sz="3600" b="1">
              <a:solidFill>
                <a:schemeClr val="tx1"/>
              </a:solidFill>
              <a:latin typeface="Arial" panose="020B0604020202020204" pitchFamily="34" charset="0"/>
              <a:cs typeface="Arial" panose="020B0604020202020204" pitchFamily="34" charset="0"/>
            </a:endParaRPr>
          </a:p>
        </p:txBody>
      </p:sp>
      <p:sp>
        <p:nvSpPr>
          <p:cNvPr id="9" name="Rounded Rectangle 8"/>
          <p:cNvSpPr/>
          <p:nvPr/>
        </p:nvSpPr>
        <p:spPr>
          <a:xfrm>
            <a:off x="5334000" y="3126806"/>
            <a:ext cx="12344400" cy="1676401"/>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spcAft>
                <a:spcPts val="0"/>
              </a:spcAft>
            </a:pPr>
            <a:r>
              <a:rPr lang="nl-NL" sz="3600">
                <a:solidFill>
                  <a:schemeClr val="tx1"/>
                </a:solidFill>
                <a:latin typeface="Arial" panose="020B0604020202020204" pitchFamily="34" charset="0"/>
                <a:ea typeface="Times New Roman" panose="02020603050405020304" pitchFamily="18" charset="0"/>
                <a:cs typeface="Arial" panose="020B0604020202020204" pitchFamily="34" charset="0"/>
              </a:rPr>
              <a:t>Tạo hỗn hợp 5: Đổ hỗn hợp 3 vào hỗn hợp 4, trộn đều</a:t>
            </a:r>
            <a:endParaRPr lang="en-US" sz="280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10" name="Right Arrow 9"/>
          <p:cNvSpPr/>
          <p:nvPr/>
        </p:nvSpPr>
        <p:spPr>
          <a:xfrm>
            <a:off x="4191000" y="3411353"/>
            <a:ext cx="762000" cy="1107306"/>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1" name="Rounded Rectangle 10"/>
          <p:cNvSpPr/>
          <p:nvPr/>
        </p:nvSpPr>
        <p:spPr>
          <a:xfrm>
            <a:off x="609600" y="6598919"/>
            <a:ext cx="3200400" cy="16764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nl-NL" sz="3600" b="1">
                <a:solidFill>
                  <a:schemeClr val="tx1"/>
                </a:solidFill>
                <a:latin typeface="Arial" panose="020B0604020202020204" pitchFamily="34" charset="0"/>
                <a:ea typeface="Calibri" panose="020F0502020204030204" pitchFamily="34" charset="0"/>
                <a:cs typeface="Arial" panose="020B0604020202020204" pitchFamily="34" charset="0"/>
              </a:rPr>
              <a:t>Bước 5</a:t>
            </a:r>
            <a:endParaRPr lang="en-US" sz="3600" b="1">
              <a:solidFill>
                <a:schemeClr val="tx1"/>
              </a:solidFill>
              <a:latin typeface="Arial" panose="020B0604020202020204" pitchFamily="34" charset="0"/>
              <a:cs typeface="Arial" panose="020B0604020202020204" pitchFamily="34" charset="0"/>
            </a:endParaRPr>
          </a:p>
        </p:txBody>
      </p:sp>
      <p:sp>
        <p:nvSpPr>
          <p:cNvPr id="12" name="Rounded Rectangle 11"/>
          <p:cNvSpPr/>
          <p:nvPr/>
        </p:nvSpPr>
        <p:spPr>
          <a:xfrm>
            <a:off x="5334000" y="5377312"/>
            <a:ext cx="12344400" cy="410958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lnSpc>
                <a:spcPct val="150000"/>
              </a:lnSpc>
              <a:spcAft>
                <a:spcPts val="0"/>
              </a:spcAft>
            </a:pPr>
            <a:r>
              <a:rPr lang="nl-NL" sz="3600">
                <a:latin typeface="Arial" panose="020B0604020202020204" pitchFamily="34" charset="0"/>
                <a:ea typeface="Times New Roman" panose="02020603050405020304" pitchFamily="18" charset="0"/>
                <a:cs typeface="Arial" panose="020B0604020202020204" pitchFamily="34" charset="0"/>
              </a:rPr>
              <a:t>Trộn hỗn hợp 5 với nước. Sau khi trộn. cho một ít hỗn hợp vào lòng bàn tay nắm lại, nếu thấy tạo được hình trong lòng bàn tay, khi buông tay ra hỗn hợp không bị rạn, vỡ là phù hợp</a:t>
            </a:r>
            <a:endParaRPr lang="en-US" sz="2800">
              <a:latin typeface="Arial" panose="020B0604020202020204" pitchFamily="34" charset="0"/>
              <a:ea typeface="Calibri" panose="020F0502020204030204" pitchFamily="34" charset="0"/>
              <a:cs typeface="Arial" panose="020B0604020202020204" pitchFamily="34" charset="0"/>
            </a:endParaRPr>
          </a:p>
        </p:txBody>
      </p:sp>
      <p:sp>
        <p:nvSpPr>
          <p:cNvPr id="13" name="Right Arrow 12"/>
          <p:cNvSpPr/>
          <p:nvPr/>
        </p:nvSpPr>
        <p:spPr>
          <a:xfrm>
            <a:off x="4191000" y="6878453"/>
            <a:ext cx="762000" cy="1107306"/>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68982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edg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2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edg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par>
                          <p:cTn id="27" fill="hold">
                            <p:stCondLst>
                              <p:cond delay="500"/>
                            </p:stCondLst>
                            <p:childTnLst>
                              <p:par>
                                <p:cTn id="28" presetID="14" presetClass="entr" presetSubtype="10"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randombar(horizont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0"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edg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left)">
                                      <p:cBhvr>
                                        <p:cTn id="40" dur="500"/>
                                        <p:tgtEl>
                                          <p:spTgt spid="13"/>
                                        </p:tgtEl>
                                      </p:cBhvr>
                                    </p:animEffect>
                                  </p:childTnLst>
                                </p:cTn>
                              </p:par>
                            </p:childTnLst>
                          </p:cTn>
                        </p:par>
                        <p:par>
                          <p:cTn id="41" fill="hold">
                            <p:stCondLst>
                              <p:cond delay="500"/>
                            </p:stCondLst>
                            <p:childTnLst>
                              <p:par>
                                <p:cTn id="42" presetID="14" presetClass="entr" presetSubtype="10" fill="hold" grpId="0" nodeType="after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randombar(horizontal)">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8" grpId="0" animBg="1"/>
      <p:bldP spid="8" grpId="0" animBg="1"/>
      <p:bldP spid="9" grpId="0" animBg="1"/>
      <p:bldP spid="10" grpId="0" animBg="1"/>
      <p:bldP spid="11" grpId="0" animBg="1"/>
      <p:bldP spid="12" grpId="0" animBg="1"/>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6" name="Google Shape;1294;p42"/>
          <p:cNvSpPr txBox="1">
            <a:spLocks/>
          </p:cNvSpPr>
          <p:nvPr/>
        </p:nvSpPr>
        <p:spPr>
          <a:xfrm>
            <a:off x="0" y="495300"/>
            <a:ext cx="18288000" cy="1145400"/>
          </a:xfrm>
          <a:prstGeom prst="rect">
            <a:avLst/>
          </a:prstGeom>
          <a:ln>
            <a:noFill/>
          </a:ln>
        </p:spPr>
        <p:txBody>
          <a:bodyPr spcFirstLastPara="1" vert="horz" wrap="square" lIns="182850" tIns="182850" rIns="182850" bIns="18285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b="1">
                <a:solidFill>
                  <a:srgbClr val="545454"/>
                </a:solidFill>
                <a:latin typeface="Arial" panose="020B0604020202020204" pitchFamily="34" charset="0"/>
                <a:cs typeface="Arial" panose="020B0604020202020204" pitchFamily="34" charset="0"/>
              </a:rPr>
              <a:t>Làm bánh dinh dưỡng (đá liếm) bổ sung khoáng cho trâu, bò</a:t>
            </a:r>
            <a:endParaRPr lang="en-US" sz="5200">
              <a:solidFill>
                <a:srgbClr val="545454"/>
              </a:solidFill>
              <a:latin typeface="Arial" panose="020B0604020202020204" pitchFamily="34" charset="0"/>
              <a:cs typeface="Arial" panose="020B0604020202020204" pitchFamily="34" charset="0"/>
            </a:endParaRPr>
          </a:p>
        </p:txBody>
      </p:sp>
      <p:sp>
        <p:nvSpPr>
          <p:cNvPr id="23" name="Freeform 6"/>
          <p:cNvSpPr/>
          <p:nvPr/>
        </p:nvSpPr>
        <p:spPr>
          <a:xfrm rot="630187" flipH="1">
            <a:off x="-2482141" y="8930315"/>
            <a:ext cx="12733848" cy="4870697"/>
          </a:xfrm>
          <a:custGeom>
            <a:avLst/>
            <a:gdLst/>
            <a:ahLst/>
            <a:cxnLst/>
            <a:rect l="l" t="t" r="r" b="b"/>
            <a:pathLst>
              <a:path w="12733848" h="4870697">
                <a:moveTo>
                  <a:pt x="12733848" y="0"/>
                </a:moveTo>
                <a:lnTo>
                  <a:pt x="0" y="0"/>
                </a:lnTo>
                <a:lnTo>
                  <a:pt x="0" y="4870697"/>
                </a:lnTo>
                <a:lnTo>
                  <a:pt x="12733848" y="4870697"/>
                </a:lnTo>
                <a:lnTo>
                  <a:pt x="1273384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 name="Rounded Rectangle 1"/>
          <p:cNvSpPr/>
          <p:nvPr/>
        </p:nvSpPr>
        <p:spPr>
          <a:xfrm>
            <a:off x="2609141" y="2247900"/>
            <a:ext cx="4191000" cy="15240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600" b="1">
                <a:solidFill>
                  <a:schemeClr val="tx1"/>
                </a:solidFill>
                <a:latin typeface="Arial" panose="020B0604020202020204" pitchFamily="34" charset="0"/>
                <a:cs typeface="Arial" panose="020B0604020202020204" pitchFamily="34" charset="0"/>
              </a:rPr>
              <a:t>Bước 7</a:t>
            </a:r>
          </a:p>
        </p:txBody>
      </p:sp>
      <p:sp>
        <p:nvSpPr>
          <p:cNvPr id="10" name="Rounded Rectangle 9"/>
          <p:cNvSpPr/>
          <p:nvPr/>
        </p:nvSpPr>
        <p:spPr>
          <a:xfrm>
            <a:off x="11448342" y="2247900"/>
            <a:ext cx="4191000" cy="15240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600" b="1">
                <a:solidFill>
                  <a:schemeClr val="tx1"/>
                </a:solidFill>
                <a:latin typeface="Arial" panose="020B0604020202020204" pitchFamily="34" charset="0"/>
                <a:cs typeface="Arial" panose="020B0604020202020204" pitchFamily="34" charset="0"/>
              </a:rPr>
              <a:t>Bước 8</a:t>
            </a:r>
          </a:p>
        </p:txBody>
      </p:sp>
      <p:sp>
        <p:nvSpPr>
          <p:cNvPr id="11" name="Rounded Rectangle 10"/>
          <p:cNvSpPr/>
          <p:nvPr/>
        </p:nvSpPr>
        <p:spPr>
          <a:xfrm>
            <a:off x="1103483" y="5219700"/>
            <a:ext cx="7202317" cy="4038600"/>
          </a:xfrm>
          <a:prstGeom prst="roundRect">
            <a:avLst/>
          </a:prstGeom>
          <a:solidFill>
            <a:schemeClr val="bg1"/>
          </a:solidFill>
        </p:spPr>
        <p:style>
          <a:lnRef idx="1">
            <a:schemeClr val="dk1"/>
          </a:lnRef>
          <a:fillRef idx="2">
            <a:schemeClr val="dk1"/>
          </a:fillRef>
          <a:effectRef idx="1">
            <a:schemeClr val="dk1"/>
          </a:effectRef>
          <a:fontRef idx="minor">
            <a:schemeClr val="dk1"/>
          </a:fontRef>
        </p:style>
        <p:txBody>
          <a:bodyPr rtlCol="0" anchor="ctr"/>
          <a:lstStyle/>
          <a:p>
            <a:pPr algn="ctr"/>
            <a:r>
              <a:rPr lang="nl-NL" sz="3600">
                <a:latin typeface="Arial" panose="020B0604020202020204" pitchFamily="34" charset="0"/>
                <a:ea typeface="Times New Roman" panose="02020603050405020304" pitchFamily="18" charset="0"/>
                <a:cs typeface="Arial" panose="020B0604020202020204" pitchFamily="34" charset="0"/>
              </a:rPr>
              <a:t>Tạo bánh dinh dưỡng</a:t>
            </a:r>
            <a:endParaRPr lang="en-US" sz="3600" b="1">
              <a:solidFill>
                <a:schemeClr val="tx1"/>
              </a:solidFill>
              <a:latin typeface="Arial" panose="020B0604020202020204" pitchFamily="34" charset="0"/>
              <a:cs typeface="Arial" panose="020B0604020202020204" pitchFamily="34" charset="0"/>
            </a:endParaRPr>
          </a:p>
        </p:txBody>
      </p:sp>
      <p:sp>
        <p:nvSpPr>
          <p:cNvPr id="13" name="Rounded Rectangle 12"/>
          <p:cNvSpPr/>
          <p:nvPr/>
        </p:nvSpPr>
        <p:spPr>
          <a:xfrm>
            <a:off x="9942683" y="5219700"/>
            <a:ext cx="7202317" cy="4038600"/>
          </a:xfrm>
          <a:prstGeom prst="roundRect">
            <a:avLst/>
          </a:prstGeom>
          <a:solidFill>
            <a:schemeClr val="bg1"/>
          </a:solidFill>
        </p:spPr>
        <p:style>
          <a:lnRef idx="1">
            <a:schemeClr val="dk1"/>
          </a:lnRef>
          <a:fillRef idx="2">
            <a:schemeClr val="dk1"/>
          </a:fillRef>
          <a:effectRef idx="1">
            <a:schemeClr val="dk1"/>
          </a:effectRef>
          <a:fontRef idx="minor">
            <a:schemeClr val="dk1"/>
          </a:fontRef>
        </p:style>
        <p:txBody>
          <a:bodyPr rtlCol="0" anchor="ctr"/>
          <a:lstStyle/>
          <a:p>
            <a:pPr algn="just">
              <a:lnSpc>
                <a:spcPct val="150000"/>
              </a:lnSpc>
              <a:spcAft>
                <a:spcPts val="0"/>
              </a:spcAft>
            </a:pPr>
            <a:r>
              <a:rPr lang="nl-NL" sz="3600">
                <a:latin typeface="Arial" panose="020B0604020202020204" pitchFamily="34" charset="0"/>
                <a:ea typeface="Times New Roman" panose="02020603050405020304" pitchFamily="18" charset="0"/>
                <a:cs typeface="Arial" panose="020B0604020202020204" pitchFamily="34" charset="0"/>
              </a:rPr>
              <a:t>Làm khô: Phơi nắng từ 2 đến 3 ngày cho đá khô và rắn lại, đem sử dụng</a:t>
            </a:r>
            <a:endParaRPr lang="en-US" sz="2800">
              <a:latin typeface="Arial" panose="020B0604020202020204" pitchFamily="34" charset="0"/>
              <a:ea typeface="Calibri" panose="020F0502020204030204" pitchFamily="34" charset="0"/>
              <a:cs typeface="Arial" panose="020B0604020202020204" pitchFamily="34" charset="0"/>
            </a:endParaRPr>
          </a:p>
        </p:txBody>
      </p:sp>
      <p:sp>
        <p:nvSpPr>
          <p:cNvPr id="5" name="Down Arrow 4"/>
          <p:cNvSpPr/>
          <p:nvPr/>
        </p:nvSpPr>
        <p:spPr>
          <a:xfrm>
            <a:off x="4142311" y="4064782"/>
            <a:ext cx="1124659" cy="862036"/>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5" name="Down Arrow 14"/>
          <p:cNvSpPr/>
          <p:nvPr/>
        </p:nvSpPr>
        <p:spPr>
          <a:xfrm>
            <a:off x="12981511" y="4064782"/>
            <a:ext cx="1124659" cy="862036"/>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0431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up)">
                                      <p:cBhvr>
                                        <p:cTn id="26" dur="500"/>
                                        <p:tgtEl>
                                          <p:spTgt spid="15"/>
                                        </p:tgtEl>
                                      </p:cBhvr>
                                    </p:animEffect>
                                  </p:childTnLst>
                                </p:cTn>
                              </p:par>
                            </p:childTnLst>
                          </p:cTn>
                        </p:par>
                        <p:par>
                          <p:cTn id="27" fill="hold">
                            <p:stCondLst>
                              <p:cond delay="500"/>
                            </p:stCondLst>
                            <p:childTnLst>
                              <p:par>
                                <p:cTn id="28" presetID="16" presetClass="entr" presetSubtype="21"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1" grpId="0" animBg="1"/>
      <p:bldP spid="13" grpId="0" animBg="1"/>
      <p:bldP spid="5" grpId="0" animBg="1"/>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6" name="Google Shape;1294;p42"/>
          <p:cNvSpPr txBox="1">
            <a:spLocks/>
          </p:cNvSpPr>
          <p:nvPr/>
        </p:nvSpPr>
        <p:spPr>
          <a:xfrm>
            <a:off x="0" y="495300"/>
            <a:ext cx="18288000" cy="1145400"/>
          </a:xfrm>
          <a:prstGeom prst="rect">
            <a:avLst/>
          </a:prstGeom>
          <a:ln>
            <a:noFill/>
          </a:ln>
        </p:spPr>
        <p:txBody>
          <a:bodyPr spcFirstLastPara="1" vert="horz" wrap="square" lIns="182850" tIns="182850" rIns="182850" bIns="18285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b="1">
                <a:solidFill>
                  <a:srgbClr val="545454"/>
                </a:solidFill>
                <a:latin typeface="Arial" panose="020B0604020202020204" pitchFamily="34" charset="0"/>
                <a:cs typeface="Arial" panose="020B0604020202020204" pitchFamily="34" charset="0"/>
              </a:rPr>
              <a:t>Làm thức ăn bổ sung khoáng cho gia cầm và chim cảnh </a:t>
            </a:r>
            <a:endParaRPr lang="en-US" sz="5200">
              <a:solidFill>
                <a:srgbClr val="545454"/>
              </a:solidFill>
              <a:latin typeface="Arial" panose="020B0604020202020204" pitchFamily="34" charset="0"/>
              <a:cs typeface="Arial" panose="020B0604020202020204" pitchFamily="34" charset="0"/>
            </a:endParaRPr>
          </a:p>
        </p:txBody>
      </p:sp>
      <p:sp>
        <p:nvSpPr>
          <p:cNvPr id="4" name="Rectangle 3"/>
          <p:cNvSpPr/>
          <p:nvPr/>
        </p:nvSpPr>
        <p:spPr>
          <a:xfrm>
            <a:off x="990600" y="2123346"/>
            <a:ext cx="16306800" cy="7363554"/>
          </a:xfrm>
          <a:prstGeom prst="rect">
            <a:avLst/>
          </a:prstGeom>
        </p:spPr>
        <p:txBody>
          <a:bodyPr wrap="square">
            <a:spAutoFit/>
          </a:bodyPr>
          <a:lstStyle/>
          <a:p>
            <a:pPr algn="just">
              <a:lnSpc>
                <a:spcPct val="150000"/>
              </a:lnSpc>
              <a:spcAft>
                <a:spcPts val="0"/>
              </a:spcAft>
            </a:pPr>
            <a:r>
              <a:rPr lang="nl-NL" sz="3500" b="1">
                <a:latin typeface="Arial" panose="020B0604020202020204" pitchFamily="34" charset="0"/>
                <a:ea typeface="Times New Roman" panose="02020603050405020304" pitchFamily="18" charset="0"/>
                <a:cs typeface="Arial" panose="020B0604020202020204" pitchFamily="34" charset="0"/>
              </a:rPr>
              <a:t>Bước 1. </a:t>
            </a:r>
            <a:r>
              <a:rPr lang="nl-NL" sz="3500">
                <a:latin typeface="Arial" panose="020B0604020202020204" pitchFamily="34" charset="0"/>
                <a:ea typeface="Times New Roman" panose="02020603050405020304" pitchFamily="18" charset="0"/>
                <a:cs typeface="Arial" panose="020B0604020202020204" pitchFamily="34" charset="0"/>
              </a:rPr>
              <a:t>Chuẩn bị nguyên liệu (Thu gom vỏ trứng, vỏ sò, vỏ hến hoặc vỏ ngao, sỏi... rồi rửa sạch, phơi khô tự nhiên)</a:t>
            </a:r>
            <a:endParaRPr lang="en-US" sz="3500">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nl-NL" sz="3500" b="1">
                <a:latin typeface="Arial" panose="020B0604020202020204" pitchFamily="34" charset="0"/>
                <a:ea typeface="Times New Roman" panose="02020603050405020304" pitchFamily="18" charset="0"/>
                <a:cs typeface="Arial" panose="020B0604020202020204" pitchFamily="34" charset="0"/>
              </a:rPr>
              <a:t>Bước 2. </a:t>
            </a:r>
            <a:r>
              <a:rPr lang="nl-NL" sz="3500">
                <a:latin typeface="Arial" panose="020B0604020202020204" pitchFamily="34" charset="0"/>
                <a:ea typeface="Times New Roman" panose="02020603050405020304" pitchFamily="18" charset="0"/>
                <a:cs typeface="Arial" panose="020B0604020202020204" pitchFamily="34" charset="0"/>
              </a:rPr>
              <a:t>Xử lí nguyên liệu</a:t>
            </a:r>
            <a:endParaRPr lang="en-US" sz="3500">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Aft>
                <a:spcPts val="0"/>
              </a:spcAft>
              <a:buFontTx/>
              <a:buChar char="-"/>
            </a:pPr>
            <a:r>
              <a:rPr lang="nl-NL" sz="3500">
                <a:latin typeface="Arial" panose="020B0604020202020204" pitchFamily="34" charset="0"/>
                <a:ea typeface="Times New Roman" panose="02020603050405020304" pitchFamily="18" charset="0"/>
                <a:cs typeface="Arial" panose="020B0604020202020204" pitchFamily="34" charset="0"/>
              </a:rPr>
              <a:t>Đối với vỏ trứng: cho vào luộc sởi khoảng 10 phút để loại bỏ các mảm bệnh (nếu có), sau đó vớt ra, để cho ráo nước. Cho vào trong lò nướng ở nhiệt độ từ 90°C đền 100 °C trong khoảng 10 phút hoặc rang trên bếp lửa khoảng 15 phút đề làm khô hoàn toàn vỏ trứng.</a:t>
            </a:r>
            <a:endParaRPr lang="en-US" sz="3500">
              <a:latin typeface="Arial" panose="020B0604020202020204" pitchFamily="34" charset="0"/>
              <a:ea typeface="Times New Roman" panose="02020603050405020304" pitchFamily="18" charset="0"/>
              <a:cs typeface="Arial" panose="020B0604020202020204" pitchFamily="34" charset="0"/>
            </a:endParaRPr>
          </a:p>
          <a:p>
            <a:pPr marL="457200" indent="-457200" algn="just">
              <a:lnSpc>
                <a:spcPct val="150000"/>
              </a:lnSpc>
              <a:spcAft>
                <a:spcPts val="0"/>
              </a:spcAft>
              <a:buFontTx/>
              <a:buChar char="-"/>
            </a:pPr>
            <a:r>
              <a:rPr lang="nl-NL" sz="3500">
                <a:latin typeface="Arial" panose="020B0604020202020204" pitchFamily="34" charset="0"/>
                <a:ea typeface="Times New Roman" panose="02020603050405020304" pitchFamily="18" charset="0"/>
                <a:cs typeface="Arial" panose="020B0604020202020204" pitchFamily="34" charset="0"/>
              </a:rPr>
              <a:t>Đối với vỏ sò, vỏ hến hoặc vỏ ngao: sấy trong lò nướng ở nhiệt độ khoảng 150°C</a:t>
            </a:r>
            <a:r>
              <a:rPr lang="en-US" sz="3500">
                <a:latin typeface="Arial" panose="020B0604020202020204" pitchFamily="34" charset="0"/>
                <a:ea typeface="Times New Roman" panose="02020603050405020304" pitchFamily="18" charset="0"/>
                <a:cs typeface="Arial" panose="020B0604020202020204" pitchFamily="34" charset="0"/>
              </a:rPr>
              <a:t> </a:t>
            </a:r>
            <a:r>
              <a:rPr lang="nl-NL" sz="3500">
                <a:latin typeface="Arial" panose="020B0604020202020204" pitchFamily="34" charset="0"/>
                <a:ea typeface="Times New Roman" panose="02020603050405020304" pitchFamily="18" charset="0"/>
                <a:cs typeface="Arial" panose="020B0604020202020204" pitchFamily="34" charset="0"/>
              </a:rPr>
              <a:t>trong khoảng 20 phút (có thế dùng trấu, rơm rạ đề hun).</a:t>
            </a:r>
            <a:endParaRPr lang="en-US" sz="3500">
              <a:effectLst/>
              <a:latin typeface="Arial" panose="020B0604020202020204" pitchFamily="34" charset="0"/>
              <a:ea typeface="Calibri" panose="020F0502020204030204" pitchFamily="34" charset="0"/>
              <a:cs typeface="Arial" panose="020B0604020202020204" pitchFamily="34" charset="0"/>
            </a:endParaRPr>
          </a:p>
        </p:txBody>
      </p:sp>
      <p:sp>
        <p:nvSpPr>
          <p:cNvPr id="12" name="Freeform 8"/>
          <p:cNvSpPr/>
          <p:nvPr/>
        </p:nvSpPr>
        <p:spPr>
          <a:xfrm rot="334582">
            <a:off x="16179308" y="8579107"/>
            <a:ext cx="1794438" cy="1850310"/>
          </a:xfrm>
          <a:custGeom>
            <a:avLst/>
            <a:gdLst/>
            <a:ahLst/>
            <a:cxnLst/>
            <a:rect l="l" t="t" r="r" b="b"/>
            <a:pathLst>
              <a:path w="2565830" h="2708650">
                <a:moveTo>
                  <a:pt x="0" y="0"/>
                </a:moveTo>
                <a:lnTo>
                  <a:pt x="2565830" y="0"/>
                </a:lnTo>
                <a:lnTo>
                  <a:pt x="2565830" y="2708649"/>
                </a:lnTo>
                <a:lnTo>
                  <a:pt x="0" y="27086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36150175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4">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p:tgtEl>
                                          <p:spTgt spid="4">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4">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9" dur="500"/>
                                        <p:tgtEl>
                                          <p:spTgt spid="4">
                                            <p:txEl>
                                              <p:pRg st="2" end="2"/>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4" name="Rectangle 3"/>
          <p:cNvSpPr/>
          <p:nvPr/>
        </p:nvSpPr>
        <p:spPr>
          <a:xfrm>
            <a:off x="990600" y="342900"/>
            <a:ext cx="16306800" cy="5078313"/>
          </a:xfrm>
          <a:prstGeom prst="rect">
            <a:avLst/>
          </a:prstGeom>
        </p:spPr>
        <p:txBody>
          <a:bodyPr wrap="square">
            <a:spAutoFit/>
          </a:bodyPr>
          <a:lstStyle/>
          <a:p>
            <a:pPr algn="just">
              <a:lnSpc>
                <a:spcPct val="150000"/>
              </a:lnSpc>
            </a:pPr>
            <a:r>
              <a:rPr lang="nl-NL" sz="3600" b="1">
                <a:latin typeface="Arial" panose="020B0604020202020204" pitchFamily="34" charset="0"/>
                <a:cs typeface="Arial" panose="020B0604020202020204" pitchFamily="34" charset="0"/>
              </a:rPr>
              <a:t>Bước 3. </a:t>
            </a:r>
            <a:r>
              <a:rPr lang="nl-NL" sz="3600">
                <a:latin typeface="Arial" panose="020B0604020202020204" pitchFamily="34" charset="0"/>
                <a:cs typeface="Arial" panose="020B0604020202020204" pitchFamily="34" charset="0"/>
              </a:rPr>
              <a:t>Nghiên nguyên liệu</a:t>
            </a:r>
            <a:endParaRPr lang="en-US" sz="3600">
              <a:latin typeface="Arial" panose="020B0604020202020204" pitchFamily="34" charset="0"/>
              <a:cs typeface="Arial" panose="020B0604020202020204" pitchFamily="34" charset="0"/>
            </a:endParaRPr>
          </a:p>
          <a:p>
            <a:pPr marL="571500" indent="-571500" algn="just">
              <a:lnSpc>
                <a:spcPct val="150000"/>
              </a:lnSpc>
              <a:buFontTx/>
              <a:buChar char="-"/>
            </a:pPr>
            <a:r>
              <a:rPr lang="nl-NL" sz="3600">
                <a:latin typeface="Arial" panose="020B0604020202020204" pitchFamily="34" charset="0"/>
                <a:cs typeface="Arial" panose="020B0604020202020204" pitchFamily="34" charset="0"/>
              </a:rPr>
              <a:t>Dùng máy xay sinh tố hoặc chảy, cối phù hợp đề nghiễn vỏ trứng, vỏ sò, vỏ hến hoặc vỏ ngao thành dạng bột. </a:t>
            </a:r>
          </a:p>
          <a:p>
            <a:pPr marL="571500" indent="-571500" algn="just">
              <a:lnSpc>
                <a:spcPct val="150000"/>
              </a:lnSpc>
              <a:buFontTx/>
              <a:buChar char="-"/>
            </a:pPr>
            <a:r>
              <a:rPr lang="nl-NL" sz="3600">
                <a:latin typeface="Arial" panose="020B0604020202020204" pitchFamily="34" charset="0"/>
                <a:cs typeface="Arial" panose="020B0604020202020204" pitchFamily="34" charset="0"/>
              </a:rPr>
              <a:t>Bảo quản bột trong các hộp kín nắp, để nơi khô ráo và thoáng mát.</a:t>
            </a:r>
            <a:endParaRPr lang="en-US" sz="3600">
              <a:latin typeface="Arial" panose="020B0604020202020204" pitchFamily="34" charset="0"/>
              <a:cs typeface="Arial" panose="020B0604020202020204" pitchFamily="34" charset="0"/>
            </a:endParaRPr>
          </a:p>
          <a:p>
            <a:pPr algn="just">
              <a:lnSpc>
                <a:spcPct val="150000"/>
              </a:lnSpc>
            </a:pPr>
            <a:r>
              <a:rPr lang="nl-NL" sz="3600" b="1">
                <a:latin typeface="Arial" panose="020B0604020202020204" pitchFamily="34" charset="0"/>
                <a:cs typeface="Arial" panose="020B0604020202020204" pitchFamily="34" charset="0"/>
              </a:rPr>
              <a:t>Bước 4. </a:t>
            </a:r>
            <a:r>
              <a:rPr lang="nl-NL" sz="3600">
                <a:latin typeface="Arial" panose="020B0604020202020204" pitchFamily="34" charset="0"/>
                <a:cs typeface="Arial" panose="020B0604020202020204" pitchFamily="34" charset="0"/>
              </a:rPr>
              <a:t>Phối trộn nguyên liệu</a:t>
            </a:r>
            <a:endParaRPr lang="en-US" sz="3600">
              <a:latin typeface="Arial" panose="020B0604020202020204" pitchFamily="34" charset="0"/>
              <a:cs typeface="Arial" panose="020B0604020202020204" pitchFamily="34" charset="0"/>
            </a:endParaRPr>
          </a:p>
          <a:p>
            <a:pPr algn="just">
              <a:lnSpc>
                <a:spcPct val="150000"/>
              </a:lnSpc>
            </a:pPr>
            <a:r>
              <a:rPr lang="nl-NL" sz="3600">
                <a:latin typeface="Arial" panose="020B0604020202020204" pitchFamily="34" charset="0"/>
                <a:cs typeface="Arial" panose="020B0604020202020204" pitchFamily="34" charset="0"/>
              </a:rPr>
              <a:t>Các nguyên liệu được phối trộn theo tỉ lệ trong Bảng 17.4.</a:t>
            </a:r>
            <a:endParaRPr lang="en-US" sz="3600">
              <a:latin typeface="Arial" panose="020B0604020202020204" pitchFamily="34" charset="0"/>
              <a:cs typeface="Arial" panose="020B0604020202020204" pitchFamily="34" charset="0"/>
            </a:endParaRPr>
          </a:p>
        </p:txBody>
      </p:sp>
      <p:sp>
        <p:nvSpPr>
          <p:cNvPr id="12" name="Freeform 8"/>
          <p:cNvSpPr/>
          <p:nvPr/>
        </p:nvSpPr>
        <p:spPr>
          <a:xfrm rot="334582">
            <a:off x="16179308" y="8579107"/>
            <a:ext cx="1794438" cy="1850310"/>
          </a:xfrm>
          <a:custGeom>
            <a:avLst/>
            <a:gdLst/>
            <a:ahLst/>
            <a:cxnLst/>
            <a:rect l="l" t="t" r="r" b="b"/>
            <a:pathLst>
              <a:path w="2565830" h="2708650">
                <a:moveTo>
                  <a:pt x="0" y="0"/>
                </a:moveTo>
                <a:lnTo>
                  <a:pt x="2565830" y="0"/>
                </a:lnTo>
                <a:lnTo>
                  <a:pt x="2565830" y="2708649"/>
                </a:lnTo>
                <a:lnTo>
                  <a:pt x="0" y="27086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aphicFrame>
        <p:nvGraphicFramePr>
          <p:cNvPr id="6" name="Table 5"/>
          <p:cNvGraphicFramePr>
            <a:graphicFrameLocks noGrp="1"/>
          </p:cNvGraphicFramePr>
          <p:nvPr>
            <p:extLst>
              <p:ext uri="{D42A27DB-BD31-4B8C-83A1-F6EECF244321}">
                <p14:modId xmlns:p14="http://schemas.microsoft.com/office/powerpoint/2010/main" val="3979149595"/>
              </p:ext>
            </p:extLst>
          </p:nvPr>
        </p:nvGraphicFramePr>
        <p:xfrm>
          <a:off x="2124153" y="5710216"/>
          <a:ext cx="13801647" cy="4081484"/>
        </p:xfrm>
        <a:graphic>
          <a:graphicData uri="http://schemas.openxmlformats.org/drawingml/2006/table">
            <a:tbl>
              <a:tblPr firstRow="1" bandRow="1">
                <a:tableStyleId>{5940675A-B579-460E-94D1-54222C63F5DA}</a:tableStyleId>
              </a:tblPr>
              <a:tblGrid>
                <a:gridCol w="1315527">
                  <a:extLst>
                    <a:ext uri="{9D8B030D-6E8A-4147-A177-3AD203B41FA5}">
                      <a16:colId xmlns:a16="http://schemas.microsoft.com/office/drawing/2014/main" val="359676768"/>
                    </a:ext>
                  </a:extLst>
                </a:gridCol>
                <a:gridCol w="3505200">
                  <a:extLst>
                    <a:ext uri="{9D8B030D-6E8A-4147-A177-3AD203B41FA5}">
                      <a16:colId xmlns:a16="http://schemas.microsoft.com/office/drawing/2014/main" val="909934077"/>
                    </a:ext>
                  </a:extLst>
                </a:gridCol>
                <a:gridCol w="8980920">
                  <a:extLst>
                    <a:ext uri="{9D8B030D-6E8A-4147-A177-3AD203B41FA5}">
                      <a16:colId xmlns:a16="http://schemas.microsoft.com/office/drawing/2014/main" val="3729182630"/>
                    </a:ext>
                  </a:extLst>
                </a:gridCol>
              </a:tblGrid>
              <a:tr h="672032">
                <a:tc>
                  <a:txBody>
                    <a:bodyPr/>
                    <a:lstStyle/>
                    <a:p>
                      <a:pPr algn="ctr"/>
                      <a:r>
                        <a:rPr lang="en-US" sz="3000" b="1">
                          <a:latin typeface="Arial" panose="020B0604020202020204" pitchFamily="34" charset="0"/>
                          <a:cs typeface="Arial" panose="020B0604020202020204" pitchFamily="34" charset="0"/>
                        </a:rPr>
                        <a:t>STT</a:t>
                      </a:r>
                    </a:p>
                  </a:txBody>
                  <a:tcPr anchor="ctr">
                    <a:solidFill>
                      <a:srgbClr val="ACD7F3"/>
                    </a:solidFill>
                  </a:tcPr>
                </a:tc>
                <a:tc>
                  <a:txBody>
                    <a:bodyPr/>
                    <a:lstStyle/>
                    <a:p>
                      <a:pPr algn="ctr"/>
                      <a:r>
                        <a:rPr lang="en-US" sz="3000" b="1">
                          <a:latin typeface="Arial" panose="020B0604020202020204" pitchFamily="34" charset="0"/>
                          <a:cs typeface="Arial" panose="020B0604020202020204" pitchFamily="34" charset="0"/>
                        </a:rPr>
                        <a:t>Tên</a:t>
                      </a:r>
                      <a:r>
                        <a:rPr lang="en-US" sz="3000" b="1" baseline="0">
                          <a:latin typeface="Arial" panose="020B0604020202020204" pitchFamily="34" charset="0"/>
                          <a:cs typeface="Arial" panose="020B0604020202020204" pitchFamily="34" charset="0"/>
                        </a:rPr>
                        <a:t> nguyên liệu</a:t>
                      </a:r>
                      <a:endParaRPr lang="en-US" sz="3000" b="1">
                        <a:latin typeface="Arial" panose="020B0604020202020204" pitchFamily="34" charset="0"/>
                        <a:cs typeface="Arial" panose="020B0604020202020204" pitchFamily="34" charset="0"/>
                      </a:endParaRPr>
                    </a:p>
                  </a:txBody>
                  <a:tcPr anchor="ctr">
                    <a:solidFill>
                      <a:srgbClr val="ACD7F3"/>
                    </a:solidFill>
                  </a:tcPr>
                </a:tc>
                <a:tc>
                  <a:txBody>
                    <a:bodyPr/>
                    <a:lstStyle/>
                    <a:p>
                      <a:pPr algn="ctr"/>
                      <a:r>
                        <a:rPr lang="en-US" sz="3000" b="1">
                          <a:latin typeface="Arial" panose="020B0604020202020204" pitchFamily="34" charset="0"/>
                          <a:cs typeface="Arial" panose="020B0604020202020204" pitchFamily="34" charset="0"/>
                        </a:rPr>
                        <a:t>Tỉ</a:t>
                      </a:r>
                      <a:r>
                        <a:rPr lang="en-US" sz="3000" b="1" baseline="0">
                          <a:latin typeface="Arial" panose="020B0604020202020204" pitchFamily="34" charset="0"/>
                          <a:cs typeface="Arial" panose="020B0604020202020204" pitchFamily="34" charset="0"/>
                        </a:rPr>
                        <a:t> lệ trong thức ăn bổ sung (%)</a:t>
                      </a:r>
                      <a:endParaRPr lang="en-US" sz="3000" b="1">
                        <a:latin typeface="Arial" panose="020B0604020202020204" pitchFamily="34" charset="0"/>
                        <a:cs typeface="Arial" panose="020B0604020202020204" pitchFamily="34" charset="0"/>
                      </a:endParaRPr>
                    </a:p>
                  </a:txBody>
                  <a:tcPr anchor="ctr">
                    <a:solidFill>
                      <a:srgbClr val="ACD7F3"/>
                    </a:solidFill>
                  </a:tcPr>
                </a:tc>
                <a:extLst>
                  <a:ext uri="{0D108BD9-81ED-4DB2-BD59-A6C34878D82A}">
                    <a16:rowId xmlns:a16="http://schemas.microsoft.com/office/drawing/2014/main" val="3925019166"/>
                  </a:ext>
                </a:extLst>
              </a:tr>
              <a:tr h="852363">
                <a:tc>
                  <a:txBody>
                    <a:bodyPr/>
                    <a:lstStyle/>
                    <a:p>
                      <a:pPr algn="ctr"/>
                      <a:r>
                        <a:rPr lang="en-US" sz="3000">
                          <a:latin typeface="Arial" panose="020B0604020202020204" pitchFamily="34" charset="0"/>
                          <a:cs typeface="Arial" panose="020B0604020202020204" pitchFamily="34" charset="0"/>
                        </a:rPr>
                        <a:t>1</a:t>
                      </a:r>
                    </a:p>
                  </a:txBody>
                  <a:tcPr anchor="ctr">
                    <a:solidFill>
                      <a:schemeClr val="bg1"/>
                    </a:solidFill>
                  </a:tcPr>
                </a:tc>
                <a:tc>
                  <a:txBody>
                    <a:bodyPr/>
                    <a:lstStyle/>
                    <a:p>
                      <a:pPr algn="ctr"/>
                      <a:r>
                        <a:rPr lang="en-US" sz="3000">
                          <a:latin typeface="Arial" panose="020B0604020202020204" pitchFamily="34" charset="0"/>
                          <a:cs typeface="Arial" panose="020B0604020202020204" pitchFamily="34" charset="0"/>
                        </a:rPr>
                        <a:t>Sỏi</a:t>
                      </a:r>
                    </a:p>
                  </a:txBody>
                  <a:tcPr anchor="ctr">
                    <a:solidFill>
                      <a:schemeClr val="bg1"/>
                    </a:solidFill>
                  </a:tcPr>
                </a:tc>
                <a:tc>
                  <a:txBody>
                    <a:bodyPr/>
                    <a:lstStyle/>
                    <a:p>
                      <a:pPr algn="ctr"/>
                      <a:r>
                        <a:rPr lang="en-US" sz="3000">
                          <a:latin typeface="Arial" panose="020B0604020202020204" pitchFamily="34" charset="0"/>
                          <a:cs typeface="Arial" panose="020B0604020202020204" pitchFamily="34" charset="0"/>
                        </a:rPr>
                        <a:t>80</a:t>
                      </a:r>
                    </a:p>
                  </a:txBody>
                  <a:tcPr anchor="ctr">
                    <a:solidFill>
                      <a:schemeClr val="bg1"/>
                    </a:solidFill>
                  </a:tcPr>
                </a:tc>
                <a:extLst>
                  <a:ext uri="{0D108BD9-81ED-4DB2-BD59-A6C34878D82A}">
                    <a16:rowId xmlns:a16="http://schemas.microsoft.com/office/drawing/2014/main" val="405376171"/>
                  </a:ext>
                </a:extLst>
              </a:tr>
              <a:tr h="852363">
                <a:tc>
                  <a:txBody>
                    <a:bodyPr/>
                    <a:lstStyle/>
                    <a:p>
                      <a:pPr algn="ctr"/>
                      <a:r>
                        <a:rPr lang="en-US" sz="3000">
                          <a:latin typeface="Arial" panose="020B0604020202020204" pitchFamily="34" charset="0"/>
                          <a:cs typeface="Arial" panose="020B0604020202020204" pitchFamily="34" charset="0"/>
                        </a:rPr>
                        <a:t>2</a:t>
                      </a:r>
                    </a:p>
                  </a:txBody>
                  <a:tcPr anchor="c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000">
                          <a:latin typeface="Arial" panose="020B0604020202020204" pitchFamily="34" charset="0"/>
                          <a:cs typeface="Arial" panose="020B0604020202020204" pitchFamily="34" charset="0"/>
                        </a:rPr>
                        <a:t>Bột</a:t>
                      </a:r>
                      <a:r>
                        <a:rPr lang="en-US" sz="3000" baseline="0">
                          <a:latin typeface="Arial" panose="020B0604020202020204" pitchFamily="34" charset="0"/>
                          <a:cs typeface="Arial" panose="020B0604020202020204" pitchFamily="34" charset="0"/>
                        </a:rPr>
                        <a:t> vỏ trứng</a:t>
                      </a:r>
                      <a:endParaRPr lang="en-US" sz="3000">
                        <a:latin typeface="Arial" panose="020B0604020202020204" pitchFamily="34" charset="0"/>
                        <a:cs typeface="Arial" panose="020B0604020202020204" pitchFamily="34" charset="0"/>
                      </a:endParaRPr>
                    </a:p>
                  </a:txBody>
                  <a:tcPr anchor="ctr">
                    <a:solidFill>
                      <a:schemeClr val="bg1"/>
                    </a:solidFill>
                  </a:tcPr>
                </a:tc>
                <a:tc>
                  <a:txBody>
                    <a:bodyPr/>
                    <a:lstStyle/>
                    <a:p>
                      <a:pPr algn="ctr"/>
                      <a:r>
                        <a:rPr lang="en-US" sz="3000">
                          <a:latin typeface="Arial" panose="020B0604020202020204" pitchFamily="34" charset="0"/>
                          <a:cs typeface="Arial" panose="020B0604020202020204" pitchFamily="34" charset="0"/>
                        </a:rPr>
                        <a:t>10</a:t>
                      </a:r>
                    </a:p>
                  </a:txBody>
                  <a:tcPr anchor="ctr">
                    <a:solidFill>
                      <a:schemeClr val="bg1"/>
                    </a:solidFill>
                  </a:tcPr>
                </a:tc>
                <a:extLst>
                  <a:ext uri="{0D108BD9-81ED-4DB2-BD59-A6C34878D82A}">
                    <a16:rowId xmlns:a16="http://schemas.microsoft.com/office/drawing/2014/main" val="789237402"/>
                  </a:ext>
                </a:extLst>
              </a:tr>
              <a:tr h="852363">
                <a:tc>
                  <a:txBody>
                    <a:bodyPr/>
                    <a:lstStyle/>
                    <a:p>
                      <a:pPr algn="ctr"/>
                      <a:r>
                        <a:rPr lang="en-US" sz="3000">
                          <a:latin typeface="Arial" panose="020B0604020202020204" pitchFamily="34" charset="0"/>
                          <a:cs typeface="Arial" panose="020B0604020202020204" pitchFamily="34" charset="0"/>
                        </a:rPr>
                        <a:t>3</a:t>
                      </a:r>
                    </a:p>
                  </a:txBody>
                  <a:tcPr anchor="c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000">
                          <a:latin typeface="Arial" panose="020B0604020202020204" pitchFamily="34" charset="0"/>
                          <a:cs typeface="Arial" panose="020B0604020202020204" pitchFamily="34" charset="0"/>
                        </a:rPr>
                        <a:t>Bột</a:t>
                      </a:r>
                      <a:r>
                        <a:rPr lang="en-US" sz="3000" baseline="0">
                          <a:latin typeface="Arial" panose="020B0604020202020204" pitchFamily="34" charset="0"/>
                          <a:cs typeface="Arial" panose="020B0604020202020204" pitchFamily="34" charset="0"/>
                        </a:rPr>
                        <a:t> vỏ sò</a:t>
                      </a:r>
                      <a:endParaRPr lang="en-US" sz="3000">
                        <a:latin typeface="Arial" panose="020B0604020202020204" pitchFamily="34" charset="0"/>
                        <a:cs typeface="Arial" panose="020B0604020202020204" pitchFamily="34" charset="0"/>
                      </a:endParaRPr>
                    </a:p>
                  </a:txBody>
                  <a:tcPr anchor="ctr">
                    <a:solidFill>
                      <a:schemeClr val="bg1"/>
                    </a:solidFill>
                  </a:tcPr>
                </a:tc>
                <a:tc>
                  <a:txBody>
                    <a:bodyPr/>
                    <a:lstStyle/>
                    <a:p>
                      <a:pPr algn="ctr"/>
                      <a:r>
                        <a:rPr lang="en-US" sz="3000">
                          <a:latin typeface="Arial" panose="020B0604020202020204" pitchFamily="34" charset="0"/>
                          <a:cs typeface="Arial" panose="020B0604020202020204" pitchFamily="34" charset="0"/>
                        </a:rPr>
                        <a:t>10</a:t>
                      </a:r>
                    </a:p>
                  </a:txBody>
                  <a:tcPr anchor="ctr">
                    <a:solidFill>
                      <a:schemeClr val="bg1"/>
                    </a:solidFill>
                  </a:tcPr>
                </a:tc>
                <a:extLst>
                  <a:ext uri="{0D108BD9-81ED-4DB2-BD59-A6C34878D82A}">
                    <a16:rowId xmlns:a16="http://schemas.microsoft.com/office/drawing/2014/main" val="607123521"/>
                  </a:ext>
                </a:extLst>
              </a:tr>
              <a:tr h="852363">
                <a:tc gridSpan="2">
                  <a:txBody>
                    <a:bodyPr/>
                    <a:lstStyle/>
                    <a:p>
                      <a:pPr algn="ctr"/>
                      <a:r>
                        <a:rPr lang="en-US" sz="3000" b="1">
                          <a:latin typeface="Arial" panose="020B0604020202020204" pitchFamily="34" charset="0"/>
                          <a:cs typeface="Arial" panose="020B0604020202020204" pitchFamily="34" charset="0"/>
                        </a:rPr>
                        <a:t>Cộng</a:t>
                      </a:r>
                    </a:p>
                  </a:txBody>
                  <a:tcPr anchor="ctr">
                    <a:solidFill>
                      <a:schemeClr val="bg1"/>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3000">
                        <a:latin typeface="Arial" panose="020B0604020202020204" pitchFamily="34" charset="0"/>
                        <a:cs typeface="Arial" panose="020B0604020202020204" pitchFamily="34" charset="0"/>
                      </a:endParaRPr>
                    </a:p>
                  </a:txBody>
                  <a:tcPr anchor="ctr">
                    <a:solidFill>
                      <a:schemeClr val="bg1"/>
                    </a:solidFill>
                  </a:tcPr>
                </a:tc>
                <a:tc>
                  <a:txBody>
                    <a:bodyPr/>
                    <a:lstStyle/>
                    <a:p>
                      <a:pPr algn="ctr"/>
                      <a:r>
                        <a:rPr lang="en-US" sz="3000">
                          <a:latin typeface="Arial" panose="020B0604020202020204" pitchFamily="34" charset="0"/>
                          <a:cs typeface="Arial" panose="020B0604020202020204" pitchFamily="34" charset="0"/>
                        </a:rPr>
                        <a:t>100</a:t>
                      </a:r>
                    </a:p>
                  </a:txBody>
                  <a:tcPr anchor="ctr">
                    <a:solidFill>
                      <a:schemeClr val="bg1"/>
                    </a:solidFill>
                  </a:tcPr>
                </a:tc>
                <a:extLst>
                  <a:ext uri="{0D108BD9-81ED-4DB2-BD59-A6C34878D82A}">
                    <a16:rowId xmlns:a16="http://schemas.microsoft.com/office/drawing/2014/main" val="3421292359"/>
                  </a:ext>
                </a:extLst>
              </a:tr>
            </a:tbl>
          </a:graphicData>
        </a:graphic>
      </p:graphicFrame>
    </p:spTree>
    <p:extLst>
      <p:ext uri="{BB962C8B-B14F-4D97-AF65-F5344CB8AC3E}">
        <p14:creationId xmlns:p14="http://schemas.microsoft.com/office/powerpoint/2010/main" val="25269877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4">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3" dur="500"/>
                                        <p:tgtEl>
                                          <p:spTgt spid="4">
                                            <p:txEl>
                                              <p:pRg st="1" end="1"/>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6" dur="500"/>
                                        <p:tgtEl>
                                          <p:spTgt spid="4">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 calcmode="lin" valueType="num">
                                      <p:cBhvr additive="base">
                                        <p:cTn id="21" dur="500"/>
                                        <p:tgtEl>
                                          <p:spTgt spid="4">
                                            <p:txEl>
                                              <p:pRg st="3" end="3"/>
                                            </p:txEl>
                                          </p:spTgt>
                                        </p:tgtEl>
                                        <p:attrNameLst>
                                          <p:attrName>ppt_y</p:attrName>
                                        </p:attrNameLst>
                                      </p:cBhvr>
                                      <p:tavLst>
                                        <p:tav tm="0">
                                          <p:val>
                                            <p:strVal val="#ppt_y+#ppt_h*1.125000"/>
                                          </p:val>
                                        </p:tav>
                                        <p:tav tm="100000">
                                          <p:val>
                                            <p:strVal val="#ppt_y"/>
                                          </p:val>
                                        </p:tav>
                                      </p:tavLst>
                                    </p:anim>
                                    <p:animEffect transition="in" filter="wipe(up)">
                                      <p:cBhvr>
                                        <p:cTn id="22" dur="500"/>
                                        <p:tgtEl>
                                          <p:spTgt spid="4">
                                            <p:txEl>
                                              <p:pRg st="3" end="3"/>
                                            </p:txEl>
                                          </p:spTgt>
                                        </p:tgtEl>
                                      </p:cBhvr>
                                    </p:animEffect>
                                  </p:childTnLst>
                                </p:cTn>
                              </p:par>
                            </p:childTnLst>
                          </p:cTn>
                        </p:par>
                        <p:par>
                          <p:cTn id="23" fill="hold">
                            <p:stCondLst>
                              <p:cond delay="500"/>
                            </p:stCondLst>
                            <p:childTnLst>
                              <p:par>
                                <p:cTn id="24" presetID="14" presetClass="entr" presetSubtype="10" fill="hold" nodeType="afterEffect">
                                  <p:stCondLst>
                                    <p:cond delay="0"/>
                                  </p:stCondLst>
                                  <p:childTnLst>
                                    <p:set>
                                      <p:cBhvr>
                                        <p:cTn id="25" dur="1" fill="hold">
                                          <p:stCondLst>
                                            <p:cond delay="0"/>
                                          </p:stCondLst>
                                        </p:cTn>
                                        <p:tgtEl>
                                          <p:spTgt spid="4">
                                            <p:txEl>
                                              <p:pRg st="4" end="4"/>
                                            </p:txEl>
                                          </p:spTgt>
                                        </p:tgtEl>
                                        <p:attrNameLst>
                                          <p:attrName>style.visibility</p:attrName>
                                        </p:attrNameLst>
                                      </p:cBhvr>
                                      <p:to>
                                        <p:strVal val="visible"/>
                                      </p:to>
                                    </p:set>
                                    <p:animEffect transition="in" filter="randombar(horizontal)">
                                      <p:cBhvr>
                                        <p:cTn id="26" dur="500"/>
                                        <p:tgtEl>
                                          <p:spTgt spid="4">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564343204"/>
              </p:ext>
            </p:extLst>
          </p:nvPr>
        </p:nvGraphicFramePr>
        <p:xfrm>
          <a:off x="228600" y="1333500"/>
          <a:ext cx="17815558" cy="8558215"/>
        </p:xfrm>
        <a:graphic>
          <a:graphicData uri="http://schemas.openxmlformats.org/drawingml/2006/table">
            <a:tbl>
              <a:tblPr bandRow="1">
                <a:tableStyleId>{5C22544A-7EE6-4342-B048-85BDC9FD1C3A}</a:tableStyleId>
              </a:tblPr>
              <a:tblGrid>
                <a:gridCol w="3266185">
                  <a:extLst>
                    <a:ext uri="{9D8B030D-6E8A-4147-A177-3AD203B41FA5}">
                      <a16:colId xmlns:a16="http://schemas.microsoft.com/office/drawing/2014/main" val="644051363"/>
                    </a:ext>
                  </a:extLst>
                </a:gridCol>
                <a:gridCol w="4758532">
                  <a:extLst>
                    <a:ext uri="{9D8B030D-6E8A-4147-A177-3AD203B41FA5}">
                      <a16:colId xmlns:a16="http://schemas.microsoft.com/office/drawing/2014/main" val="938786295"/>
                    </a:ext>
                  </a:extLst>
                </a:gridCol>
                <a:gridCol w="4012359">
                  <a:extLst>
                    <a:ext uri="{9D8B030D-6E8A-4147-A177-3AD203B41FA5}">
                      <a16:colId xmlns:a16="http://schemas.microsoft.com/office/drawing/2014/main" val="1441655498"/>
                    </a:ext>
                  </a:extLst>
                </a:gridCol>
                <a:gridCol w="3625769">
                  <a:extLst>
                    <a:ext uri="{9D8B030D-6E8A-4147-A177-3AD203B41FA5}">
                      <a16:colId xmlns:a16="http://schemas.microsoft.com/office/drawing/2014/main" val="2475707812"/>
                    </a:ext>
                  </a:extLst>
                </a:gridCol>
                <a:gridCol w="2152713">
                  <a:extLst>
                    <a:ext uri="{9D8B030D-6E8A-4147-A177-3AD203B41FA5}">
                      <a16:colId xmlns:a16="http://schemas.microsoft.com/office/drawing/2014/main" val="15594237"/>
                    </a:ext>
                  </a:extLst>
                </a:gridCol>
              </a:tblGrid>
              <a:tr h="689836">
                <a:tc rowSpan="2">
                  <a:txBody>
                    <a:bodyPr/>
                    <a:lstStyle/>
                    <a:p>
                      <a:pPr algn="ctr">
                        <a:lnSpc>
                          <a:spcPct val="100000"/>
                        </a:lnSpc>
                        <a:spcAft>
                          <a:spcPts val="1000"/>
                        </a:spcAft>
                      </a:pPr>
                      <a:r>
                        <a:rPr lang="nl-NL" sz="2600">
                          <a:effectLst/>
                          <a:latin typeface="Arial" panose="020B0604020202020204" pitchFamily="34" charset="0"/>
                          <a:cs typeface="Arial" panose="020B0604020202020204" pitchFamily="34" charset="0"/>
                        </a:rPr>
                        <a:t>Tiêu chí đánh giá</a:t>
                      </a:r>
                      <a:endParaRPr lang="en-US" sz="2600">
                        <a:effectLst/>
                        <a:latin typeface="Arial" panose="020B0604020202020204" pitchFamily="34" charset="0"/>
                        <a:ea typeface="Calibri" panose="020F0502020204030204" pitchFamily="34" charset="0"/>
                        <a:cs typeface="Arial" panose="020B0604020202020204" pitchFamily="34" charset="0"/>
                      </a:endParaRPr>
                    </a:p>
                  </a:txBody>
                  <a:tcPr marL="40231" marR="4023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a:txBody>
                    <a:bodyPr/>
                    <a:lstStyle/>
                    <a:p>
                      <a:pPr algn="ctr">
                        <a:lnSpc>
                          <a:spcPct val="100000"/>
                        </a:lnSpc>
                        <a:spcAft>
                          <a:spcPts val="1000"/>
                        </a:spcAft>
                      </a:pPr>
                      <a:r>
                        <a:rPr lang="nl-NL" sz="2600">
                          <a:effectLst/>
                          <a:latin typeface="Arial" panose="020B0604020202020204" pitchFamily="34" charset="0"/>
                          <a:cs typeface="Arial" panose="020B0604020202020204" pitchFamily="34" charset="0"/>
                        </a:rPr>
                        <a:t>Kết quả</a:t>
                      </a:r>
                      <a:endParaRPr lang="en-US" sz="2600">
                        <a:effectLst/>
                        <a:latin typeface="Arial" panose="020B0604020202020204" pitchFamily="34" charset="0"/>
                        <a:ea typeface="Calibri" panose="020F0502020204030204" pitchFamily="34" charset="0"/>
                        <a:cs typeface="Arial" panose="020B0604020202020204" pitchFamily="34" charset="0"/>
                      </a:endParaRPr>
                    </a:p>
                  </a:txBody>
                  <a:tcPr marL="40231" marR="4023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rowSpan="2">
                  <a:txBody>
                    <a:bodyPr/>
                    <a:lstStyle/>
                    <a:p>
                      <a:pPr algn="ctr">
                        <a:lnSpc>
                          <a:spcPct val="150000"/>
                        </a:lnSpc>
                        <a:spcAft>
                          <a:spcPts val="1000"/>
                        </a:spcAft>
                      </a:pPr>
                      <a:r>
                        <a:rPr lang="nl-NL" sz="2600">
                          <a:effectLst/>
                          <a:latin typeface="Arial" panose="020B0604020202020204" pitchFamily="34" charset="0"/>
                          <a:cs typeface="Arial" panose="020B0604020202020204" pitchFamily="34" charset="0"/>
                        </a:rPr>
                        <a:t>Người đánh giá</a:t>
                      </a:r>
                      <a:endParaRPr lang="en-US" sz="2600">
                        <a:effectLst/>
                        <a:latin typeface="Arial" panose="020B0604020202020204" pitchFamily="34" charset="0"/>
                        <a:ea typeface="Calibri" panose="020F0502020204030204" pitchFamily="34" charset="0"/>
                        <a:cs typeface="Arial" panose="020B0604020202020204" pitchFamily="34" charset="0"/>
                      </a:endParaRPr>
                    </a:p>
                  </a:txBody>
                  <a:tcPr marL="40231" marR="4023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39113405"/>
                  </a:ext>
                </a:extLst>
              </a:tr>
              <a:tr h="532767">
                <a:tc vMerge="1">
                  <a:txBody>
                    <a:bodyPr/>
                    <a:lstStyle/>
                    <a:p>
                      <a:endParaRPr lang="en-US"/>
                    </a:p>
                  </a:txBody>
                  <a:tcPr/>
                </a:tc>
                <a:tc>
                  <a:txBody>
                    <a:bodyPr/>
                    <a:lstStyle/>
                    <a:p>
                      <a:pPr algn="ctr">
                        <a:lnSpc>
                          <a:spcPct val="100000"/>
                        </a:lnSpc>
                        <a:spcAft>
                          <a:spcPts val="1000"/>
                        </a:spcAft>
                      </a:pPr>
                      <a:r>
                        <a:rPr lang="nl-NL" sz="2600">
                          <a:effectLst/>
                          <a:latin typeface="Arial" panose="020B0604020202020204" pitchFamily="34" charset="0"/>
                          <a:cs typeface="Arial" panose="020B0604020202020204" pitchFamily="34" charset="0"/>
                        </a:rPr>
                        <a:t>Tốt</a:t>
                      </a:r>
                      <a:endParaRPr lang="en-US" sz="2600">
                        <a:effectLst/>
                        <a:latin typeface="Arial" panose="020B0604020202020204" pitchFamily="34" charset="0"/>
                        <a:ea typeface="Calibri" panose="020F0502020204030204" pitchFamily="34" charset="0"/>
                        <a:cs typeface="Arial" panose="020B0604020202020204" pitchFamily="34" charset="0"/>
                      </a:endParaRPr>
                    </a:p>
                  </a:txBody>
                  <a:tcPr marL="40231" marR="4023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1000"/>
                        </a:spcAft>
                      </a:pPr>
                      <a:r>
                        <a:rPr lang="nl-NL" sz="2600">
                          <a:effectLst/>
                          <a:latin typeface="Arial" panose="020B0604020202020204" pitchFamily="34" charset="0"/>
                          <a:cs typeface="Arial" panose="020B0604020202020204" pitchFamily="34" charset="0"/>
                        </a:rPr>
                        <a:t>Đạt</a:t>
                      </a:r>
                      <a:endParaRPr lang="en-US" sz="2600">
                        <a:effectLst/>
                        <a:latin typeface="Arial" panose="020B0604020202020204" pitchFamily="34" charset="0"/>
                        <a:ea typeface="Calibri" panose="020F0502020204030204" pitchFamily="34" charset="0"/>
                        <a:cs typeface="Arial" panose="020B0604020202020204" pitchFamily="34" charset="0"/>
                      </a:endParaRPr>
                    </a:p>
                  </a:txBody>
                  <a:tcPr marL="40231" marR="4023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1000"/>
                        </a:spcAft>
                      </a:pPr>
                      <a:r>
                        <a:rPr lang="nl-NL" sz="2600">
                          <a:effectLst/>
                          <a:latin typeface="Arial" panose="020B0604020202020204" pitchFamily="34" charset="0"/>
                          <a:cs typeface="Arial" panose="020B0604020202020204" pitchFamily="34" charset="0"/>
                        </a:rPr>
                        <a:t>Không đạt</a:t>
                      </a:r>
                      <a:endParaRPr lang="en-US" sz="2600">
                        <a:effectLst/>
                        <a:latin typeface="Arial" panose="020B0604020202020204" pitchFamily="34" charset="0"/>
                        <a:ea typeface="Calibri" panose="020F0502020204030204" pitchFamily="34" charset="0"/>
                        <a:cs typeface="Arial" panose="020B0604020202020204" pitchFamily="34" charset="0"/>
                      </a:endParaRPr>
                    </a:p>
                  </a:txBody>
                  <a:tcPr marL="40231" marR="4023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3525427515"/>
                  </a:ext>
                </a:extLst>
              </a:tr>
              <a:tr h="1222602">
                <a:tc>
                  <a:txBody>
                    <a:bodyPr/>
                    <a:lstStyle/>
                    <a:p>
                      <a:pPr algn="ctr">
                        <a:lnSpc>
                          <a:spcPct val="100000"/>
                        </a:lnSpc>
                        <a:spcAft>
                          <a:spcPts val="1000"/>
                        </a:spcAft>
                      </a:pPr>
                      <a:r>
                        <a:rPr lang="nl-NL" sz="2600">
                          <a:effectLst/>
                          <a:latin typeface="Arial" panose="020B0604020202020204" pitchFamily="34" charset="0"/>
                          <a:cs typeface="Arial" panose="020B0604020202020204" pitchFamily="34" charset="0"/>
                        </a:rPr>
                        <a:t>Quy trình thực hành</a:t>
                      </a:r>
                      <a:endParaRPr lang="en-US" sz="2600">
                        <a:effectLst/>
                        <a:latin typeface="Arial" panose="020B0604020202020204" pitchFamily="34" charset="0"/>
                        <a:ea typeface="Calibri" panose="020F0502020204030204" pitchFamily="34" charset="0"/>
                        <a:cs typeface="Arial" panose="020B0604020202020204" pitchFamily="34" charset="0"/>
                      </a:endParaRPr>
                    </a:p>
                  </a:txBody>
                  <a:tcPr marL="40231" marR="4023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1000"/>
                        </a:spcAft>
                      </a:pPr>
                      <a:r>
                        <a:rPr lang="nl-NL" sz="2600">
                          <a:effectLst/>
                          <a:latin typeface="Arial" panose="020B0604020202020204" pitchFamily="34" charset="0"/>
                          <a:cs typeface="Arial" panose="020B0604020202020204" pitchFamily="34" charset="0"/>
                        </a:rPr>
                        <a:t>Thực hiện đầy đủ các bước, phối hợp tốt</a:t>
                      </a:r>
                      <a:endParaRPr lang="en-US" sz="2600">
                        <a:effectLst/>
                        <a:latin typeface="Arial" panose="020B0604020202020204" pitchFamily="34" charset="0"/>
                        <a:ea typeface="Calibri" panose="020F0502020204030204" pitchFamily="34" charset="0"/>
                        <a:cs typeface="Arial" panose="020B0604020202020204" pitchFamily="34" charset="0"/>
                      </a:endParaRPr>
                    </a:p>
                  </a:txBody>
                  <a:tcPr marL="40231" marR="4023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1000"/>
                        </a:spcAft>
                      </a:pPr>
                      <a:r>
                        <a:rPr lang="nl-NL" sz="2600">
                          <a:effectLst/>
                          <a:latin typeface="Arial" panose="020B0604020202020204" pitchFamily="34" charset="0"/>
                          <a:cs typeface="Arial" panose="020B0604020202020204" pitchFamily="34" charset="0"/>
                        </a:rPr>
                        <a:t>Thực hiện đầy đủ các bước</a:t>
                      </a:r>
                      <a:endParaRPr lang="en-US" sz="2600">
                        <a:effectLst/>
                        <a:latin typeface="Arial" panose="020B0604020202020204" pitchFamily="34" charset="0"/>
                        <a:ea typeface="Calibri" panose="020F0502020204030204" pitchFamily="34" charset="0"/>
                        <a:cs typeface="Arial" panose="020B0604020202020204" pitchFamily="34" charset="0"/>
                      </a:endParaRPr>
                    </a:p>
                  </a:txBody>
                  <a:tcPr marL="40231" marR="4023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1000"/>
                        </a:spcAft>
                      </a:pPr>
                      <a:r>
                        <a:rPr lang="nl-NL" sz="2600">
                          <a:effectLst/>
                          <a:latin typeface="Arial" panose="020B0604020202020204" pitchFamily="34" charset="0"/>
                          <a:cs typeface="Arial" panose="020B0604020202020204" pitchFamily="34" charset="0"/>
                        </a:rPr>
                        <a:t>Thực hiện không đầy đủ các bước, lộn xộn</a:t>
                      </a:r>
                      <a:endParaRPr lang="en-US" sz="2600">
                        <a:effectLst/>
                        <a:latin typeface="Arial" panose="020B0604020202020204" pitchFamily="34" charset="0"/>
                        <a:ea typeface="Calibri" panose="020F0502020204030204" pitchFamily="34" charset="0"/>
                        <a:cs typeface="Arial" panose="020B0604020202020204" pitchFamily="34" charset="0"/>
                      </a:endParaRPr>
                    </a:p>
                  </a:txBody>
                  <a:tcPr marL="40231" marR="4023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spcAft>
                          <a:spcPts val="1000"/>
                        </a:spcAft>
                      </a:pPr>
                      <a:r>
                        <a:rPr lang="nl-NL" sz="2600">
                          <a:effectLst/>
                          <a:latin typeface="Arial" panose="020B0604020202020204" pitchFamily="34" charset="0"/>
                          <a:cs typeface="Arial" panose="020B0604020202020204" pitchFamily="34" charset="0"/>
                        </a:rPr>
                        <a:t> </a:t>
                      </a:r>
                      <a:endParaRPr lang="en-US" sz="2600">
                        <a:effectLst/>
                        <a:latin typeface="Arial" panose="020B0604020202020204" pitchFamily="34" charset="0"/>
                        <a:ea typeface="Calibri" panose="020F0502020204030204" pitchFamily="34" charset="0"/>
                        <a:cs typeface="Arial" panose="020B0604020202020204" pitchFamily="34" charset="0"/>
                      </a:endParaRPr>
                    </a:p>
                  </a:txBody>
                  <a:tcPr marL="40231" marR="4023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688317"/>
                  </a:ext>
                </a:extLst>
              </a:tr>
              <a:tr h="1833903">
                <a:tc>
                  <a:txBody>
                    <a:bodyPr/>
                    <a:lstStyle/>
                    <a:p>
                      <a:pPr algn="ctr">
                        <a:lnSpc>
                          <a:spcPct val="100000"/>
                        </a:lnSpc>
                        <a:spcAft>
                          <a:spcPts val="1000"/>
                        </a:spcAft>
                      </a:pPr>
                      <a:r>
                        <a:rPr lang="nl-NL" sz="2600">
                          <a:effectLst/>
                          <a:latin typeface="Arial" panose="020B0604020202020204" pitchFamily="34" charset="0"/>
                          <a:cs typeface="Arial" panose="020B0604020202020204" pitchFamily="34" charset="0"/>
                        </a:rPr>
                        <a:t>Kĩ thuật thực hành</a:t>
                      </a:r>
                      <a:endParaRPr lang="en-US" sz="2600">
                        <a:effectLst/>
                        <a:latin typeface="Arial" panose="020B0604020202020204" pitchFamily="34" charset="0"/>
                        <a:ea typeface="Calibri" panose="020F0502020204030204" pitchFamily="34" charset="0"/>
                        <a:cs typeface="Arial" panose="020B0604020202020204" pitchFamily="34" charset="0"/>
                      </a:endParaRPr>
                    </a:p>
                  </a:txBody>
                  <a:tcPr marL="40231" marR="4023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1000"/>
                        </a:spcAft>
                      </a:pPr>
                      <a:r>
                        <a:rPr lang="nl-NL" sz="2600">
                          <a:effectLst/>
                          <a:latin typeface="Arial" panose="020B0604020202020204" pitchFamily="34" charset="0"/>
                          <a:cs typeface="Arial" panose="020B0604020202020204" pitchFamily="34" charset="0"/>
                        </a:rPr>
                        <a:t>Thao tác đúng kĩ thuật ; gọn gàng, cẩn thận</a:t>
                      </a:r>
                      <a:endParaRPr lang="en-US" sz="2600">
                        <a:effectLst/>
                        <a:latin typeface="Arial" panose="020B0604020202020204" pitchFamily="34" charset="0"/>
                        <a:ea typeface="Calibri" panose="020F0502020204030204" pitchFamily="34" charset="0"/>
                        <a:cs typeface="Arial" panose="020B0604020202020204" pitchFamily="34" charset="0"/>
                      </a:endParaRPr>
                    </a:p>
                  </a:txBody>
                  <a:tcPr marL="40231" marR="4023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1000"/>
                        </a:spcAft>
                      </a:pPr>
                      <a:r>
                        <a:rPr lang="nl-NL" sz="2600">
                          <a:effectLst/>
                          <a:latin typeface="Arial" panose="020B0604020202020204" pitchFamily="34" charset="0"/>
                          <a:cs typeface="Arial" panose="020B0604020202020204" pitchFamily="34" charset="0"/>
                        </a:rPr>
                        <a:t>Thao tác đúng kĩ thuật</a:t>
                      </a:r>
                      <a:endParaRPr lang="en-US" sz="2600">
                        <a:effectLst/>
                        <a:latin typeface="Arial" panose="020B0604020202020204" pitchFamily="34" charset="0"/>
                        <a:ea typeface="Calibri" panose="020F0502020204030204" pitchFamily="34" charset="0"/>
                        <a:cs typeface="Arial" panose="020B0604020202020204" pitchFamily="34" charset="0"/>
                      </a:endParaRPr>
                    </a:p>
                  </a:txBody>
                  <a:tcPr marL="40231" marR="4023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1000"/>
                        </a:spcAft>
                      </a:pPr>
                      <a:r>
                        <a:rPr lang="nl-NL" sz="2600">
                          <a:effectLst/>
                          <a:latin typeface="Arial" panose="020B0604020202020204" pitchFamily="34" charset="0"/>
                          <a:cs typeface="Arial" panose="020B0604020202020204" pitchFamily="34" charset="0"/>
                        </a:rPr>
                        <a:t>Thao tác không đúng kĩ thuật; không cẩn thận; đùa nghịch</a:t>
                      </a:r>
                      <a:endParaRPr lang="en-US" sz="2600">
                        <a:effectLst/>
                        <a:latin typeface="Arial" panose="020B0604020202020204" pitchFamily="34" charset="0"/>
                        <a:ea typeface="Calibri" panose="020F0502020204030204" pitchFamily="34" charset="0"/>
                        <a:cs typeface="Arial" panose="020B0604020202020204" pitchFamily="34" charset="0"/>
                      </a:endParaRPr>
                    </a:p>
                  </a:txBody>
                  <a:tcPr marL="40231" marR="4023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spcAft>
                          <a:spcPts val="1000"/>
                        </a:spcAft>
                      </a:pPr>
                      <a:r>
                        <a:rPr lang="nl-NL" sz="2600">
                          <a:effectLst/>
                          <a:latin typeface="Arial" panose="020B0604020202020204" pitchFamily="34" charset="0"/>
                          <a:cs typeface="Arial" panose="020B0604020202020204" pitchFamily="34" charset="0"/>
                        </a:rPr>
                        <a:t> </a:t>
                      </a:r>
                      <a:endParaRPr lang="en-US" sz="2600">
                        <a:effectLst/>
                        <a:latin typeface="Arial" panose="020B0604020202020204" pitchFamily="34" charset="0"/>
                        <a:ea typeface="Calibri" panose="020F0502020204030204" pitchFamily="34" charset="0"/>
                        <a:cs typeface="Arial" panose="020B0604020202020204" pitchFamily="34" charset="0"/>
                      </a:endParaRPr>
                    </a:p>
                  </a:txBody>
                  <a:tcPr marL="40231" marR="4023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80563800"/>
                  </a:ext>
                </a:extLst>
              </a:tr>
              <a:tr h="2445204">
                <a:tc>
                  <a:txBody>
                    <a:bodyPr/>
                    <a:lstStyle/>
                    <a:p>
                      <a:pPr algn="ctr">
                        <a:lnSpc>
                          <a:spcPct val="100000"/>
                        </a:lnSpc>
                        <a:spcAft>
                          <a:spcPts val="1000"/>
                        </a:spcAft>
                      </a:pPr>
                      <a:r>
                        <a:rPr lang="nl-NL" sz="2600">
                          <a:effectLst/>
                          <a:latin typeface="Arial" panose="020B0604020202020204" pitchFamily="34" charset="0"/>
                          <a:cs typeface="Arial" panose="020B0604020202020204" pitchFamily="34" charset="0"/>
                        </a:rPr>
                        <a:t>Kết quả thực hành </a:t>
                      </a:r>
                      <a:endParaRPr lang="en-US" sz="2600">
                        <a:effectLst/>
                        <a:latin typeface="Arial" panose="020B0604020202020204" pitchFamily="34" charset="0"/>
                        <a:ea typeface="Calibri" panose="020F0502020204030204" pitchFamily="34" charset="0"/>
                        <a:cs typeface="Arial" panose="020B0604020202020204" pitchFamily="34" charset="0"/>
                      </a:endParaRPr>
                    </a:p>
                  </a:txBody>
                  <a:tcPr marL="40231" marR="4023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1000"/>
                        </a:spcAft>
                      </a:pPr>
                      <a:r>
                        <a:rPr lang="nl-NL" sz="2600">
                          <a:effectLst/>
                          <a:latin typeface="Arial" panose="020B0604020202020204" pitchFamily="34" charset="0"/>
                          <a:cs typeface="Arial" panose="020B0604020202020204" pitchFamily="34" charset="0"/>
                        </a:rPr>
                        <a:t>Thức ăn có hình thức ưa nhìn ; Đảm bảo đủ các tiêu chí về thành phần dinh dưỡng, phù hợp với đối tượng vật nuôi</a:t>
                      </a:r>
                      <a:endParaRPr lang="en-US" sz="2600">
                        <a:effectLst/>
                        <a:latin typeface="Arial" panose="020B0604020202020204" pitchFamily="34" charset="0"/>
                        <a:ea typeface="Calibri" panose="020F0502020204030204" pitchFamily="34" charset="0"/>
                        <a:cs typeface="Arial" panose="020B0604020202020204" pitchFamily="34" charset="0"/>
                      </a:endParaRPr>
                    </a:p>
                  </a:txBody>
                  <a:tcPr marL="40231" marR="4023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1000"/>
                        </a:spcAft>
                      </a:pPr>
                      <a:r>
                        <a:rPr lang="nl-NL" sz="2600">
                          <a:effectLst/>
                          <a:latin typeface="Arial" panose="020B0604020202020204" pitchFamily="34" charset="0"/>
                          <a:cs typeface="Arial" panose="020B0604020202020204" pitchFamily="34" charset="0"/>
                        </a:rPr>
                        <a:t>Thức ăn đảm bảo đủ các tiêu chí về thành phần dinh dưỡng, phù hợp với đối tượng vật nuôi</a:t>
                      </a:r>
                      <a:endParaRPr lang="en-US" sz="2600">
                        <a:effectLst/>
                        <a:latin typeface="Arial" panose="020B0604020202020204" pitchFamily="34" charset="0"/>
                        <a:ea typeface="Calibri" panose="020F0502020204030204" pitchFamily="34" charset="0"/>
                        <a:cs typeface="Arial" panose="020B0604020202020204" pitchFamily="34" charset="0"/>
                      </a:endParaRPr>
                    </a:p>
                  </a:txBody>
                  <a:tcPr marL="40231" marR="4023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1000"/>
                        </a:spcAft>
                      </a:pPr>
                      <a:r>
                        <a:rPr lang="nl-NL" sz="2600">
                          <a:effectLst/>
                          <a:latin typeface="Arial" panose="020B0604020202020204" pitchFamily="34" charset="0"/>
                          <a:cs typeface="Arial" panose="020B0604020202020204" pitchFamily="34" charset="0"/>
                        </a:rPr>
                        <a:t>Chưa có sản phẩm</a:t>
                      </a:r>
                      <a:endParaRPr lang="en-US" sz="2600">
                        <a:effectLst/>
                        <a:latin typeface="Arial" panose="020B0604020202020204" pitchFamily="34" charset="0"/>
                        <a:ea typeface="Calibri" panose="020F0502020204030204" pitchFamily="34" charset="0"/>
                        <a:cs typeface="Arial" panose="020B0604020202020204" pitchFamily="34" charset="0"/>
                      </a:endParaRPr>
                    </a:p>
                  </a:txBody>
                  <a:tcPr marL="40231" marR="4023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spcAft>
                          <a:spcPts val="1000"/>
                        </a:spcAft>
                      </a:pPr>
                      <a:r>
                        <a:rPr lang="nl-NL" sz="2600">
                          <a:effectLst/>
                          <a:latin typeface="Arial" panose="020B0604020202020204" pitchFamily="34" charset="0"/>
                          <a:cs typeface="Arial" panose="020B0604020202020204" pitchFamily="34" charset="0"/>
                        </a:rPr>
                        <a:t> </a:t>
                      </a:r>
                      <a:endParaRPr lang="en-US" sz="2600">
                        <a:effectLst/>
                        <a:latin typeface="Arial" panose="020B0604020202020204" pitchFamily="34" charset="0"/>
                        <a:ea typeface="Calibri" panose="020F0502020204030204" pitchFamily="34" charset="0"/>
                        <a:cs typeface="Arial" panose="020B0604020202020204" pitchFamily="34" charset="0"/>
                      </a:endParaRPr>
                    </a:p>
                  </a:txBody>
                  <a:tcPr marL="40231" marR="4023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27387768"/>
                  </a:ext>
                </a:extLst>
              </a:tr>
              <a:tr h="1833903">
                <a:tc>
                  <a:txBody>
                    <a:bodyPr/>
                    <a:lstStyle/>
                    <a:p>
                      <a:pPr algn="ctr">
                        <a:lnSpc>
                          <a:spcPct val="150000"/>
                        </a:lnSpc>
                        <a:spcAft>
                          <a:spcPts val="1000"/>
                        </a:spcAft>
                      </a:pPr>
                      <a:r>
                        <a:rPr lang="nl-NL" sz="2600">
                          <a:effectLst/>
                          <a:latin typeface="Arial" panose="020B0604020202020204" pitchFamily="34" charset="0"/>
                          <a:cs typeface="Arial" panose="020B0604020202020204" pitchFamily="34" charset="0"/>
                        </a:rPr>
                        <a:t>An toàn lao động và vệ sinh môi trường</a:t>
                      </a:r>
                      <a:endParaRPr lang="en-US" sz="2600">
                        <a:effectLst/>
                        <a:latin typeface="Arial" panose="020B0604020202020204" pitchFamily="34" charset="0"/>
                        <a:ea typeface="Calibri" panose="020F0502020204030204" pitchFamily="34" charset="0"/>
                        <a:cs typeface="Arial" panose="020B0604020202020204" pitchFamily="34" charset="0"/>
                      </a:endParaRPr>
                    </a:p>
                  </a:txBody>
                  <a:tcPr marL="40231" marR="4023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1000"/>
                        </a:spcAft>
                      </a:pPr>
                      <a:r>
                        <a:rPr lang="nl-NL" sz="2600">
                          <a:effectLst/>
                          <a:latin typeface="Arial" panose="020B0604020202020204" pitchFamily="34" charset="0"/>
                          <a:cs typeface="Arial" panose="020B0604020202020204" pitchFamily="34" charset="0"/>
                        </a:rPr>
                        <a:t>Gọn gàng, sạch sẽ ; đồ dùng sử dụng cẩn thận, lau dọn sau khi dùng</a:t>
                      </a:r>
                      <a:endParaRPr lang="en-US" sz="2600">
                        <a:effectLst/>
                        <a:latin typeface="Arial" panose="020B0604020202020204" pitchFamily="34" charset="0"/>
                        <a:ea typeface="Calibri" panose="020F0502020204030204" pitchFamily="34" charset="0"/>
                        <a:cs typeface="Arial" panose="020B0604020202020204" pitchFamily="34" charset="0"/>
                      </a:endParaRPr>
                    </a:p>
                  </a:txBody>
                  <a:tcPr marL="40231" marR="4023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1000"/>
                        </a:spcAft>
                      </a:pPr>
                      <a:r>
                        <a:rPr lang="nl-NL" sz="2600">
                          <a:effectLst/>
                          <a:latin typeface="Arial" panose="020B0604020202020204" pitchFamily="34" charset="0"/>
                          <a:cs typeface="Arial" panose="020B0604020202020204" pitchFamily="34" charset="0"/>
                        </a:rPr>
                        <a:t>Sử dụng đồ dùng cẩn thận</a:t>
                      </a:r>
                      <a:endParaRPr lang="en-US" sz="2600">
                        <a:effectLst/>
                        <a:latin typeface="Arial" panose="020B0604020202020204" pitchFamily="34" charset="0"/>
                        <a:ea typeface="Calibri" panose="020F0502020204030204" pitchFamily="34" charset="0"/>
                        <a:cs typeface="Arial" panose="020B0604020202020204" pitchFamily="34" charset="0"/>
                      </a:endParaRPr>
                    </a:p>
                  </a:txBody>
                  <a:tcPr marL="40231" marR="4023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1000"/>
                        </a:spcAft>
                      </a:pPr>
                      <a:r>
                        <a:rPr lang="nl-NL" sz="2600">
                          <a:effectLst/>
                          <a:latin typeface="Arial" panose="020B0604020202020204" pitchFamily="34" charset="0"/>
                          <a:cs typeface="Arial" panose="020B0604020202020204" pitchFamily="34" charset="0"/>
                        </a:rPr>
                        <a:t>Sử dụng đồ không cẩn thận ; không gọn gàng, không sạch sẽ</a:t>
                      </a:r>
                      <a:endParaRPr lang="en-US" sz="2600">
                        <a:effectLst/>
                        <a:latin typeface="Arial" panose="020B0604020202020204" pitchFamily="34" charset="0"/>
                        <a:ea typeface="Calibri" panose="020F0502020204030204" pitchFamily="34" charset="0"/>
                        <a:cs typeface="Arial" panose="020B0604020202020204" pitchFamily="34" charset="0"/>
                      </a:endParaRPr>
                    </a:p>
                  </a:txBody>
                  <a:tcPr marL="40231" marR="4023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spcAft>
                          <a:spcPts val="1000"/>
                        </a:spcAft>
                      </a:pPr>
                      <a:r>
                        <a:rPr lang="nl-NL" sz="2600">
                          <a:effectLst/>
                          <a:latin typeface="Arial" panose="020B0604020202020204" pitchFamily="34" charset="0"/>
                          <a:cs typeface="Arial" panose="020B0604020202020204" pitchFamily="34" charset="0"/>
                        </a:rPr>
                        <a:t> </a:t>
                      </a:r>
                      <a:endParaRPr lang="en-US" sz="2600">
                        <a:effectLst/>
                        <a:latin typeface="Arial" panose="020B0604020202020204" pitchFamily="34" charset="0"/>
                        <a:ea typeface="Calibri" panose="020F0502020204030204" pitchFamily="34" charset="0"/>
                        <a:cs typeface="Arial" panose="020B0604020202020204" pitchFamily="34" charset="0"/>
                      </a:endParaRPr>
                    </a:p>
                  </a:txBody>
                  <a:tcPr marL="40231" marR="4023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9811619"/>
                  </a:ext>
                </a:extLst>
              </a:tr>
            </a:tbl>
          </a:graphicData>
        </a:graphic>
      </p:graphicFrame>
      <p:sp>
        <p:nvSpPr>
          <p:cNvPr id="3" name="Rectangle 2"/>
          <p:cNvSpPr/>
          <p:nvPr/>
        </p:nvSpPr>
        <p:spPr>
          <a:xfrm>
            <a:off x="4059508" y="419100"/>
            <a:ext cx="10153742" cy="584775"/>
          </a:xfrm>
          <a:prstGeom prst="rect">
            <a:avLst/>
          </a:prstGeom>
        </p:spPr>
        <p:txBody>
          <a:bodyPr wrap="none">
            <a:spAutoFit/>
          </a:bodyPr>
          <a:lstStyle/>
          <a:p>
            <a:pPr algn="ctr"/>
            <a:r>
              <a:rPr lang="nl-NL" sz="3200" b="1" i="1">
                <a:solidFill>
                  <a:srgbClr val="FF0000"/>
                </a:solidFill>
                <a:latin typeface="Arial" panose="020B0604020202020204" pitchFamily="34" charset="0"/>
                <a:ea typeface="Times New Roman" panose="02020603050405020304" pitchFamily="18" charset="0"/>
                <a:cs typeface="Arial" panose="020B0604020202020204" pitchFamily="34" charset="0"/>
              </a:rPr>
              <a:t>Đánh giá sản phẩm của mỗi nhóm theo các tiêu chí</a:t>
            </a:r>
            <a:endParaRPr lang="en-US" sz="3200" b="1" i="1">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8291298"/>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Freeform 2"/>
          <p:cNvSpPr/>
          <p:nvPr/>
        </p:nvSpPr>
        <p:spPr>
          <a:xfrm>
            <a:off x="0" y="9246870"/>
            <a:ext cx="18288000" cy="2080260"/>
          </a:xfrm>
          <a:custGeom>
            <a:avLst/>
            <a:gdLst/>
            <a:ahLst/>
            <a:cxnLst/>
            <a:rect l="l" t="t" r="r" b="b"/>
            <a:pathLst>
              <a:path w="18288000" h="2080260">
                <a:moveTo>
                  <a:pt x="0" y="0"/>
                </a:moveTo>
                <a:lnTo>
                  <a:pt x="18288000" y="0"/>
                </a:lnTo>
                <a:lnTo>
                  <a:pt x="18288000" y="2080260"/>
                </a:lnTo>
                <a:lnTo>
                  <a:pt x="0" y="20802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Câu hỏi">
            <a:extLst>
              <a:ext uri="{FF2B5EF4-FFF2-40B4-BE49-F238E27FC236}">
                <a16:creationId xmlns:a16="http://schemas.microsoft.com/office/drawing/2014/main" id="{F293974B-3728-4914-820A-891BB23F70FF}"/>
              </a:ext>
            </a:extLst>
          </p:cNvPr>
          <p:cNvSpPr/>
          <p:nvPr/>
        </p:nvSpPr>
        <p:spPr>
          <a:xfrm>
            <a:off x="902034" y="1993128"/>
            <a:ext cx="16416670" cy="2043051"/>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0"/>
              </a:spcAft>
            </a:pPr>
            <a:r>
              <a:rPr lang="en-US" sz="3500" b="1">
                <a:solidFill>
                  <a:schemeClr val="tx1"/>
                </a:solidFill>
                <a:latin typeface="Arial" panose="020B0604020202020204" pitchFamily="34" charset="0"/>
                <a:cs typeface="Arial" panose="020B0604020202020204" pitchFamily="34" charset="0"/>
              </a:rPr>
              <a:t>Câu 1. </a:t>
            </a:r>
            <a:r>
              <a:rPr lang="nl-NL" sz="3500">
                <a:solidFill>
                  <a:schemeClr val="tx1"/>
                </a:solidFill>
                <a:latin typeface="Arial" panose="020B0604020202020204" pitchFamily="34" charset="0"/>
                <a:ea typeface="Times New Roman" panose="02020603050405020304" pitchFamily="18" charset="0"/>
                <a:cs typeface="Arial" panose="020B0604020202020204" pitchFamily="34" charset="0"/>
              </a:rPr>
              <a:t>Câu nào sau đây</a:t>
            </a:r>
            <a:r>
              <a:rPr lang="nl-NL" sz="3500" b="1">
                <a:solidFill>
                  <a:schemeClr val="tx1"/>
                </a:solidFill>
                <a:latin typeface="Arial" panose="020B0604020202020204" pitchFamily="34" charset="0"/>
                <a:ea typeface="Times New Roman" panose="02020603050405020304" pitchFamily="18" charset="0"/>
                <a:cs typeface="Arial" panose="020B0604020202020204" pitchFamily="34" charset="0"/>
              </a:rPr>
              <a:t> không</a:t>
            </a:r>
            <a:r>
              <a:rPr lang="nl-NL" sz="3500">
                <a:solidFill>
                  <a:schemeClr val="tx1"/>
                </a:solidFill>
                <a:latin typeface="Arial" panose="020B0604020202020204" pitchFamily="34" charset="0"/>
                <a:ea typeface="Times New Roman" panose="02020603050405020304" pitchFamily="18" charset="0"/>
                <a:cs typeface="Arial" panose="020B0604020202020204" pitchFamily="34" charset="0"/>
              </a:rPr>
              <a:t> đúng về bước úm gà con trong quy trình nuôi gà thịt công nghiệp?</a:t>
            </a:r>
            <a:endParaRPr lang="en-US" sz="350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14" name="Đáp án đúng">
            <a:extLst>
              <a:ext uri="{FF2B5EF4-FFF2-40B4-BE49-F238E27FC236}">
                <a16:creationId xmlns:a16="http://schemas.microsoft.com/office/drawing/2014/main" id="{7EF28688-E386-4FA3-850D-C5EB5B494707}"/>
              </a:ext>
            </a:extLst>
          </p:cNvPr>
          <p:cNvSpPr/>
          <p:nvPr/>
        </p:nvSpPr>
        <p:spPr>
          <a:xfrm>
            <a:off x="902034" y="7649159"/>
            <a:ext cx="7964324" cy="2371135"/>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100"/>
              </a:spcBef>
              <a:spcAft>
                <a:spcPts val="100"/>
              </a:spcAft>
            </a:pPr>
            <a:r>
              <a:rPr lang="nl-NL" sz="3200">
                <a:solidFill>
                  <a:schemeClr val="tx1"/>
                </a:solidFill>
                <a:latin typeface="Arial" panose="020B0604020202020204" pitchFamily="34" charset="0"/>
                <a:ea typeface="Times New Roman" panose="02020603050405020304" pitchFamily="18" charset="0"/>
                <a:cs typeface="Arial" panose="020B0604020202020204" pitchFamily="34" charset="0"/>
              </a:rPr>
              <a:t>C. Thức ăn cho gà úm: hàm lượng protein 21% cho gà 1 – 14 ngày tuổi, 19 % cho gà 15 – 28 ngày tuổi</a:t>
            </a:r>
            <a:endParaRPr lang="en-US" sz="320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15" name="Đáp án sai 1">
            <a:extLst>
              <a:ext uri="{FF2B5EF4-FFF2-40B4-BE49-F238E27FC236}">
                <a16:creationId xmlns:a16="http://schemas.microsoft.com/office/drawing/2014/main" id="{0518985D-D93E-4AFE-A7F5-625DEB352DFC}"/>
              </a:ext>
            </a:extLst>
          </p:cNvPr>
          <p:cNvSpPr/>
          <p:nvPr/>
        </p:nvSpPr>
        <p:spPr>
          <a:xfrm>
            <a:off x="902034" y="4305300"/>
            <a:ext cx="7964324" cy="3080832"/>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0"/>
              </a:spcAft>
            </a:pPr>
            <a:r>
              <a:rPr lang="en-US" sz="3200" noProof="1">
                <a:solidFill>
                  <a:schemeClr val="tx1"/>
                </a:solidFill>
                <a:latin typeface="Arial" panose="020B0604020202020204" pitchFamily="34" charset="0"/>
                <a:cs typeface="Arial" panose="020B0604020202020204" pitchFamily="34" charset="0"/>
              </a:rPr>
              <a:t>A. </a:t>
            </a:r>
            <a:r>
              <a:rPr lang="nl-NL" sz="3200">
                <a:solidFill>
                  <a:schemeClr val="tx1"/>
                </a:solidFill>
                <a:latin typeface="Arial" panose="020B0604020202020204" pitchFamily="34" charset="0"/>
                <a:ea typeface="Times New Roman" panose="02020603050405020304" pitchFamily="18" charset="0"/>
                <a:cs typeface="Arial" panose="020B0604020202020204" pitchFamily="34" charset="0"/>
              </a:rPr>
              <a:t>Gà con 1 ngày tuổi sẽ được úm trong quây. Thời gian úm dao động 14 – 28 ngày.</a:t>
            </a:r>
            <a:endParaRPr lang="en-US" sz="320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16" name="Đáp án sai 2">
            <a:extLst>
              <a:ext uri="{FF2B5EF4-FFF2-40B4-BE49-F238E27FC236}">
                <a16:creationId xmlns:a16="http://schemas.microsoft.com/office/drawing/2014/main" id="{9C300F80-C470-490D-BA49-A4B61A5210E4}"/>
              </a:ext>
            </a:extLst>
          </p:cNvPr>
          <p:cNvSpPr/>
          <p:nvPr/>
        </p:nvSpPr>
        <p:spPr>
          <a:xfrm>
            <a:off x="9354378" y="4305302"/>
            <a:ext cx="7964324" cy="3080832"/>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100"/>
              </a:spcBef>
              <a:spcAft>
                <a:spcPts val="100"/>
              </a:spcAft>
            </a:pPr>
            <a:r>
              <a:rPr lang="en-US" sz="3200" noProof="1">
                <a:solidFill>
                  <a:schemeClr val="tx1"/>
                </a:solidFill>
                <a:latin typeface="Arial" panose="020B0604020202020204" pitchFamily="34" charset="0"/>
                <a:cs typeface="Arial" panose="020B0604020202020204" pitchFamily="34" charset="0"/>
              </a:rPr>
              <a:t>B. </a:t>
            </a:r>
            <a:r>
              <a:rPr lang="nl-NL" sz="3200">
                <a:solidFill>
                  <a:schemeClr val="tx1"/>
                </a:solidFill>
                <a:latin typeface="Arial" panose="020B0604020202020204" pitchFamily="34" charset="0"/>
                <a:ea typeface="Times New Roman" panose="02020603050405020304" pitchFamily="18" charset="0"/>
                <a:cs typeface="Arial" panose="020B0604020202020204" pitchFamily="34" charset="0"/>
              </a:rPr>
              <a:t>Nhiệt độ quây úm cho gà 1 – 7 ngày tuổi là 28 – 30°C, sau đó tăng lên 30 – 31°C ở tuần 2, 31 – 32 °C ở tuần 3, 32 – 34°C ở tuần 4</a:t>
            </a:r>
            <a:endParaRPr lang="en-US" sz="320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17" name="Đáp án sai 3">
            <a:extLst>
              <a:ext uri="{FF2B5EF4-FFF2-40B4-BE49-F238E27FC236}">
                <a16:creationId xmlns:a16="http://schemas.microsoft.com/office/drawing/2014/main" id="{19DBC5CC-807F-4933-A646-83BD3DFAE817}"/>
              </a:ext>
            </a:extLst>
          </p:cNvPr>
          <p:cNvSpPr/>
          <p:nvPr/>
        </p:nvSpPr>
        <p:spPr>
          <a:xfrm>
            <a:off x="9354378" y="7649165"/>
            <a:ext cx="7964324" cy="2371135"/>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100"/>
              </a:spcBef>
              <a:spcAft>
                <a:spcPts val="100"/>
              </a:spcAft>
            </a:pPr>
            <a:r>
              <a:rPr lang="nl-NL" sz="3200">
                <a:solidFill>
                  <a:schemeClr val="tx1"/>
                </a:solidFill>
                <a:latin typeface="Arial" panose="020B0604020202020204" pitchFamily="34" charset="0"/>
                <a:ea typeface="Times New Roman" panose="02020603050405020304" pitchFamily="18" charset="0"/>
                <a:cs typeface="Arial" panose="020B0604020202020204" pitchFamily="34" charset="0"/>
              </a:rPr>
              <a:t>D. Cho gà ăn 4 – 6 lần/ngày đêm. Nước cho uống tự do</a:t>
            </a:r>
            <a:endParaRPr lang="en-US" sz="320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18" name="Google Shape;983;p57">
            <a:extLst>
              <a:ext uri="{FF2B5EF4-FFF2-40B4-BE49-F238E27FC236}">
                <a16:creationId xmlns:a16="http://schemas.microsoft.com/office/drawing/2014/main" id="{B5A1F837-C9E9-4AE5-A6B7-FF1CDA7881B9}"/>
              </a:ext>
            </a:extLst>
          </p:cNvPr>
          <p:cNvSpPr txBox="1">
            <a:spLocks/>
          </p:cNvSpPr>
          <p:nvPr/>
        </p:nvSpPr>
        <p:spPr>
          <a:xfrm>
            <a:off x="0" y="390297"/>
            <a:ext cx="18288000" cy="1145400"/>
          </a:xfrm>
          <a:prstGeom prst="rect">
            <a:avLst/>
          </a:prstGeom>
          <a:solidFill>
            <a:schemeClr val="tx2"/>
          </a:solidFill>
        </p:spPr>
        <p:txBody>
          <a:bodyPr spcFirstLastPara="1" vert="horz" wrap="square" lIns="182850" tIns="182850" rIns="182850" bIns="18285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200" b="1">
                <a:solidFill>
                  <a:schemeClr val="bg1"/>
                </a:solidFill>
                <a:latin typeface="Arial" panose="020B0604020202020204" pitchFamily="34" charset="0"/>
                <a:cs typeface="Arial" panose="020B0604020202020204" pitchFamily="34" charset="0"/>
              </a:rPr>
              <a:t>LUYỆN TẬP</a:t>
            </a:r>
          </a:p>
        </p:txBody>
      </p:sp>
      <p:sp>
        <p:nvSpPr>
          <p:cNvPr id="19" name="Đáp án sai 2">
            <a:extLst>
              <a:ext uri="{FF2B5EF4-FFF2-40B4-BE49-F238E27FC236}">
                <a16:creationId xmlns:a16="http://schemas.microsoft.com/office/drawing/2014/main" id="{86985273-72B6-417D-9441-2F1D16554033}"/>
              </a:ext>
            </a:extLst>
          </p:cNvPr>
          <p:cNvSpPr/>
          <p:nvPr/>
        </p:nvSpPr>
        <p:spPr>
          <a:xfrm>
            <a:off x="9354378" y="4302533"/>
            <a:ext cx="7964324" cy="308359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100"/>
              </a:spcBef>
              <a:spcAft>
                <a:spcPts val="100"/>
              </a:spcAft>
            </a:pPr>
            <a:r>
              <a:rPr lang="en-US" sz="3200" noProof="1">
                <a:solidFill>
                  <a:schemeClr val="bg1"/>
                </a:solidFill>
                <a:latin typeface="Arial" panose="020B0604020202020204" pitchFamily="34" charset="0"/>
                <a:cs typeface="Arial" panose="020B0604020202020204" pitchFamily="34" charset="0"/>
              </a:rPr>
              <a:t>B. </a:t>
            </a:r>
            <a:r>
              <a:rPr lang="nl-NL" sz="3200">
                <a:solidFill>
                  <a:schemeClr val="bg1"/>
                </a:solidFill>
                <a:latin typeface="Arial" panose="020B0604020202020204" pitchFamily="34" charset="0"/>
                <a:ea typeface="Times New Roman" panose="02020603050405020304" pitchFamily="18" charset="0"/>
                <a:cs typeface="Arial" panose="020B0604020202020204" pitchFamily="34" charset="0"/>
              </a:rPr>
              <a:t>Nhiệt độ quây úm cho gà 1 – 7 ngày tuổi là 28 – 30°C, sau đó tăng lên 30 – 31°C ở tuần 2, 31 – 32 °C ở tuần 3, 32 – 34°C ở tuần 4</a:t>
            </a:r>
            <a:endParaRPr lang="en-US" sz="320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Freeform 2"/>
          <p:cNvSpPr/>
          <p:nvPr/>
        </p:nvSpPr>
        <p:spPr>
          <a:xfrm rot="-140677">
            <a:off x="5652577" y="1886293"/>
            <a:ext cx="6974184" cy="810749"/>
          </a:xfrm>
          <a:custGeom>
            <a:avLst/>
            <a:gdLst/>
            <a:ahLst/>
            <a:cxnLst/>
            <a:rect l="l" t="t" r="r" b="b"/>
            <a:pathLst>
              <a:path w="6974184" h="810749">
                <a:moveTo>
                  <a:pt x="0" y="0"/>
                </a:moveTo>
                <a:lnTo>
                  <a:pt x="6974184" y="0"/>
                </a:lnTo>
                <a:lnTo>
                  <a:pt x="6974184" y="810749"/>
                </a:lnTo>
                <a:lnTo>
                  <a:pt x="0" y="8107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3329954" y="433953"/>
            <a:ext cx="820388" cy="1257300"/>
          </a:xfrm>
          <a:custGeom>
            <a:avLst/>
            <a:gdLst/>
            <a:ahLst/>
            <a:cxnLst/>
            <a:rect l="l" t="t" r="r" b="b"/>
            <a:pathLst>
              <a:path w="820388" h="1257300">
                <a:moveTo>
                  <a:pt x="0" y="0"/>
                </a:moveTo>
                <a:lnTo>
                  <a:pt x="820388" y="0"/>
                </a:lnTo>
                <a:lnTo>
                  <a:pt x="820388" y="1257300"/>
                </a:lnTo>
                <a:lnTo>
                  <a:pt x="0" y="12573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8" name="Freeform 18"/>
          <p:cNvSpPr/>
          <p:nvPr/>
        </p:nvSpPr>
        <p:spPr>
          <a:xfrm>
            <a:off x="14991752" y="329196"/>
            <a:ext cx="4248398" cy="1975505"/>
          </a:xfrm>
          <a:custGeom>
            <a:avLst/>
            <a:gdLst/>
            <a:ahLst/>
            <a:cxnLst/>
            <a:rect l="l" t="t" r="r" b="b"/>
            <a:pathLst>
              <a:path w="4248398" h="1975505">
                <a:moveTo>
                  <a:pt x="0" y="0"/>
                </a:moveTo>
                <a:lnTo>
                  <a:pt x="4248398" y="0"/>
                </a:lnTo>
                <a:lnTo>
                  <a:pt x="4248398" y="1975505"/>
                </a:lnTo>
                <a:lnTo>
                  <a:pt x="0" y="19755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9" name="Freeform 19"/>
          <p:cNvSpPr/>
          <p:nvPr/>
        </p:nvSpPr>
        <p:spPr>
          <a:xfrm>
            <a:off x="-2220814" y="1171619"/>
            <a:ext cx="4248398" cy="1975505"/>
          </a:xfrm>
          <a:custGeom>
            <a:avLst/>
            <a:gdLst/>
            <a:ahLst/>
            <a:cxnLst/>
            <a:rect l="l" t="t" r="r" b="b"/>
            <a:pathLst>
              <a:path w="4248398" h="1975505">
                <a:moveTo>
                  <a:pt x="0" y="0"/>
                </a:moveTo>
                <a:lnTo>
                  <a:pt x="4248399" y="0"/>
                </a:lnTo>
                <a:lnTo>
                  <a:pt x="4248399" y="1975506"/>
                </a:lnTo>
                <a:lnTo>
                  <a:pt x="0" y="19755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 name="Freeform 20"/>
          <p:cNvSpPr/>
          <p:nvPr/>
        </p:nvSpPr>
        <p:spPr>
          <a:xfrm flipH="1">
            <a:off x="1158192" y="329196"/>
            <a:ext cx="1738785" cy="808535"/>
          </a:xfrm>
          <a:custGeom>
            <a:avLst/>
            <a:gdLst/>
            <a:ahLst/>
            <a:cxnLst/>
            <a:rect l="l" t="t" r="r" b="b"/>
            <a:pathLst>
              <a:path w="1738785" h="808535">
                <a:moveTo>
                  <a:pt x="1738785" y="0"/>
                </a:moveTo>
                <a:lnTo>
                  <a:pt x="0" y="0"/>
                </a:lnTo>
                <a:lnTo>
                  <a:pt x="0" y="808535"/>
                </a:lnTo>
                <a:lnTo>
                  <a:pt x="1738785" y="808535"/>
                </a:lnTo>
                <a:lnTo>
                  <a:pt x="1738785"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1" name="TextBox 25"/>
          <p:cNvSpPr txBox="1"/>
          <p:nvPr/>
        </p:nvSpPr>
        <p:spPr>
          <a:xfrm>
            <a:off x="2092556" y="647700"/>
            <a:ext cx="14094227" cy="954107"/>
          </a:xfrm>
          <a:prstGeom prst="rect">
            <a:avLst/>
          </a:prstGeom>
        </p:spPr>
        <p:txBody>
          <a:bodyPr lIns="0" tIns="0" rIns="0" bIns="0" rtlCol="0" anchor="t">
            <a:spAutoFit/>
          </a:bodyPr>
          <a:lstStyle/>
          <a:p>
            <a:pPr marL="0" lvl="0" indent="0" algn="ctr">
              <a:spcBef>
                <a:spcPct val="0"/>
              </a:spcBef>
            </a:pPr>
            <a:r>
              <a:rPr lang="en-US" sz="6200" b="1">
                <a:solidFill>
                  <a:srgbClr val="FF914D"/>
                </a:solidFill>
                <a:latin typeface="Arial" panose="020B0604020202020204" pitchFamily="34" charset="0"/>
                <a:cs typeface="Arial" panose="020B0604020202020204" pitchFamily="34" charset="0"/>
              </a:rPr>
              <a:t>NỘI DUNG BÀI HỌC</a:t>
            </a:r>
          </a:p>
        </p:txBody>
      </p:sp>
      <p:grpSp>
        <p:nvGrpSpPr>
          <p:cNvPr id="23" name="Group 22"/>
          <p:cNvGrpSpPr/>
          <p:nvPr/>
        </p:nvGrpSpPr>
        <p:grpSpPr>
          <a:xfrm>
            <a:off x="234767" y="3147124"/>
            <a:ext cx="4870633" cy="4529959"/>
            <a:chOff x="234767" y="3147124"/>
            <a:chExt cx="4870633" cy="4529959"/>
          </a:xfrm>
        </p:grpSpPr>
        <p:grpSp>
          <p:nvGrpSpPr>
            <p:cNvPr id="5" name="Group 5"/>
            <p:cNvGrpSpPr/>
            <p:nvPr/>
          </p:nvGrpSpPr>
          <p:grpSpPr>
            <a:xfrm>
              <a:off x="234767" y="3147124"/>
              <a:ext cx="4870633" cy="4529959"/>
              <a:chOff x="0" y="0"/>
              <a:chExt cx="1913890" cy="1913890"/>
            </a:xfrm>
          </p:grpSpPr>
          <p:sp>
            <p:nvSpPr>
              <p:cNvPr id="6" name="Freeform 6"/>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FF914D"/>
              </a:solidFill>
            </p:spPr>
            <p:txBody>
              <a:bodyPr/>
              <a:lstStyle/>
              <a:p>
                <a:endParaRPr lang="en-US"/>
              </a:p>
            </p:txBody>
          </p:sp>
        </p:grpSp>
        <p:sp>
          <p:nvSpPr>
            <p:cNvPr id="22" name="Rectangle 21"/>
            <p:cNvSpPr/>
            <p:nvPr/>
          </p:nvSpPr>
          <p:spPr>
            <a:xfrm>
              <a:off x="759897" y="3691150"/>
              <a:ext cx="3820371" cy="3441904"/>
            </a:xfrm>
            <a:prstGeom prst="rect">
              <a:avLst/>
            </a:prstGeom>
          </p:spPr>
          <p:txBody>
            <a:bodyPr wrap="square">
              <a:spAutoFit/>
            </a:bodyPr>
            <a:lstStyle/>
            <a:p>
              <a:pPr algn="ctr">
                <a:lnSpc>
                  <a:spcPct val="150000"/>
                </a:lnSpc>
                <a:spcAft>
                  <a:spcPts val="1000"/>
                </a:spcAft>
              </a:pPr>
              <a:r>
                <a:rPr lang="nl-NL" sz="3600" b="1">
                  <a:solidFill>
                    <a:schemeClr val="bg1"/>
                  </a:solidFill>
                  <a:latin typeface="Arial" panose="020B0604020202020204" pitchFamily="34" charset="0"/>
                  <a:ea typeface="Calibri" panose="020F0502020204030204" pitchFamily="34" charset="0"/>
                  <a:cs typeface="Arial" panose="020B0604020202020204" pitchFamily="34" charset="0"/>
                </a:rPr>
                <a:t>I. </a:t>
              </a:r>
            </a:p>
            <a:p>
              <a:pPr algn="ctr">
                <a:lnSpc>
                  <a:spcPct val="150000"/>
                </a:lnSpc>
                <a:spcAft>
                  <a:spcPts val="1000"/>
                </a:spcAft>
              </a:pPr>
              <a:r>
                <a:rPr lang="nl-NL" sz="3600" b="1">
                  <a:solidFill>
                    <a:schemeClr val="bg1"/>
                  </a:solidFill>
                  <a:latin typeface="Arial" panose="020B0604020202020204" pitchFamily="34" charset="0"/>
                  <a:ea typeface="Calibri" panose="020F0502020204030204" pitchFamily="34" charset="0"/>
                  <a:cs typeface="Arial" panose="020B0604020202020204" pitchFamily="34" charset="0"/>
                </a:rPr>
                <a:t>Quy trình nuôi dưỡng và chăm sóc gà đẻ trứng</a:t>
              </a:r>
              <a:endParaRPr lang="en-US" sz="36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26" name="Group 25"/>
          <p:cNvGrpSpPr/>
          <p:nvPr/>
        </p:nvGrpSpPr>
        <p:grpSpPr>
          <a:xfrm>
            <a:off x="4578167" y="5269361"/>
            <a:ext cx="4870633" cy="4529959"/>
            <a:chOff x="4507815" y="5269361"/>
            <a:chExt cx="4870633" cy="4529959"/>
          </a:xfrm>
        </p:grpSpPr>
        <p:grpSp>
          <p:nvGrpSpPr>
            <p:cNvPr id="7" name="Group 7"/>
            <p:cNvGrpSpPr/>
            <p:nvPr/>
          </p:nvGrpSpPr>
          <p:grpSpPr>
            <a:xfrm>
              <a:off x="4507815" y="5269361"/>
              <a:ext cx="4870633" cy="4529959"/>
              <a:chOff x="0" y="0"/>
              <a:chExt cx="1913890" cy="1913890"/>
            </a:xfrm>
            <a:solidFill>
              <a:schemeClr val="accent5">
                <a:lumMod val="75000"/>
              </a:schemeClr>
            </a:solidFill>
          </p:grpSpPr>
          <p:sp>
            <p:nvSpPr>
              <p:cNvPr id="8" name="Freeform 8"/>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grpFill/>
            </p:spPr>
            <p:txBody>
              <a:bodyPr/>
              <a:lstStyle/>
              <a:p>
                <a:endParaRPr lang="en-US"/>
              </a:p>
            </p:txBody>
          </p:sp>
        </p:grpSp>
        <p:sp>
          <p:nvSpPr>
            <p:cNvPr id="25" name="Rectangle 24"/>
            <p:cNvSpPr/>
            <p:nvPr/>
          </p:nvSpPr>
          <p:spPr>
            <a:xfrm>
              <a:off x="5032945" y="5813389"/>
              <a:ext cx="3820371" cy="3544560"/>
            </a:xfrm>
            <a:prstGeom prst="rect">
              <a:avLst/>
            </a:prstGeom>
          </p:spPr>
          <p:txBody>
            <a:bodyPr wrap="square">
              <a:spAutoFit/>
            </a:bodyPr>
            <a:lstStyle/>
            <a:p>
              <a:pPr algn="ctr">
                <a:lnSpc>
                  <a:spcPct val="150000"/>
                </a:lnSpc>
                <a:spcAft>
                  <a:spcPts val="1000"/>
                </a:spcAft>
              </a:pPr>
              <a:r>
                <a:rPr lang="nl-NL" sz="3600" b="1">
                  <a:solidFill>
                    <a:schemeClr val="bg1"/>
                  </a:solidFill>
                  <a:latin typeface="Arial" panose="020B0604020202020204" pitchFamily="34" charset="0"/>
                  <a:ea typeface="Calibri" panose="020F0502020204030204" pitchFamily="34" charset="0"/>
                  <a:cs typeface="Arial" panose="020B0604020202020204" pitchFamily="34" charset="0"/>
                </a:rPr>
                <a:t>II. </a:t>
              </a:r>
            </a:p>
            <a:p>
              <a:pPr algn="ctr">
                <a:lnSpc>
                  <a:spcPct val="150000"/>
                </a:lnSpc>
                <a:spcAft>
                  <a:spcPts val="1000"/>
                </a:spcAft>
              </a:pPr>
              <a:r>
                <a:rPr lang="nl-NL" sz="3600" b="1">
                  <a:solidFill>
                    <a:schemeClr val="bg1"/>
                  </a:solidFill>
                  <a:latin typeface="Arial" panose="020B0604020202020204" pitchFamily="34" charset="0"/>
                  <a:ea typeface="Calibri" panose="020F0502020204030204" pitchFamily="34" charset="0"/>
                  <a:cs typeface="Arial" panose="020B0604020202020204" pitchFamily="34" charset="0"/>
                </a:rPr>
                <a:t>Quy trình nuôi dưỡng và chăm sóc lợn thịt</a:t>
              </a:r>
              <a:endParaRPr lang="en-US" sz="36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28" name="Group 27"/>
          <p:cNvGrpSpPr/>
          <p:nvPr/>
        </p:nvGrpSpPr>
        <p:grpSpPr>
          <a:xfrm>
            <a:off x="8769167" y="3147123"/>
            <a:ext cx="4870633" cy="4529959"/>
            <a:chOff x="8750383" y="3147123"/>
            <a:chExt cx="4870633" cy="4529959"/>
          </a:xfrm>
        </p:grpSpPr>
        <p:grpSp>
          <p:nvGrpSpPr>
            <p:cNvPr id="11" name="Group 11"/>
            <p:cNvGrpSpPr/>
            <p:nvPr/>
          </p:nvGrpSpPr>
          <p:grpSpPr>
            <a:xfrm>
              <a:off x="8750383" y="3147123"/>
              <a:ext cx="4870633" cy="4529959"/>
              <a:chOff x="0" y="0"/>
              <a:chExt cx="1913890" cy="1913890"/>
            </a:xfrm>
          </p:grpSpPr>
          <p:sp>
            <p:nvSpPr>
              <p:cNvPr id="12" name="Freeform 12"/>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EF808C"/>
              </a:solidFill>
            </p:spPr>
            <p:txBody>
              <a:bodyPr/>
              <a:lstStyle/>
              <a:p>
                <a:endParaRPr lang="en-US"/>
              </a:p>
            </p:txBody>
          </p:sp>
        </p:grpSp>
        <p:sp>
          <p:nvSpPr>
            <p:cNvPr id="27" name="Rectangle 26"/>
            <p:cNvSpPr/>
            <p:nvPr/>
          </p:nvSpPr>
          <p:spPr>
            <a:xfrm>
              <a:off x="9275513" y="3691150"/>
              <a:ext cx="3820371" cy="3544560"/>
            </a:xfrm>
            <a:prstGeom prst="rect">
              <a:avLst/>
            </a:prstGeom>
          </p:spPr>
          <p:txBody>
            <a:bodyPr wrap="square">
              <a:spAutoFit/>
            </a:bodyPr>
            <a:lstStyle/>
            <a:p>
              <a:pPr algn="ctr">
                <a:lnSpc>
                  <a:spcPct val="150000"/>
                </a:lnSpc>
                <a:spcAft>
                  <a:spcPts val="1000"/>
                </a:spcAft>
              </a:pPr>
              <a:r>
                <a:rPr lang="nl-NL" sz="3600" b="1">
                  <a:solidFill>
                    <a:schemeClr val="bg1"/>
                  </a:solidFill>
                  <a:latin typeface="Arial" panose="020B0604020202020204" pitchFamily="34" charset="0"/>
                  <a:ea typeface="Calibri" panose="020F0502020204030204" pitchFamily="34" charset="0"/>
                  <a:cs typeface="Arial" panose="020B0604020202020204" pitchFamily="34" charset="0"/>
                </a:rPr>
                <a:t>III. </a:t>
              </a:r>
            </a:p>
            <a:p>
              <a:pPr algn="ctr">
                <a:lnSpc>
                  <a:spcPct val="150000"/>
                </a:lnSpc>
                <a:spcAft>
                  <a:spcPts val="1000"/>
                </a:spcAft>
              </a:pPr>
              <a:r>
                <a:rPr lang="nl-NL" sz="3600" b="1">
                  <a:solidFill>
                    <a:schemeClr val="bg1"/>
                  </a:solidFill>
                  <a:latin typeface="Arial" panose="020B0604020202020204" pitchFamily="34" charset="0"/>
                  <a:ea typeface="Calibri" panose="020F0502020204030204" pitchFamily="34" charset="0"/>
                  <a:cs typeface="Arial" panose="020B0604020202020204" pitchFamily="34" charset="0"/>
                </a:rPr>
                <a:t>Quy trình nuôi dưỡng và chăm sóc bò sữa</a:t>
              </a:r>
              <a:endParaRPr lang="en-US" sz="36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30" name="Group 29"/>
          <p:cNvGrpSpPr/>
          <p:nvPr/>
        </p:nvGrpSpPr>
        <p:grpSpPr>
          <a:xfrm>
            <a:off x="13188767" y="5269360"/>
            <a:ext cx="4870633" cy="4529959"/>
            <a:chOff x="13106400" y="5269360"/>
            <a:chExt cx="4870633" cy="4529959"/>
          </a:xfrm>
        </p:grpSpPr>
        <p:grpSp>
          <p:nvGrpSpPr>
            <p:cNvPr id="14" name="Group 14"/>
            <p:cNvGrpSpPr/>
            <p:nvPr/>
          </p:nvGrpSpPr>
          <p:grpSpPr>
            <a:xfrm>
              <a:off x="13106400" y="5269360"/>
              <a:ext cx="4870633" cy="4529959"/>
              <a:chOff x="0" y="0"/>
              <a:chExt cx="1913890" cy="1913890"/>
            </a:xfrm>
          </p:grpSpPr>
          <p:sp>
            <p:nvSpPr>
              <p:cNvPr id="15" name="Freeform 15"/>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D5A89C"/>
              </a:solidFill>
            </p:spPr>
            <p:txBody>
              <a:bodyPr/>
              <a:lstStyle/>
              <a:p>
                <a:endParaRPr lang="en-US"/>
              </a:p>
            </p:txBody>
          </p:sp>
        </p:grpSp>
        <p:sp>
          <p:nvSpPr>
            <p:cNvPr id="29" name="Rectangle 28"/>
            <p:cNvSpPr/>
            <p:nvPr/>
          </p:nvSpPr>
          <p:spPr>
            <a:xfrm>
              <a:off x="13480182" y="5813389"/>
              <a:ext cx="4123068" cy="3544560"/>
            </a:xfrm>
            <a:prstGeom prst="rect">
              <a:avLst/>
            </a:prstGeom>
          </p:spPr>
          <p:txBody>
            <a:bodyPr wrap="square">
              <a:spAutoFit/>
            </a:bodyPr>
            <a:lstStyle/>
            <a:p>
              <a:pPr algn="ctr">
                <a:lnSpc>
                  <a:spcPct val="150000"/>
                </a:lnSpc>
                <a:spcAft>
                  <a:spcPts val="1000"/>
                </a:spcAft>
              </a:pPr>
              <a:r>
                <a:rPr lang="nl-NL" sz="3600" b="1">
                  <a:solidFill>
                    <a:schemeClr val="bg1"/>
                  </a:solidFill>
                  <a:latin typeface="Arial" panose="020B0604020202020204" pitchFamily="34" charset="0"/>
                  <a:ea typeface="Calibri" panose="020F0502020204030204" pitchFamily="34" charset="0"/>
                  <a:cs typeface="Arial" panose="020B0604020202020204" pitchFamily="34" charset="0"/>
                </a:rPr>
                <a:t>IV. </a:t>
              </a:r>
            </a:p>
            <a:p>
              <a:pPr algn="ctr">
                <a:lnSpc>
                  <a:spcPct val="150000"/>
                </a:lnSpc>
                <a:spcAft>
                  <a:spcPts val="1000"/>
                </a:spcAft>
              </a:pPr>
              <a:r>
                <a:rPr lang="nl-NL" sz="3600" b="1">
                  <a:solidFill>
                    <a:schemeClr val="bg1"/>
                  </a:solidFill>
                  <a:latin typeface="Arial" panose="020B0604020202020204" pitchFamily="34" charset="0"/>
                  <a:ea typeface="Calibri" panose="020F0502020204030204" pitchFamily="34" charset="0"/>
                  <a:cs typeface="Arial" panose="020B0604020202020204" pitchFamily="34" charset="0"/>
                </a:rPr>
                <a:t>Chế biến thức ăn bổ sung khoáng cho vật nuôi</a:t>
              </a:r>
              <a:endParaRPr lang="en-US" sz="36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edge">
                                      <p:cBhvr>
                                        <p:cTn id="7" dur="500"/>
                                        <p:tgtEl>
                                          <p:spTgt spid="23"/>
                                        </p:tgtEl>
                                      </p:cBhvr>
                                    </p:animEffect>
                                  </p:childTnLst>
                                </p:cTn>
                              </p:par>
                            </p:childTnLst>
                          </p:cTn>
                        </p:par>
                        <p:par>
                          <p:cTn id="8" fill="hold">
                            <p:stCondLst>
                              <p:cond delay="500"/>
                            </p:stCondLst>
                            <p:childTnLst>
                              <p:par>
                                <p:cTn id="9" presetID="20"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edge">
                                      <p:cBhvr>
                                        <p:cTn id="11" dur="500"/>
                                        <p:tgtEl>
                                          <p:spTgt spid="26"/>
                                        </p:tgtEl>
                                      </p:cBhvr>
                                    </p:animEffect>
                                  </p:childTnLst>
                                </p:cTn>
                              </p:par>
                            </p:childTnLst>
                          </p:cTn>
                        </p:par>
                        <p:par>
                          <p:cTn id="12" fill="hold">
                            <p:stCondLst>
                              <p:cond delay="1000"/>
                            </p:stCondLst>
                            <p:childTnLst>
                              <p:par>
                                <p:cTn id="13" presetID="20" presetClass="entr" presetSubtype="0"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edge">
                                      <p:cBhvr>
                                        <p:cTn id="15" dur="500"/>
                                        <p:tgtEl>
                                          <p:spTgt spid="28"/>
                                        </p:tgtEl>
                                      </p:cBhvr>
                                    </p:animEffect>
                                  </p:childTnLst>
                                </p:cTn>
                              </p:par>
                            </p:childTnLst>
                          </p:cTn>
                        </p:par>
                        <p:par>
                          <p:cTn id="16" fill="hold">
                            <p:stCondLst>
                              <p:cond delay="1500"/>
                            </p:stCondLst>
                            <p:childTnLst>
                              <p:par>
                                <p:cTn id="17" presetID="20" presetClass="entr" presetSubtype="0"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edge">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Freeform 2"/>
          <p:cNvSpPr/>
          <p:nvPr/>
        </p:nvSpPr>
        <p:spPr>
          <a:xfrm>
            <a:off x="0" y="9246870"/>
            <a:ext cx="18288000" cy="2080260"/>
          </a:xfrm>
          <a:custGeom>
            <a:avLst/>
            <a:gdLst/>
            <a:ahLst/>
            <a:cxnLst/>
            <a:rect l="l" t="t" r="r" b="b"/>
            <a:pathLst>
              <a:path w="18288000" h="2080260">
                <a:moveTo>
                  <a:pt x="0" y="0"/>
                </a:moveTo>
                <a:lnTo>
                  <a:pt x="18288000" y="0"/>
                </a:lnTo>
                <a:lnTo>
                  <a:pt x="18288000" y="2080260"/>
                </a:lnTo>
                <a:lnTo>
                  <a:pt x="0" y="20802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Câu hỏi">
            <a:extLst>
              <a:ext uri="{FF2B5EF4-FFF2-40B4-BE49-F238E27FC236}">
                <a16:creationId xmlns:a16="http://schemas.microsoft.com/office/drawing/2014/main" id="{F293974B-3728-4914-820A-891BB23F70FF}"/>
              </a:ext>
            </a:extLst>
          </p:cNvPr>
          <p:cNvSpPr/>
          <p:nvPr/>
        </p:nvSpPr>
        <p:spPr>
          <a:xfrm>
            <a:off x="902033" y="2186049"/>
            <a:ext cx="16416670" cy="2153442"/>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en-US" sz="3600" b="1">
                <a:solidFill>
                  <a:schemeClr val="tx1"/>
                </a:solidFill>
                <a:latin typeface="Arial" panose="020B0604020202020204" pitchFamily="34" charset="0"/>
                <a:cs typeface="Arial" panose="020B0604020202020204" pitchFamily="34" charset="0"/>
              </a:rPr>
              <a:t>Câu 2. </a:t>
            </a:r>
            <a:r>
              <a:rPr lang="nl-NL" sz="3600">
                <a:solidFill>
                  <a:schemeClr val="tx1"/>
                </a:solidFill>
                <a:latin typeface="Arial" panose="020B0604020202020204" pitchFamily="34" charset="0"/>
                <a:ea typeface="Times New Roman" panose="02020603050405020304" pitchFamily="18" charset="0"/>
                <a:cs typeface="Arial" panose="020B0604020202020204" pitchFamily="34" charset="0"/>
              </a:rPr>
              <a:t>Đối với lợn thịt có khối lượng 10 – 35kg thì mật độ nuôi là bao nhiêu?</a:t>
            </a:r>
            <a:endParaRPr lang="en-US" sz="360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11" name="Đáp án đúng">
            <a:extLst>
              <a:ext uri="{FF2B5EF4-FFF2-40B4-BE49-F238E27FC236}">
                <a16:creationId xmlns:a16="http://schemas.microsoft.com/office/drawing/2014/main" id="{7EF28688-E386-4FA3-850D-C5EB5B494707}"/>
              </a:ext>
            </a:extLst>
          </p:cNvPr>
          <p:cNvSpPr/>
          <p:nvPr/>
        </p:nvSpPr>
        <p:spPr>
          <a:xfrm>
            <a:off x="902034" y="7429500"/>
            <a:ext cx="7964324" cy="2443844"/>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00"/>
              </a:spcBef>
              <a:spcAft>
                <a:spcPts val="100"/>
              </a:spcAft>
            </a:pPr>
            <a:r>
              <a:rPr lang="nl-NL" sz="3600">
                <a:solidFill>
                  <a:schemeClr val="tx1"/>
                </a:solidFill>
                <a:latin typeface="Arial" panose="020B0604020202020204" pitchFamily="34" charset="0"/>
                <a:ea typeface="Times New Roman" panose="02020603050405020304" pitchFamily="18" charset="0"/>
                <a:cs typeface="Arial" panose="020B0604020202020204" pitchFamily="34" charset="0"/>
              </a:rPr>
              <a:t>C. 1.4 – 1.5 m</a:t>
            </a:r>
            <a:r>
              <a:rPr lang="nl-NL" sz="3600" baseline="30000">
                <a:solidFill>
                  <a:schemeClr val="tx1"/>
                </a:solidFill>
                <a:latin typeface="Arial" panose="020B0604020202020204" pitchFamily="34" charset="0"/>
                <a:ea typeface="Times New Roman" panose="02020603050405020304" pitchFamily="18" charset="0"/>
                <a:cs typeface="Arial" panose="020B0604020202020204" pitchFamily="34" charset="0"/>
              </a:rPr>
              <a:t>2</a:t>
            </a:r>
            <a:r>
              <a:rPr lang="nl-NL" sz="3600">
                <a:solidFill>
                  <a:schemeClr val="tx1"/>
                </a:solidFill>
                <a:latin typeface="Arial" panose="020B0604020202020204" pitchFamily="34" charset="0"/>
                <a:ea typeface="Times New Roman" panose="02020603050405020304" pitchFamily="18" charset="0"/>
                <a:cs typeface="Arial" panose="020B0604020202020204" pitchFamily="34" charset="0"/>
              </a:rPr>
              <a:t>/con</a:t>
            </a:r>
            <a:endParaRPr lang="en-US" sz="360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12" name="Đáp án sai 1">
            <a:extLst>
              <a:ext uri="{FF2B5EF4-FFF2-40B4-BE49-F238E27FC236}">
                <a16:creationId xmlns:a16="http://schemas.microsoft.com/office/drawing/2014/main" id="{0518985D-D93E-4AFE-A7F5-625DEB352DFC}"/>
              </a:ext>
            </a:extLst>
          </p:cNvPr>
          <p:cNvSpPr/>
          <p:nvPr/>
        </p:nvSpPr>
        <p:spPr>
          <a:xfrm>
            <a:off x="902034" y="4651964"/>
            <a:ext cx="7964324" cy="2465052"/>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00"/>
              </a:spcBef>
              <a:spcAft>
                <a:spcPts val="100"/>
              </a:spcAft>
            </a:pPr>
            <a:r>
              <a:rPr lang="en-US" sz="3600" noProof="1">
                <a:solidFill>
                  <a:schemeClr val="tx1"/>
                </a:solidFill>
                <a:latin typeface="Arial" panose="020B0604020202020204" pitchFamily="34" charset="0"/>
                <a:cs typeface="Arial" panose="020B0604020202020204" pitchFamily="34" charset="0"/>
              </a:rPr>
              <a:t>A. </a:t>
            </a:r>
            <a:r>
              <a:rPr lang="nl-NL" sz="3600">
                <a:solidFill>
                  <a:schemeClr val="tx1"/>
                </a:solidFill>
                <a:latin typeface="Arial" panose="020B0604020202020204" pitchFamily="34" charset="0"/>
                <a:ea typeface="Times New Roman" panose="02020603050405020304" pitchFamily="18" charset="0"/>
                <a:cs typeface="Arial" panose="020B0604020202020204" pitchFamily="34" charset="0"/>
              </a:rPr>
              <a:t>0.4 – 0.5 m</a:t>
            </a:r>
            <a:r>
              <a:rPr lang="nl-NL" sz="3600" baseline="30000">
                <a:solidFill>
                  <a:schemeClr val="tx1"/>
                </a:solidFill>
                <a:latin typeface="Arial" panose="020B0604020202020204" pitchFamily="34" charset="0"/>
                <a:ea typeface="Times New Roman" panose="02020603050405020304" pitchFamily="18" charset="0"/>
                <a:cs typeface="Arial" panose="020B0604020202020204" pitchFamily="34" charset="0"/>
              </a:rPr>
              <a:t>2</a:t>
            </a:r>
            <a:r>
              <a:rPr lang="nl-NL" sz="3600">
                <a:solidFill>
                  <a:schemeClr val="tx1"/>
                </a:solidFill>
                <a:latin typeface="Arial" panose="020B0604020202020204" pitchFamily="34" charset="0"/>
                <a:ea typeface="Times New Roman" panose="02020603050405020304" pitchFamily="18" charset="0"/>
                <a:cs typeface="Arial" panose="020B0604020202020204" pitchFamily="34" charset="0"/>
              </a:rPr>
              <a:t>/con</a:t>
            </a:r>
            <a:endParaRPr lang="en-US" sz="360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20" name="Đáp án sai 2">
            <a:extLst>
              <a:ext uri="{FF2B5EF4-FFF2-40B4-BE49-F238E27FC236}">
                <a16:creationId xmlns:a16="http://schemas.microsoft.com/office/drawing/2014/main" id="{9C300F80-C470-490D-BA49-A4B61A5210E4}"/>
              </a:ext>
            </a:extLst>
          </p:cNvPr>
          <p:cNvSpPr/>
          <p:nvPr/>
        </p:nvSpPr>
        <p:spPr>
          <a:xfrm>
            <a:off x="9354378" y="4651966"/>
            <a:ext cx="7964324" cy="2465052"/>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en-US" sz="3600" noProof="1">
                <a:solidFill>
                  <a:schemeClr val="tx1"/>
                </a:solidFill>
                <a:latin typeface="Arial" panose="020B0604020202020204" pitchFamily="34" charset="0"/>
                <a:cs typeface="Arial" panose="020B0604020202020204" pitchFamily="34" charset="0"/>
              </a:rPr>
              <a:t>B. </a:t>
            </a:r>
            <a:r>
              <a:rPr lang="nl-NL" sz="3600">
                <a:solidFill>
                  <a:schemeClr val="tx1"/>
                </a:solidFill>
                <a:latin typeface="Arial" panose="020B0604020202020204" pitchFamily="34" charset="0"/>
                <a:ea typeface="Times New Roman" panose="02020603050405020304" pitchFamily="18" charset="0"/>
                <a:cs typeface="Arial" panose="020B0604020202020204" pitchFamily="34" charset="0"/>
              </a:rPr>
              <a:t>0.7 – 0.8 m</a:t>
            </a:r>
            <a:r>
              <a:rPr lang="nl-NL" sz="3600" baseline="30000">
                <a:solidFill>
                  <a:schemeClr val="tx1"/>
                </a:solidFill>
                <a:latin typeface="Arial" panose="020B0604020202020204" pitchFamily="34" charset="0"/>
                <a:ea typeface="Times New Roman" panose="02020603050405020304" pitchFamily="18" charset="0"/>
                <a:cs typeface="Arial" panose="020B0604020202020204" pitchFamily="34" charset="0"/>
              </a:rPr>
              <a:t>2</a:t>
            </a:r>
            <a:r>
              <a:rPr lang="nl-NL" sz="3600">
                <a:solidFill>
                  <a:schemeClr val="tx1"/>
                </a:solidFill>
                <a:latin typeface="Arial" panose="020B0604020202020204" pitchFamily="34" charset="0"/>
                <a:ea typeface="Times New Roman" panose="02020603050405020304" pitchFamily="18" charset="0"/>
                <a:cs typeface="Arial" panose="020B0604020202020204" pitchFamily="34" charset="0"/>
              </a:rPr>
              <a:t>/con</a:t>
            </a:r>
            <a:endParaRPr lang="en-US" sz="360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21" name="Đáp án sai 3">
            <a:extLst>
              <a:ext uri="{FF2B5EF4-FFF2-40B4-BE49-F238E27FC236}">
                <a16:creationId xmlns:a16="http://schemas.microsoft.com/office/drawing/2014/main" id="{19DBC5CC-807F-4933-A646-83BD3DFAE817}"/>
              </a:ext>
            </a:extLst>
          </p:cNvPr>
          <p:cNvSpPr/>
          <p:nvPr/>
        </p:nvSpPr>
        <p:spPr>
          <a:xfrm>
            <a:off x="9354378" y="7429506"/>
            <a:ext cx="7964324" cy="2443844"/>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en-US" sz="3600" noProof="1">
                <a:solidFill>
                  <a:schemeClr val="tx1"/>
                </a:solidFill>
                <a:latin typeface="Arial" panose="020B0604020202020204" pitchFamily="34" charset="0"/>
                <a:cs typeface="Arial" panose="020B0604020202020204" pitchFamily="34" charset="0"/>
              </a:rPr>
              <a:t>D. </a:t>
            </a:r>
            <a:r>
              <a:rPr lang="nl-NL" sz="3600">
                <a:solidFill>
                  <a:schemeClr val="tx1"/>
                </a:solidFill>
                <a:latin typeface="Arial" panose="020B0604020202020204" pitchFamily="34" charset="0"/>
                <a:ea typeface="Times New Roman" panose="02020603050405020304" pitchFamily="18" charset="0"/>
                <a:cs typeface="Arial" panose="020B0604020202020204" pitchFamily="34" charset="0"/>
              </a:rPr>
              <a:t>1.7 – 1.8 m</a:t>
            </a:r>
            <a:r>
              <a:rPr lang="nl-NL" sz="3600" baseline="30000">
                <a:solidFill>
                  <a:schemeClr val="tx1"/>
                </a:solidFill>
                <a:latin typeface="Arial" panose="020B0604020202020204" pitchFamily="34" charset="0"/>
                <a:ea typeface="Times New Roman" panose="02020603050405020304" pitchFamily="18" charset="0"/>
                <a:cs typeface="Arial" panose="020B0604020202020204" pitchFamily="34" charset="0"/>
              </a:rPr>
              <a:t>2</a:t>
            </a:r>
            <a:r>
              <a:rPr lang="nl-NL" sz="3600">
                <a:solidFill>
                  <a:schemeClr val="tx1"/>
                </a:solidFill>
                <a:latin typeface="Arial" panose="020B0604020202020204" pitchFamily="34" charset="0"/>
                <a:ea typeface="Times New Roman" panose="02020603050405020304" pitchFamily="18" charset="0"/>
                <a:cs typeface="Arial" panose="020B0604020202020204" pitchFamily="34" charset="0"/>
              </a:rPr>
              <a:t>/con</a:t>
            </a:r>
            <a:endParaRPr lang="en-US" sz="360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22" name="Google Shape;983;p57">
            <a:extLst>
              <a:ext uri="{FF2B5EF4-FFF2-40B4-BE49-F238E27FC236}">
                <a16:creationId xmlns:a16="http://schemas.microsoft.com/office/drawing/2014/main" id="{B5A1F837-C9E9-4AE5-A6B7-FF1CDA7881B9}"/>
              </a:ext>
            </a:extLst>
          </p:cNvPr>
          <p:cNvSpPr txBox="1">
            <a:spLocks/>
          </p:cNvSpPr>
          <p:nvPr/>
        </p:nvSpPr>
        <p:spPr>
          <a:xfrm>
            <a:off x="0" y="696838"/>
            <a:ext cx="18288000" cy="1145400"/>
          </a:xfrm>
          <a:prstGeom prst="rect">
            <a:avLst/>
          </a:prstGeom>
          <a:solidFill>
            <a:schemeClr val="tx2"/>
          </a:solidFill>
        </p:spPr>
        <p:txBody>
          <a:bodyPr spcFirstLastPara="1" vert="horz" wrap="square" lIns="182850" tIns="182850" rIns="182850" bIns="18285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200" b="1">
                <a:solidFill>
                  <a:schemeClr val="bg1"/>
                </a:solidFill>
                <a:latin typeface="Arial" panose="020B0604020202020204" pitchFamily="34" charset="0"/>
                <a:cs typeface="Arial" panose="020B0604020202020204" pitchFamily="34" charset="0"/>
              </a:rPr>
              <a:t>LUYỆN TẬP</a:t>
            </a:r>
          </a:p>
        </p:txBody>
      </p:sp>
      <p:sp>
        <p:nvSpPr>
          <p:cNvPr id="23" name="Đáp án sai 2">
            <a:extLst>
              <a:ext uri="{FF2B5EF4-FFF2-40B4-BE49-F238E27FC236}">
                <a16:creationId xmlns:a16="http://schemas.microsoft.com/office/drawing/2014/main" id="{86985273-72B6-417D-9441-2F1D16554033}"/>
              </a:ext>
            </a:extLst>
          </p:cNvPr>
          <p:cNvSpPr/>
          <p:nvPr/>
        </p:nvSpPr>
        <p:spPr>
          <a:xfrm>
            <a:off x="902034" y="4651964"/>
            <a:ext cx="7964324" cy="2465052"/>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00"/>
              </a:spcBef>
              <a:spcAft>
                <a:spcPts val="100"/>
              </a:spcAft>
            </a:pPr>
            <a:r>
              <a:rPr lang="en-US" sz="3600" noProof="1">
                <a:solidFill>
                  <a:schemeClr val="bg1"/>
                </a:solidFill>
                <a:latin typeface="Arial" panose="020B0604020202020204" pitchFamily="34" charset="0"/>
                <a:cs typeface="Arial" panose="020B0604020202020204" pitchFamily="34" charset="0"/>
              </a:rPr>
              <a:t>A. </a:t>
            </a:r>
            <a:r>
              <a:rPr lang="nl-NL" sz="3600">
                <a:solidFill>
                  <a:schemeClr val="bg1"/>
                </a:solidFill>
                <a:latin typeface="Arial" panose="020B0604020202020204" pitchFamily="34" charset="0"/>
                <a:ea typeface="Times New Roman" panose="02020603050405020304" pitchFamily="18" charset="0"/>
                <a:cs typeface="Arial" panose="020B0604020202020204" pitchFamily="34" charset="0"/>
              </a:rPr>
              <a:t>0.4 – 0.5 m</a:t>
            </a:r>
            <a:r>
              <a:rPr lang="nl-NL" sz="3600" baseline="30000">
                <a:solidFill>
                  <a:schemeClr val="bg1"/>
                </a:solidFill>
                <a:latin typeface="Arial" panose="020B0604020202020204" pitchFamily="34" charset="0"/>
                <a:ea typeface="Times New Roman" panose="02020603050405020304" pitchFamily="18" charset="0"/>
                <a:cs typeface="Arial" panose="020B0604020202020204" pitchFamily="34" charset="0"/>
              </a:rPr>
              <a:t>2</a:t>
            </a:r>
            <a:r>
              <a:rPr lang="nl-NL" sz="3600">
                <a:solidFill>
                  <a:schemeClr val="bg1"/>
                </a:solidFill>
                <a:latin typeface="Arial" panose="020B0604020202020204" pitchFamily="34" charset="0"/>
                <a:ea typeface="Times New Roman" panose="02020603050405020304" pitchFamily="18" charset="0"/>
                <a:cs typeface="Arial" panose="020B0604020202020204" pitchFamily="34" charset="0"/>
              </a:rPr>
              <a:t>/con</a:t>
            </a:r>
            <a:endParaRPr lang="en-US" sz="360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9406304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arn(inVertical)">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20" grpId="0" animBg="1"/>
      <p:bldP spid="21" grpId="0" animBg="1"/>
      <p:bldP spid="2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Freeform 2"/>
          <p:cNvSpPr/>
          <p:nvPr/>
        </p:nvSpPr>
        <p:spPr>
          <a:xfrm>
            <a:off x="0" y="9246870"/>
            <a:ext cx="18288000" cy="2080260"/>
          </a:xfrm>
          <a:custGeom>
            <a:avLst/>
            <a:gdLst/>
            <a:ahLst/>
            <a:cxnLst/>
            <a:rect l="l" t="t" r="r" b="b"/>
            <a:pathLst>
              <a:path w="18288000" h="2080260">
                <a:moveTo>
                  <a:pt x="0" y="0"/>
                </a:moveTo>
                <a:lnTo>
                  <a:pt x="18288000" y="0"/>
                </a:lnTo>
                <a:lnTo>
                  <a:pt x="18288000" y="2080260"/>
                </a:lnTo>
                <a:lnTo>
                  <a:pt x="0" y="20802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Câu hỏi">
            <a:extLst>
              <a:ext uri="{FF2B5EF4-FFF2-40B4-BE49-F238E27FC236}">
                <a16:creationId xmlns:a16="http://schemas.microsoft.com/office/drawing/2014/main" id="{F293974B-3728-4914-820A-891BB23F70FF}"/>
              </a:ext>
            </a:extLst>
          </p:cNvPr>
          <p:cNvSpPr/>
          <p:nvPr/>
        </p:nvSpPr>
        <p:spPr>
          <a:xfrm>
            <a:off x="935665" y="647700"/>
            <a:ext cx="16416670" cy="2153442"/>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0"/>
              </a:spcAft>
            </a:pPr>
            <a:r>
              <a:rPr lang="en-US" sz="3600" b="1">
                <a:solidFill>
                  <a:schemeClr val="tx1"/>
                </a:solidFill>
                <a:latin typeface="Arial" panose="020B0604020202020204" pitchFamily="34" charset="0"/>
                <a:cs typeface="Arial" panose="020B0604020202020204" pitchFamily="34" charset="0"/>
              </a:rPr>
              <a:t>Câu 3. </a:t>
            </a:r>
            <a:r>
              <a:rPr lang="nl-NL" sz="3600">
                <a:solidFill>
                  <a:schemeClr val="tx1"/>
                </a:solidFill>
                <a:latin typeface="Arial" panose="020B0604020202020204" pitchFamily="34" charset="0"/>
                <a:ea typeface="Times New Roman" panose="02020603050405020304" pitchFamily="18" charset="0"/>
                <a:cs typeface="Arial" panose="020B0604020202020204" pitchFamily="34" charset="0"/>
              </a:rPr>
              <a:t>Câu nào sau đây </a:t>
            </a:r>
            <a:r>
              <a:rPr lang="nl-NL" sz="3600" b="1">
                <a:solidFill>
                  <a:schemeClr val="tx1"/>
                </a:solidFill>
                <a:latin typeface="Arial" panose="020B0604020202020204" pitchFamily="34" charset="0"/>
                <a:ea typeface="Times New Roman" panose="02020603050405020304" pitchFamily="18" charset="0"/>
                <a:cs typeface="Arial" panose="020B0604020202020204" pitchFamily="34" charset="0"/>
              </a:rPr>
              <a:t>không</a:t>
            </a:r>
            <a:r>
              <a:rPr lang="nl-NL" sz="3600">
                <a:solidFill>
                  <a:schemeClr val="tx1"/>
                </a:solidFill>
                <a:latin typeface="Arial" panose="020B0604020202020204" pitchFamily="34" charset="0"/>
                <a:ea typeface="Times New Roman" panose="02020603050405020304" pitchFamily="18" charset="0"/>
                <a:cs typeface="Arial" panose="020B0604020202020204" pitchFamily="34" charset="0"/>
              </a:rPr>
              <a:t> đúng về bước chuẩn bị trong quy trình nuôi gà thịt công nghiệp?</a:t>
            </a:r>
            <a:endParaRPr lang="en-US" sz="280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3" name="Rectangle 2"/>
          <p:cNvSpPr/>
          <p:nvPr/>
        </p:nvSpPr>
        <p:spPr>
          <a:xfrm>
            <a:off x="935665" y="3196590"/>
            <a:ext cx="16416670" cy="5909310"/>
          </a:xfrm>
          <a:prstGeom prst="rect">
            <a:avLst/>
          </a:prstGeom>
        </p:spPr>
        <p:txBody>
          <a:bodyPr wrap="square">
            <a:spAutoFit/>
          </a:bodyPr>
          <a:lstStyle/>
          <a:p>
            <a:pPr marL="742950" indent="-742950" algn="just">
              <a:lnSpc>
                <a:spcPct val="150000"/>
              </a:lnSpc>
              <a:spcAft>
                <a:spcPts val="0"/>
              </a:spcAft>
              <a:buAutoNum type="alphaUcPeriod"/>
            </a:pPr>
            <a:r>
              <a:rPr lang="nl-NL" sz="3600">
                <a:latin typeface="Arial" panose="020B0604020202020204" pitchFamily="34" charset="0"/>
                <a:ea typeface="Times New Roman" panose="02020603050405020304" pitchFamily="18" charset="0"/>
                <a:cs typeface="Arial" panose="020B0604020202020204" pitchFamily="34" charset="0"/>
              </a:rPr>
              <a:t>Vệ sinh, khử trùng chuồng trại, máng ăn, máng uống.</a:t>
            </a:r>
            <a:endParaRPr lang="en-US" sz="3600">
              <a:latin typeface="Arial" panose="020B0604020202020204" pitchFamily="34" charset="0"/>
              <a:ea typeface="Times New Roman" panose="02020603050405020304" pitchFamily="18" charset="0"/>
              <a:cs typeface="Arial" panose="020B0604020202020204" pitchFamily="34" charset="0"/>
            </a:endParaRPr>
          </a:p>
          <a:p>
            <a:pPr marL="742950" indent="-742950" algn="just">
              <a:lnSpc>
                <a:spcPct val="150000"/>
              </a:lnSpc>
              <a:spcAft>
                <a:spcPts val="0"/>
              </a:spcAft>
              <a:buAutoNum type="alphaUcPeriod"/>
            </a:pPr>
            <a:r>
              <a:rPr lang="nl-NL" sz="3600">
                <a:latin typeface="Arial" panose="020B0604020202020204" pitchFamily="34" charset="0"/>
                <a:ea typeface="Times New Roman" panose="02020603050405020304" pitchFamily="18" charset="0"/>
                <a:cs typeface="Arial" panose="020B0604020202020204" pitchFamily="34" charset="0"/>
              </a:rPr>
              <a:t>Quây úm có đường kính 2 m cho 500 gà con; 1 máng ăn khay tròn và 1 bình uống 8l cho 80 – 100 gà; 3 bóng đèn 175W trong quây cho 100 – 110 gà con.</a:t>
            </a:r>
            <a:endParaRPr lang="en-US" sz="3600">
              <a:latin typeface="Arial" panose="020B0604020202020204" pitchFamily="34" charset="0"/>
              <a:ea typeface="Times New Roman" panose="02020603050405020304" pitchFamily="18" charset="0"/>
              <a:cs typeface="Arial" panose="020B0604020202020204" pitchFamily="34" charset="0"/>
            </a:endParaRPr>
          </a:p>
          <a:p>
            <a:pPr marL="742950" indent="-742950" algn="just">
              <a:lnSpc>
                <a:spcPct val="150000"/>
              </a:lnSpc>
              <a:spcAft>
                <a:spcPts val="0"/>
              </a:spcAft>
              <a:buAutoNum type="alphaUcPeriod"/>
            </a:pPr>
            <a:r>
              <a:rPr lang="nl-NL" sz="3600">
                <a:latin typeface="Arial" panose="020B0604020202020204" pitchFamily="34" charset="0"/>
                <a:ea typeface="Times New Roman" panose="02020603050405020304" pitchFamily="18" charset="0"/>
                <a:cs typeface="Arial" panose="020B0604020202020204" pitchFamily="34" charset="0"/>
              </a:rPr>
              <a:t>Đối với gà lớn, sử dụng máng treo 40 con/máng máng uống hình chuông 100 – 120 con/máng.</a:t>
            </a:r>
            <a:endParaRPr lang="en-US" sz="3600">
              <a:latin typeface="Arial" panose="020B0604020202020204" pitchFamily="34" charset="0"/>
              <a:ea typeface="Times New Roman" panose="02020603050405020304" pitchFamily="18" charset="0"/>
              <a:cs typeface="Arial" panose="020B0604020202020204" pitchFamily="34" charset="0"/>
            </a:endParaRPr>
          </a:p>
          <a:p>
            <a:pPr marL="742950" indent="-742950" algn="just">
              <a:lnSpc>
                <a:spcPct val="150000"/>
              </a:lnSpc>
              <a:spcAft>
                <a:spcPts val="0"/>
              </a:spcAft>
              <a:buAutoNum type="alphaUcPeriod"/>
            </a:pPr>
            <a:r>
              <a:rPr lang="nl-NL" sz="3600">
                <a:latin typeface="Arial" panose="020B0604020202020204" pitchFamily="34" charset="0"/>
                <a:ea typeface="Times New Roman" panose="02020603050405020304" pitchFamily="18" charset="0"/>
                <a:cs typeface="Arial" panose="020B0604020202020204" pitchFamily="34" charset="0"/>
              </a:rPr>
              <a:t>Nền chuồng trải trấu khô, sạch, dày khoảng 5 – 10 cm.</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
        <p:nvSpPr>
          <p:cNvPr id="4" name="Oval 3"/>
          <p:cNvSpPr/>
          <p:nvPr/>
        </p:nvSpPr>
        <p:spPr>
          <a:xfrm>
            <a:off x="685800" y="4076700"/>
            <a:ext cx="914400"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55576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10" name="Câu hỏi">
            <a:extLst>
              <a:ext uri="{FF2B5EF4-FFF2-40B4-BE49-F238E27FC236}">
                <a16:creationId xmlns:a16="http://schemas.microsoft.com/office/drawing/2014/main" id="{F293974B-3728-4914-820A-891BB23F70FF}"/>
              </a:ext>
            </a:extLst>
          </p:cNvPr>
          <p:cNvSpPr/>
          <p:nvPr/>
        </p:nvSpPr>
        <p:spPr>
          <a:xfrm>
            <a:off x="935665" y="627858"/>
            <a:ext cx="16416670" cy="2153442"/>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b="1">
                <a:solidFill>
                  <a:schemeClr val="tx1"/>
                </a:solidFill>
                <a:latin typeface="Arial" panose="020B0604020202020204" pitchFamily="34" charset="0"/>
                <a:cs typeface="Arial" panose="020B0604020202020204" pitchFamily="34" charset="0"/>
              </a:rPr>
              <a:t>Câu 4. </a:t>
            </a:r>
            <a:r>
              <a:rPr lang="nl-NL" sz="3600">
                <a:solidFill>
                  <a:schemeClr val="tx1"/>
                </a:solidFill>
                <a:latin typeface="Arial" panose="020B0604020202020204" pitchFamily="34" charset="0"/>
                <a:cs typeface="Arial" panose="020B0604020202020204" pitchFamily="34" charset="0"/>
              </a:rPr>
              <a:t>Câu nào sau đây không đúng về bước nuôi thịt trong quy trình nuôi gà thịt lông màu bán chăn thả?</a:t>
            </a:r>
            <a:endParaRPr lang="en-US" sz="3600">
              <a:solidFill>
                <a:schemeClr val="tx1"/>
              </a:solidFill>
              <a:latin typeface="Arial" panose="020B0604020202020204" pitchFamily="34" charset="0"/>
              <a:cs typeface="Arial" panose="020B0604020202020204" pitchFamily="34" charset="0"/>
            </a:endParaRPr>
          </a:p>
        </p:txBody>
      </p:sp>
      <p:sp>
        <p:nvSpPr>
          <p:cNvPr id="3" name="Rectangle 2"/>
          <p:cNvSpPr/>
          <p:nvPr/>
        </p:nvSpPr>
        <p:spPr>
          <a:xfrm>
            <a:off x="935665" y="3142636"/>
            <a:ext cx="16416670" cy="6649064"/>
          </a:xfrm>
          <a:prstGeom prst="rect">
            <a:avLst/>
          </a:prstGeom>
        </p:spPr>
        <p:txBody>
          <a:bodyPr wrap="square">
            <a:spAutoFit/>
          </a:bodyPr>
          <a:lstStyle/>
          <a:p>
            <a:pPr marL="742950" indent="-742950" algn="just">
              <a:lnSpc>
                <a:spcPct val="150000"/>
              </a:lnSpc>
              <a:buAutoNum type="alphaUcPeriod"/>
            </a:pPr>
            <a:r>
              <a:rPr lang="nl-NL" sz="3200">
                <a:latin typeface="Arial" panose="020B0604020202020204" pitchFamily="34" charset="0"/>
                <a:cs typeface="Arial" panose="020B0604020202020204" pitchFamily="34" charset="0"/>
              </a:rPr>
              <a:t>Gà được chăn thả tự do khi thời tiết thuận lợi, có nắng ấm, bãi thả khô ráo để gà vận động, tìm thức ăn.</a:t>
            </a:r>
            <a:endParaRPr lang="en-US" sz="3200">
              <a:latin typeface="Arial" panose="020B0604020202020204" pitchFamily="34" charset="0"/>
              <a:cs typeface="Arial" panose="020B0604020202020204" pitchFamily="34" charset="0"/>
            </a:endParaRPr>
          </a:p>
          <a:p>
            <a:pPr marL="742950" indent="-742950" algn="just">
              <a:lnSpc>
                <a:spcPct val="150000"/>
              </a:lnSpc>
              <a:buAutoNum type="alphaUcPeriod"/>
            </a:pPr>
            <a:r>
              <a:rPr lang="nl-NL" sz="3200">
                <a:latin typeface="Arial" panose="020B0604020202020204" pitchFamily="34" charset="0"/>
                <a:cs typeface="Arial" panose="020B0604020202020204" pitchFamily="34" charset="0"/>
              </a:rPr>
              <a:t>Từ tuần tuổi thứ 15 phải sử dụng thức ăn đậm đặc để duy trì thể trạng cho vật nuôi thay vì sử dụng thức ăn hỗn hợp hoàn chỉnh hoặc thức ăn tự phối trộn gồm rau xanh, các loại phụ phẩm nông nghiệp, giun quế,... Hàm lượng protein 16 – 18%, năng lượng tối thiểu 2 900 Kcal/kg.</a:t>
            </a:r>
            <a:endParaRPr lang="en-US" sz="3200">
              <a:latin typeface="Arial" panose="020B0604020202020204" pitchFamily="34" charset="0"/>
              <a:cs typeface="Arial" panose="020B0604020202020204" pitchFamily="34" charset="0"/>
            </a:endParaRPr>
          </a:p>
          <a:p>
            <a:pPr marL="742950" indent="-742950" algn="just">
              <a:lnSpc>
                <a:spcPct val="150000"/>
              </a:lnSpc>
              <a:buAutoNum type="alphaUcPeriod"/>
            </a:pPr>
            <a:r>
              <a:rPr lang="nl-NL" sz="3200">
                <a:latin typeface="Arial" panose="020B0604020202020204" pitchFamily="34" charset="0"/>
                <a:cs typeface="Arial" panose="020B0604020202020204" pitchFamily="34" charset="0"/>
              </a:rPr>
              <a:t>Cho gà ăn 2 lần/ngày (sáng và chiều mát). Cho gà uống nước tự do. Thức ăn, nước uống phải đảm bảo chất lượng, vệ sinh.</a:t>
            </a:r>
            <a:endParaRPr lang="en-US" sz="3200">
              <a:latin typeface="Arial" panose="020B0604020202020204" pitchFamily="34" charset="0"/>
              <a:cs typeface="Arial" panose="020B0604020202020204" pitchFamily="34" charset="0"/>
            </a:endParaRPr>
          </a:p>
          <a:p>
            <a:pPr marL="742950" indent="-742950" algn="just">
              <a:lnSpc>
                <a:spcPct val="150000"/>
              </a:lnSpc>
              <a:buAutoNum type="alphaUcPeriod"/>
            </a:pPr>
            <a:r>
              <a:rPr lang="nl-NL" sz="3200">
                <a:latin typeface="Arial" panose="020B0604020202020204" pitchFamily="34" charset="0"/>
                <a:cs typeface="Arial" panose="020B0604020202020204" pitchFamily="34" charset="0"/>
              </a:rPr>
              <a:t>Tiêm vaccine phòng các bệnh: ND, Gumboro, đậu gà, tụ huyết trùng...</a:t>
            </a:r>
            <a:endParaRPr lang="en-US" sz="3200">
              <a:latin typeface="Arial" panose="020B0604020202020204" pitchFamily="34" charset="0"/>
              <a:cs typeface="Arial" panose="020B0604020202020204" pitchFamily="34" charset="0"/>
            </a:endParaRPr>
          </a:p>
        </p:txBody>
      </p:sp>
      <p:sp>
        <p:nvSpPr>
          <p:cNvPr id="4" name="Oval 3"/>
          <p:cNvSpPr/>
          <p:nvPr/>
        </p:nvSpPr>
        <p:spPr>
          <a:xfrm>
            <a:off x="685800" y="4610100"/>
            <a:ext cx="914400"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31046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Freeform 2"/>
          <p:cNvSpPr/>
          <p:nvPr/>
        </p:nvSpPr>
        <p:spPr>
          <a:xfrm>
            <a:off x="0" y="9246870"/>
            <a:ext cx="18288000" cy="2080260"/>
          </a:xfrm>
          <a:custGeom>
            <a:avLst/>
            <a:gdLst/>
            <a:ahLst/>
            <a:cxnLst/>
            <a:rect l="l" t="t" r="r" b="b"/>
            <a:pathLst>
              <a:path w="18288000" h="2080260">
                <a:moveTo>
                  <a:pt x="0" y="0"/>
                </a:moveTo>
                <a:lnTo>
                  <a:pt x="18288000" y="0"/>
                </a:lnTo>
                <a:lnTo>
                  <a:pt x="18288000" y="2080260"/>
                </a:lnTo>
                <a:lnTo>
                  <a:pt x="0" y="20802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Câu hỏi">
            <a:extLst>
              <a:ext uri="{FF2B5EF4-FFF2-40B4-BE49-F238E27FC236}">
                <a16:creationId xmlns:a16="http://schemas.microsoft.com/office/drawing/2014/main" id="{F293974B-3728-4914-820A-891BB23F70FF}"/>
              </a:ext>
            </a:extLst>
          </p:cNvPr>
          <p:cNvSpPr/>
          <p:nvPr/>
        </p:nvSpPr>
        <p:spPr>
          <a:xfrm>
            <a:off x="902033" y="2186049"/>
            <a:ext cx="16416670" cy="2153442"/>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en-US" sz="3600" b="1">
                <a:solidFill>
                  <a:schemeClr val="tx1"/>
                </a:solidFill>
                <a:latin typeface="Arial" panose="020B0604020202020204" pitchFamily="34" charset="0"/>
                <a:cs typeface="Arial" panose="020B0604020202020204" pitchFamily="34" charset="0"/>
              </a:rPr>
              <a:t>Câu 5. </a:t>
            </a:r>
            <a:r>
              <a:rPr lang="nl-NL" sz="3600">
                <a:solidFill>
                  <a:schemeClr val="tx1"/>
                </a:solidFill>
                <a:latin typeface="Arial" panose="020B0604020202020204" pitchFamily="34" charset="0"/>
                <a:ea typeface="Times New Roman" panose="02020603050405020304" pitchFamily="18" charset="0"/>
                <a:cs typeface="Arial" panose="020B0604020202020204" pitchFamily="34" charset="0"/>
              </a:rPr>
              <a:t>Giai đoạn vỗ béo bò thịt kéo dài bao lâu?</a:t>
            </a:r>
            <a:endParaRPr lang="en-US" sz="280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11" name="Đáp án đúng">
            <a:extLst>
              <a:ext uri="{FF2B5EF4-FFF2-40B4-BE49-F238E27FC236}">
                <a16:creationId xmlns:a16="http://schemas.microsoft.com/office/drawing/2014/main" id="{7EF28688-E386-4FA3-850D-C5EB5B494707}"/>
              </a:ext>
            </a:extLst>
          </p:cNvPr>
          <p:cNvSpPr/>
          <p:nvPr/>
        </p:nvSpPr>
        <p:spPr>
          <a:xfrm>
            <a:off x="902034" y="7429500"/>
            <a:ext cx="7964324" cy="2443844"/>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100"/>
              </a:spcBef>
              <a:spcAft>
                <a:spcPts val="100"/>
              </a:spcAft>
            </a:pPr>
            <a:r>
              <a:rPr lang="nl-NL" sz="3600">
                <a:solidFill>
                  <a:schemeClr val="tx1"/>
                </a:solidFill>
                <a:latin typeface="Arial" panose="020B0604020202020204" pitchFamily="34" charset="0"/>
                <a:ea typeface="Times New Roman" panose="02020603050405020304" pitchFamily="18" charset="0"/>
                <a:cs typeface="Arial" panose="020B0604020202020204" pitchFamily="34" charset="0"/>
              </a:rPr>
              <a:t>C. Kéo dài 16 – 30 tháng đến lúc xuất chuồng</a:t>
            </a:r>
            <a:endParaRPr lang="en-US" sz="360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12" name="Đáp án sai 1">
            <a:extLst>
              <a:ext uri="{FF2B5EF4-FFF2-40B4-BE49-F238E27FC236}">
                <a16:creationId xmlns:a16="http://schemas.microsoft.com/office/drawing/2014/main" id="{0518985D-D93E-4AFE-A7F5-625DEB352DFC}"/>
              </a:ext>
            </a:extLst>
          </p:cNvPr>
          <p:cNvSpPr/>
          <p:nvPr/>
        </p:nvSpPr>
        <p:spPr>
          <a:xfrm>
            <a:off x="902034" y="4651964"/>
            <a:ext cx="7964324" cy="2465052"/>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en-US" sz="3600" noProof="1">
                <a:solidFill>
                  <a:schemeClr val="tx1"/>
                </a:solidFill>
                <a:latin typeface="Arial" panose="020B0604020202020204" pitchFamily="34" charset="0"/>
                <a:cs typeface="Arial" panose="020B0604020202020204" pitchFamily="34" charset="0"/>
              </a:rPr>
              <a:t>A. </a:t>
            </a:r>
            <a:r>
              <a:rPr lang="nl-NL" sz="3600">
                <a:solidFill>
                  <a:schemeClr val="tx1"/>
                </a:solidFill>
                <a:latin typeface="Arial" panose="020B0604020202020204" pitchFamily="34" charset="0"/>
                <a:ea typeface="Times New Roman" panose="02020603050405020304" pitchFamily="18" charset="0"/>
                <a:cs typeface="Arial" panose="020B0604020202020204" pitchFamily="34" charset="0"/>
              </a:rPr>
              <a:t>Kéo dài 6 tháng</a:t>
            </a:r>
            <a:endParaRPr lang="en-US" sz="280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20" name="Đáp án sai 2">
            <a:extLst>
              <a:ext uri="{FF2B5EF4-FFF2-40B4-BE49-F238E27FC236}">
                <a16:creationId xmlns:a16="http://schemas.microsoft.com/office/drawing/2014/main" id="{9C300F80-C470-490D-BA49-A4B61A5210E4}"/>
              </a:ext>
            </a:extLst>
          </p:cNvPr>
          <p:cNvSpPr/>
          <p:nvPr/>
        </p:nvSpPr>
        <p:spPr>
          <a:xfrm>
            <a:off x="9354378" y="4651966"/>
            <a:ext cx="7964324" cy="2465052"/>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en-US" sz="3600" noProof="1">
                <a:solidFill>
                  <a:schemeClr val="tx1"/>
                </a:solidFill>
                <a:latin typeface="Arial" panose="020B0604020202020204" pitchFamily="34" charset="0"/>
                <a:cs typeface="Arial" panose="020B0604020202020204" pitchFamily="34" charset="0"/>
              </a:rPr>
              <a:t>B. </a:t>
            </a:r>
            <a:r>
              <a:rPr lang="nl-NL" sz="3600">
                <a:solidFill>
                  <a:schemeClr val="tx1"/>
                </a:solidFill>
                <a:latin typeface="Arial" panose="020B0604020202020204" pitchFamily="34" charset="0"/>
                <a:ea typeface="Times New Roman" panose="02020603050405020304" pitchFamily="18" charset="0"/>
                <a:cs typeface="Arial" panose="020B0604020202020204" pitchFamily="34" charset="0"/>
              </a:rPr>
              <a:t>Kéo dài 12 tháng</a:t>
            </a:r>
            <a:endParaRPr lang="en-US" sz="280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21" name="Đáp án sai 3">
            <a:extLst>
              <a:ext uri="{FF2B5EF4-FFF2-40B4-BE49-F238E27FC236}">
                <a16:creationId xmlns:a16="http://schemas.microsoft.com/office/drawing/2014/main" id="{19DBC5CC-807F-4933-A646-83BD3DFAE817}"/>
              </a:ext>
            </a:extLst>
          </p:cNvPr>
          <p:cNvSpPr/>
          <p:nvPr/>
        </p:nvSpPr>
        <p:spPr>
          <a:xfrm>
            <a:off x="9354378" y="7429506"/>
            <a:ext cx="7964324" cy="2443844"/>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0"/>
              </a:spcAft>
            </a:pPr>
            <a:r>
              <a:rPr lang="en-US" sz="3600" noProof="1">
                <a:solidFill>
                  <a:schemeClr val="tx1"/>
                </a:solidFill>
                <a:latin typeface="Arial" panose="020B0604020202020204" pitchFamily="34" charset="0"/>
                <a:cs typeface="Arial" panose="020B0604020202020204" pitchFamily="34" charset="0"/>
              </a:rPr>
              <a:t>D. </a:t>
            </a:r>
            <a:r>
              <a:rPr lang="nl-NL" sz="3600">
                <a:solidFill>
                  <a:schemeClr val="tx1"/>
                </a:solidFill>
                <a:latin typeface="Arial" panose="020B0604020202020204" pitchFamily="34" charset="0"/>
                <a:ea typeface="Times New Roman" panose="02020603050405020304" pitchFamily="18" charset="0"/>
                <a:cs typeface="Arial" panose="020B0604020202020204" pitchFamily="34" charset="0"/>
              </a:rPr>
              <a:t>Kéo dài từ lúc xuất chuồng đến lúc giết thịt</a:t>
            </a:r>
            <a:endParaRPr lang="en-US" sz="280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22" name="Google Shape;983;p57">
            <a:extLst>
              <a:ext uri="{FF2B5EF4-FFF2-40B4-BE49-F238E27FC236}">
                <a16:creationId xmlns:a16="http://schemas.microsoft.com/office/drawing/2014/main" id="{B5A1F837-C9E9-4AE5-A6B7-FF1CDA7881B9}"/>
              </a:ext>
            </a:extLst>
          </p:cNvPr>
          <p:cNvSpPr txBox="1">
            <a:spLocks/>
          </p:cNvSpPr>
          <p:nvPr/>
        </p:nvSpPr>
        <p:spPr>
          <a:xfrm>
            <a:off x="0" y="696838"/>
            <a:ext cx="18288000" cy="1145400"/>
          </a:xfrm>
          <a:prstGeom prst="rect">
            <a:avLst/>
          </a:prstGeom>
          <a:solidFill>
            <a:schemeClr val="tx2"/>
          </a:solidFill>
        </p:spPr>
        <p:txBody>
          <a:bodyPr spcFirstLastPara="1" vert="horz" wrap="square" lIns="182850" tIns="182850" rIns="182850" bIns="18285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200" b="1">
                <a:solidFill>
                  <a:schemeClr val="bg1"/>
                </a:solidFill>
                <a:latin typeface="Arial" panose="020B0604020202020204" pitchFamily="34" charset="0"/>
                <a:cs typeface="Arial" panose="020B0604020202020204" pitchFamily="34" charset="0"/>
              </a:rPr>
              <a:t>LUYỆN TẬP</a:t>
            </a:r>
          </a:p>
        </p:txBody>
      </p:sp>
      <p:sp>
        <p:nvSpPr>
          <p:cNvPr id="23" name="Đáp án sai 2">
            <a:extLst>
              <a:ext uri="{FF2B5EF4-FFF2-40B4-BE49-F238E27FC236}">
                <a16:creationId xmlns:a16="http://schemas.microsoft.com/office/drawing/2014/main" id="{86985273-72B6-417D-9441-2F1D16554033}"/>
              </a:ext>
            </a:extLst>
          </p:cNvPr>
          <p:cNvSpPr/>
          <p:nvPr/>
        </p:nvSpPr>
        <p:spPr>
          <a:xfrm>
            <a:off x="902033" y="7459641"/>
            <a:ext cx="7964324" cy="2465052"/>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100"/>
              </a:spcBef>
              <a:spcAft>
                <a:spcPts val="100"/>
              </a:spcAft>
            </a:pPr>
            <a:r>
              <a:rPr lang="nl-NL" sz="3600">
                <a:solidFill>
                  <a:schemeClr val="bg1"/>
                </a:solidFill>
                <a:latin typeface="Arial" panose="020B0604020202020204" pitchFamily="34" charset="0"/>
                <a:ea typeface="Times New Roman" panose="02020603050405020304" pitchFamily="18" charset="0"/>
                <a:cs typeface="Arial" panose="020B0604020202020204" pitchFamily="34" charset="0"/>
              </a:rPr>
              <a:t>C. Kéo dài 16 – 30 tháng đến lúc xuất chuồng</a:t>
            </a:r>
            <a:endParaRPr lang="en-US" sz="360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1907968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arn(inVertical)">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20" grpId="0" animBg="1"/>
      <p:bldP spid="21" grpId="0" animBg="1"/>
      <p:bldP spid="2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grpSp>
        <p:nvGrpSpPr>
          <p:cNvPr id="13" name="Group 3"/>
          <p:cNvGrpSpPr/>
          <p:nvPr/>
        </p:nvGrpSpPr>
        <p:grpSpPr>
          <a:xfrm>
            <a:off x="1028700" y="1028700"/>
            <a:ext cx="16230600" cy="8229600"/>
            <a:chOff x="0" y="0"/>
            <a:chExt cx="4274726" cy="2167467"/>
          </a:xfrm>
        </p:grpSpPr>
        <p:sp>
          <p:nvSpPr>
            <p:cNvPr id="14" name="Freeform 4"/>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BFBFB">
                <a:alpha val="89804"/>
              </a:srgbClr>
            </a:solidFill>
          </p:spPr>
          <p:txBody>
            <a:bodyPr/>
            <a:lstStyle/>
            <a:p>
              <a:endParaRPr lang="en-US"/>
            </a:p>
          </p:txBody>
        </p:sp>
        <p:sp>
          <p:nvSpPr>
            <p:cNvPr id="1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6" name="Group 15"/>
          <p:cNvGrpSpPr/>
          <p:nvPr/>
        </p:nvGrpSpPr>
        <p:grpSpPr>
          <a:xfrm>
            <a:off x="-247620" y="639951"/>
            <a:ext cx="7791420" cy="1599512"/>
            <a:chOff x="-247620" y="639951"/>
            <a:chExt cx="8629620" cy="1599512"/>
          </a:xfrm>
        </p:grpSpPr>
        <p:grpSp>
          <p:nvGrpSpPr>
            <p:cNvPr id="17" name="Group 6"/>
            <p:cNvGrpSpPr/>
            <p:nvPr/>
          </p:nvGrpSpPr>
          <p:grpSpPr>
            <a:xfrm>
              <a:off x="-247620" y="639951"/>
              <a:ext cx="8629620" cy="1599512"/>
              <a:chOff x="0" y="0"/>
              <a:chExt cx="1886724" cy="320744"/>
            </a:xfrm>
          </p:grpSpPr>
          <p:sp>
            <p:nvSpPr>
              <p:cNvPr id="19" name="Freeform 7"/>
              <p:cNvSpPr/>
              <p:nvPr/>
            </p:nvSpPr>
            <p:spPr>
              <a:xfrm>
                <a:off x="0" y="0"/>
                <a:ext cx="1886724" cy="320744"/>
              </a:xfrm>
              <a:custGeom>
                <a:avLst/>
                <a:gdLst/>
                <a:ahLst/>
                <a:cxnLst/>
                <a:rect l="l" t="t" r="r" b="b"/>
                <a:pathLst>
                  <a:path w="1886724" h="320744">
                    <a:moveTo>
                      <a:pt x="55117" y="0"/>
                    </a:moveTo>
                    <a:lnTo>
                      <a:pt x="1831607" y="0"/>
                    </a:lnTo>
                    <a:cubicBezTo>
                      <a:pt x="1862047" y="0"/>
                      <a:pt x="1886724" y="24677"/>
                      <a:pt x="1886724" y="55117"/>
                    </a:cubicBezTo>
                    <a:lnTo>
                      <a:pt x="1886724" y="265627"/>
                    </a:lnTo>
                    <a:cubicBezTo>
                      <a:pt x="1886724" y="280245"/>
                      <a:pt x="1880917" y="294264"/>
                      <a:pt x="1870581" y="304600"/>
                    </a:cubicBezTo>
                    <a:cubicBezTo>
                      <a:pt x="1860244" y="314937"/>
                      <a:pt x="1846225" y="320744"/>
                      <a:pt x="1831607" y="320744"/>
                    </a:cubicBezTo>
                    <a:lnTo>
                      <a:pt x="55117" y="320744"/>
                    </a:lnTo>
                    <a:cubicBezTo>
                      <a:pt x="40499" y="320744"/>
                      <a:pt x="26480" y="314937"/>
                      <a:pt x="16143" y="304600"/>
                    </a:cubicBezTo>
                    <a:cubicBezTo>
                      <a:pt x="5807" y="294264"/>
                      <a:pt x="0" y="280245"/>
                      <a:pt x="0" y="265627"/>
                    </a:cubicBezTo>
                    <a:lnTo>
                      <a:pt x="0" y="55117"/>
                    </a:lnTo>
                    <a:cubicBezTo>
                      <a:pt x="0" y="40499"/>
                      <a:pt x="5807" y="26480"/>
                      <a:pt x="16143" y="16143"/>
                    </a:cubicBezTo>
                    <a:cubicBezTo>
                      <a:pt x="26480" y="5807"/>
                      <a:pt x="40499" y="0"/>
                      <a:pt x="55117" y="0"/>
                    </a:cubicBezTo>
                    <a:close/>
                  </a:path>
                </a:pathLst>
              </a:custGeom>
              <a:solidFill>
                <a:srgbClr val="0D0F68"/>
              </a:solidFill>
            </p:spPr>
            <p:txBody>
              <a:bodyPr/>
              <a:lstStyle/>
              <a:p>
                <a:endParaRPr lang="en-US"/>
              </a:p>
            </p:txBody>
          </p:sp>
          <p:sp>
            <p:nvSpPr>
              <p:cNvPr id="24"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8" name="TextBox 9"/>
            <p:cNvSpPr txBox="1"/>
            <p:nvPr/>
          </p:nvSpPr>
          <p:spPr>
            <a:xfrm>
              <a:off x="457200" y="1035750"/>
              <a:ext cx="7696200" cy="807913"/>
            </a:xfrm>
            <a:prstGeom prst="rect">
              <a:avLst/>
            </a:prstGeom>
          </p:spPr>
          <p:txBody>
            <a:bodyPr wrap="square" lIns="0" tIns="0" rIns="0" bIns="0" rtlCol="0" anchor="t">
              <a:spAutoFit/>
            </a:bodyPr>
            <a:lstStyle/>
            <a:p>
              <a:pPr algn="ctr">
                <a:lnSpc>
                  <a:spcPts val="6299"/>
                </a:lnSpc>
              </a:pPr>
              <a:r>
                <a:rPr lang="en-US" sz="6000" b="1">
                  <a:solidFill>
                    <a:srgbClr val="FFFFFF"/>
                  </a:solidFill>
                  <a:latin typeface="Arial" panose="020B0604020202020204" pitchFamily="34" charset="0"/>
                  <a:cs typeface="Arial" panose="020B0604020202020204" pitchFamily="34" charset="0"/>
                </a:rPr>
                <a:t>VẬN DỤNG</a:t>
              </a:r>
              <a:endParaRPr lang="en-US" sz="6000" b="1" dirty="0">
                <a:solidFill>
                  <a:srgbClr val="FFFFFF"/>
                </a:solidFill>
                <a:latin typeface="Arial" panose="020B0604020202020204" pitchFamily="34" charset="0"/>
                <a:cs typeface="Arial" panose="020B0604020202020204" pitchFamily="34" charset="0"/>
              </a:endParaRPr>
            </a:p>
          </p:txBody>
        </p:sp>
      </p:grpSp>
      <p:pic>
        <p:nvPicPr>
          <p:cNvPr id="25" name="Picture 24"/>
          <p:cNvPicPr>
            <a:picLocks noChangeAspect="1"/>
          </p:cNvPicPr>
          <p:nvPr/>
        </p:nvPicPr>
        <p:blipFill>
          <a:blip r:embed="rId2"/>
          <a:stretch>
            <a:fillRect/>
          </a:stretch>
        </p:blipFill>
        <p:spPr>
          <a:xfrm>
            <a:off x="14595380" y="425788"/>
            <a:ext cx="2821580" cy="2577551"/>
          </a:xfrm>
          <a:prstGeom prst="rect">
            <a:avLst/>
          </a:prstGeom>
        </p:spPr>
      </p:pic>
      <p:sp>
        <p:nvSpPr>
          <p:cNvPr id="26" name="Rectangle 25"/>
          <p:cNvSpPr/>
          <p:nvPr/>
        </p:nvSpPr>
        <p:spPr>
          <a:xfrm>
            <a:off x="1842620" y="2933700"/>
            <a:ext cx="12595100" cy="4247317"/>
          </a:xfrm>
          <a:prstGeom prst="rect">
            <a:avLst/>
          </a:prstGeom>
        </p:spPr>
        <p:txBody>
          <a:bodyPr wrap="square">
            <a:spAutoFit/>
          </a:bodyPr>
          <a:lstStyle/>
          <a:p>
            <a:pPr algn="just">
              <a:lnSpc>
                <a:spcPct val="150000"/>
              </a:lnSpc>
            </a:pPr>
            <a:r>
              <a:rPr lang="nl-NL" sz="3600" b="1">
                <a:latin typeface="Arial" panose="020B0604020202020204" pitchFamily="34" charset="0"/>
                <a:cs typeface="Arial" panose="020B0604020202020204" pitchFamily="34" charset="0"/>
              </a:rPr>
              <a:t>Bài tập vận dụng SGK trang 91: </a:t>
            </a:r>
            <a:r>
              <a:rPr lang="nl-NL" sz="3600">
                <a:latin typeface="Arial" panose="020B0604020202020204" pitchFamily="34" charset="0"/>
                <a:cs typeface="Arial" panose="020B0604020202020204" pitchFamily="34" charset="0"/>
              </a:rPr>
              <a:t>Quan sát quá trình nuôi dưỡng, chăm sóc một loại vật nuôi ở gia đình, địa phương em và đề xuất những việc cần thay đổi nhằm nâng cao hiệu quả chăn nuôi, đảm bảo đối xử nhân đạo với vật nuôi và bảo vệ môi trường.</a:t>
            </a:r>
            <a:endParaRPr lang="en-US" sz="3600">
              <a:latin typeface="Arial" panose="020B0604020202020204" pitchFamily="34" charset="0"/>
              <a:cs typeface="Arial" panose="020B0604020202020204" pitchFamily="34" charset="0"/>
            </a:endParaRPr>
          </a:p>
        </p:txBody>
      </p:sp>
      <p:pic>
        <p:nvPicPr>
          <p:cNvPr id="28" name="Picture 27"/>
          <p:cNvPicPr>
            <a:picLocks noChangeAspect="1"/>
          </p:cNvPicPr>
          <p:nvPr/>
        </p:nvPicPr>
        <p:blipFill>
          <a:blip r:embed="rId3"/>
          <a:stretch>
            <a:fillRect/>
          </a:stretch>
        </p:blipFill>
        <p:spPr>
          <a:xfrm>
            <a:off x="12134169" y="5138122"/>
            <a:ext cx="5602062" cy="4970458"/>
          </a:xfrm>
          <a:prstGeom prst="rect">
            <a:avLst/>
          </a:prstGeom>
        </p:spPr>
      </p:pic>
    </p:spTree>
    <p:extLst>
      <p:ext uri="{BB962C8B-B14F-4D97-AF65-F5344CB8AC3E}">
        <p14:creationId xmlns:p14="http://schemas.microsoft.com/office/powerpoint/2010/main" val="18762667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grpSp>
        <p:nvGrpSpPr>
          <p:cNvPr id="20" name="Group 3"/>
          <p:cNvGrpSpPr/>
          <p:nvPr/>
        </p:nvGrpSpPr>
        <p:grpSpPr>
          <a:xfrm>
            <a:off x="1028700" y="1028700"/>
            <a:ext cx="16230600" cy="8229600"/>
            <a:chOff x="0" y="0"/>
            <a:chExt cx="4274726" cy="2167467"/>
          </a:xfrm>
        </p:grpSpPr>
        <p:sp>
          <p:nvSpPr>
            <p:cNvPr id="21" name="Freeform 4"/>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BFBFB">
                <a:alpha val="89804"/>
              </a:srgbClr>
            </a:solidFill>
          </p:spPr>
          <p:txBody>
            <a:bodyPr/>
            <a:lstStyle/>
            <a:p>
              <a:endParaRPr lang="en-US"/>
            </a:p>
          </p:txBody>
        </p:sp>
        <p:sp>
          <p:nvSpPr>
            <p:cNvPr id="22"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23" name="TextBox 8"/>
          <p:cNvSpPr txBox="1"/>
          <p:nvPr/>
        </p:nvSpPr>
        <p:spPr>
          <a:xfrm>
            <a:off x="-247621" y="449951"/>
            <a:ext cx="4192044" cy="424333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nvGrpSpPr>
          <p:cNvPr id="27" name="Group 26"/>
          <p:cNvGrpSpPr/>
          <p:nvPr/>
        </p:nvGrpSpPr>
        <p:grpSpPr>
          <a:xfrm>
            <a:off x="-247621" y="639951"/>
            <a:ext cx="9730844" cy="1599512"/>
            <a:chOff x="-247621" y="639951"/>
            <a:chExt cx="9730844" cy="1599512"/>
          </a:xfrm>
        </p:grpSpPr>
        <p:sp>
          <p:nvSpPr>
            <p:cNvPr id="29" name="Freeform 7"/>
            <p:cNvSpPr/>
            <p:nvPr/>
          </p:nvSpPr>
          <p:spPr>
            <a:xfrm>
              <a:off x="-247621" y="639951"/>
              <a:ext cx="9730844" cy="1599512"/>
            </a:xfrm>
            <a:custGeom>
              <a:avLst/>
              <a:gdLst/>
              <a:ahLst/>
              <a:cxnLst/>
              <a:rect l="l" t="t" r="r" b="b"/>
              <a:pathLst>
                <a:path w="1886724" h="320744">
                  <a:moveTo>
                    <a:pt x="55117" y="0"/>
                  </a:moveTo>
                  <a:lnTo>
                    <a:pt x="1831607" y="0"/>
                  </a:lnTo>
                  <a:cubicBezTo>
                    <a:pt x="1862047" y="0"/>
                    <a:pt x="1886724" y="24677"/>
                    <a:pt x="1886724" y="55117"/>
                  </a:cubicBezTo>
                  <a:lnTo>
                    <a:pt x="1886724" y="265627"/>
                  </a:lnTo>
                  <a:cubicBezTo>
                    <a:pt x="1886724" y="280245"/>
                    <a:pt x="1880917" y="294264"/>
                    <a:pt x="1870581" y="304600"/>
                  </a:cubicBezTo>
                  <a:cubicBezTo>
                    <a:pt x="1860244" y="314937"/>
                    <a:pt x="1846225" y="320744"/>
                    <a:pt x="1831607" y="320744"/>
                  </a:cubicBezTo>
                  <a:lnTo>
                    <a:pt x="55117" y="320744"/>
                  </a:lnTo>
                  <a:cubicBezTo>
                    <a:pt x="40499" y="320744"/>
                    <a:pt x="26480" y="314937"/>
                    <a:pt x="16143" y="304600"/>
                  </a:cubicBezTo>
                  <a:cubicBezTo>
                    <a:pt x="5807" y="294264"/>
                    <a:pt x="0" y="280245"/>
                    <a:pt x="0" y="265627"/>
                  </a:cubicBezTo>
                  <a:lnTo>
                    <a:pt x="0" y="55117"/>
                  </a:lnTo>
                  <a:cubicBezTo>
                    <a:pt x="0" y="40499"/>
                    <a:pt x="5807" y="26480"/>
                    <a:pt x="16143" y="16143"/>
                  </a:cubicBezTo>
                  <a:cubicBezTo>
                    <a:pt x="26480" y="5807"/>
                    <a:pt x="40499" y="0"/>
                    <a:pt x="55117" y="0"/>
                  </a:cubicBezTo>
                  <a:close/>
                </a:path>
              </a:pathLst>
            </a:custGeom>
            <a:solidFill>
              <a:srgbClr val="0D0F68"/>
            </a:solidFill>
          </p:spPr>
          <p:txBody>
            <a:bodyPr/>
            <a:lstStyle/>
            <a:p>
              <a:endParaRPr lang="en-US"/>
            </a:p>
          </p:txBody>
        </p:sp>
        <p:sp>
          <p:nvSpPr>
            <p:cNvPr id="30" name="TextBox 9"/>
            <p:cNvSpPr txBox="1"/>
            <p:nvPr/>
          </p:nvSpPr>
          <p:spPr>
            <a:xfrm>
              <a:off x="629459" y="696737"/>
              <a:ext cx="8307821" cy="1384995"/>
            </a:xfrm>
            <a:prstGeom prst="rect">
              <a:avLst/>
            </a:prstGeom>
          </p:spPr>
          <p:txBody>
            <a:bodyPr wrap="square" lIns="0" tIns="0" rIns="0" bIns="0" rtlCol="0" anchor="t">
              <a:spAutoFit/>
            </a:bodyPr>
            <a:lstStyle/>
            <a:p>
              <a:pPr algn="ctr">
                <a:lnSpc>
                  <a:spcPct val="150000"/>
                </a:lnSpc>
              </a:pPr>
              <a:r>
                <a:rPr lang="vi-VN" sz="6000" b="1" dirty="0">
                  <a:solidFill>
                    <a:srgbClr val="FFFFFF"/>
                  </a:solidFill>
                  <a:cs typeface="Arial" panose="020B0604020202020204" pitchFamily="34" charset="0"/>
                </a:rPr>
                <a:t>HƯỚNG DẪN VỀ NHÀ</a:t>
              </a:r>
              <a:endParaRPr lang="en-US" sz="6000" b="1" dirty="0">
                <a:solidFill>
                  <a:srgbClr val="FFFFFF"/>
                </a:solidFill>
                <a:latin typeface="Arial" panose="020B0604020202020204" pitchFamily="34" charset="0"/>
                <a:cs typeface="Arial" panose="020B0604020202020204" pitchFamily="34" charset="0"/>
              </a:endParaRPr>
            </a:p>
          </p:txBody>
        </p:sp>
      </p:grpSp>
      <p:grpSp>
        <p:nvGrpSpPr>
          <p:cNvPr id="31" name="Group 11"/>
          <p:cNvGrpSpPr/>
          <p:nvPr/>
        </p:nvGrpSpPr>
        <p:grpSpPr>
          <a:xfrm>
            <a:off x="1505030" y="3436859"/>
            <a:ext cx="4878785" cy="5045974"/>
            <a:chOff x="0" y="0"/>
            <a:chExt cx="1416693" cy="1465241"/>
          </a:xfrm>
        </p:grpSpPr>
        <p:sp>
          <p:nvSpPr>
            <p:cNvPr id="32" name="Freeform 12"/>
            <p:cNvSpPr/>
            <p:nvPr/>
          </p:nvSpPr>
          <p:spPr>
            <a:xfrm>
              <a:off x="0" y="0"/>
              <a:ext cx="1416693" cy="1465241"/>
            </a:xfrm>
            <a:custGeom>
              <a:avLst/>
              <a:gdLst/>
              <a:ahLst/>
              <a:cxnLst/>
              <a:rect l="l" t="t" r="r" b="b"/>
              <a:pathLst>
                <a:path w="1416693" h="1465241">
                  <a:moveTo>
                    <a:pt x="80930" y="0"/>
                  </a:moveTo>
                  <a:lnTo>
                    <a:pt x="1335764" y="0"/>
                  </a:lnTo>
                  <a:cubicBezTo>
                    <a:pt x="1380460" y="0"/>
                    <a:pt x="1416693" y="36233"/>
                    <a:pt x="1416693" y="80930"/>
                  </a:cubicBezTo>
                  <a:lnTo>
                    <a:pt x="1416693" y="1384312"/>
                  </a:lnTo>
                  <a:cubicBezTo>
                    <a:pt x="1416693" y="1429008"/>
                    <a:pt x="1380460" y="1465241"/>
                    <a:pt x="1335764" y="1465241"/>
                  </a:cubicBezTo>
                  <a:lnTo>
                    <a:pt x="80930" y="1465241"/>
                  </a:lnTo>
                  <a:cubicBezTo>
                    <a:pt x="36233" y="1465241"/>
                    <a:pt x="0" y="1429008"/>
                    <a:pt x="0" y="1384312"/>
                  </a:cubicBezTo>
                  <a:lnTo>
                    <a:pt x="0" y="80930"/>
                  </a:lnTo>
                  <a:cubicBezTo>
                    <a:pt x="0" y="36233"/>
                    <a:pt x="36233" y="0"/>
                    <a:pt x="80930" y="0"/>
                  </a:cubicBezTo>
                  <a:close/>
                </a:path>
              </a:pathLst>
            </a:custGeom>
            <a:solidFill>
              <a:srgbClr val="4A7EBB"/>
            </a:solidFill>
          </p:spPr>
          <p:txBody>
            <a:bodyPr/>
            <a:lstStyle/>
            <a:p>
              <a:endParaRPr lang="en-US"/>
            </a:p>
          </p:txBody>
        </p:sp>
        <p:sp>
          <p:nvSpPr>
            <p:cNvPr id="33" name="TextBox 13"/>
            <p:cNvSpPr txBox="1"/>
            <p:nvPr/>
          </p:nvSpPr>
          <p:spPr>
            <a:xfrm>
              <a:off x="0" y="-38100"/>
              <a:ext cx="812800" cy="85090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34" name="Group 14"/>
          <p:cNvGrpSpPr/>
          <p:nvPr/>
        </p:nvGrpSpPr>
        <p:grpSpPr>
          <a:xfrm>
            <a:off x="6805787" y="3436859"/>
            <a:ext cx="4878785" cy="5045974"/>
            <a:chOff x="0" y="0"/>
            <a:chExt cx="1416693" cy="1465241"/>
          </a:xfrm>
        </p:grpSpPr>
        <p:sp>
          <p:nvSpPr>
            <p:cNvPr id="35" name="Freeform 15"/>
            <p:cNvSpPr/>
            <p:nvPr/>
          </p:nvSpPr>
          <p:spPr>
            <a:xfrm>
              <a:off x="0" y="0"/>
              <a:ext cx="1416693" cy="1465241"/>
            </a:xfrm>
            <a:custGeom>
              <a:avLst/>
              <a:gdLst/>
              <a:ahLst/>
              <a:cxnLst/>
              <a:rect l="l" t="t" r="r" b="b"/>
              <a:pathLst>
                <a:path w="1416693" h="1465241">
                  <a:moveTo>
                    <a:pt x="80930" y="0"/>
                  </a:moveTo>
                  <a:lnTo>
                    <a:pt x="1335764" y="0"/>
                  </a:lnTo>
                  <a:cubicBezTo>
                    <a:pt x="1380460" y="0"/>
                    <a:pt x="1416693" y="36233"/>
                    <a:pt x="1416693" y="80930"/>
                  </a:cubicBezTo>
                  <a:lnTo>
                    <a:pt x="1416693" y="1384312"/>
                  </a:lnTo>
                  <a:cubicBezTo>
                    <a:pt x="1416693" y="1429008"/>
                    <a:pt x="1380460" y="1465241"/>
                    <a:pt x="1335764" y="1465241"/>
                  </a:cubicBezTo>
                  <a:lnTo>
                    <a:pt x="80930" y="1465241"/>
                  </a:lnTo>
                  <a:cubicBezTo>
                    <a:pt x="36233" y="1465241"/>
                    <a:pt x="0" y="1429008"/>
                    <a:pt x="0" y="1384312"/>
                  </a:cubicBezTo>
                  <a:lnTo>
                    <a:pt x="0" y="80930"/>
                  </a:lnTo>
                  <a:cubicBezTo>
                    <a:pt x="0" y="36233"/>
                    <a:pt x="36233" y="0"/>
                    <a:pt x="80930" y="0"/>
                  </a:cubicBezTo>
                  <a:close/>
                </a:path>
              </a:pathLst>
            </a:custGeom>
            <a:solidFill>
              <a:srgbClr val="4A7EBB"/>
            </a:solidFill>
          </p:spPr>
          <p:txBody>
            <a:bodyPr/>
            <a:lstStyle/>
            <a:p>
              <a:endParaRPr lang="en-US"/>
            </a:p>
          </p:txBody>
        </p:sp>
        <p:sp>
          <p:nvSpPr>
            <p:cNvPr id="36" name="TextBox 16"/>
            <p:cNvSpPr txBox="1"/>
            <p:nvPr/>
          </p:nvSpPr>
          <p:spPr>
            <a:xfrm>
              <a:off x="0" y="-38100"/>
              <a:ext cx="812800" cy="85090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37" name="Group 17"/>
          <p:cNvGrpSpPr/>
          <p:nvPr/>
        </p:nvGrpSpPr>
        <p:grpSpPr>
          <a:xfrm>
            <a:off x="12013749" y="3436859"/>
            <a:ext cx="4878785" cy="5045974"/>
            <a:chOff x="0" y="0"/>
            <a:chExt cx="1416693" cy="1465241"/>
          </a:xfrm>
        </p:grpSpPr>
        <p:sp>
          <p:nvSpPr>
            <p:cNvPr id="38" name="Freeform 18"/>
            <p:cNvSpPr/>
            <p:nvPr/>
          </p:nvSpPr>
          <p:spPr>
            <a:xfrm>
              <a:off x="0" y="0"/>
              <a:ext cx="1416693" cy="1465241"/>
            </a:xfrm>
            <a:custGeom>
              <a:avLst/>
              <a:gdLst/>
              <a:ahLst/>
              <a:cxnLst/>
              <a:rect l="l" t="t" r="r" b="b"/>
              <a:pathLst>
                <a:path w="1416693" h="1465241">
                  <a:moveTo>
                    <a:pt x="80930" y="0"/>
                  </a:moveTo>
                  <a:lnTo>
                    <a:pt x="1335764" y="0"/>
                  </a:lnTo>
                  <a:cubicBezTo>
                    <a:pt x="1380460" y="0"/>
                    <a:pt x="1416693" y="36233"/>
                    <a:pt x="1416693" y="80930"/>
                  </a:cubicBezTo>
                  <a:lnTo>
                    <a:pt x="1416693" y="1384312"/>
                  </a:lnTo>
                  <a:cubicBezTo>
                    <a:pt x="1416693" y="1429008"/>
                    <a:pt x="1380460" y="1465241"/>
                    <a:pt x="1335764" y="1465241"/>
                  </a:cubicBezTo>
                  <a:lnTo>
                    <a:pt x="80930" y="1465241"/>
                  </a:lnTo>
                  <a:cubicBezTo>
                    <a:pt x="36233" y="1465241"/>
                    <a:pt x="0" y="1429008"/>
                    <a:pt x="0" y="1384312"/>
                  </a:cubicBezTo>
                  <a:lnTo>
                    <a:pt x="0" y="80930"/>
                  </a:lnTo>
                  <a:cubicBezTo>
                    <a:pt x="0" y="36233"/>
                    <a:pt x="36233" y="0"/>
                    <a:pt x="80930" y="0"/>
                  </a:cubicBezTo>
                  <a:close/>
                </a:path>
              </a:pathLst>
            </a:custGeom>
            <a:solidFill>
              <a:srgbClr val="4A7EBB"/>
            </a:solidFill>
          </p:spPr>
          <p:txBody>
            <a:bodyPr/>
            <a:lstStyle/>
            <a:p>
              <a:endParaRPr lang="en-US"/>
            </a:p>
          </p:txBody>
        </p:sp>
        <p:sp>
          <p:nvSpPr>
            <p:cNvPr id="39" name="TextBox 19"/>
            <p:cNvSpPr txBox="1"/>
            <p:nvPr/>
          </p:nvSpPr>
          <p:spPr>
            <a:xfrm>
              <a:off x="0" y="-38100"/>
              <a:ext cx="812800" cy="85090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40" name="Oval 39"/>
          <p:cNvSpPr/>
          <p:nvPr/>
        </p:nvSpPr>
        <p:spPr>
          <a:xfrm>
            <a:off x="3220522" y="2720721"/>
            <a:ext cx="1447800" cy="14478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4400" b="1" dirty="0">
                <a:solidFill>
                  <a:prstClr val="white"/>
                </a:solidFill>
                <a:cs typeface="Arial" panose="020B0604020202020204" pitchFamily="34" charset="0"/>
              </a:rPr>
              <a:t>01</a:t>
            </a:r>
            <a:endParaRPr lang="en-US" sz="4400" b="1" dirty="0">
              <a:solidFill>
                <a:prstClr val="white"/>
              </a:solidFill>
              <a:latin typeface="Arial" panose="020B0604020202020204" pitchFamily="34" charset="0"/>
              <a:cs typeface="Arial" panose="020B0604020202020204" pitchFamily="34" charset="0"/>
            </a:endParaRPr>
          </a:p>
        </p:txBody>
      </p:sp>
      <p:sp>
        <p:nvSpPr>
          <p:cNvPr id="41" name="Oval 40"/>
          <p:cNvSpPr/>
          <p:nvPr/>
        </p:nvSpPr>
        <p:spPr>
          <a:xfrm>
            <a:off x="8535225" y="2720721"/>
            <a:ext cx="1447800" cy="1447800"/>
          </a:xfrm>
          <a:prstGeom prst="ellipse">
            <a:avLst/>
          </a:prstGeom>
          <a:solidFill>
            <a:schemeClr val="accent3">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400" b="1" dirty="0">
                <a:solidFill>
                  <a:prstClr val="white"/>
                </a:solidFill>
                <a:cs typeface="Arial" panose="020B0604020202020204" pitchFamily="34" charset="0"/>
              </a:rPr>
              <a:t>02</a:t>
            </a:r>
            <a:endParaRPr lang="en-US" sz="4400" b="1" dirty="0">
              <a:solidFill>
                <a:prstClr val="white"/>
              </a:solidFill>
              <a:latin typeface="Arial" panose="020B0604020202020204" pitchFamily="34" charset="0"/>
              <a:cs typeface="Arial" panose="020B0604020202020204" pitchFamily="34" charset="0"/>
            </a:endParaRPr>
          </a:p>
        </p:txBody>
      </p:sp>
      <p:sp>
        <p:nvSpPr>
          <p:cNvPr id="42" name="Oval 41"/>
          <p:cNvSpPr/>
          <p:nvPr/>
        </p:nvSpPr>
        <p:spPr>
          <a:xfrm>
            <a:off x="13849928" y="2732897"/>
            <a:ext cx="1447800" cy="1447800"/>
          </a:xfrm>
          <a:prstGeom prst="ellipse">
            <a:avLst/>
          </a:prstGeom>
          <a:solidFill>
            <a:schemeClr val="accent6">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400" b="1" dirty="0">
                <a:solidFill>
                  <a:prstClr val="white"/>
                </a:solidFill>
                <a:cs typeface="Arial" panose="020B0604020202020204" pitchFamily="34" charset="0"/>
              </a:rPr>
              <a:t>03</a:t>
            </a:r>
            <a:endParaRPr lang="en-US" sz="4400" b="1" dirty="0">
              <a:solidFill>
                <a:prstClr val="white"/>
              </a:solidFill>
              <a:latin typeface="Arial" panose="020B0604020202020204" pitchFamily="34" charset="0"/>
              <a:cs typeface="Arial" panose="020B0604020202020204" pitchFamily="34" charset="0"/>
            </a:endParaRPr>
          </a:p>
        </p:txBody>
      </p:sp>
      <p:sp>
        <p:nvSpPr>
          <p:cNvPr id="43" name="TextBox 42"/>
          <p:cNvSpPr txBox="1"/>
          <p:nvPr/>
        </p:nvSpPr>
        <p:spPr>
          <a:xfrm>
            <a:off x="1848401" y="4693288"/>
            <a:ext cx="4095199" cy="1824923"/>
          </a:xfrm>
          <a:prstGeom prst="rect">
            <a:avLst/>
          </a:prstGeom>
          <a:noFill/>
        </p:spPr>
        <p:txBody>
          <a:bodyPr wrap="square" rtlCol="0">
            <a:spAutoFit/>
          </a:bodyPr>
          <a:lstStyle/>
          <a:p>
            <a:pPr algn="ctr">
              <a:lnSpc>
                <a:spcPct val="150000"/>
              </a:lnSpc>
            </a:pPr>
            <a:r>
              <a:rPr lang="vi-VN" sz="4000" dirty="0">
                <a:solidFill>
                  <a:prstClr val="white"/>
                </a:solidFill>
                <a:cs typeface="Arial" panose="020B0604020202020204" pitchFamily="34" charset="0"/>
              </a:rPr>
              <a:t>Ôn tập kiến thức đã học</a:t>
            </a:r>
            <a:endParaRPr lang="en-US" sz="4000" dirty="0">
              <a:solidFill>
                <a:prstClr val="white"/>
              </a:solidFill>
              <a:latin typeface="Arial" panose="020B0604020202020204" pitchFamily="34" charset="0"/>
              <a:cs typeface="Arial" panose="020B0604020202020204" pitchFamily="34" charset="0"/>
            </a:endParaRPr>
          </a:p>
        </p:txBody>
      </p:sp>
      <p:sp>
        <p:nvSpPr>
          <p:cNvPr id="44" name="TextBox 43"/>
          <p:cNvSpPr txBox="1"/>
          <p:nvPr/>
        </p:nvSpPr>
        <p:spPr>
          <a:xfrm>
            <a:off x="6860145" y="4757065"/>
            <a:ext cx="4775474" cy="1824923"/>
          </a:xfrm>
          <a:prstGeom prst="rect">
            <a:avLst/>
          </a:prstGeom>
          <a:noFill/>
        </p:spPr>
        <p:txBody>
          <a:bodyPr wrap="square" rtlCol="0">
            <a:spAutoFit/>
          </a:bodyPr>
          <a:lstStyle/>
          <a:p>
            <a:pPr algn="ctr">
              <a:lnSpc>
                <a:spcPct val="150000"/>
              </a:lnSpc>
            </a:pPr>
            <a:r>
              <a:rPr lang="vi-VN" sz="4000" dirty="0">
                <a:solidFill>
                  <a:prstClr val="white"/>
                </a:solidFill>
                <a:latin typeface="Arial" panose="020B0604020202020204" pitchFamily="34" charset="0"/>
                <a:cs typeface="Arial" panose="020B0604020202020204" pitchFamily="34" charset="0"/>
              </a:rPr>
              <a:t>Hoàn thành bài tập </a:t>
            </a:r>
            <a:r>
              <a:rPr lang="vi-VN" sz="4000">
                <a:solidFill>
                  <a:prstClr val="white"/>
                </a:solidFill>
                <a:latin typeface="Arial" panose="020B0604020202020204" pitchFamily="34" charset="0"/>
                <a:cs typeface="Arial" panose="020B0604020202020204" pitchFamily="34" charset="0"/>
              </a:rPr>
              <a:t>trong </a:t>
            </a:r>
            <a:r>
              <a:rPr lang="en-US" sz="4000">
                <a:solidFill>
                  <a:prstClr val="white"/>
                </a:solidFill>
                <a:latin typeface="Arial" panose="020B0604020202020204" pitchFamily="34" charset="0"/>
                <a:cs typeface="Arial" panose="020B0604020202020204" pitchFamily="34" charset="0"/>
              </a:rPr>
              <a:t>SGK</a:t>
            </a:r>
            <a:endParaRPr lang="en-US" sz="4000" dirty="0">
              <a:solidFill>
                <a:prstClr val="white"/>
              </a:solidFill>
              <a:latin typeface="Arial" panose="020B0604020202020204" pitchFamily="34" charset="0"/>
              <a:cs typeface="Arial" panose="020B0604020202020204" pitchFamily="34" charset="0"/>
            </a:endParaRPr>
          </a:p>
        </p:txBody>
      </p:sp>
      <p:sp>
        <p:nvSpPr>
          <p:cNvPr id="45" name="Rectangle 44"/>
          <p:cNvSpPr/>
          <p:nvPr/>
        </p:nvSpPr>
        <p:spPr>
          <a:xfrm>
            <a:off x="12013748" y="4757065"/>
            <a:ext cx="4878785" cy="2748253"/>
          </a:xfrm>
          <a:prstGeom prst="rect">
            <a:avLst/>
          </a:prstGeom>
        </p:spPr>
        <p:txBody>
          <a:bodyPr wrap="square">
            <a:spAutoFit/>
          </a:bodyPr>
          <a:lstStyle/>
          <a:p>
            <a:pPr algn="ctr">
              <a:lnSpc>
                <a:spcPct val="150000"/>
              </a:lnSpc>
            </a:pPr>
            <a:r>
              <a:rPr lang="en-US" sz="4000">
                <a:solidFill>
                  <a:prstClr val="white"/>
                </a:solidFill>
                <a:latin typeface="Arial" panose="020B0604020202020204" pitchFamily="34" charset="0"/>
                <a:cs typeface="Arial" panose="020B0604020202020204" pitchFamily="34" charset="0"/>
              </a:rPr>
              <a:t>Đọc và t</a:t>
            </a:r>
            <a:r>
              <a:rPr lang="vi-VN" sz="4000">
                <a:solidFill>
                  <a:prstClr val="white"/>
                </a:solidFill>
                <a:latin typeface="Arial" panose="020B0604020202020204" pitchFamily="34" charset="0"/>
                <a:cs typeface="Arial" panose="020B0604020202020204" pitchFamily="34" charset="0"/>
              </a:rPr>
              <a:t>ìm </a:t>
            </a:r>
            <a:r>
              <a:rPr lang="vi-VN" sz="4000" dirty="0">
                <a:solidFill>
                  <a:prstClr val="white"/>
                </a:solidFill>
                <a:latin typeface="Arial" panose="020B0604020202020204" pitchFamily="34" charset="0"/>
                <a:cs typeface="Arial" panose="020B0604020202020204" pitchFamily="34" charset="0"/>
              </a:rPr>
              <a:t>hiểu </a:t>
            </a:r>
            <a:r>
              <a:rPr lang="vi-VN" sz="4000">
                <a:solidFill>
                  <a:prstClr val="white"/>
                </a:solidFill>
                <a:latin typeface="Arial" panose="020B0604020202020204" pitchFamily="34" charset="0"/>
                <a:cs typeface="Arial" panose="020B0604020202020204" pitchFamily="34" charset="0"/>
              </a:rPr>
              <a:t>trước </a:t>
            </a:r>
            <a:r>
              <a:rPr lang="en-US" sz="4000">
                <a:solidFill>
                  <a:prstClr val="white"/>
                </a:solidFill>
                <a:latin typeface="Arial" panose="020B0604020202020204" pitchFamily="34" charset="0"/>
                <a:cs typeface="Arial" panose="020B0604020202020204" pitchFamily="34" charset="0"/>
              </a:rPr>
              <a:t>nội dung </a:t>
            </a:r>
          </a:p>
          <a:p>
            <a:pPr algn="ctr">
              <a:lnSpc>
                <a:spcPct val="150000"/>
              </a:lnSpc>
            </a:pPr>
            <a:r>
              <a:rPr lang="vi-VN" sz="4000" b="1">
                <a:solidFill>
                  <a:prstClr val="white"/>
                </a:solidFill>
                <a:latin typeface="Arial" panose="020B0604020202020204" pitchFamily="34" charset="0"/>
                <a:cs typeface="Arial" panose="020B0604020202020204" pitchFamily="34" charset="0"/>
              </a:rPr>
              <a:t>Bài </a:t>
            </a:r>
            <a:r>
              <a:rPr lang="en-US" sz="4000" b="1">
                <a:solidFill>
                  <a:prstClr val="white"/>
                </a:solidFill>
                <a:latin typeface="Arial" panose="020B0604020202020204" pitchFamily="34" charset="0"/>
                <a:cs typeface="Arial" panose="020B0604020202020204" pitchFamily="34" charset="0"/>
              </a:rPr>
              <a:t>18</a:t>
            </a:r>
            <a:endParaRPr lang="en-US" sz="40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63696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4"/>
                                        </p:tgtEl>
                                        <p:attrNameLst>
                                          <p:attrName>style.visibility</p:attrName>
                                        </p:attrNameLst>
                                      </p:cBhvr>
                                      <p:to>
                                        <p:strVal val="visible"/>
                                      </p:to>
                                    </p:set>
                                    <p:anim calcmode="lin" valueType="num">
                                      <p:cBhvr>
                                        <p:cTn id="13" dur="500" fill="hold"/>
                                        <p:tgtEl>
                                          <p:spTgt spid="44"/>
                                        </p:tgtEl>
                                        <p:attrNameLst>
                                          <p:attrName>ppt_w</p:attrName>
                                        </p:attrNameLst>
                                      </p:cBhvr>
                                      <p:tavLst>
                                        <p:tav tm="0">
                                          <p:val>
                                            <p:fltVal val="0"/>
                                          </p:val>
                                        </p:tav>
                                        <p:tav tm="100000">
                                          <p:val>
                                            <p:strVal val="#ppt_w"/>
                                          </p:val>
                                        </p:tav>
                                      </p:tavLst>
                                    </p:anim>
                                    <p:anim calcmode="lin" valueType="num">
                                      <p:cBhvr>
                                        <p:cTn id="14" dur="500" fill="hold"/>
                                        <p:tgtEl>
                                          <p:spTgt spid="44"/>
                                        </p:tgtEl>
                                        <p:attrNameLst>
                                          <p:attrName>ppt_h</p:attrName>
                                        </p:attrNameLst>
                                      </p:cBhvr>
                                      <p:tavLst>
                                        <p:tav tm="0">
                                          <p:val>
                                            <p:fltVal val="0"/>
                                          </p:val>
                                        </p:tav>
                                        <p:tav tm="100000">
                                          <p:val>
                                            <p:strVal val="#ppt_h"/>
                                          </p:val>
                                        </p:tav>
                                      </p:tavLst>
                                    </p:anim>
                                    <p:animEffect transition="in" filter="fade">
                                      <p:cBhvr>
                                        <p:cTn id="15" dur="500"/>
                                        <p:tgtEl>
                                          <p:spTgt spid="44"/>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p:cTn id="19" dur="500" fill="hold"/>
                                        <p:tgtEl>
                                          <p:spTgt spid="45"/>
                                        </p:tgtEl>
                                        <p:attrNameLst>
                                          <p:attrName>ppt_w</p:attrName>
                                        </p:attrNameLst>
                                      </p:cBhvr>
                                      <p:tavLst>
                                        <p:tav tm="0">
                                          <p:val>
                                            <p:fltVal val="0"/>
                                          </p:val>
                                        </p:tav>
                                        <p:tav tm="100000">
                                          <p:val>
                                            <p:strVal val="#ppt_w"/>
                                          </p:val>
                                        </p:tav>
                                      </p:tavLst>
                                    </p:anim>
                                    <p:anim calcmode="lin" valueType="num">
                                      <p:cBhvr>
                                        <p:cTn id="20" dur="500" fill="hold"/>
                                        <p:tgtEl>
                                          <p:spTgt spid="45"/>
                                        </p:tgtEl>
                                        <p:attrNameLst>
                                          <p:attrName>ppt_h</p:attrName>
                                        </p:attrNameLst>
                                      </p:cBhvr>
                                      <p:tavLst>
                                        <p:tav tm="0">
                                          <p:val>
                                            <p:fltVal val="0"/>
                                          </p:val>
                                        </p:tav>
                                        <p:tav tm="100000">
                                          <p:val>
                                            <p:strVal val="#ppt_h"/>
                                          </p:val>
                                        </p:tav>
                                      </p:tavLst>
                                    </p:anim>
                                    <p:animEffect transition="in" filter="fade">
                                      <p:cBhvr>
                                        <p:cTn id="2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5" name="Freeform 5"/>
          <p:cNvSpPr/>
          <p:nvPr/>
        </p:nvSpPr>
        <p:spPr>
          <a:xfrm rot="496095">
            <a:off x="-2783196" y="8482722"/>
            <a:ext cx="12733848" cy="4870697"/>
          </a:xfrm>
          <a:custGeom>
            <a:avLst/>
            <a:gdLst/>
            <a:ahLst/>
            <a:cxnLst/>
            <a:rect l="l" t="t" r="r" b="b"/>
            <a:pathLst>
              <a:path w="12733848" h="4870697">
                <a:moveTo>
                  <a:pt x="0" y="0"/>
                </a:moveTo>
                <a:lnTo>
                  <a:pt x="12733849" y="0"/>
                </a:lnTo>
                <a:lnTo>
                  <a:pt x="12733849" y="4870697"/>
                </a:lnTo>
                <a:lnTo>
                  <a:pt x="0" y="48706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rot="496095" flipH="1">
            <a:off x="8041389" y="8702313"/>
            <a:ext cx="12733848" cy="4870697"/>
          </a:xfrm>
          <a:custGeom>
            <a:avLst/>
            <a:gdLst/>
            <a:ahLst/>
            <a:cxnLst/>
            <a:rect l="l" t="t" r="r" b="b"/>
            <a:pathLst>
              <a:path w="12733848" h="4870697">
                <a:moveTo>
                  <a:pt x="12733848" y="0"/>
                </a:moveTo>
                <a:lnTo>
                  <a:pt x="0" y="0"/>
                </a:lnTo>
                <a:lnTo>
                  <a:pt x="0" y="4870697"/>
                </a:lnTo>
                <a:lnTo>
                  <a:pt x="12733848" y="4870697"/>
                </a:lnTo>
                <a:lnTo>
                  <a:pt x="1273384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15444931" y="-128503"/>
            <a:ext cx="3134880" cy="1457719"/>
          </a:xfrm>
          <a:custGeom>
            <a:avLst/>
            <a:gdLst/>
            <a:ahLst/>
            <a:cxnLst/>
            <a:rect l="l" t="t" r="r" b="b"/>
            <a:pathLst>
              <a:path w="3134880" h="1457719">
                <a:moveTo>
                  <a:pt x="0" y="0"/>
                </a:moveTo>
                <a:lnTo>
                  <a:pt x="3134880" y="0"/>
                </a:lnTo>
                <a:lnTo>
                  <a:pt x="3134880" y="1457719"/>
                </a:lnTo>
                <a:lnTo>
                  <a:pt x="0" y="14577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a:off x="17012371" y="1441439"/>
            <a:ext cx="2073238" cy="964055"/>
          </a:xfrm>
          <a:custGeom>
            <a:avLst/>
            <a:gdLst/>
            <a:ahLst/>
            <a:cxnLst/>
            <a:rect l="l" t="t" r="r" b="b"/>
            <a:pathLst>
              <a:path w="2073238" h="964055">
                <a:moveTo>
                  <a:pt x="0" y="0"/>
                </a:moveTo>
                <a:lnTo>
                  <a:pt x="2073238" y="0"/>
                </a:lnTo>
                <a:lnTo>
                  <a:pt x="2073238" y="964055"/>
                </a:lnTo>
                <a:lnTo>
                  <a:pt x="0" y="9640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a:off x="-929776" y="-910691"/>
            <a:ext cx="3916952" cy="1821383"/>
          </a:xfrm>
          <a:custGeom>
            <a:avLst/>
            <a:gdLst/>
            <a:ahLst/>
            <a:cxnLst/>
            <a:rect l="l" t="t" r="r" b="b"/>
            <a:pathLst>
              <a:path w="3916952" h="1821383">
                <a:moveTo>
                  <a:pt x="0" y="0"/>
                </a:moveTo>
                <a:lnTo>
                  <a:pt x="3916952" y="0"/>
                </a:lnTo>
                <a:lnTo>
                  <a:pt x="3916952" y="1821382"/>
                </a:lnTo>
                <a:lnTo>
                  <a:pt x="0" y="18213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TextBox 6"/>
          <p:cNvSpPr txBox="1"/>
          <p:nvPr/>
        </p:nvSpPr>
        <p:spPr>
          <a:xfrm>
            <a:off x="1981200" y="2633522"/>
            <a:ext cx="14478000" cy="3462486"/>
          </a:xfrm>
          <a:prstGeom prst="rect">
            <a:avLst/>
          </a:prstGeom>
        </p:spPr>
        <p:txBody>
          <a:bodyPr wrap="square" lIns="0" tIns="0" rIns="0" bIns="0" rtlCol="0" anchor="t">
            <a:spAutoFit/>
          </a:bodyPr>
          <a:lstStyle/>
          <a:p>
            <a:pPr algn="ctr">
              <a:lnSpc>
                <a:spcPct val="150000"/>
              </a:lnSpc>
            </a:pPr>
            <a:r>
              <a:rPr lang="en-US" sz="8000" b="1">
                <a:solidFill>
                  <a:srgbClr val="F16728"/>
                </a:solidFill>
                <a:latin typeface="Arial" panose="020B0604020202020204" pitchFamily="34" charset="0"/>
                <a:cs typeface="Arial" panose="020B0604020202020204" pitchFamily="34" charset="0"/>
              </a:rPr>
              <a:t>CẢM ƠN CÁC EM ĐÃ CHÚ Ý LẮNG NGHE BÀI GIẢNG!</a:t>
            </a:r>
            <a:endParaRPr lang="en-US" sz="8000" b="1" dirty="0">
              <a:solidFill>
                <a:srgbClr val="F16728"/>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496089" y="1616320"/>
            <a:ext cx="9199009" cy="6809076"/>
          </a:xfrm>
          <a:prstGeom prst="roundRect">
            <a:avLst/>
          </a:prstGeom>
        </p:spPr>
      </p:pic>
      <p:sp>
        <p:nvSpPr>
          <p:cNvPr id="2" name="Freeform 2"/>
          <p:cNvSpPr/>
          <p:nvPr/>
        </p:nvSpPr>
        <p:spPr>
          <a:xfrm rot="496095">
            <a:off x="8956483" y="8843511"/>
            <a:ext cx="12733848" cy="4870697"/>
          </a:xfrm>
          <a:custGeom>
            <a:avLst/>
            <a:gdLst/>
            <a:ahLst/>
            <a:cxnLst/>
            <a:rect l="l" t="t" r="r" b="b"/>
            <a:pathLst>
              <a:path w="12733848" h="4870697">
                <a:moveTo>
                  <a:pt x="0" y="0"/>
                </a:moveTo>
                <a:lnTo>
                  <a:pt x="12733848" y="0"/>
                </a:lnTo>
                <a:lnTo>
                  <a:pt x="12733848" y="4870697"/>
                </a:lnTo>
                <a:lnTo>
                  <a:pt x="0" y="48706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241335" y="-128503"/>
            <a:ext cx="3134880" cy="1457719"/>
          </a:xfrm>
          <a:custGeom>
            <a:avLst/>
            <a:gdLst/>
            <a:ahLst/>
            <a:cxnLst/>
            <a:rect l="l" t="t" r="r" b="b"/>
            <a:pathLst>
              <a:path w="3134880" h="1457719">
                <a:moveTo>
                  <a:pt x="0" y="0"/>
                </a:moveTo>
                <a:lnTo>
                  <a:pt x="3134880" y="0"/>
                </a:lnTo>
                <a:lnTo>
                  <a:pt x="3134880" y="1457719"/>
                </a:lnTo>
                <a:lnTo>
                  <a:pt x="0" y="145771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a:off x="-795284" y="1221848"/>
            <a:ext cx="2073238" cy="964055"/>
          </a:xfrm>
          <a:custGeom>
            <a:avLst/>
            <a:gdLst/>
            <a:ahLst/>
            <a:cxnLst/>
            <a:rect l="l" t="t" r="r" b="b"/>
            <a:pathLst>
              <a:path w="2073238" h="964055">
                <a:moveTo>
                  <a:pt x="0" y="0"/>
                </a:moveTo>
                <a:lnTo>
                  <a:pt x="2073238" y="0"/>
                </a:lnTo>
                <a:lnTo>
                  <a:pt x="2073238" y="964055"/>
                </a:lnTo>
                <a:lnTo>
                  <a:pt x="0" y="9640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Rectangle 12"/>
          <p:cNvSpPr/>
          <p:nvPr/>
        </p:nvSpPr>
        <p:spPr>
          <a:xfrm>
            <a:off x="9144000" y="2827950"/>
            <a:ext cx="8731640" cy="4385816"/>
          </a:xfrm>
          <a:prstGeom prst="rect">
            <a:avLst/>
          </a:prstGeom>
        </p:spPr>
        <p:txBody>
          <a:bodyPr wrap="square">
            <a:spAutoFit/>
          </a:bodyPr>
          <a:lstStyle/>
          <a:p>
            <a:pPr algn="ctr">
              <a:lnSpc>
                <a:spcPct val="150000"/>
              </a:lnSpc>
              <a:spcAft>
                <a:spcPts val="1000"/>
              </a:spcAft>
            </a:pPr>
            <a:r>
              <a:rPr lang="nl-NL" sz="6200" b="1">
                <a:solidFill>
                  <a:srgbClr val="FF914D"/>
                </a:solidFill>
                <a:latin typeface="Arial" panose="020B0604020202020204" pitchFamily="34" charset="0"/>
                <a:ea typeface="Calibri" panose="020F0502020204030204" pitchFamily="34" charset="0"/>
                <a:cs typeface="Arial" panose="020B0604020202020204" pitchFamily="34" charset="0"/>
              </a:rPr>
              <a:t>I. </a:t>
            </a:r>
            <a:r>
              <a:rPr lang="nl-NL" sz="6200" b="1">
                <a:solidFill>
                  <a:srgbClr val="545454"/>
                </a:solidFill>
                <a:latin typeface="Arial" panose="020B0604020202020204" pitchFamily="34" charset="0"/>
                <a:ea typeface="Calibri" panose="020F0502020204030204" pitchFamily="34" charset="0"/>
                <a:cs typeface="Arial" panose="020B0604020202020204" pitchFamily="34" charset="0"/>
              </a:rPr>
              <a:t>Quy trình nuôi dưỡng và chăm sóc gà đẻ trứng</a:t>
            </a:r>
            <a:endParaRPr lang="en-US" sz="6200">
              <a:solidFill>
                <a:srgbClr val="545454"/>
              </a:solidFill>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4" name="Freeform 4"/>
          <p:cNvSpPr/>
          <p:nvPr/>
        </p:nvSpPr>
        <p:spPr>
          <a:xfrm rot="496095">
            <a:off x="-2322695" y="9275405"/>
            <a:ext cx="9770028" cy="3375080"/>
          </a:xfrm>
          <a:custGeom>
            <a:avLst/>
            <a:gdLst/>
            <a:ahLst/>
            <a:cxnLst/>
            <a:rect l="l" t="t" r="r" b="b"/>
            <a:pathLst>
              <a:path w="12733848" h="4870697">
                <a:moveTo>
                  <a:pt x="0" y="0"/>
                </a:moveTo>
                <a:lnTo>
                  <a:pt x="12733849" y="0"/>
                </a:lnTo>
                <a:lnTo>
                  <a:pt x="12733849" y="4870697"/>
                </a:lnTo>
                <a:lnTo>
                  <a:pt x="0" y="48706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p:cNvSpPr/>
          <p:nvPr/>
        </p:nvSpPr>
        <p:spPr>
          <a:xfrm>
            <a:off x="15444931" y="-128503"/>
            <a:ext cx="3134880" cy="1457719"/>
          </a:xfrm>
          <a:custGeom>
            <a:avLst/>
            <a:gdLst/>
            <a:ahLst/>
            <a:cxnLst/>
            <a:rect l="l" t="t" r="r" b="b"/>
            <a:pathLst>
              <a:path w="3134880" h="1457719">
                <a:moveTo>
                  <a:pt x="0" y="0"/>
                </a:moveTo>
                <a:lnTo>
                  <a:pt x="3134880" y="0"/>
                </a:lnTo>
                <a:lnTo>
                  <a:pt x="3134880" y="1457719"/>
                </a:lnTo>
                <a:lnTo>
                  <a:pt x="0" y="14577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a:off x="17012371" y="1329216"/>
            <a:ext cx="2197884" cy="1022016"/>
          </a:xfrm>
          <a:custGeom>
            <a:avLst/>
            <a:gdLst/>
            <a:ahLst/>
            <a:cxnLst/>
            <a:rect l="l" t="t" r="r" b="b"/>
            <a:pathLst>
              <a:path w="2197884" h="1022016">
                <a:moveTo>
                  <a:pt x="0" y="0"/>
                </a:moveTo>
                <a:lnTo>
                  <a:pt x="2197884" y="0"/>
                </a:lnTo>
                <a:lnTo>
                  <a:pt x="2197884" y="1022016"/>
                </a:lnTo>
                <a:lnTo>
                  <a:pt x="0" y="10220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p:nvPr/>
        </p:nvSpPr>
        <p:spPr>
          <a:xfrm>
            <a:off x="-1354633" y="-492167"/>
            <a:ext cx="3916952" cy="1821383"/>
          </a:xfrm>
          <a:custGeom>
            <a:avLst/>
            <a:gdLst/>
            <a:ahLst/>
            <a:cxnLst/>
            <a:rect l="l" t="t" r="r" b="b"/>
            <a:pathLst>
              <a:path w="3916952" h="1821383">
                <a:moveTo>
                  <a:pt x="0" y="0"/>
                </a:moveTo>
                <a:lnTo>
                  <a:pt x="3916952" y="0"/>
                </a:lnTo>
                <a:lnTo>
                  <a:pt x="3916952" y="1821382"/>
                </a:lnTo>
                <a:lnTo>
                  <a:pt x="0" y="18213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Google Shape;1294;p42"/>
          <p:cNvSpPr txBox="1">
            <a:spLocks/>
          </p:cNvSpPr>
          <p:nvPr/>
        </p:nvSpPr>
        <p:spPr>
          <a:xfrm>
            <a:off x="1440000" y="723900"/>
            <a:ext cx="15408000" cy="1145400"/>
          </a:xfrm>
          <a:prstGeom prst="rect">
            <a:avLst/>
          </a:prstGeom>
          <a:ln>
            <a:noFill/>
          </a:ln>
        </p:spPr>
        <p:txBody>
          <a:bodyPr spcFirstLastPara="1" vert="horz" wrap="square" lIns="182850" tIns="182850" rIns="182850" bIns="18285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sz="5200" b="1">
                <a:solidFill>
                  <a:srgbClr val="545454"/>
                </a:solidFill>
                <a:latin typeface="Arial" panose="020B0604020202020204" pitchFamily="34" charset="0"/>
                <a:cs typeface="Arial" panose="020B0604020202020204" pitchFamily="34" charset="0"/>
              </a:rPr>
              <a:t>1. Chuồng nuôi và mật độ nuôi</a:t>
            </a:r>
            <a:endParaRPr lang="en-US" sz="5200">
              <a:solidFill>
                <a:srgbClr val="545454"/>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6"/>
          <a:stretch>
            <a:fillRect/>
          </a:stretch>
        </p:blipFill>
        <p:spPr>
          <a:xfrm>
            <a:off x="10322987" y="2861775"/>
            <a:ext cx="7203013" cy="55583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Rectangle 17"/>
          <p:cNvSpPr/>
          <p:nvPr/>
        </p:nvSpPr>
        <p:spPr>
          <a:xfrm>
            <a:off x="609600" y="2973540"/>
            <a:ext cx="9073557" cy="5334794"/>
          </a:xfrm>
          <a:prstGeom prst="rect">
            <a:avLst/>
          </a:prstGeom>
        </p:spPr>
        <p:txBody>
          <a:bodyPr wrap="square">
            <a:spAutoFit/>
          </a:bodyPr>
          <a:lstStyle/>
          <a:p>
            <a:pPr algn="just">
              <a:lnSpc>
                <a:spcPct val="150000"/>
              </a:lnSpc>
              <a:spcAft>
                <a:spcPts val="1000"/>
              </a:spcAft>
            </a:pPr>
            <a:r>
              <a:rPr lang="nl-NL" sz="3600">
                <a:latin typeface="Arial" panose="020B0604020202020204" pitchFamily="34" charset="0"/>
                <a:ea typeface="Calibri" panose="020F0502020204030204" pitchFamily="34" charset="0"/>
                <a:cs typeface="Arial" panose="020B0604020202020204" pitchFamily="34" charset="0"/>
              </a:rPr>
              <a:t>Nghiên cứu nội dung mục I.1, phân tích các yêu cầu về quy trình nuôi dưỡng và chăm sóc gà đẻ trứng theo các câu hỏi gợi ý:</a:t>
            </a:r>
            <a:endParaRPr lang="en-US" sz="36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1000"/>
              </a:spcAft>
              <a:buFont typeface="Arial" panose="020B0604020202020204" pitchFamily="34" charset="0"/>
              <a:buChar char="•"/>
            </a:pPr>
            <a:r>
              <a:rPr lang="nl-NL" sz="3600">
                <a:latin typeface="Arial" panose="020B0604020202020204" pitchFamily="34" charset="0"/>
                <a:ea typeface="Calibri" panose="020F0502020204030204" pitchFamily="34" charset="0"/>
                <a:cs typeface="Arial" panose="020B0604020202020204" pitchFamily="34" charset="0"/>
              </a:rPr>
              <a:t>Chuồng nuôi gà đẻ trứng có yêu cầu gì đặc biệt?</a:t>
            </a:r>
            <a:endParaRPr lang="en-US" sz="36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1000"/>
              </a:spcAft>
              <a:buFont typeface="Arial" panose="020B0604020202020204" pitchFamily="34" charset="0"/>
              <a:buChar char="•"/>
            </a:pPr>
            <a:r>
              <a:rPr lang="nl-NL" sz="3600">
                <a:latin typeface="Arial" panose="020B0604020202020204" pitchFamily="34" charset="0"/>
                <a:ea typeface="Calibri" panose="020F0502020204030204" pitchFamily="34" charset="0"/>
                <a:cs typeface="Arial" panose="020B0604020202020204" pitchFamily="34" charset="0"/>
              </a:rPr>
              <a:t>Mật độ nuôi gà như thế nào là phù hợp?</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8012051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randombar(horizontal)">
                                      <p:cBhvr>
                                        <p:cTn id="12" dur="500"/>
                                        <p:tgtEl>
                                          <p:spTgt spid="18">
                                            <p:txEl>
                                              <p:pRg st="0" end="0"/>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8">
                                            <p:txEl>
                                              <p:pRg st="1" end="1"/>
                                            </p:txEl>
                                          </p:spTgt>
                                        </p:tgtEl>
                                        <p:attrNameLst>
                                          <p:attrName>style.visibility</p:attrName>
                                        </p:attrNameLst>
                                      </p:cBhvr>
                                      <p:to>
                                        <p:strVal val="visible"/>
                                      </p:to>
                                    </p:set>
                                    <p:animEffect transition="in" filter="fade">
                                      <p:cBhvr>
                                        <p:cTn id="16" dur="500"/>
                                        <p:tgtEl>
                                          <p:spTgt spid="18">
                                            <p:txEl>
                                              <p:pRg st="1" end="1"/>
                                            </p:txEl>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8">
                                            <p:txEl>
                                              <p:pRg st="2" end="2"/>
                                            </p:txEl>
                                          </p:spTgt>
                                        </p:tgtEl>
                                        <p:attrNameLst>
                                          <p:attrName>style.visibility</p:attrName>
                                        </p:attrNameLst>
                                      </p:cBhvr>
                                      <p:to>
                                        <p:strVal val="visible"/>
                                      </p:to>
                                    </p:set>
                                    <p:animEffect transition="in" filter="fade">
                                      <p:cBhvr>
                                        <p:cTn id="20" dur="500"/>
                                        <p:tgtEl>
                                          <p:spTgt spid="1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strips(downLeft)">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4" name="Freeform 4"/>
          <p:cNvSpPr/>
          <p:nvPr/>
        </p:nvSpPr>
        <p:spPr>
          <a:xfrm rot="496095">
            <a:off x="-2322695" y="9275405"/>
            <a:ext cx="9770028" cy="3375080"/>
          </a:xfrm>
          <a:custGeom>
            <a:avLst/>
            <a:gdLst/>
            <a:ahLst/>
            <a:cxnLst/>
            <a:rect l="l" t="t" r="r" b="b"/>
            <a:pathLst>
              <a:path w="12733848" h="4870697">
                <a:moveTo>
                  <a:pt x="0" y="0"/>
                </a:moveTo>
                <a:lnTo>
                  <a:pt x="12733849" y="0"/>
                </a:lnTo>
                <a:lnTo>
                  <a:pt x="12733849" y="4870697"/>
                </a:lnTo>
                <a:lnTo>
                  <a:pt x="0" y="48706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p:cNvSpPr/>
          <p:nvPr/>
        </p:nvSpPr>
        <p:spPr>
          <a:xfrm>
            <a:off x="15444931" y="-128503"/>
            <a:ext cx="3134880" cy="1457719"/>
          </a:xfrm>
          <a:custGeom>
            <a:avLst/>
            <a:gdLst/>
            <a:ahLst/>
            <a:cxnLst/>
            <a:rect l="l" t="t" r="r" b="b"/>
            <a:pathLst>
              <a:path w="3134880" h="1457719">
                <a:moveTo>
                  <a:pt x="0" y="0"/>
                </a:moveTo>
                <a:lnTo>
                  <a:pt x="3134880" y="0"/>
                </a:lnTo>
                <a:lnTo>
                  <a:pt x="3134880" y="1457719"/>
                </a:lnTo>
                <a:lnTo>
                  <a:pt x="0" y="14577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a:off x="17012371" y="1329216"/>
            <a:ext cx="2197884" cy="1022016"/>
          </a:xfrm>
          <a:custGeom>
            <a:avLst/>
            <a:gdLst/>
            <a:ahLst/>
            <a:cxnLst/>
            <a:rect l="l" t="t" r="r" b="b"/>
            <a:pathLst>
              <a:path w="2197884" h="1022016">
                <a:moveTo>
                  <a:pt x="0" y="0"/>
                </a:moveTo>
                <a:lnTo>
                  <a:pt x="2197884" y="0"/>
                </a:lnTo>
                <a:lnTo>
                  <a:pt x="2197884" y="1022016"/>
                </a:lnTo>
                <a:lnTo>
                  <a:pt x="0" y="10220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p:nvPr/>
        </p:nvSpPr>
        <p:spPr>
          <a:xfrm>
            <a:off x="-1354633" y="-492167"/>
            <a:ext cx="3916952" cy="1821383"/>
          </a:xfrm>
          <a:custGeom>
            <a:avLst/>
            <a:gdLst/>
            <a:ahLst/>
            <a:cxnLst/>
            <a:rect l="l" t="t" r="r" b="b"/>
            <a:pathLst>
              <a:path w="3916952" h="1821383">
                <a:moveTo>
                  <a:pt x="0" y="0"/>
                </a:moveTo>
                <a:lnTo>
                  <a:pt x="3916952" y="0"/>
                </a:lnTo>
                <a:lnTo>
                  <a:pt x="3916952" y="1821382"/>
                </a:lnTo>
                <a:lnTo>
                  <a:pt x="0" y="18213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2050" name="Picture 2" descr="Cách thiết kế chuồng gà đẻ trứng đúng chuẩn, năng suất ca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736" y="2509412"/>
            <a:ext cx="7566464" cy="529652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8610600" y="441384"/>
            <a:ext cx="9128760" cy="292395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nl-NL" sz="3600">
                <a:solidFill>
                  <a:schemeClr val="tx1"/>
                </a:solidFill>
                <a:latin typeface="Arial" panose="020B0604020202020204" pitchFamily="34" charset="0"/>
                <a:cs typeface="Arial" panose="020B0604020202020204" pitchFamily="34" charset="0"/>
              </a:rPr>
              <a:t>Chuồng nuôi gà đẻ cần được làm ở vị trí yên tĩnh và có thêm ổ đẻ phù hợp cho gà đẻ trứng.</a:t>
            </a:r>
            <a:endParaRPr lang="en-US" sz="3600">
              <a:solidFill>
                <a:schemeClr val="tx1"/>
              </a:solidFill>
              <a:latin typeface="Arial" panose="020B0604020202020204" pitchFamily="34" charset="0"/>
              <a:cs typeface="Arial" panose="020B0604020202020204" pitchFamily="34" charset="0"/>
            </a:endParaRPr>
          </a:p>
        </p:txBody>
      </p:sp>
      <p:sp>
        <p:nvSpPr>
          <p:cNvPr id="11" name="Rounded Rectangle 10"/>
          <p:cNvSpPr/>
          <p:nvPr/>
        </p:nvSpPr>
        <p:spPr>
          <a:xfrm>
            <a:off x="8610600" y="3695700"/>
            <a:ext cx="9128760" cy="292395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nl-NL" sz="3600">
                <a:solidFill>
                  <a:schemeClr val="tx1"/>
                </a:solidFill>
                <a:latin typeface="Arial" panose="020B0604020202020204" pitchFamily="34" charset="0"/>
                <a:cs typeface="Arial" panose="020B0604020202020204" pitchFamily="34" charset="0"/>
              </a:rPr>
              <a:t>Ổ đẻ cần được bố trí và thiết kế sao cho chắc chắn, thu trứng thuận lợi và không gây vỡ trứng.</a:t>
            </a:r>
            <a:endParaRPr lang="en-US" sz="3600">
              <a:solidFill>
                <a:schemeClr val="tx1"/>
              </a:solidFill>
              <a:latin typeface="Arial" panose="020B0604020202020204" pitchFamily="34" charset="0"/>
              <a:cs typeface="Arial" panose="020B0604020202020204" pitchFamily="34" charset="0"/>
            </a:endParaRPr>
          </a:p>
        </p:txBody>
      </p:sp>
      <p:sp>
        <p:nvSpPr>
          <p:cNvPr id="14" name="Rounded Rectangle 13"/>
          <p:cNvSpPr/>
          <p:nvPr/>
        </p:nvSpPr>
        <p:spPr>
          <a:xfrm>
            <a:off x="8610600" y="6950016"/>
            <a:ext cx="9128760" cy="2923950"/>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nl-NL" sz="3600">
                <a:solidFill>
                  <a:schemeClr val="tx1"/>
                </a:solidFill>
                <a:latin typeface="Arial" panose="020B0604020202020204" pitchFamily="34" charset="0"/>
                <a:cs typeface="Arial" panose="020B0604020202020204" pitchFamily="34" charset="0"/>
              </a:rPr>
              <a:t>Mật độ nuôi gà đẻ trứng trung bình từ 3 đến 3,5 con/m</a:t>
            </a:r>
            <a:r>
              <a:rPr lang="nl-NL" sz="3600" baseline="30000">
                <a:solidFill>
                  <a:schemeClr val="tx1"/>
                </a:solidFill>
                <a:latin typeface="Arial" panose="020B0604020202020204" pitchFamily="34" charset="0"/>
                <a:cs typeface="Arial" panose="020B0604020202020204" pitchFamily="34" charset="0"/>
              </a:rPr>
              <a:t>2</a:t>
            </a:r>
            <a:r>
              <a:rPr lang="nl-NL" sz="3600">
                <a:solidFill>
                  <a:schemeClr val="tx1"/>
                </a:solidFill>
                <a:latin typeface="Arial" panose="020B0604020202020204" pitchFamily="34" charset="0"/>
                <a:cs typeface="Arial" panose="020B0604020202020204" pitchFamily="34" charset="0"/>
              </a:rPr>
              <a:t> chuồng (đối với nuôi trên nền).</a:t>
            </a:r>
            <a:endParaRPr lang="en-US" sz="36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86968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heel(1)">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strips(downLeft)">
                                      <p:cBhvr>
                                        <p:cTn id="12" dur="500"/>
                                        <p:tgtEl>
                                          <p:spTgt spid="10"/>
                                        </p:tgtEl>
                                      </p:cBhvr>
                                    </p:animEffect>
                                  </p:childTnLst>
                                </p:cTn>
                              </p:par>
                            </p:childTnLst>
                          </p:cTn>
                        </p:par>
                        <p:par>
                          <p:cTn id="13" fill="hold">
                            <p:stCondLst>
                              <p:cond delay="500"/>
                            </p:stCondLst>
                            <p:childTnLst>
                              <p:par>
                                <p:cTn id="14" presetID="18" presetClass="entr" presetSubtype="12"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strips(downLeft)">
                                      <p:cBhvr>
                                        <p:cTn id="16" dur="500"/>
                                        <p:tgtEl>
                                          <p:spTgt spid="11"/>
                                        </p:tgtEl>
                                      </p:cBhvr>
                                    </p:animEffect>
                                  </p:childTnLst>
                                </p:cTn>
                              </p:par>
                            </p:childTnLst>
                          </p:cTn>
                        </p:par>
                        <p:par>
                          <p:cTn id="17" fill="hold">
                            <p:stCondLst>
                              <p:cond delay="1000"/>
                            </p:stCondLst>
                            <p:childTnLst>
                              <p:par>
                                <p:cTn id="18" presetID="18" presetClass="entr" presetSubtype="12"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strips(downLeft)">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4" name="Freeform 4"/>
          <p:cNvSpPr/>
          <p:nvPr/>
        </p:nvSpPr>
        <p:spPr>
          <a:xfrm rot="496095">
            <a:off x="-2322695" y="9275405"/>
            <a:ext cx="9770028" cy="3375080"/>
          </a:xfrm>
          <a:custGeom>
            <a:avLst/>
            <a:gdLst/>
            <a:ahLst/>
            <a:cxnLst/>
            <a:rect l="l" t="t" r="r" b="b"/>
            <a:pathLst>
              <a:path w="12733848" h="4870697">
                <a:moveTo>
                  <a:pt x="0" y="0"/>
                </a:moveTo>
                <a:lnTo>
                  <a:pt x="12733849" y="0"/>
                </a:lnTo>
                <a:lnTo>
                  <a:pt x="12733849" y="4870697"/>
                </a:lnTo>
                <a:lnTo>
                  <a:pt x="0" y="48706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p:cNvSpPr/>
          <p:nvPr/>
        </p:nvSpPr>
        <p:spPr>
          <a:xfrm>
            <a:off x="15444931" y="-128503"/>
            <a:ext cx="3134880" cy="1457719"/>
          </a:xfrm>
          <a:custGeom>
            <a:avLst/>
            <a:gdLst/>
            <a:ahLst/>
            <a:cxnLst/>
            <a:rect l="l" t="t" r="r" b="b"/>
            <a:pathLst>
              <a:path w="3134880" h="1457719">
                <a:moveTo>
                  <a:pt x="0" y="0"/>
                </a:moveTo>
                <a:lnTo>
                  <a:pt x="3134880" y="0"/>
                </a:lnTo>
                <a:lnTo>
                  <a:pt x="3134880" y="1457719"/>
                </a:lnTo>
                <a:lnTo>
                  <a:pt x="0" y="14577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a:off x="17012371" y="1329216"/>
            <a:ext cx="2197884" cy="1022016"/>
          </a:xfrm>
          <a:custGeom>
            <a:avLst/>
            <a:gdLst/>
            <a:ahLst/>
            <a:cxnLst/>
            <a:rect l="l" t="t" r="r" b="b"/>
            <a:pathLst>
              <a:path w="2197884" h="1022016">
                <a:moveTo>
                  <a:pt x="0" y="0"/>
                </a:moveTo>
                <a:lnTo>
                  <a:pt x="2197884" y="0"/>
                </a:lnTo>
                <a:lnTo>
                  <a:pt x="2197884" y="1022016"/>
                </a:lnTo>
                <a:lnTo>
                  <a:pt x="0" y="10220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p:nvPr/>
        </p:nvSpPr>
        <p:spPr>
          <a:xfrm>
            <a:off x="-1354633" y="-492167"/>
            <a:ext cx="3916952" cy="1821383"/>
          </a:xfrm>
          <a:custGeom>
            <a:avLst/>
            <a:gdLst/>
            <a:ahLst/>
            <a:cxnLst/>
            <a:rect l="l" t="t" r="r" b="b"/>
            <a:pathLst>
              <a:path w="3916952" h="1821383">
                <a:moveTo>
                  <a:pt x="0" y="0"/>
                </a:moveTo>
                <a:lnTo>
                  <a:pt x="3916952" y="0"/>
                </a:lnTo>
                <a:lnTo>
                  <a:pt x="3916952" y="1821382"/>
                </a:lnTo>
                <a:lnTo>
                  <a:pt x="0" y="18213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16" name="Picture 45">
            <a:extLst>
              <a:ext uri="{FF2B5EF4-FFF2-40B4-BE49-F238E27FC236}">
                <a16:creationId xmlns:a16="http://schemas.microsoft.com/office/drawing/2014/main" id="{9FA9EDF3-9FBC-4269-20BA-E64D8FF777DD}"/>
              </a:ext>
            </a:extLst>
          </p:cNvPr>
          <p:cNvPicPr>
            <a:picLocks noChangeAspect="1"/>
          </p:cNvPicPr>
          <p:nvPr/>
        </p:nvPicPr>
        <p:blipFill>
          <a:blip r:embed="rId6"/>
          <a:srcRect/>
          <a:stretch>
            <a:fillRect/>
          </a:stretch>
        </p:blipFill>
        <p:spPr>
          <a:xfrm>
            <a:off x="2" y="1825732"/>
            <a:ext cx="7921865" cy="8461268"/>
          </a:xfrm>
          <a:prstGeom prst="rect">
            <a:avLst/>
          </a:prstGeom>
        </p:spPr>
      </p:pic>
      <p:sp>
        <p:nvSpPr>
          <p:cNvPr id="17" name="Speech Bubble: Rectangle with Corners Rounded 4">
            <a:extLst>
              <a:ext uri="{FF2B5EF4-FFF2-40B4-BE49-F238E27FC236}">
                <a16:creationId xmlns:a16="http://schemas.microsoft.com/office/drawing/2014/main" id="{17A12E35-6578-1F8A-D586-9CE040F0FE84}"/>
              </a:ext>
            </a:extLst>
          </p:cNvPr>
          <p:cNvSpPr/>
          <p:nvPr/>
        </p:nvSpPr>
        <p:spPr>
          <a:xfrm>
            <a:off x="7645399" y="2803668"/>
            <a:ext cx="9880601" cy="5235432"/>
          </a:xfrm>
          <a:prstGeom prst="wedgeRoundRectCallout">
            <a:avLst>
              <a:gd name="adj1" fmla="val -65718"/>
              <a:gd name="adj2" fmla="val 8739"/>
              <a:gd name="adj3" fmla="val 16667"/>
            </a:avLst>
          </a:prstGeom>
          <a:solidFill>
            <a:schemeClr val="bg1"/>
          </a:solidFill>
          <a:ln w="38100">
            <a:solidFill>
              <a:schemeClr val="tx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nl-NL" sz="3600" b="1" i="1">
                <a:solidFill>
                  <a:srgbClr val="FF0000"/>
                </a:solidFill>
                <a:latin typeface="Arial" panose="020B0604020202020204" pitchFamily="34" charset="0"/>
                <a:cs typeface="Arial" panose="020B0604020202020204" pitchFamily="34" charset="0"/>
              </a:rPr>
              <a:t>Kết nối năng lực mục I.1 SGK trang 84: </a:t>
            </a:r>
            <a:r>
              <a:rPr lang="nl-NL" sz="3600">
                <a:solidFill>
                  <a:schemeClr val="tx1"/>
                </a:solidFill>
                <a:latin typeface="Arial" panose="020B0604020202020204" pitchFamily="34" charset="0"/>
                <a:cs typeface="Arial" panose="020B0604020202020204" pitchFamily="34" charset="0"/>
              </a:rPr>
              <a:t>Theo em, nếu chuồng nuôi không yên tĩnh sẽ ảnh hưởng như thế nào đến gà đẻ trứng?</a:t>
            </a:r>
            <a:endParaRPr lang="en-US" sz="36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13574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4" name="Freeform 4"/>
          <p:cNvSpPr/>
          <p:nvPr/>
        </p:nvSpPr>
        <p:spPr>
          <a:xfrm rot="496095">
            <a:off x="-2322695" y="9275405"/>
            <a:ext cx="9770028" cy="3375080"/>
          </a:xfrm>
          <a:custGeom>
            <a:avLst/>
            <a:gdLst/>
            <a:ahLst/>
            <a:cxnLst/>
            <a:rect l="l" t="t" r="r" b="b"/>
            <a:pathLst>
              <a:path w="12733848" h="4870697">
                <a:moveTo>
                  <a:pt x="0" y="0"/>
                </a:moveTo>
                <a:lnTo>
                  <a:pt x="12733849" y="0"/>
                </a:lnTo>
                <a:lnTo>
                  <a:pt x="12733849" y="4870697"/>
                </a:lnTo>
                <a:lnTo>
                  <a:pt x="0" y="48706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p:cNvSpPr/>
          <p:nvPr/>
        </p:nvSpPr>
        <p:spPr>
          <a:xfrm>
            <a:off x="15444931" y="-128503"/>
            <a:ext cx="3134880" cy="1457719"/>
          </a:xfrm>
          <a:custGeom>
            <a:avLst/>
            <a:gdLst/>
            <a:ahLst/>
            <a:cxnLst/>
            <a:rect l="l" t="t" r="r" b="b"/>
            <a:pathLst>
              <a:path w="3134880" h="1457719">
                <a:moveTo>
                  <a:pt x="0" y="0"/>
                </a:moveTo>
                <a:lnTo>
                  <a:pt x="3134880" y="0"/>
                </a:lnTo>
                <a:lnTo>
                  <a:pt x="3134880" y="1457719"/>
                </a:lnTo>
                <a:lnTo>
                  <a:pt x="0" y="14577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a:off x="17012371" y="1329216"/>
            <a:ext cx="2197884" cy="1022016"/>
          </a:xfrm>
          <a:custGeom>
            <a:avLst/>
            <a:gdLst/>
            <a:ahLst/>
            <a:cxnLst/>
            <a:rect l="l" t="t" r="r" b="b"/>
            <a:pathLst>
              <a:path w="2197884" h="1022016">
                <a:moveTo>
                  <a:pt x="0" y="0"/>
                </a:moveTo>
                <a:lnTo>
                  <a:pt x="2197884" y="0"/>
                </a:lnTo>
                <a:lnTo>
                  <a:pt x="2197884" y="1022016"/>
                </a:lnTo>
                <a:lnTo>
                  <a:pt x="0" y="10220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p:nvPr/>
        </p:nvSpPr>
        <p:spPr>
          <a:xfrm>
            <a:off x="-1354633" y="-492167"/>
            <a:ext cx="3916952" cy="1821383"/>
          </a:xfrm>
          <a:custGeom>
            <a:avLst/>
            <a:gdLst/>
            <a:ahLst/>
            <a:cxnLst/>
            <a:rect l="l" t="t" r="r" b="b"/>
            <a:pathLst>
              <a:path w="3916952" h="1821383">
                <a:moveTo>
                  <a:pt x="0" y="0"/>
                </a:moveTo>
                <a:lnTo>
                  <a:pt x="3916952" y="0"/>
                </a:lnTo>
                <a:lnTo>
                  <a:pt x="3916952" y="1821382"/>
                </a:lnTo>
                <a:lnTo>
                  <a:pt x="0" y="18213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Rectangle 5"/>
          <p:cNvSpPr/>
          <p:nvPr/>
        </p:nvSpPr>
        <p:spPr>
          <a:xfrm>
            <a:off x="533400" y="1329216"/>
            <a:ext cx="8838869" cy="7827784"/>
          </a:xfrm>
          <a:prstGeom prst="rect">
            <a:avLst/>
          </a:prstGeom>
        </p:spPr>
        <p:txBody>
          <a:bodyPr wrap="square">
            <a:spAutoFit/>
          </a:bodyPr>
          <a:lstStyle/>
          <a:p>
            <a:pPr algn="just">
              <a:lnSpc>
                <a:spcPct val="150000"/>
              </a:lnSpc>
              <a:spcAft>
                <a:spcPts val="1000"/>
              </a:spcAft>
            </a:pPr>
            <a:r>
              <a:rPr lang="nl-NL" sz="3600">
                <a:latin typeface="Arial" panose="020B0604020202020204" pitchFamily="34" charset="0"/>
                <a:ea typeface="Calibri" panose="020F0502020204030204" pitchFamily="34" charset="0"/>
                <a:cs typeface="Arial" panose="020B0604020202020204" pitchFamily="34" charset="0"/>
              </a:rPr>
              <a:t>Nếu chuồng nuôi không yên tĩnh sẽ ảnh hưởng đến gà đẻ trứng vì:</a:t>
            </a:r>
            <a:endParaRPr lang="en-US" sz="36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1000"/>
              </a:spcAft>
              <a:buFont typeface="Arial" panose="020B0604020202020204" pitchFamily="34" charset="0"/>
              <a:buChar char="•"/>
            </a:pPr>
            <a:r>
              <a:rPr lang="nl-NL" sz="3600">
                <a:latin typeface="Arial" panose="020B0604020202020204" pitchFamily="34" charset="0"/>
                <a:ea typeface="Calibri" panose="020F0502020204030204" pitchFamily="34" charset="0"/>
                <a:cs typeface="Arial" panose="020B0604020202020204" pitchFamily="34" charset="0"/>
              </a:rPr>
              <a:t>Gà thường nhút nhát, dễ bị hoảng sợ bởi tiếng động. </a:t>
            </a:r>
            <a:endParaRPr lang="en-US" sz="36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1000"/>
              </a:spcAft>
              <a:buFont typeface="Arial" panose="020B0604020202020204" pitchFamily="34" charset="0"/>
              <a:buChar char="•"/>
            </a:pPr>
            <a:r>
              <a:rPr lang="nl-NL" sz="3600">
                <a:latin typeface="Arial" panose="020B0604020202020204" pitchFamily="34" charset="0"/>
                <a:ea typeface="Calibri" panose="020F0502020204030204" pitchFamily="34" charset="0"/>
                <a:cs typeface="Arial" panose="020B0604020202020204" pitchFamily="34" charset="0"/>
              </a:rPr>
              <a:t>Khi bị kích động bởi tiếng động của khu vực xung quanh: mưa, gió, sấm chớp, tiếng rơi vỡ của đồ vật.. </a:t>
            </a:r>
            <a:r>
              <a:rPr lang="nl-NL" sz="3600">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 C</a:t>
            </a:r>
            <a:r>
              <a:rPr lang="nl-NL" sz="3600">
                <a:latin typeface="Arial" panose="020B0604020202020204" pitchFamily="34" charset="0"/>
                <a:ea typeface="Calibri" panose="020F0502020204030204" pitchFamily="34" charset="0"/>
                <a:cs typeface="Arial" panose="020B0604020202020204" pitchFamily="34" charset="0"/>
              </a:rPr>
              <a:t>hạy dồn về góc chuồng, kêu ầm ĩ và lo lắng khả năng giữ trứng của mình.</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pic>
        <p:nvPicPr>
          <p:cNvPr id="7" name="Picture 6"/>
          <p:cNvPicPr>
            <a:picLocks noChangeAspect="1"/>
          </p:cNvPicPr>
          <p:nvPr/>
        </p:nvPicPr>
        <p:blipFill>
          <a:blip r:embed="rId6"/>
          <a:stretch>
            <a:fillRect/>
          </a:stretch>
        </p:blipFill>
        <p:spPr>
          <a:xfrm>
            <a:off x="9867900" y="1329216"/>
            <a:ext cx="7886700" cy="78867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082083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anim calcmode="lin" valueType="num">
                                      <p:cBhvr>
                                        <p:cTn id="8"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9" presetClass="entr" presetSubtype="0" fill="hold" nodeType="after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dissolve">
                                      <p:cBhvr>
                                        <p:cTn id="13" dur="500"/>
                                        <p:tgtEl>
                                          <p:spTgt spid="6">
                                            <p:txEl>
                                              <p:pRg st="1" end="1"/>
                                            </p:txEl>
                                          </p:spTgt>
                                        </p:tgtEl>
                                      </p:cBhvr>
                                    </p:animEffect>
                                  </p:childTnLst>
                                </p:cTn>
                              </p:par>
                            </p:childTnLst>
                          </p:cTn>
                        </p:par>
                        <p:par>
                          <p:cTn id="14" fill="hold">
                            <p:stCondLst>
                              <p:cond delay="1000"/>
                            </p:stCondLst>
                            <p:childTnLst>
                              <p:par>
                                <p:cTn id="15" presetID="9" presetClass="entr" presetSubtype="0" fill="hold" nodeType="after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dissolv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 calcmode="lin" valueType="num">
                                      <p:cBhvr>
                                        <p:cTn id="24" dur="500" fill="hold"/>
                                        <p:tgtEl>
                                          <p:spTgt spid="7"/>
                                        </p:tgtEl>
                                        <p:attrNameLst>
                                          <p:attrName>style.rotation</p:attrName>
                                        </p:attrNameLst>
                                      </p:cBhvr>
                                      <p:tavLst>
                                        <p:tav tm="0">
                                          <p:val>
                                            <p:fltVal val="90"/>
                                          </p:val>
                                        </p:tav>
                                        <p:tav tm="100000">
                                          <p:val>
                                            <p:fltVal val="0"/>
                                          </p:val>
                                        </p:tav>
                                      </p:tavLst>
                                    </p:anim>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2945</Words>
  <PresentationFormat>Custom</PresentationFormat>
  <Paragraphs>230</Paragraphs>
  <Slides>46</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46</vt:i4>
      </vt:variant>
    </vt:vector>
  </HeadingPairs>
  <TitlesOfParts>
    <vt:vector size="49" baseType="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VnTeach.Com</dc:creator>
  <cp:keywords>VnTeach.Com</cp:keywords>
  <cp:lastModifiedBy/>
  <dcterms:created xsi:type="dcterms:W3CDTF">2024-01-28T15:18:36Z</dcterms:created>
  <dcterms:modified xsi:type="dcterms:W3CDTF">2024-01-28T15:18:51Z</dcterms:modified>
  <dc:identifier/>
</cp:coreProperties>
</file>