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Kiểu Sáng 3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Kiểu Trung bình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06959038146989"/>
          <c:y val="8.1025875393145375E-2"/>
          <c:w val="0.60378426776920446"/>
          <c:h val="0.81800010790670519"/>
        </c:manualLayout>
      </c:layout>
      <c:barChart>
        <c:barDir val="col"/>
        <c:grouping val="clustered"/>
        <c:varyColors val="0"/>
        <c:ser>
          <c:idx val="2"/>
          <c:order val="1"/>
          <c:spPr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22.9</c:v>
                </c:pt>
                <c:pt idx="1">
                  <c:v>11.1</c:v>
                </c:pt>
                <c:pt idx="2">
                  <c:v>24.8</c:v>
                </c:pt>
                <c:pt idx="3">
                  <c:v>77.599999999999994</c:v>
                </c:pt>
                <c:pt idx="4">
                  <c:v>215.9</c:v>
                </c:pt>
                <c:pt idx="5">
                  <c:v>250.1</c:v>
                </c:pt>
                <c:pt idx="6">
                  <c:v>258.7</c:v>
                </c:pt>
                <c:pt idx="7">
                  <c:v>266.5</c:v>
                </c:pt>
                <c:pt idx="8">
                  <c:v>315.8</c:v>
                </c:pt>
                <c:pt idx="9">
                  <c:v>306.60000000000002</c:v>
                </c:pt>
                <c:pt idx="10">
                  <c:v>167.4</c:v>
                </c:pt>
                <c:pt idx="11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E-4C8E-8F49-8BAA1A8C0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97"/>
        <c:axId val="165178368"/>
        <c:axId val="165176448"/>
      </c:barChart>
      <c:lineChart>
        <c:grouping val="stacked"/>
        <c:varyColors val="0"/>
        <c:ser>
          <c:idx val="1"/>
          <c:order val="0"/>
          <c:marker>
            <c:symbol val="none"/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26.9</c:v>
                </c:pt>
                <c:pt idx="1">
                  <c:v>27.5</c:v>
                </c:pt>
                <c:pt idx="2">
                  <c:v>28.8</c:v>
                </c:pt>
                <c:pt idx="3">
                  <c:v>29.8</c:v>
                </c:pt>
                <c:pt idx="4">
                  <c:v>29.4</c:v>
                </c:pt>
                <c:pt idx="5">
                  <c:v>28.5</c:v>
                </c:pt>
                <c:pt idx="6">
                  <c:v>28</c:v>
                </c:pt>
                <c:pt idx="7">
                  <c:v>28.1</c:v>
                </c:pt>
                <c:pt idx="8">
                  <c:v>27.8</c:v>
                </c:pt>
                <c:pt idx="9">
                  <c:v>27.6</c:v>
                </c:pt>
                <c:pt idx="10">
                  <c:v>27.6</c:v>
                </c:pt>
                <c:pt idx="11">
                  <c:v>27.1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5E-4C8E-8F49-8BAA1A8C0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172352"/>
        <c:axId val="165174272"/>
      </c:lineChart>
      <c:catAx>
        <c:axId val="16517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tháng</a:t>
                </a:r>
              </a:p>
            </c:rich>
          </c:tx>
          <c:layout>
            <c:manualLayout>
              <c:xMode val="edge"/>
              <c:yMode val="edge"/>
              <c:x val="0.88299266362654394"/>
              <c:y val="0.914606741573033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  <a:tailEnd type="triangle"/>
          </a:ln>
        </c:spPr>
        <c:txPr>
          <a:bodyPr/>
          <a:lstStyle/>
          <a:p>
            <a:pPr>
              <a:defRPr sz="1200">
                <a:latin typeface="Times New Roman" pitchFamily="18" charset="0"/>
                <a:ea typeface="Tahoma" pitchFamily="34" charset="0"/>
                <a:cs typeface="Times New Roman" pitchFamily="18" charset="0"/>
              </a:defRPr>
            </a:pPr>
            <a:endParaRPr lang="vi-VN"/>
          </a:p>
        </c:txPr>
        <c:crossAx val="165174272"/>
        <c:crossesAt val="0"/>
        <c:auto val="1"/>
        <c:lblAlgn val="ctr"/>
        <c:lblOffset val="100"/>
        <c:noMultiLvlLbl val="0"/>
      </c:catAx>
      <c:valAx>
        <c:axId val="165174272"/>
        <c:scaling>
          <c:orientation val="minMax"/>
          <c:max val="3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sz="1200" b="0" baseline="3000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.23782980304719434"/>
              <c:y val="1.9061402088946862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  <a:tailEnd type="triangle"/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vi-VN"/>
          </a:p>
        </c:txPr>
        <c:crossAx val="165172352"/>
        <c:crosses val="autoZero"/>
        <c:crossBetween val="between"/>
      </c:valAx>
      <c:valAx>
        <c:axId val="165176448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mm</a:t>
                </a:r>
              </a:p>
            </c:rich>
          </c:tx>
          <c:layout>
            <c:manualLayout>
              <c:xMode val="edge"/>
              <c:yMode val="edge"/>
              <c:x val="0.83753251579338539"/>
              <c:y val="3.921456613570220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  <a:tailEnd type="triangle"/>
          </a:ln>
        </c:spPr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vi-VN"/>
          </a:p>
        </c:txPr>
        <c:crossAx val="165178368"/>
        <c:crosses val="max"/>
        <c:crossBetween val="between"/>
      </c:valAx>
      <c:catAx>
        <c:axId val="16517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1764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14365-904D-406E-861E-0408564F5B0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BA6A6D-7B48-4B5A-8FED-EF682257E1DE}">
      <dgm:prSet/>
      <dgm:spPr/>
      <dgm:t>
        <a:bodyPr/>
        <a:lstStyle/>
        <a:p>
          <a:r>
            <a:rPr lang="en-US"/>
            <a:t>+ Biên độ nhiệt năm = nhiệt độ tháng cao nhất – nhiệt độ tháng thấp nhất</a:t>
          </a:r>
        </a:p>
      </dgm:t>
    </dgm:pt>
    <dgm:pt modelId="{372F68DA-3458-4D30-A947-74A2424CA5A8}" type="parTrans" cxnId="{D528E1A7-B651-45CC-B6BC-242C9AB71999}">
      <dgm:prSet/>
      <dgm:spPr/>
      <dgm:t>
        <a:bodyPr/>
        <a:lstStyle/>
        <a:p>
          <a:endParaRPr lang="en-US"/>
        </a:p>
      </dgm:t>
    </dgm:pt>
    <dgm:pt modelId="{605F7DAA-3BC9-4A43-B0A2-8B582DAF503D}" type="sibTrans" cxnId="{D528E1A7-B651-45CC-B6BC-242C9AB71999}">
      <dgm:prSet/>
      <dgm:spPr/>
      <dgm:t>
        <a:bodyPr/>
        <a:lstStyle/>
        <a:p>
          <a:endParaRPr lang="en-US"/>
        </a:p>
      </dgm:t>
    </dgm:pt>
    <dgm:pt modelId="{7A493FAB-E9F5-4912-B095-18E2F2EEC89C}">
      <dgm:prSet/>
      <dgm:spPr/>
      <dgm:t>
        <a:bodyPr/>
        <a:lstStyle/>
        <a:p>
          <a:r>
            <a:rPr lang="en-US"/>
            <a:t>+ Nhiệt độ trung bình năm = tổng nhiệt độ 12 tháng / 12</a:t>
          </a:r>
        </a:p>
      </dgm:t>
    </dgm:pt>
    <dgm:pt modelId="{AD40482E-8835-43CD-A4A6-B4317AB590CB}" type="parTrans" cxnId="{8D8B4CD1-3470-4458-BC2E-93DDA7A20319}">
      <dgm:prSet/>
      <dgm:spPr/>
      <dgm:t>
        <a:bodyPr/>
        <a:lstStyle/>
        <a:p>
          <a:endParaRPr lang="en-US"/>
        </a:p>
      </dgm:t>
    </dgm:pt>
    <dgm:pt modelId="{C8850108-27CC-4BBF-A5F5-0930491C680D}" type="sibTrans" cxnId="{8D8B4CD1-3470-4458-BC2E-93DDA7A20319}">
      <dgm:prSet/>
      <dgm:spPr/>
      <dgm:t>
        <a:bodyPr/>
        <a:lstStyle/>
        <a:p>
          <a:endParaRPr lang="en-US"/>
        </a:p>
      </dgm:t>
    </dgm:pt>
    <dgm:pt modelId="{ADD53E6D-917F-4300-9D1E-910EE5A6F2D7}">
      <dgm:prSet/>
      <dgm:spPr/>
      <dgm:t>
        <a:bodyPr/>
        <a:lstStyle/>
        <a:p>
          <a:r>
            <a:rPr lang="en-US"/>
            <a:t>+ Tổng lượng mưa trung bình năm = tổng lượng mưa 12 tháng</a:t>
          </a:r>
        </a:p>
      </dgm:t>
    </dgm:pt>
    <dgm:pt modelId="{DA86D489-F266-45ED-A723-08D449162A74}" type="parTrans" cxnId="{E994C463-A86A-467E-BC11-C37A103554C4}">
      <dgm:prSet/>
      <dgm:spPr/>
      <dgm:t>
        <a:bodyPr/>
        <a:lstStyle/>
        <a:p>
          <a:endParaRPr lang="en-US"/>
        </a:p>
      </dgm:t>
    </dgm:pt>
    <dgm:pt modelId="{3A1CE306-DAFF-4F46-8001-810E85901E32}" type="sibTrans" cxnId="{E994C463-A86A-467E-BC11-C37A103554C4}">
      <dgm:prSet/>
      <dgm:spPr/>
      <dgm:t>
        <a:bodyPr/>
        <a:lstStyle/>
        <a:p>
          <a:endParaRPr lang="en-US"/>
        </a:p>
      </dgm:t>
    </dgm:pt>
    <dgm:pt modelId="{FAC65FEA-AC0A-4EE4-9BE1-3BE5D09ED2B9}" type="pres">
      <dgm:prSet presAssocID="{E6814365-904D-406E-861E-0408564F5B00}" presName="outerComposite" presStyleCnt="0">
        <dgm:presLayoutVars>
          <dgm:chMax val="5"/>
          <dgm:dir/>
          <dgm:resizeHandles val="exact"/>
        </dgm:presLayoutVars>
      </dgm:prSet>
      <dgm:spPr/>
    </dgm:pt>
    <dgm:pt modelId="{CBF66FE0-E2E0-448B-A76E-91386528164B}" type="pres">
      <dgm:prSet presAssocID="{E6814365-904D-406E-861E-0408564F5B00}" presName="dummyMaxCanvas" presStyleCnt="0">
        <dgm:presLayoutVars/>
      </dgm:prSet>
      <dgm:spPr/>
    </dgm:pt>
    <dgm:pt modelId="{3B7F1597-F1C2-45E1-ABF8-5D3765ECE991}" type="pres">
      <dgm:prSet presAssocID="{E6814365-904D-406E-861E-0408564F5B00}" presName="ThreeNodes_1" presStyleLbl="node1" presStyleIdx="0" presStyleCnt="3">
        <dgm:presLayoutVars>
          <dgm:bulletEnabled val="1"/>
        </dgm:presLayoutVars>
      </dgm:prSet>
      <dgm:spPr/>
    </dgm:pt>
    <dgm:pt modelId="{D8D376C1-7676-4919-967A-16F27EC6C5A4}" type="pres">
      <dgm:prSet presAssocID="{E6814365-904D-406E-861E-0408564F5B00}" presName="ThreeNodes_2" presStyleLbl="node1" presStyleIdx="1" presStyleCnt="3">
        <dgm:presLayoutVars>
          <dgm:bulletEnabled val="1"/>
        </dgm:presLayoutVars>
      </dgm:prSet>
      <dgm:spPr/>
    </dgm:pt>
    <dgm:pt modelId="{4E6C52AF-AB83-40CE-985B-08B4D94E0D8C}" type="pres">
      <dgm:prSet presAssocID="{E6814365-904D-406E-861E-0408564F5B00}" presName="ThreeNodes_3" presStyleLbl="node1" presStyleIdx="2" presStyleCnt="3">
        <dgm:presLayoutVars>
          <dgm:bulletEnabled val="1"/>
        </dgm:presLayoutVars>
      </dgm:prSet>
      <dgm:spPr/>
    </dgm:pt>
    <dgm:pt modelId="{7B9A5BA6-E9DE-4786-BD0F-4E2DA1B69468}" type="pres">
      <dgm:prSet presAssocID="{E6814365-904D-406E-861E-0408564F5B00}" presName="ThreeConn_1-2" presStyleLbl="fgAccFollowNode1" presStyleIdx="0" presStyleCnt="2">
        <dgm:presLayoutVars>
          <dgm:bulletEnabled val="1"/>
        </dgm:presLayoutVars>
      </dgm:prSet>
      <dgm:spPr/>
    </dgm:pt>
    <dgm:pt modelId="{1DBAA8E0-029B-4FBA-B952-51D4A5D70509}" type="pres">
      <dgm:prSet presAssocID="{E6814365-904D-406E-861E-0408564F5B00}" presName="ThreeConn_2-3" presStyleLbl="fgAccFollowNode1" presStyleIdx="1" presStyleCnt="2">
        <dgm:presLayoutVars>
          <dgm:bulletEnabled val="1"/>
        </dgm:presLayoutVars>
      </dgm:prSet>
      <dgm:spPr/>
    </dgm:pt>
    <dgm:pt modelId="{A0800CEA-54B7-40CC-8DB4-744FC9EE4434}" type="pres">
      <dgm:prSet presAssocID="{E6814365-904D-406E-861E-0408564F5B00}" presName="ThreeNodes_1_text" presStyleLbl="node1" presStyleIdx="2" presStyleCnt="3">
        <dgm:presLayoutVars>
          <dgm:bulletEnabled val="1"/>
        </dgm:presLayoutVars>
      </dgm:prSet>
      <dgm:spPr/>
    </dgm:pt>
    <dgm:pt modelId="{EA6BB980-0935-4ECC-9F1E-B897C692C80B}" type="pres">
      <dgm:prSet presAssocID="{E6814365-904D-406E-861E-0408564F5B00}" presName="ThreeNodes_2_text" presStyleLbl="node1" presStyleIdx="2" presStyleCnt="3">
        <dgm:presLayoutVars>
          <dgm:bulletEnabled val="1"/>
        </dgm:presLayoutVars>
      </dgm:prSet>
      <dgm:spPr/>
    </dgm:pt>
    <dgm:pt modelId="{F14FABBC-7C91-431A-818D-5A8C7B5618BA}" type="pres">
      <dgm:prSet presAssocID="{E6814365-904D-406E-861E-0408564F5B0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20F4209-13DB-4760-96C8-07AEAD427AE9}" type="presOf" srcId="{E6814365-904D-406E-861E-0408564F5B00}" destId="{FAC65FEA-AC0A-4EE4-9BE1-3BE5D09ED2B9}" srcOrd="0" destOrd="0" presId="urn:microsoft.com/office/officeart/2005/8/layout/vProcess5"/>
    <dgm:cxn modelId="{C2E85C1D-4CF2-41A9-A123-BE36FB74BC48}" type="presOf" srcId="{7A493FAB-E9F5-4912-B095-18E2F2EEC89C}" destId="{D8D376C1-7676-4919-967A-16F27EC6C5A4}" srcOrd="0" destOrd="0" presId="urn:microsoft.com/office/officeart/2005/8/layout/vProcess5"/>
    <dgm:cxn modelId="{49380725-BFF9-4929-900F-BD8200E8C6DD}" type="presOf" srcId="{605F7DAA-3BC9-4A43-B0A2-8B582DAF503D}" destId="{7B9A5BA6-E9DE-4786-BD0F-4E2DA1B69468}" srcOrd="0" destOrd="0" presId="urn:microsoft.com/office/officeart/2005/8/layout/vProcess5"/>
    <dgm:cxn modelId="{A53EAD40-A02C-4DA0-9E70-2FA60858C49E}" type="presOf" srcId="{D6BA6A6D-7B48-4B5A-8FED-EF682257E1DE}" destId="{A0800CEA-54B7-40CC-8DB4-744FC9EE4434}" srcOrd="1" destOrd="0" presId="urn:microsoft.com/office/officeart/2005/8/layout/vProcess5"/>
    <dgm:cxn modelId="{E994C463-A86A-467E-BC11-C37A103554C4}" srcId="{E6814365-904D-406E-861E-0408564F5B00}" destId="{ADD53E6D-917F-4300-9D1E-910EE5A6F2D7}" srcOrd="2" destOrd="0" parTransId="{DA86D489-F266-45ED-A723-08D449162A74}" sibTransId="{3A1CE306-DAFF-4F46-8001-810E85901E32}"/>
    <dgm:cxn modelId="{14598E47-1111-49E1-88C7-1AE50709DA5F}" type="presOf" srcId="{D6BA6A6D-7B48-4B5A-8FED-EF682257E1DE}" destId="{3B7F1597-F1C2-45E1-ABF8-5D3765ECE991}" srcOrd="0" destOrd="0" presId="urn:microsoft.com/office/officeart/2005/8/layout/vProcess5"/>
    <dgm:cxn modelId="{AC80DF6D-DF75-43B2-8329-4DE626FB4744}" type="presOf" srcId="{C8850108-27CC-4BBF-A5F5-0930491C680D}" destId="{1DBAA8E0-029B-4FBA-B952-51D4A5D70509}" srcOrd="0" destOrd="0" presId="urn:microsoft.com/office/officeart/2005/8/layout/vProcess5"/>
    <dgm:cxn modelId="{0F7E0F78-00F4-4DC0-802F-A2A68FE630B2}" type="presOf" srcId="{ADD53E6D-917F-4300-9D1E-910EE5A6F2D7}" destId="{4E6C52AF-AB83-40CE-985B-08B4D94E0D8C}" srcOrd="0" destOrd="0" presId="urn:microsoft.com/office/officeart/2005/8/layout/vProcess5"/>
    <dgm:cxn modelId="{399143A6-F662-4503-AA9F-3D18F6F18C93}" type="presOf" srcId="{7A493FAB-E9F5-4912-B095-18E2F2EEC89C}" destId="{EA6BB980-0935-4ECC-9F1E-B897C692C80B}" srcOrd="1" destOrd="0" presId="urn:microsoft.com/office/officeart/2005/8/layout/vProcess5"/>
    <dgm:cxn modelId="{D528E1A7-B651-45CC-B6BC-242C9AB71999}" srcId="{E6814365-904D-406E-861E-0408564F5B00}" destId="{D6BA6A6D-7B48-4B5A-8FED-EF682257E1DE}" srcOrd="0" destOrd="0" parTransId="{372F68DA-3458-4D30-A947-74A2424CA5A8}" sibTransId="{605F7DAA-3BC9-4A43-B0A2-8B582DAF503D}"/>
    <dgm:cxn modelId="{38D170BF-C824-48FE-A372-AA6F6814D81F}" type="presOf" srcId="{ADD53E6D-917F-4300-9D1E-910EE5A6F2D7}" destId="{F14FABBC-7C91-431A-818D-5A8C7B5618BA}" srcOrd="1" destOrd="0" presId="urn:microsoft.com/office/officeart/2005/8/layout/vProcess5"/>
    <dgm:cxn modelId="{8D8B4CD1-3470-4458-BC2E-93DDA7A20319}" srcId="{E6814365-904D-406E-861E-0408564F5B00}" destId="{7A493FAB-E9F5-4912-B095-18E2F2EEC89C}" srcOrd="1" destOrd="0" parTransId="{AD40482E-8835-43CD-A4A6-B4317AB590CB}" sibTransId="{C8850108-27CC-4BBF-A5F5-0930491C680D}"/>
    <dgm:cxn modelId="{7C16FC2A-3DC8-4BA1-B271-02F7A16E6D1D}" type="presParOf" srcId="{FAC65FEA-AC0A-4EE4-9BE1-3BE5D09ED2B9}" destId="{CBF66FE0-E2E0-448B-A76E-91386528164B}" srcOrd="0" destOrd="0" presId="urn:microsoft.com/office/officeart/2005/8/layout/vProcess5"/>
    <dgm:cxn modelId="{F7575821-814D-4477-8F46-0BC99E6297D2}" type="presParOf" srcId="{FAC65FEA-AC0A-4EE4-9BE1-3BE5D09ED2B9}" destId="{3B7F1597-F1C2-45E1-ABF8-5D3765ECE991}" srcOrd="1" destOrd="0" presId="urn:microsoft.com/office/officeart/2005/8/layout/vProcess5"/>
    <dgm:cxn modelId="{D494E76B-915C-42D8-B5DC-ABFFAE83FF9B}" type="presParOf" srcId="{FAC65FEA-AC0A-4EE4-9BE1-3BE5D09ED2B9}" destId="{D8D376C1-7676-4919-967A-16F27EC6C5A4}" srcOrd="2" destOrd="0" presId="urn:microsoft.com/office/officeart/2005/8/layout/vProcess5"/>
    <dgm:cxn modelId="{0CAD48BB-4D77-4298-9EA5-9D34E1C9D15A}" type="presParOf" srcId="{FAC65FEA-AC0A-4EE4-9BE1-3BE5D09ED2B9}" destId="{4E6C52AF-AB83-40CE-985B-08B4D94E0D8C}" srcOrd="3" destOrd="0" presId="urn:microsoft.com/office/officeart/2005/8/layout/vProcess5"/>
    <dgm:cxn modelId="{237FE3A4-4A3A-4C47-A2BE-41D26746B949}" type="presParOf" srcId="{FAC65FEA-AC0A-4EE4-9BE1-3BE5D09ED2B9}" destId="{7B9A5BA6-E9DE-4786-BD0F-4E2DA1B69468}" srcOrd="4" destOrd="0" presId="urn:microsoft.com/office/officeart/2005/8/layout/vProcess5"/>
    <dgm:cxn modelId="{EF75CD6C-717A-4961-9F33-AB6DCFF55310}" type="presParOf" srcId="{FAC65FEA-AC0A-4EE4-9BE1-3BE5D09ED2B9}" destId="{1DBAA8E0-029B-4FBA-B952-51D4A5D70509}" srcOrd="5" destOrd="0" presId="urn:microsoft.com/office/officeart/2005/8/layout/vProcess5"/>
    <dgm:cxn modelId="{93B0A154-DFC3-4B35-A81C-634AC55806AF}" type="presParOf" srcId="{FAC65FEA-AC0A-4EE4-9BE1-3BE5D09ED2B9}" destId="{A0800CEA-54B7-40CC-8DB4-744FC9EE4434}" srcOrd="6" destOrd="0" presId="urn:microsoft.com/office/officeart/2005/8/layout/vProcess5"/>
    <dgm:cxn modelId="{4C510DB0-CE38-4D62-B8AE-3BE343A36065}" type="presParOf" srcId="{FAC65FEA-AC0A-4EE4-9BE1-3BE5D09ED2B9}" destId="{EA6BB980-0935-4ECC-9F1E-B897C692C80B}" srcOrd="7" destOrd="0" presId="urn:microsoft.com/office/officeart/2005/8/layout/vProcess5"/>
    <dgm:cxn modelId="{D3CF9EC1-D416-4B5B-8631-E34AF512C4D9}" type="presParOf" srcId="{FAC65FEA-AC0A-4EE4-9BE1-3BE5D09ED2B9}" destId="{F14FABBC-7C91-431A-818D-5A8C7B5618B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F1597-F1C2-45E1-ABF8-5D3765ECE991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+ Biên độ nhiệt năm = nhiệt độ tháng cao nhất – nhiệt độ tháng thấp nhất</a:t>
          </a:r>
        </a:p>
      </dsp:txBody>
      <dsp:txXfrm>
        <a:off x="36841" y="36841"/>
        <a:ext cx="7931345" cy="1184159"/>
      </dsp:txXfrm>
    </dsp:sp>
    <dsp:sp modelId="{D8D376C1-7676-4919-967A-16F27EC6C5A4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+ Nhiệt độ trung bình năm = tổng nhiệt độ 12 tháng / 12</a:t>
          </a:r>
        </a:p>
      </dsp:txBody>
      <dsp:txXfrm>
        <a:off x="856428" y="1504322"/>
        <a:ext cx="7577788" cy="1184159"/>
      </dsp:txXfrm>
    </dsp:sp>
    <dsp:sp modelId="{4E6C52AF-AB83-40CE-985B-08B4D94E0D8C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+ Tổng lượng mưa trung bình năm = tổng lượng mưa 12 tháng</a:t>
          </a:r>
        </a:p>
      </dsp:txBody>
      <dsp:txXfrm>
        <a:off x="1676015" y="2971804"/>
        <a:ext cx="7577788" cy="1184159"/>
      </dsp:txXfrm>
    </dsp:sp>
    <dsp:sp modelId="{7B9A5BA6-E9DE-4786-BD0F-4E2DA1B69468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1DBAA8E0-029B-4FBA-B952-51D4A5D70509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620D45B-B33E-3C49-072E-2278D2953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AA5BE68-1CB8-2E5F-1591-2FF1E7CC0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A35F7F-74BD-10A4-F33B-CB1EDDDC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E13080-EA72-5724-7112-25443E8E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19F01C-6C9D-B771-8555-6B9615A1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4FDC9B-9B00-0159-C4A2-07482FC9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C60864C-8DAE-D9B9-4394-16EBA143B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D8173B-173E-9DB9-EDD5-7A58D28E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123294-6588-C1FB-B487-565F01C2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CB620-6818-1A72-A012-4C3F8C30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A4E2300-3CEA-1D05-F0A1-BD0DC0CFF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DD237FB-E0AD-0185-CEC8-71A4D28A9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A8C155C-26E4-5DFA-7FA1-E5E472E7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420FF3-5B0A-C0F6-30A5-80B8E995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7E3F4A-3D9E-F086-2498-8D4EF04B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B224C4-F4B0-EA8D-AC34-C785FE20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E7D084-D08B-F10E-6548-48D449112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41EE3C9-3EF3-2D13-B26D-C8DA5209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DEBBBF-C01D-4006-2F7F-704F7441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DC4D04-EDA5-701A-FAC1-F35D8121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88160F-1E38-27B4-AE3E-8792C178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88A114F-2D3F-D997-C1B5-AA2D83B3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277259C-C376-F081-0D38-4791FA35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07DEF0A-CED5-2E5D-39E5-CFE2C448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DA4F39-F946-A842-9333-4702A1CA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6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A186AA-D57F-16B5-5BEB-CE03C3DF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2A3310-B5D8-B9D2-A4B6-AF92E34FF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1B4120-B25B-E70C-E9F3-76C2CE7AC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2D56ABC-E791-D4D5-24E2-A9FCA46D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EF07EEE-118C-2E38-9767-F8DF0E1D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01DD71-6ADE-F5A8-6B25-ACE7053E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6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937B51-9BD6-4AA2-D004-25CAE1E6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6D691C0-2C51-4C34-D15A-FD125BB3C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B8AB1E3-AEA2-DEDA-A81C-C37FA3C41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AD03C3C-5EC1-ED9F-5E32-39E981AC4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5DB5A4B-EFD5-3410-1C86-CFFCD4041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8D37734-C343-3BE5-E9C6-87A295AF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1F20EE9-2B13-CD6E-894D-79F17B27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239FD08-BD5C-8395-3542-8446BA5A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4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CCFD8B-3303-1FBA-FE39-5526016E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A2FC178-9904-87EC-CDCD-5887A55E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3C48D7C-9938-8BEC-0E7F-485DCFE3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22E9913-83E5-F17E-A053-7B2B0DC3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8239D80-A384-63ED-6E1C-6224FCBE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D4E6CEC-E547-C27A-C68A-D486BE05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E074A86-3026-2AB7-D95C-111F54CC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5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FF584AF-44F3-EF11-B8DD-E1965CC0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410720-D244-F977-3CF8-C0CB9FA8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649ACF-820A-2829-8A1B-9EA581E19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CD309D-AA99-5093-C20F-FF6971B2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2C9C2-198B-F78F-8231-A0B4217F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F4C8274-3B09-1B85-4B21-23F496C6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78FFCB-E9AC-6951-88A5-4810B065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3B40E0-9FC9-A1CD-CA03-FCF862970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7CC5D24-019F-6A47-64A1-7DBF5073E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BA5E363-ECA5-1E19-112E-3FDCDA4E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E82C1CC-9F92-C68E-6C38-60B96710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E6D6158-6F2C-C8C9-185E-6055514C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DB15EE4-674F-A84F-C2F0-D10E4224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AA020F4-7C1D-309E-1091-BB6743BCE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39DF4F-4C6C-6334-92C2-1578087B5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4E7E08-340E-42CE-9DAE-455288360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6BD0C8B-7ED3-D0C8-9146-AF4CDF416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rrFgoLJey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37B3D-1587-E41A-D204-61C31DBB3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309" y="198752"/>
            <a:ext cx="5645888" cy="3902149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vi-VN" sz="4600" b="1" dirty="0">
                <a:solidFill>
                  <a:srgbClr val="FF0000"/>
                </a:solidFill>
              </a:rPr>
              <a:t>BÀI 6</a:t>
            </a:r>
            <a:br>
              <a:rPr lang="vi-VN" sz="4600" dirty="0">
                <a:solidFill>
                  <a:srgbClr val="FF0000"/>
                </a:solidFill>
              </a:rPr>
            </a:br>
            <a:r>
              <a:rPr lang="vi-VN" sz="4600" dirty="0">
                <a:solidFill>
                  <a:srgbClr val="FF0000"/>
                </a:solidFill>
              </a:rPr>
              <a:t>THỰC HÀNH VẼ VÀ </a:t>
            </a:r>
            <a:br>
              <a:rPr lang="vi-VN" sz="4600" dirty="0">
                <a:solidFill>
                  <a:srgbClr val="FF0000"/>
                </a:solidFill>
              </a:rPr>
            </a:br>
            <a:r>
              <a:rPr lang="vi-VN" sz="4600" dirty="0">
                <a:solidFill>
                  <a:srgbClr val="FF0000"/>
                </a:solidFill>
              </a:rPr>
              <a:t>PHÂN TÍCH BIỂU ĐỒ </a:t>
            </a:r>
            <a:br>
              <a:rPr lang="vi-VN" sz="4600" dirty="0">
                <a:solidFill>
                  <a:srgbClr val="FF0000"/>
                </a:solidFill>
              </a:rPr>
            </a:br>
            <a:r>
              <a:rPr lang="vi-VN" sz="4600" dirty="0">
                <a:solidFill>
                  <a:srgbClr val="FF0000"/>
                </a:solidFill>
              </a:rPr>
              <a:t>KHÍ HẬU</a:t>
            </a:r>
          </a:p>
        </p:txBody>
      </p:sp>
      <p:pic>
        <p:nvPicPr>
          <p:cNvPr id="5" name="Picture 2" descr="Ảnh có chứa Nhiều màu sắc, Đồ họa, thiết kế đồ họa, nước&#10;&#10;Mô tả được tạo tự động">
            <a:extLst>
              <a:ext uri="{FF2B5EF4-FFF2-40B4-BE49-F238E27FC236}">
                <a16:creationId xmlns:a16="http://schemas.microsoft.com/office/drawing/2014/main" id="{CA4F92E0-1CF0-32E4-0B58-288E9076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0" r="13569" b="-1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graphicFrame>
        <p:nvGraphicFramePr>
          <p:cNvPr id="6" name="Chart 63">
            <a:extLst>
              <a:ext uri="{FF2B5EF4-FFF2-40B4-BE49-F238E27FC236}">
                <a16:creationId xmlns:a16="http://schemas.microsoft.com/office/drawing/2014/main" id="{BDE924A8-1005-DF78-A284-953AE5F1B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942162"/>
              </p:ext>
            </p:extLst>
          </p:nvPr>
        </p:nvGraphicFramePr>
        <p:xfrm>
          <a:off x="872563" y="2953388"/>
          <a:ext cx="4629785" cy="370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076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0A024BA-4586-6F32-6295-F40041F6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vi-VN" sz="36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phiếu học tập số 2</a:t>
            </a: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B38F7C37-8B12-D3BC-280E-F9196F803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24773"/>
              </p:ext>
            </p:extLst>
          </p:nvPr>
        </p:nvGraphicFramePr>
        <p:xfrm>
          <a:off x="4777316" y="790754"/>
          <a:ext cx="6780700" cy="5763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4444">
                  <a:extLst>
                    <a:ext uri="{9D8B030D-6E8A-4147-A177-3AD203B41FA5}">
                      <a16:colId xmlns:a16="http://schemas.microsoft.com/office/drawing/2014/main" val="818283653"/>
                    </a:ext>
                  </a:extLst>
                </a:gridCol>
                <a:gridCol w="2466256">
                  <a:extLst>
                    <a:ext uri="{9D8B030D-6E8A-4147-A177-3AD203B41FA5}">
                      <a16:colId xmlns:a16="http://schemas.microsoft.com/office/drawing/2014/main" val="4239758819"/>
                    </a:ext>
                  </a:extLst>
                </a:gridCol>
              </a:tblGrid>
              <a:tr h="5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>
                          <a:effectLst/>
                        </a:rPr>
                        <a:t>Phần câu hỏi</a:t>
                      </a:r>
                      <a:endParaRPr lang="vi-VN" sz="2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641" marR="1446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>
                          <a:effectLst/>
                        </a:rPr>
                        <a:t>Phần trả lời</a:t>
                      </a:r>
                      <a:endParaRPr lang="vi-VN" sz="2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641" marR="144641" marT="0" marB="0"/>
                </a:tc>
                <a:extLst>
                  <a:ext uri="{0D108BD9-81ED-4DB2-BD59-A6C34878D82A}">
                    <a16:rowId xmlns:a16="http://schemas.microsoft.com/office/drawing/2014/main" val="2430279428"/>
                  </a:ext>
                </a:extLst>
              </a:tr>
              <a:tr h="2103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>
                          <a:effectLst/>
                        </a:rPr>
                        <a:t>Cho biết tổng lượng mưa trung bình năm của Tân Sơn </a:t>
                      </a:r>
                      <a:r>
                        <a:rPr lang="vi-VN" sz="3000">
                          <a:effectLst/>
                        </a:rPr>
                        <a:t>Hòa</a:t>
                      </a:r>
                      <a:r>
                        <a:rPr lang="en-US" sz="3000">
                          <a:effectLst/>
                        </a:rPr>
                        <a:t> (TPHCM) là bao nhiêu?</a:t>
                      </a:r>
                      <a:endParaRPr lang="vi-VN" sz="2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641" marR="14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>
                          <a:effectLst/>
                        </a:rPr>
                        <a:t> </a:t>
                      </a:r>
                      <a:endParaRPr lang="vi-VN" sz="2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641" marR="144641" marT="0" marB="0"/>
                </a:tc>
                <a:extLst>
                  <a:ext uri="{0D108BD9-81ED-4DB2-BD59-A6C34878D82A}">
                    <a16:rowId xmlns:a16="http://schemas.microsoft.com/office/drawing/2014/main" val="2538452180"/>
                  </a:ext>
                </a:extLst>
              </a:tr>
              <a:tr h="2620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>
                          <a:effectLst/>
                        </a:rPr>
                        <a:t>Cho biết </a:t>
                      </a:r>
                      <a:r>
                        <a:rPr lang="vi-VN" sz="3000">
                          <a:effectLst/>
                        </a:rPr>
                        <a:t>thời gian mùa mưa (mùa mưa là thời gian có 3 tháng liên tục trở lên có lượng mưa trên 100mm)</a:t>
                      </a:r>
                      <a:endParaRPr lang="vi-VN" sz="2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641" marR="144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>
                          <a:effectLst/>
                        </a:rPr>
                        <a:t> </a:t>
                      </a:r>
                      <a:endParaRPr lang="vi-VN" sz="2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641" marR="144641" marT="0" marB="0"/>
                </a:tc>
                <a:extLst>
                  <a:ext uri="{0D108BD9-81ED-4DB2-BD59-A6C34878D82A}">
                    <a16:rowId xmlns:a16="http://schemas.microsoft.com/office/drawing/2014/main" val="2953746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25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Hộp Văn bản 2">
            <a:extLst>
              <a:ext uri="{FF2B5EF4-FFF2-40B4-BE49-F238E27FC236}">
                <a16:creationId xmlns:a16="http://schemas.microsoft.com/office/drawing/2014/main" id="{6E8E30B9-CE3E-ABBF-7AC3-D514782A0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0739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29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92665FC-CAD3-6CE9-62DB-1A7E22628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Kết</a:t>
            </a:r>
            <a:r>
              <a:rPr kumimoji="0" lang="en-US" altLang="vi-VN" sz="3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quả</a:t>
            </a:r>
            <a:endParaRPr kumimoji="0" lang="en-US" altLang="vi-VN" sz="36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phiếu</a:t>
            </a:r>
            <a:r>
              <a:rPr kumimoji="0" lang="en-US" altLang="vi-VN" sz="3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học</a:t>
            </a:r>
            <a:r>
              <a:rPr kumimoji="0" lang="en-US" altLang="vi-VN" sz="3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tập</a:t>
            </a:r>
            <a:r>
              <a:rPr kumimoji="0" lang="en-US" altLang="vi-VN" sz="3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số</a:t>
            </a:r>
            <a:r>
              <a:rPr kumimoji="0" lang="en-US" altLang="vi-VN" sz="3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1</a:t>
            </a: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17D6229A-2C98-E910-63C1-A58EC373A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41079"/>
              </p:ext>
            </p:extLst>
          </p:nvPr>
        </p:nvGraphicFramePr>
        <p:xfrm>
          <a:off x="5255046" y="643466"/>
          <a:ext cx="6054229" cy="5568740"/>
        </p:xfrm>
        <a:graphic>
          <a:graphicData uri="http://schemas.openxmlformats.org/drawingml/2006/table">
            <a:tbl>
              <a:tblPr firstRow="1" firstCol="1" bandRow="1"/>
              <a:tblGrid>
                <a:gridCol w="3558951">
                  <a:extLst>
                    <a:ext uri="{9D8B030D-6E8A-4147-A177-3AD203B41FA5}">
                      <a16:colId xmlns:a16="http://schemas.microsoft.com/office/drawing/2014/main" val="2543841878"/>
                    </a:ext>
                  </a:extLst>
                </a:gridCol>
                <a:gridCol w="2495278">
                  <a:extLst>
                    <a:ext uri="{9D8B030D-6E8A-4147-A177-3AD203B41FA5}">
                      <a16:colId xmlns:a16="http://schemas.microsoft.com/office/drawing/2014/main" val="3533096919"/>
                    </a:ext>
                  </a:extLst>
                </a:gridCol>
              </a:tblGrid>
              <a:tr h="62620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 câu hỏi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343" marR="147343" marT="204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 trả lời</a:t>
                      </a:r>
                      <a:endParaRPr lang="en-US" sz="3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343" marR="147343" marT="204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558798"/>
                  </a:ext>
                </a:extLst>
              </a:tr>
              <a:tr h="2734846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vi-VN" sz="3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 biết nhiệt độ trung bình năm của </a:t>
                      </a:r>
                      <a:r>
                        <a:rPr lang="en-US" sz="2800" b="0" u="none" strike="noStrike" dirty="0">
                          <a:effectLst/>
                        </a:rPr>
                        <a:t>H</a:t>
                      </a:r>
                      <a:r>
                        <a:rPr lang="vi-VN" sz="2800" b="0" u="none" strike="noStrike" dirty="0">
                          <a:effectLst/>
                        </a:rPr>
                        <a:t>à Nội </a:t>
                      </a:r>
                      <a:r>
                        <a:rPr lang="vi-VN" sz="3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 bao nhiêu?</a:t>
                      </a:r>
                      <a:endParaRPr lang="vi-VN" sz="3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343" marR="147343" marT="204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vi-VN" sz="3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343" marR="147343" marT="204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7853"/>
                  </a:ext>
                </a:extLst>
              </a:tr>
              <a:tr h="2207687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vi-VN" sz="3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 biết biên độ nhiệt năm của </a:t>
                      </a:r>
                      <a:r>
                        <a:rPr lang="en-US" sz="2800" b="0" u="none" strike="noStrike" dirty="0">
                          <a:effectLst/>
                        </a:rPr>
                        <a:t>H</a:t>
                      </a:r>
                      <a:r>
                        <a:rPr lang="vi-VN" sz="2800" b="0" u="none" strike="noStrike" dirty="0">
                          <a:effectLst/>
                        </a:rPr>
                        <a:t>à Nội </a:t>
                      </a:r>
                      <a:r>
                        <a:rPr lang="vi-VN" sz="3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 bao nhiêu?</a:t>
                      </a:r>
                      <a:endParaRPr lang="vi-VN" sz="3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343" marR="147343" marT="204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vi-VN" sz="3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7343" marR="147343" marT="204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00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73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C4DD26E-9FB0-134A-F1D1-8AA372328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Kết</a:t>
            </a:r>
            <a:r>
              <a:rPr kumimoji="0" lang="en-US" altLang="vi-VN" sz="3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quả</a:t>
            </a:r>
            <a:endParaRPr kumimoji="0" lang="en-US" altLang="vi-VN" sz="36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phiếu</a:t>
            </a:r>
            <a:r>
              <a:rPr kumimoji="0" lang="en-US" altLang="vi-VN" sz="3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học</a:t>
            </a:r>
            <a:r>
              <a:rPr kumimoji="0" lang="en-US" altLang="vi-VN" sz="3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tập</a:t>
            </a:r>
            <a:r>
              <a:rPr kumimoji="0" lang="en-US" altLang="vi-VN" sz="3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6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số</a:t>
            </a:r>
            <a:r>
              <a:rPr kumimoji="0" lang="en-US" altLang="vi-VN" sz="36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2</a:t>
            </a: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F80CEBC5-276F-FA46-0CBB-D2D69746E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22469"/>
              </p:ext>
            </p:extLst>
          </p:nvPr>
        </p:nvGraphicFramePr>
        <p:xfrm>
          <a:off x="4777316" y="687492"/>
          <a:ext cx="6780700" cy="5480688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3162441">
                  <a:extLst>
                    <a:ext uri="{9D8B030D-6E8A-4147-A177-3AD203B41FA5}">
                      <a16:colId xmlns:a16="http://schemas.microsoft.com/office/drawing/2014/main" val="580971514"/>
                    </a:ext>
                  </a:extLst>
                </a:gridCol>
                <a:gridCol w="3618259">
                  <a:extLst>
                    <a:ext uri="{9D8B030D-6E8A-4147-A177-3AD203B41FA5}">
                      <a16:colId xmlns:a16="http://schemas.microsoft.com/office/drawing/2014/main" val="3113068011"/>
                    </a:ext>
                  </a:extLst>
                </a:gridCol>
              </a:tblGrid>
              <a:tr h="817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b="1" cap="none" spc="0">
                          <a:solidFill>
                            <a:schemeClr val="bg1"/>
                          </a:solidFill>
                          <a:effectLst/>
                        </a:rPr>
                        <a:t>Phần câu hỏi</a:t>
                      </a:r>
                      <a:endParaRPr lang="vi-VN" sz="2600" b="1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11" marR="84151" marT="168302" marB="16830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b="1" cap="none" spc="0">
                          <a:solidFill>
                            <a:schemeClr val="bg1"/>
                          </a:solidFill>
                          <a:effectLst/>
                        </a:rPr>
                        <a:t>Phần trả lời</a:t>
                      </a:r>
                      <a:endParaRPr lang="vi-VN" sz="2600" b="1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11" marR="84151" marT="168302" marB="16830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612969"/>
                  </a:ext>
                </a:extLst>
              </a:tr>
              <a:tr h="2138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Cho </a:t>
                      </a:r>
                      <a:r>
                        <a:rPr lang="en-US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biết</a:t>
                      </a: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tổng</a:t>
                      </a: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mưa</a:t>
                      </a: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trung</a:t>
                      </a: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bình</a:t>
                      </a: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năm</a:t>
                      </a: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 Hà </a:t>
                      </a:r>
                      <a:r>
                        <a:rPr lang="en-US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Nội</a:t>
                      </a: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 bao </a:t>
                      </a:r>
                      <a:r>
                        <a:rPr lang="en-US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nhiêu</a:t>
                      </a:r>
                      <a:r>
                        <a:rPr lang="en-US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vi-VN" sz="22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11" marR="84151" marT="0" marB="1683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11" marR="84151" marT="0" marB="1683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768538"/>
                  </a:ext>
                </a:extLst>
              </a:tr>
              <a:tr h="2525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 cap="none" spc="0">
                          <a:solidFill>
                            <a:schemeClr val="tx1"/>
                          </a:solidFill>
                          <a:effectLst/>
                        </a:rPr>
                        <a:t>Cho biết </a:t>
                      </a:r>
                      <a:r>
                        <a:rPr lang="vi-VN" sz="2200" b="1" cap="none" spc="0">
                          <a:solidFill>
                            <a:schemeClr val="tx1"/>
                          </a:solidFill>
                          <a:effectLst/>
                        </a:rPr>
                        <a:t>thời gian mùa mưa (mùa mưa là thời gian có 3 tháng liên tục trở lên có lượng mưa trên 100mm)</a:t>
                      </a:r>
                      <a:endParaRPr lang="vi-VN" sz="22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11" marR="84151" marT="0" marB="1683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200" cap="none" spc="0" dirty="0">
                          <a:solidFill>
                            <a:schemeClr val="tx1"/>
                          </a:solidFill>
                          <a:effectLst/>
                        </a:rPr>
                        <a:t>Tháng 5, 6, 7, 8, 9</a:t>
                      </a:r>
                      <a:endParaRPr lang="vi-VN" sz="22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811" marR="84151" marT="0" marB="1683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98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48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0FA845E-F474-ED6F-050D-8B1A3115CD9B}"/>
              </a:ext>
            </a:extLst>
          </p:cNvPr>
          <p:cNvSpPr txBox="1"/>
          <p:nvPr/>
        </p:nvSpPr>
        <p:spPr>
          <a:xfrm>
            <a:off x="1522030" y="1209220"/>
            <a:ext cx="9147940" cy="2337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en-US" sz="13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uyện</a:t>
            </a:r>
            <a:r>
              <a:rPr lang="en-US" sz="13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38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endParaRPr lang="en-US" sz="13800" kern="1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52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8AD622-47DA-4DAB-8919-38C9E3D56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4BC19D-9B3F-4430-8A40-F16196F3E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6A0A55-158F-43F6-9D53-1907B9633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7429B77-EF9C-4D1C-9938-45ACFEDD1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0" y="990600"/>
            <a:ext cx="99059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0FA845E-F474-ED6F-050D-8B1A3115CD9B}"/>
              </a:ext>
            </a:extLst>
          </p:cNvPr>
          <p:cNvSpPr txBox="1"/>
          <p:nvPr/>
        </p:nvSpPr>
        <p:spPr>
          <a:xfrm>
            <a:off x="2895600" y="1676400"/>
            <a:ext cx="8153400" cy="259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VẬN DỤNG</a:t>
            </a:r>
            <a:endParaRPr lang="en-US" sz="80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14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0FA845E-F474-ED6F-050D-8B1A3115CD9B}"/>
              </a:ext>
            </a:extLst>
          </p:cNvPr>
          <p:cNvSpPr txBox="1"/>
          <p:nvPr/>
        </p:nvSpPr>
        <p:spPr>
          <a:xfrm>
            <a:off x="3215729" y="1764407"/>
            <a:ext cx="5760846" cy="2310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HƯỚNG DẪN VỀ NHÀ</a:t>
            </a:r>
            <a:endParaRPr lang="en-US" sz="52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462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962D4FF-10E1-37F3-CA87-4EBF24C8E913}"/>
              </a:ext>
            </a:extLst>
          </p:cNvPr>
          <p:cNvSpPr txBox="1"/>
          <p:nvPr/>
        </p:nvSpPr>
        <p:spPr>
          <a:xfrm>
            <a:off x="3949399" y="1287694"/>
            <a:ext cx="4759473" cy="424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66878" defTabSz="667512">
              <a:spcAft>
                <a:spcPts val="73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trạm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336" kern="120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sz="2336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320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2E93324-CD06-5A2A-3C94-058AB7F35B74}"/>
              </a:ext>
            </a:extLst>
          </p:cNvPr>
          <p:cNvSpPr txBox="1"/>
          <p:nvPr/>
        </p:nvSpPr>
        <p:spPr>
          <a:xfrm>
            <a:off x="962163" y="1770050"/>
            <a:ext cx="2360079" cy="5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7512">
              <a:spcAft>
                <a:spcPts val="600"/>
              </a:spcAft>
            </a:pPr>
            <a:r>
              <a:rPr lang="vi-VN" sz="3212" b="1" kern="12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</a:t>
            </a:r>
            <a:endParaRPr lang="vi-VN" sz="4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7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3E80A2-511A-3137-EE8F-608C06F00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99" b="23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9832B9B8-42FE-1ABF-8C1E-F52B9159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36" y="5284380"/>
            <a:ext cx="10495128" cy="77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kern="1200" cap="all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25368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12355A2-7641-F896-3D89-287DEB1F1586}"/>
              </a:ext>
            </a:extLst>
          </p:cNvPr>
          <p:cNvSpPr txBox="1"/>
          <p:nvPr/>
        </p:nvSpPr>
        <p:spPr>
          <a:xfrm>
            <a:off x="3018622" y="3249935"/>
            <a:ext cx="6125378" cy="374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>
              <a:lnSpc>
                <a:spcPct val="110000"/>
              </a:lnSpc>
              <a:spcAft>
                <a:spcPts val="1000"/>
              </a:spcAft>
            </a:pPr>
            <a:r>
              <a:rPr lang="nl-NL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https://www.youtube.com/watch?v=BrrFgoLJeyA</a:t>
            </a:r>
            <a:endParaRPr lang="vi-VN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2F62AEE-2FF5-BE7B-60E9-0BD5B446EFDE}"/>
              </a:ext>
            </a:extLst>
          </p:cNvPr>
          <p:cNvSpPr txBox="1"/>
          <p:nvPr/>
        </p:nvSpPr>
        <p:spPr>
          <a:xfrm>
            <a:off x="1674564" y="941611"/>
            <a:ext cx="9551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em, để biết được tình hình thời tiết, khí hậu củ một địa phương thì ta dựa vào đâu để biết?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51637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, Phông chữ, số&#10;&#10;Mô tả được tạo tự động">
            <a:extLst>
              <a:ext uri="{FF2B5EF4-FFF2-40B4-BE49-F238E27FC236}">
                <a16:creationId xmlns:a16="http://schemas.microsoft.com/office/drawing/2014/main" id="{734CA3A1-7327-EDD2-6987-D5076B3CC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2" y="575864"/>
            <a:ext cx="8059275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số, Phông chữ, ảnh chụp màn hình&#10;&#10;Mô tả được tạo tự động">
            <a:extLst>
              <a:ext uri="{FF2B5EF4-FFF2-40B4-BE49-F238E27FC236}">
                <a16:creationId xmlns:a16="http://schemas.microsoft.com/office/drawing/2014/main" id="{288E2281-2A59-CF83-FD98-6F2155C66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36" y="790206"/>
            <a:ext cx="8078327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9DAE9B-A938-08FB-A572-A3A05F90A3B4}"/>
              </a:ext>
            </a:extLst>
          </p:cNvPr>
          <p:cNvSpPr txBox="1"/>
          <p:nvPr/>
        </p:nvSpPr>
        <p:spPr>
          <a:xfrm>
            <a:off x="504940" y="0"/>
            <a:ext cx="11182120" cy="6398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buSzPct val="80000"/>
            </a:pP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SzPct val="80000"/>
            </a:pP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SzPct val="80000"/>
            </a:pP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Hà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29,4°C,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309,4mm.</a:t>
            </a:r>
          </a:p>
          <a:p>
            <a:pPr>
              <a:buSzPct val="80000"/>
            </a:pP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tung</a:t>
            </a:r>
          </a:p>
          <a:p>
            <a:pPr>
              <a:buSzPct val="80000"/>
            </a:pP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(12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SzPct val="80000"/>
            </a:pP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tung: (2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SzPct val="80000"/>
            </a:pP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35°C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SzPct val="80000"/>
            </a:pP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350mm. </a:t>
            </a:r>
          </a:p>
          <a:p>
            <a:pPr>
              <a:buSzPct val="80000"/>
            </a:pP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80000"/>
            </a:pP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  <a:p>
            <a:pPr>
              <a:buSzPct val="80000"/>
            </a:pP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sz="2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80000"/>
            </a:pP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6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80000"/>
            </a:pP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SzPct val="80000"/>
            </a:pP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SzPct val="80000"/>
            </a:pP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5: Hoàn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600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80000"/>
            </a:pP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0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72D90BC-B74E-7974-6461-E369B544B79F}"/>
              </a:ext>
            </a:extLst>
          </p:cNvPr>
          <p:cNvSpPr txBox="1"/>
          <p:nvPr/>
        </p:nvSpPr>
        <p:spPr>
          <a:xfrm>
            <a:off x="3360145" y="2071171"/>
            <a:ext cx="394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2079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0E8A356-3877-97E4-B240-6DCB54005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vi-VN" sz="3600" b="0" u="none" strike="noStrike" kern="1200" cap="all" normalizeH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phiếu 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vi-VN" sz="3600" b="0" u="none" strike="noStrike" kern="1200" cap="all" normalizeH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học tập số 1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vi-VN" sz="3600" b="0" i="1" u="none" strike="noStrike" kern="1200" cap="all" normalizeH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FA67B333-03C3-921D-009B-4BC567CAE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38864"/>
              </p:ext>
            </p:extLst>
          </p:nvPr>
        </p:nvGraphicFramePr>
        <p:xfrm>
          <a:off x="5029610" y="643466"/>
          <a:ext cx="6276113" cy="5568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5603">
                  <a:extLst>
                    <a:ext uri="{9D8B030D-6E8A-4147-A177-3AD203B41FA5}">
                      <a16:colId xmlns:a16="http://schemas.microsoft.com/office/drawing/2014/main" val="1010770621"/>
                    </a:ext>
                  </a:extLst>
                </a:gridCol>
                <a:gridCol w="2560510">
                  <a:extLst>
                    <a:ext uri="{9D8B030D-6E8A-4147-A177-3AD203B41FA5}">
                      <a16:colId xmlns:a16="http://schemas.microsoft.com/office/drawing/2014/main" val="1507843827"/>
                    </a:ext>
                  </a:extLst>
                </a:gridCol>
              </a:tblGrid>
              <a:tr h="59967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100" b="1" u="none" strike="noStrike">
                          <a:effectLst/>
                        </a:rPr>
                        <a:t>Phần câu hỏi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194" marR="151194" marT="20999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100" b="1" u="none" strike="noStrike">
                          <a:effectLst/>
                        </a:rPr>
                        <a:t>Phần trả lời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194" marR="151194" marT="20999" marB="0"/>
                </a:tc>
                <a:extLst>
                  <a:ext uri="{0D108BD9-81ED-4DB2-BD59-A6C34878D82A}">
                    <a16:rowId xmlns:a16="http://schemas.microsoft.com/office/drawing/2014/main" val="4066320481"/>
                  </a:ext>
                </a:extLst>
              </a:tr>
              <a:tr h="2753801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vi-VN" sz="3100" b="0" u="none" strike="noStrike" dirty="0">
                          <a:effectLst/>
                        </a:rPr>
                        <a:t>Cho biết nhiệt độ trung bình năm của </a:t>
                      </a:r>
                      <a:r>
                        <a:rPr lang="en-US" sz="3100" b="0" u="none" strike="noStrike" dirty="0">
                          <a:effectLst/>
                        </a:rPr>
                        <a:t>H</a:t>
                      </a:r>
                      <a:r>
                        <a:rPr lang="vi-VN" sz="3100" b="0" u="none" strike="noStrike" dirty="0">
                          <a:effectLst/>
                        </a:rPr>
                        <a:t>à Nội là bao nhiêu?</a:t>
                      </a:r>
                      <a:endParaRPr lang="vi-VN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194" marR="151194" marT="20999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100" b="0" u="none" strike="noStrike">
                          <a:effectLst/>
                        </a:rPr>
                        <a:t> 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194" marR="151194" marT="20999" marB="0"/>
                </a:tc>
                <a:extLst>
                  <a:ext uri="{0D108BD9-81ED-4DB2-BD59-A6C34878D82A}">
                    <a16:rowId xmlns:a16="http://schemas.microsoft.com/office/drawing/2014/main" val="549798407"/>
                  </a:ext>
                </a:extLst>
              </a:tr>
              <a:tr h="2215268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vi-VN" sz="3100" b="0" u="none" strike="noStrike" dirty="0">
                          <a:effectLst/>
                        </a:rPr>
                        <a:t>Cho biết biên độ nhiệt năm của </a:t>
                      </a:r>
                      <a:r>
                        <a:rPr lang="en-US" sz="3100" b="0" u="none" strike="noStrike" dirty="0">
                          <a:effectLst/>
                        </a:rPr>
                        <a:t>H</a:t>
                      </a:r>
                      <a:r>
                        <a:rPr lang="vi-VN" sz="3100" b="0" u="none" strike="noStrike" dirty="0">
                          <a:effectLst/>
                        </a:rPr>
                        <a:t>à Nội là bao nhiêu?</a:t>
                      </a:r>
                      <a:endParaRPr lang="vi-VN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194" marR="151194" marT="20999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100" b="0" u="none" strike="noStrike" dirty="0">
                          <a:effectLst/>
                        </a:rPr>
                        <a:t> 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194" marR="151194" marT="20999" marB="0"/>
                </a:tc>
                <a:extLst>
                  <a:ext uri="{0D108BD9-81ED-4DB2-BD59-A6C34878D82A}">
                    <a16:rowId xmlns:a16="http://schemas.microsoft.com/office/drawing/2014/main" val="312442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835207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580</Words>
  <PresentationFormat>Màn hình rộng</PresentationFormat>
  <Paragraphs>60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Chủ đề Office</vt:lpstr>
      <vt:lpstr>BÀI 6 THỰC HÀNH VẼ VÀ  PHÂN TÍCH BIỂU ĐỒ  KHÍ HẬU</vt:lpstr>
      <vt:lpstr>Bản trình bày PowerPoint</vt:lpstr>
      <vt:lpstr>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2023-07-15T10:08:04Z</dcterms:created>
  <dcterms:modified xsi:type="dcterms:W3CDTF">2023-07-27T14:15:14Z</dcterms:modified>
</cp:coreProperties>
</file>