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6"/>
  </p:notesMasterIdLst>
  <p:sldIdLst>
    <p:sldId id="271" r:id="rId2"/>
    <p:sldId id="323" r:id="rId3"/>
    <p:sldId id="324" r:id="rId4"/>
    <p:sldId id="316" r:id="rId5"/>
    <p:sldId id="336" r:id="rId6"/>
    <p:sldId id="311" r:id="rId7"/>
    <p:sldId id="339" r:id="rId8"/>
    <p:sldId id="337" r:id="rId9"/>
    <p:sldId id="341" r:id="rId10"/>
    <p:sldId id="338" r:id="rId11"/>
    <p:sldId id="342" r:id="rId12"/>
    <p:sldId id="325" r:id="rId13"/>
    <p:sldId id="317"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4A5"/>
    <a:srgbClr val="CCCCFF"/>
    <a:srgbClr val="5C8E3A"/>
    <a:srgbClr val="000000"/>
    <a:srgbClr val="61953D"/>
    <a:srgbClr val="5E913B"/>
    <a:srgbClr val="E36427"/>
    <a:srgbClr val="D98F91"/>
    <a:srgbClr val="CB6466"/>
    <a:srgbClr val="4CB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94196" autoAdjust="0"/>
  </p:normalViewPr>
  <p:slideViewPr>
    <p:cSldViewPr snapToGrid="0" showGuides="1">
      <p:cViewPr>
        <p:scale>
          <a:sx n="100" d="100"/>
          <a:sy n="100" d="100"/>
        </p:scale>
        <p:origin x="900" y="4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940103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10/05/2023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8514929A-D5FC-4F66-8951-74EDFD16573E}"/>
              </a:ext>
            </a:extLst>
          </p:cNvPr>
          <p:cNvSpPr txBox="1"/>
          <p:nvPr/>
        </p:nvSpPr>
        <p:spPr>
          <a:xfrm>
            <a:off x="712822" y="945594"/>
            <a:ext cx="10927797" cy="1077218"/>
          </a:xfrm>
          <a:prstGeom prst="rect">
            <a:avLst/>
          </a:prstGeom>
          <a:noFill/>
        </p:spPr>
        <p:txBody>
          <a:bodyPr wrap="square">
            <a:spAutoFit/>
          </a:bodyPr>
          <a:lstStyle/>
          <a:p>
            <a:r>
              <a:rPr lang="en-US" sz="3200" b="1" dirty="0">
                <a:effectLst/>
                <a:ea typeface="Calibri" panose="020F0502020204030204" pitchFamily="34" charset="0"/>
                <a:cs typeface="Times New Roman" panose="02020603050405020304" pitchFamily="18" charset="0"/>
              </a:rPr>
              <a:t>Write a proposal (120–150 words) to Youth: Open Space for a youth event to slow climate change in ASEAN countries.</a:t>
            </a:r>
            <a:endParaRPr lang="en-US" sz="32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WRITING</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xmlns="" id="{2F140B39-2F3E-FA48-B888-09C9B0B8895B}"/>
              </a:ext>
            </a:extLst>
          </p:cNvPr>
          <p:cNvPicPr>
            <a:picLocks noChangeAspect="1"/>
          </p:cNvPicPr>
          <p:nvPr/>
        </p:nvPicPr>
        <p:blipFill rotWithShape="1">
          <a:blip r:embed="rId2">
            <a:extLst>
              <a:ext uri="{28A0092B-C50C-407E-A947-70E740481C1C}">
                <a14:useLocalDpi xmlns:a14="http://schemas.microsoft.com/office/drawing/2010/main" val="0"/>
              </a:ext>
            </a:extLst>
          </a:blip>
          <a:srcRect l="3758" r="3646"/>
          <a:stretch/>
        </p:blipFill>
        <p:spPr>
          <a:xfrm>
            <a:off x="587455" y="3024819"/>
            <a:ext cx="6076950" cy="3639814"/>
          </a:xfrm>
          <a:prstGeom prst="rect">
            <a:avLst/>
          </a:prstGeom>
        </p:spPr>
      </p:pic>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204" b="99388" l="141" r="100000">
                        <a14:backgroundMark x1="3103" y1="13265" x2="2539" y2="6327"/>
                      </a14:backgroundRemoval>
                    </a14:imgEffect>
                  </a14:imgLayer>
                </a14:imgProps>
              </a:ext>
            </a:extLst>
          </a:blip>
          <a:srcRect l="1604" t="2310" r="1006" b="1407"/>
          <a:stretch/>
        </p:blipFill>
        <p:spPr>
          <a:xfrm rot="21410254">
            <a:off x="6611059" y="2042844"/>
            <a:ext cx="5459384" cy="3730214"/>
          </a:xfrm>
          <a:prstGeom prst="rect">
            <a:avLst/>
          </a:prstGeom>
        </p:spPr>
      </p:pic>
    </p:spTree>
    <p:extLst>
      <p:ext uri="{BB962C8B-B14F-4D97-AF65-F5344CB8AC3E}">
        <p14:creationId xmlns:p14="http://schemas.microsoft.com/office/powerpoint/2010/main" val="719847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WRITING</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3" name="Table 2">
            <a:extLst>
              <a:ext uri="{FF2B5EF4-FFF2-40B4-BE49-F238E27FC236}">
                <a16:creationId xmlns:a16="http://schemas.microsoft.com/office/drawing/2014/main" xmlns="" id="{8120FA1F-9E75-3848-9E26-A4B5A8DEC0D7}"/>
              </a:ext>
            </a:extLst>
          </p:cNvPr>
          <p:cNvGraphicFramePr>
            <a:graphicFrameLocks noGrp="1"/>
          </p:cNvGraphicFramePr>
          <p:nvPr>
            <p:extLst>
              <p:ext uri="{D42A27DB-BD31-4B8C-83A1-F6EECF244321}">
                <p14:modId xmlns:p14="http://schemas.microsoft.com/office/powerpoint/2010/main" val="1298618694"/>
              </p:ext>
            </p:extLst>
          </p:nvPr>
        </p:nvGraphicFramePr>
        <p:xfrm>
          <a:off x="739572" y="1000853"/>
          <a:ext cx="10645787" cy="5785104"/>
        </p:xfrm>
        <a:graphic>
          <a:graphicData uri="http://schemas.openxmlformats.org/drawingml/2006/table">
            <a:tbl>
              <a:tblPr firstRow="1" firstCol="1" bandRow="1">
                <a:tableStyleId>{68D230F3-CF80-4859-8CE7-A43EE81993B5}</a:tableStyleId>
              </a:tblPr>
              <a:tblGrid>
                <a:gridCol w="1656045">
                  <a:extLst>
                    <a:ext uri="{9D8B030D-6E8A-4147-A177-3AD203B41FA5}">
                      <a16:colId xmlns:a16="http://schemas.microsoft.com/office/drawing/2014/main" xmlns="" val="699538818"/>
                    </a:ext>
                  </a:extLst>
                </a:gridCol>
                <a:gridCol w="8989742">
                  <a:extLst>
                    <a:ext uri="{9D8B030D-6E8A-4147-A177-3AD203B41FA5}">
                      <a16:colId xmlns:a16="http://schemas.microsoft.com/office/drawing/2014/main" xmlns="" val="3676026803"/>
                    </a:ext>
                  </a:extLst>
                </a:gridCol>
              </a:tblGrid>
              <a:tr h="4799395">
                <a:tc>
                  <a:txBody>
                    <a:bodyPr/>
                    <a:lstStyle/>
                    <a:p>
                      <a:pPr>
                        <a:lnSpc>
                          <a:spcPct val="112000"/>
                        </a:lnSpc>
                      </a:pPr>
                      <a:r>
                        <a:rPr lang="vi-VN" sz="2000" dirty="0">
                          <a:effectLst/>
                          <a:latin typeface="Calibri" panose="020F0502020204030204" pitchFamily="34" charset="0"/>
                          <a:cs typeface="Calibri" panose="020F0502020204030204" pitchFamily="34" charset="0"/>
                        </a:rPr>
                        <a:t>Title:</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To:</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Time:</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Prepared by:</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Introduction:</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 </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 </a:t>
                      </a:r>
                      <a:r>
                        <a:rPr lang="en-US" sz="2000" dirty="0" smtClean="0">
                          <a:effectLst/>
                          <a:latin typeface="Calibri" panose="020F0502020204030204" pitchFamily="34" charset="0"/>
                          <a:cs typeface="Calibri" panose="020F0502020204030204" pitchFamily="34" charset="0"/>
                        </a:rPr>
                        <a:t>Details about the event:</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 </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 </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smtClean="0">
                          <a:effectLst/>
                          <a:latin typeface="Calibri" panose="020F0502020204030204" pitchFamily="34" charset="0"/>
                          <a:cs typeface="Calibri" panose="020F0502020204030204" pitchFamily="34" charset="0"/>
                        </a:rPr>
                        <a:t>Goals </a:t>
                      </a:r>
                      <a:r>
                        <a:rPr lang="vi-VN" sz="2000" dirty="0">
                          <a:effectLst/>
                          <a:latin typeface="Calibri" panose="020F0502020204030204" pitchFamily="34" charset="0"/>
                          <a:cs typeface="Calibri" panose="020F0502020204030204" pitchFamily="34" charset="0"/>
                        </a:rPr>
                        <a:t>and benefits</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 </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 Conclusion</a:t>
                      </a:r>
                      <a:endParaRPr lang="x-none"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2000"/>
                        </a:lnSpc>
                      </a:pPr>
                      <a:r>
                        <a:rPr lang="vi-VN" sz="2000" b="0" dirty="0">
                          <a:effectLst/>
                          <a:latin typeface="+mn-lt"/>
                        </a:rPr>
                        <a:t>ASEAN GREEN WEEK</a:t>
                      </a:r>
                      <a:endParaRPr lang="x-none" sz="2000" b="0" dirty="0">
                        <a:effectLst/>
                        <a:latin typeface="+mn-lt"/>
                      </a:endParaRPr>
                    </a:p>
                    <a:p>
                      <a:pPr algn="just">
                        <a:lnSpc>
                          <a:spcPct val="112000"/>
                        </a:lnSpc>
                      </a:pPr>
                      <a:r>
                        <a:rPr lang="vi-VN" sz="2000" b="0" dirty="0">
                          <a:effectLst/>
                          <a:latin typeface="Calibri" panose="020F0502020204030204" pitchFamily="34" charset="0"/>
                          <a:cs typeface="Calibri" panose="020F0502020204030204" pitchFamily="34" charset="0"/>
                        </a:rPr>
                        <a:t>Youth – Open Space </a:t>
                      </a:r>
                      <a:endParaRPr lang="x-none" sz="2000" b="0" dirty="0">
                        <a:effectLst/>
                        <a:latin typeface="Calibri" panose="020F0502020204030204" pitchFamily="34" charset="0"/>
                        <a:cs typeface="Calibri" panose="020F0502020204030204" pitchFamily="34" charset="0"/>
                      </a:endParaRPr>
                    </a:p>
                    <a:p>
                      <a:pPr algn="just">
                        <a:lnSpc>
                          <a:spcPct val="112000"/>
                        </a:lnSpc>
                      </a:pPr>
                      <a:r>
                        <a:rPr lang="vi-VN" sz="2000" b="0" dirty="0">
                          <a:effectLst/>
                          <a:latin typeface="Calibri" panose="020F0502020204030204" pitchFamily="34" charset="0"/>
                          <a:cs typeface="Calibri" panose="020F0502020204030204" pitchFamily="34" charset="0"/>
                        </a:rPr>
                        <a:t>The first week of August/ every year</a:t>
                      </a:r>
                      <a:endParaRPr lang="x-none" sz="2000" b="0" dirty="0">
                        <a:effectLst/>
                        <a:latin typeface="Calibri" panose="020F0502020204030204" pitchFamily="34" charset="0"/>
                        <a:cs typeface="Calibri" panose="020F0502020204030204" pitchFamily="34" charset="0"/>
                      </a:endParaRPr>
                    </a:p>
                    <a:p>
                      <a:pPr algn="just">
                        <a:lnSpc>
                          <a:spcPct val="112000"/>
                        </a:lnSpc>
                      </a:pPr>
                      <a:r>
                        <a:rPr lang="vi-VN" sz="2000" b="0" dirty="0">
                          <a:effectLst/>
                          <a:latin typeface="Calibri" panose="020F0502020204030204" pitchFamily="34" charset="0"/>
                          <a:cs typeface="Calibri" panose="020F0502020204030204" pitchFamily="34" charset="0"/>
                        </a:rPr>
                        <a:t>Students from Chu Van An High school</a:t>
                      </a:r>
                      <a:endParaRPr lang="x-none" sz="2000" b="0" dirty="0">
                        <a:effectLst/>
                        <a:latin typeface="Calibri" panose="020F0502020204030204" pitchFamily="34" charset="0"/>
                        <a:cs typeface="Calibri" panose="020F0502020204030204" pitchFamily="34" charset="0"/>
                      </a:endParaRPr>
                    </a:p>
                    <a:p>
                      <a:pPr algn="just">
                        <a:lnSpc>
                          <a:spcPct val="112000"/>
                        </a:lnSpc>
                      </a:pPr>
                      <a:r>
                        <a:rPr lang="vi-VN" sz="2000" b="0" dirty="0">
                          <a:effectLst/>
                          <a:latin typeface="Calibri" panose="020F0502020204030204" pitchFamily="34" charset="0"/>
                          <a:cs typeface="Calibri" panose="020F0502020204030204" pitchFamily="34" charset="0"/>
                        </a:rPr>
                        <a:t>C</a:t>
                      </a:r>
                      <a:r>
                        <a:rPr lang="en-US" sz="2000" b="0" dirty="0" err="1">
                          <a:effectLst/>
                          <a:latin typeface="Calibri" panose="020F0502020204030204" pitchFamily="34" charset="0"/>
                          <a:cs typeface="Calibri" panose="020F0502020204030204" pitchFamily="34" charset="0"/>
                        </a:rPr>
                        <a:t>limate</a:t>
                      </a:r>
                      <a:r>
                        <a:rPr lang="vi-VN" sz="2000" b="0" dirty="0">
                          <a:effectLst/>
                          <a:latin typeface="Calibri" panose="020F0502020204030204" pitchFamily="34" charset="0"/>
                          <a:cs typeface="Calibri" panose="020F0502020204030204" pitchFamily="34" charset="0"/>
                        </a:rPr>
                        <a:t> change is a </a:t>
                      </a:r>
                      <a:r>
                        <a:rPr lang="en-US" sz="2000" b="0" dirty="0">
                          <a:effectLst/>
                          <a:latin typeface="Calibri" panose="020F0502020204030204" pitchFamily="34" charset="0"/>
                          <a:cs typeface="Calibri" panose="020F0502020204030204" pitchFamily="34" charset="0"/>
                        </a:rPr>
                        <a:t>serious problem in</a:t>
                      </a:r>
                      <a:r>
                        <a:rPr lang="vi-VN" sz="2000" b="0" dirty="0">
                          <a:effectLst/>
                          <a:latin typeface="Calibri" panose="020F0502020204030204" pitchFamily="34" charset="0"/>
                          <a:cs typeface="Calibri" panose="020F0502020204030204" pitchFamily="34" charset="0"/>
                        </a:rPr>
                        <a:t> ASEAN </a:t>
                      </a:r>
                      <a:r>
                        <a:rPr lang="en-US" sz="2000" b="0" dirty="0">
                          <a:effectLst/>
                          <a:latin typeface="Calibri" panose="020F0502020204030204" pitchFamily="34" charset="0"/>
                          <a:cs typeface="Calibri" panose="020F0502020204030204" pitchFamily="34" charset="0"/>
                        </a:rPr>
                        <a:t>because it is</a:t>
                      </a:r>
                      <a:r>
                        <a:rPr lang="vi-VN" sz="2000" b="0" dirty="0">
                          <a:effectLst/>
                          <a:latin typeface="Calibri" panose="020F0502020204030204" pitchFamily="34" charset="0"/>
                          <a:cs typeface="Calibri" panose="020F0502020204030204" pitchFamily="34" charset="0"/>
                        </a:rPr>
                        <a:t> one of the regions </a:t>
                      </a:r>
                      <a:r>
                        <a:rPr lang="en-US" sz="2000" b="0" dirty="0">
                          <a:effectLst/>
                          <a:latin typeface="Calibri" panose="020F0502020204030204" pitchFamily="34" charset="0"/>
                          <a:cs typeface="Calibri" panose="020F0502020204030204" pitchFamily="34" charset="0"/>
                        </a:rPr>
                        <a:t>most affected by it</a:t>
                      </a:r>
                      <a:r>
                        <a:rPr lang="vi-VN" sz="2000" b="0" dirty="0">
                          <a:effectLst/>
                          <a:latin typeface="Calibri" panose="020F0502020204030204" pitchFamily="34" charset="0"/>
                          <a:cs typeface="Calibri" panose="020F0502020204030204" pitchFamily="34" charset="0"/>
                        </a:rPr>
                        <a:t>. We</a:t>
                      </a:r>
                      <a:r>
                        <a:rPr lang="en-US" sz="2000" b="0" dirty="0">
                          <a:effectLst/>
                          <a:latin typeface="Calibri" panose="020F0502020204030204" pitchFamily="34" charset="0"/>
                          <a:cs typeface="Calibri" panose="020F0502020204030204" pitchFamily="34" charset="0"/>
                        </a:rPr>
                        <a:t>’d like</a:t>
                      </a:r>
                      <a:r>
                        <a:rPr lang="vi-VN" sz="2000" b="0" dirty="0">
                          <a:effectLst/>
                          <a:latin typeface="Calibri" panose="020F0502020204030204" pitchFamily="34" charset="0"/>
                          <a:cs typeface="Calibri" panose="020F0502020204030204" pitchFamily="34" charset="0"/>
                        </a:rPr>
                        <a:t> to </a:t>
                      </a:r>
                      <a:r>
                        <a:rPr lang="en-US" sz="2000" b="0" dirty="0" err="1">
                          <a:effectLst/>
                          <a:latin typeface="Calibri" panose="020F0502020204030204" pitchFamily="34" charset="0"/>
                          <a:cs typeface="Calibri" panose="020F0502020204030204" pitchFamily="34" charset="0"/>
                        </a:rPr>
                        <a:t>organise</a:t>
                      </a:r>
                      <a:r>
                        <a:rPr lang="vi-VN" sz="2000" b="0" dirty="0">
                          <a:effectLst/>
                          <a:latin typeface="Calibri" panose="020F0502020204030204" pitchFamily="34" charset="0"/>
                          <a:cs typeface="Calibri" panose="020F0502020204030204" pitchFamily="34" charset="0"/>
                        </a:rPr>
                        <a:t> a</a:t>
                      </a:r>
                      <a:r>
                        <a:rPr lang="en-US" sz="2000" b="0" dirty="0">
                          <a:effectLst/>
                          <a:latin typeface="Calibri" panose="020F0502020204030204" pitchFamily="34" charset="0"/>
                          <a:cs typeface="Calibri" panose="020F0502020204030204" pitchFamily="34" charset="0"/>
                        </a:rPr>
                        <a:t>n ASEAN Green Week </a:t>
                      </a:r>
                      <a:r>
                        <a:rPr lang="vi-VN" sz="2000" b="0" dirty="0">
                          <a:effectLst/>
                          <a:latin typeface="Calibri" panose="020F0502020204030204" pitchFamily="34" charset="0"/>
                          <a:cs typeface="Calibri" panose="020F0502020204030204" pitchFamily="34" charset="0"/>
                        </a:rPr>
                        <a:t>to </a:t>
                      </a:r>
                      <a:r>
                        <a:rPr lang="en-US" sz="2000" b="0" dirty="0">
                          <a:effectLst/>
                          <a:latin typeface="Calibri" panose="020F0502020204030204" pitchFamily="34" charset="0"/>
                          <a:cs typeface="Calibri" panose="020F0502020204030204" pitchFamily="34" charset="0"/>
                        </a:rPr>
                        <a:t>help limit climate change </a:t>
                      </a:r>
                      <a:r>
                        <a:rPr lang="en-US" sz="2000" b="0" u="sng" dirty="0">
                          <a:effectLst/>
                          <a:latin typeface="Calibri" panose="020F0502020204030204" pitchFamily="34" charset="0"/>
                          <a:cs typeface="Calibri" panose="020F0502020204030204" pitchFamily="34" charset="0"/>
                        </a:rPr>
                        <a:t>i</a:t>
                      </a:r>
                      <a:r>
                        <a:rPr lang="en-US" sz="2000" b="0" dirty="0">
                          <a:effectLst/>
                          <a:latin typeface="Calibri" panose="020F0502020204030204" pitchFamily="34" charset="0"/>
                          <a:cs typeface="Calibri" panose="020F0502020204030204" pitchFamily="34" charset="0"/>
                        </a:rPr>
                        <a:t>n</a:t>
                      </a:r>
                      <a:r>
                        <a:rPr lang="vi-VN" sz="2000" b="0" dirty="0">
                          <a:effectLst/>
                          <a:latin typeface="Calibri" panose="020F0502020204030204" pitchFamily="34" charset="0"/>
                          <a:cs typeface="Calibri" panose="020F0502020204030204" pitchFamily="34" charset="0"/>
                        </a:rPr>
                        <a:t> ASEAN countries.</a:t>
                      </a:r>
                      <a:endParaRPr lang="x-none" sz="2000" b="0" dirty="0">
                        <a:effectLst/>
                        <a:latin typeface="Calibri" panose="020F0502020204030204" pitchFamily="34" charset="0"/>
                        <a:cs typeface="Calibri" panose="020F0502020204030204" pitchFamily="34" charset="0"/>
                      </a:endParaRPr>
                    </a:p>
                    <a:p>
                      <a:pPr algn="just">
                        <a:lnSpc>
                          <a:spcPct val="112000"/>
                        </a:lnSpc>
                      </a:pPr>
                      <a:r>
                        <a:rPr lang="vi-VN" sz="2000" b="0" dirty="0">
                          <a:effectLst/>
                          <a:latin typeface="Calibri" panose="020F0502020204030204" pitchFamily="34" charset="0"/>
                          <a:cs typeface="Calibri" panose="020F0502020204030204" pitchFamily="34" charset="0"/>
                        </a:rPr>
                        <a:t>The </a:t>
                      </a:r>
                      <a:r>
                        <a:rPr lang="en-US" sz="2000" b="0" dirty="0">
                          <a:effectLst/>
                          <a:latin typeface="Calibri" panose="020F0502020204030204" pitchFamily="34" charset="0"/>
                          <a:cs typeface="Calibri" panose="020F0502020204030204" pitchFamily="34" charset="0"/>
                        </a:rPr>
                        <a:t>event</a:t>
                      </a:r>
                      <a:r>
                        <a:rPr lang="vi-VN" sz="2000" b="0" dirty="0">
                          <a:effectLst/>
                          <a:latin typeface="Calibri" panose="020F0502020204030204" pitchFamily="34" charset="0"/>
                          <a:cs typeface="Calibri" panose="020F0502020204030204" pitchFamily="34" charset="0"/>
                        </a:rPr>
                        <a:t> will take place in all ASEAN member countries </a:t>
                      </a:r>
                      <a:r>
                        <a:rPr lang="en-US" sz="2000" b="0" dirty="0">
                          <a:effectLst/>
                          <a:latin typeface="Calibri" panose="020F0502020204030204" pitchFamily="34" charset="0"/>
                          <a:cs typeface="Calibri" panose="020F0502020204030204" pitchFamily="34" charset="0"/>
                        </a:rPr>
                        <a:t>during </a:t>
                      </a:r>
                      <a:r>
                        <a:rPr lang="vi-VN" sz="2000" b="0" dirty="0">
                          <a:effectLst/>
                          <a:latin typeface="Calibri" panose="020F0502020204030204" pitchFamily="34" charset="0"/>
                          <a:cs typeface="Calibri" panose="020F0502020204030204" pitchFamily="34" charset="0"/>
                        </a:rPr>
                        <a:t>the first </a:t>
                      </a:r>
                      <a:r>
                        <a:rPr lang="en-US" sz="2000" b="0" dirty="0">
                          <a:effectLst/>
                          <a:latin typeface="Calibri" panose="020F0502020204030204" pitchFamily="34" charset="0"/>
                          <a:cs typeface="Calibri" panose="020F0502020204030204" pitchFamily="34" charset="0"/>
                        </a:rPr>
                        <a:t>week</a:t>
                      </a:r>
                      <a:r>
                        <a:rPr lang="vi-VN" sz="2000" b="0" dirty="0">
                          <a:effectLst/>
                          <a:latin typeface="Calibri" panose="020F0502020204030204" pitchFamily="34" charset="0"/>
                          <a:cs typeface="Calibri" panose="020F0502020204030204" pitchFamily="34" charset="0"/>
                        </a:rPr>
                        <a:t> of August. The young people in ASEAN will be the main participants </a:t>
                      </a:r>
                      <a:r>
                        <a:rPr lang="en-US" sz="2000" b="0" dirty="0">
                          <a:effectLst/>
                          <a:latin typeface="Calibri" panose="020F0502020204030204" pitchFamily="34" charset="0"/>
                          <a:cs typeface="Calibri" panose="020F0502020204030204" pitchFamily="34" charset="0"/>
                        </a:rPr>
                        <a:t>in</a:t>
                      </a:r>
                      <a:r>
                        <a:rPr lang="vi-VN" sz="2000" b="0" dirty="0">
                          <a:effectLst/>
                          <a:latin typeface="Calibri" panose="020F0502020204030204" pitchFamily="34" charset="0"/>
                          <a:cs typeface="Calibri" panose="020F0502020204030204" pitchFamily="34" charset="0"/>
                        </a:rPr>
                        <a:t> this </a:t>
                      </a:r>
                      <a:r>
                        <a:rPr lang="en-US" sz="2000" b="0" dirty="0">
                          <a:effectLst/>
                          <a:latin typeface="Calibri" panose="020F0502020204030204" pitchFamily="34" charset="0"/>
                          <a:cs typeface="Calibri" panose="020F0502020204030204" pitchFamily="34" charset="0"/>
                        </a:rPr>
                        <a:t>event</a:t>
                      </a:r>
                      <a:r>
                        <a:rPr lang="vi-VN" sz="2000" b="0" dirty="0">
                          <a:effectLst/>
                          <a:latin typeface="Calibri" panose="020F0502020204030204" pitchFamily="34" charset="0"/>
                          <a:cs typeface="Calibri" panose="020F0502020204030204" pitchFamily="34" charset="0"/>
                        </a:rPr>
                        <a:t>. They will </a:t>
                      </a:r>
                      <a:r>
                        <a:rPr lang="en-US" sz="2000" b="0" dirty="0">
                          <a:effectLst/>
                          <a:latin typeface="Calibri" panose="020F0502020204030204" pitchFamily="34" charset="0"/>
                          <a:cs typeface="Calibri" panose="020F0502020204030204" pitchFamily="34" charset="0"/>
                        </a:rPr>
                        <a:t>take part in</a:t>
                      </a:r>
                      <a:r>
                        <a:rPr lang="vi-VN" sz="2000" b="0" dirty="0">
                          <a:effectLst/>
                          <a:latin typeface="Calibri" panose="020F0502020204030204" pitchFamily="34" charset="0"/>
                          <a:cs typeface="Calibri" panose="020F0502020204030204" pitchFamily="34" charset="0"/>
                        </a:rPr>
                        <a:t> activities </a:t>
                      </a:r>
                      <a:r>
                        <a:rPr lang="en-US" sz="2000" b="0" dirty="0">
                          <a:effectLst/>
                          <a:latin typeface="Calibri" panose="020F0502020204030204" pitchFamily="34" charset="0"/>
                          <a:cs typeface="Calibri" panose="020F0502020204030204" pitchFamily="34" charset="0"/>
                        </a:rPr>
                        <a:t>such as</a:t>
                      </a:r>
                      <a:r>
                        <a:rPr lang="vi-VN" sz="2000" b="0" dirty="0">
                          <a:effectLst/>
                          <a:latin typeface="Calibri" panose="020F0502020204030204" pitchFamily="34" charset="0"/>
                          <a:cs typeface="Calibri" panose="020F0502020204030204" pitchFamily="34" charset="0"/>
                        </a:rPr>
                        <a:t> cycling</a:t>
                      </a:r>
                      <a:r>
                        <a:rPr lang="en-US" sz="2000" b="0" dirty="0">
                          <a:effectLst/>
                          <a:latin typeface="Calibri" panose="020F0502020204030204" pitchFamily="34" charset="0"/>
                          <a:cs typeface="Calibri" panose="020F0502020204030204" pitchFamily="34" charset="0"/>
                        </a:rPr>
                        <a:t> or</a:t>
                      </a:r>
                      <a:r>
                        <a:rPr lang="vi-VN" sz="2000" b="0" dirty="0">
                          <a:effectLst/>
                          <a:latin typeface="Calibri" panose="020F0502020204030204" pitchFamily="34" charset="0"/>
                          <a:cs typeface="Calibri" panose="020F0502020204030204" pitchFamily="34" charset="0"/>
                        </a:rPr>
                        <a:t> going </a:t>
                      </a:r>
                      <a:r>
                        <a:rPr lang="en-US" sz="2000" b="0" dirty="0">
                          <a:effectLst/>
                          <a:latin typeface="Calibri" panose="020F0502020204030204" pitchFamily="34" charset="0"/>
                          <a:cs typeface="Calibri" panose="020F0502020204030204" pitchFamily="34" charset="0"/>
                        </a:rPr>
                        <a:t>to school or work </a:t>
                      </a:r>
                      <a:r>
                        <a:rPr lang="vi-VN" sz="2000" b="0" dirty="0">
                          <a:effectLst/>
                          <a:latin typeface="Calibri" panose="020F0502020204030204" pitchFamily="34" charset="0"/>
                          <a:cs typeface="Calibri" panose="020F0502020204030204" pitchFamily="34" charset="0"/>
                        </a:rPr>
                        <a:t>by public transport</a:t>
                      </a:r>
                      <a:r>
                        <a:rPr lang="en-US" sz="2000" b="0" dirty="0">
                          <a:effectLst/>
                          <a:latin typeface="Calibri" panose="020F0502020204030204" pitchFamily="34" charset="0"/>
                          <a:cs typeface="Calibri" panose="020F0502020204030204" pitchFamily="34" charset="0"/>
                        </a:rPr>
                        <a:t>, </a:t>
                      </a:r>
                      <a:r>
                        <a:rPr lang="vi-VN" sz="2000" b="0" dirty="0">
                          <a:effectLst/>
                          <a:latin typeface="Calibri" panose="020F0502020204030204" pitchFamily="34" charset="0"/>
                          <a:cs typeface="Calibri" panose="020F0502020204030204" pitchFamily="34" charset="0"/>
                        </a:rPr>
                        <a:t>plant</a:t>
                      </a:r>
                      <a:r>
                        <a:rPr lang="en-US" sz="2000" b="0" dirty="0" err="1">
                          <a:effectLst/>
                          <a:latin typeface="Calibri" panose="020F0502020204030204" pitchFamily="34" charset="0"/>
                          <a:cs typeface="Calibri" panose="020F0502020204030204" pitchFamily="34" charset="0"/>
                        </a:rPr>
                        <a:t>ing</a:t>
                      </a:r>
                      <a:r>
                        <a:rPr lang="vi-VN" sz="2000" b="0" dirty="0">
                          <a:effectLst/>
                          <a:latin typeface="Calibri" panose="020F0502020204030204" pitchFamily="34" charset="0"/>
                          <a:cs typeface="Calibri" panose="020F0502020204030204" pitchFamily="34" charset="0"/>
                        </a:rPr>
                        <a:t> trees and </a:t>
                      </a:r>
                      <a:r>
                        <a:rPr lang="en-US" sz="2000" b="0" dirty="0" err="1">
                          <a:effectLst/>
                          <a:latin typeface="Calibri" panose="020F0502020204030204" pitchFamily="34" charset="0"/>
                          <a:cs typeface="Calibri" panose="020F0502020204030204" pitchFamily="34" charset="0"/>
                        </a:rPr>
                        <a:t>organising</a:t>
                      </a:r>
                      <a:r>
                        <a:rPr lang="en-US" sz="2000" b="0" dirty="0">
                          <a:effectLst/>
                          <a:latin typeface="Calibri" panose="020F0502020204030204" pitchFamily="34" charset="0"/>
                          <a:cs typeface="Calibri" panose="020F0502020204030204" pitchFamily="34" charset="0"/>
                        </a:rPr>
                        <a:t> clean-up events in the community</a:t>
                      </a:r>
                      <a:r>
                        <a:rPr lang="vi-VN" sz="2000" b="0" dirty="0">
                          <a:effectLst/>
                          <a:latin typeface="Calibri" panose="020F0502020204030204" pitchFamily="34" charset="0"/>
                          <a:cs typeface="Calibri" panose="020F0502020204030204" pitchFamily="34" charset="0"/>
                        </a:rPr>
                        <a:t>.</a:t>
                      </a:r>
                      <a:endParaRPr lang="x-none" sz="2000" b="0" dirty="0">
                        <a:effectLst/>
                        <a:latin typeface="Calibri" panose="020F0502020204030204" pitchFamily="34" charset="0"/>
                        <a:cs typeface="Calibri" panose="020F0502020204030204" pitchFamily="34" charset="0"/>
                      </a:endParaRPr>
                    </a:p>
                    <a:p>
                      <a:pPr algn="just">
                        <a:lnSpc>
                          <a:spcPct val="112000"/>
                        </a:lnSpc>
                      </a:pPr>
                      <a:r>
                        <a:rPr lang="vi-VN" sz="2000" b="0" dirty="0">
                          <a:effectLst/>
                          <a:latin typeface="Calibri" panose="020F0502020204030204" pitchFamily="34" charset="0"/>
                          <a:cs typeface="Calibri" panose="020F0502020204030204" pitchFamily="34" charset="0"/>
                        </a:rPr>
                        <a:t>Th</a:t>
                      </a:r>
                      <a:r>
                        <a:rPr lang="en-US" sz="2000" b="0" dirty="0">
                          <a:effectLst/>
                          <a:latin typeface="Calibri" panose="020F0502020204030204" pitchFamily="34" charset="0"/>
                          <a:cs typeface="Calibri" panose="020F0502020204030204" pitchFamily="34" charset="0"/>
                        </a:rPr>
                        <a:t>is event</a:t>
                      </a:r>
                      <a:r>
                        <a:rPr lang="vi-VN" sz="2000" b="0" dirty="0">
                          <a:effectLst/>
                          <a:latin typeface="Calibri" panose="020F0502020204030204" pitchFamily="34" charset="0"/>
                          <a:cs typeface="Calibri" panose="020F0502020204030204" pitchFamily="34" charset="0"/>
                        </a:rPr>
                        <a:t> aims at reducing the amount of carbon dioxide, which is the main cause of global warning, and raising </a:t>
                      </a:r>
                      <a:r>
                        <a:rPr lang="en-US" sz="2000" b="0" dirty="0">
                          <a:effectLst/>
                          <a:latin typeface="Calibri" panose="020F0502020204030204" pitchFamily="34" charset="0"/>
                          <a:cs typeface="Calibri" panose="020F0502020204030204" pitchFamily="34" charset="0"/>
                        </a:rPr>
                        <a:t>young people’s</a:t>
                      </a:r>
                      <a:r>
                        <a:rPr lang="vi-VN" sz="2000" b="0" dirty="0">
                          <a:effectLst/>
                          <a:latin typeface="Calibri" panose="020F0502020204030204" pitchFamily="34" charset="0"/>
                          <a:cs typeface="Calibri" panose="020F0502020204030204" pitchFamily="34" charset="0"/>
                        </a:rPr>
                        <a:t> awareness of environmental protection in ASEAN. It will help ASEAN countries </a:t>
                      </a:r>
                      <a:r>
                        <a:rPr lang="en-US" sz="2000" b="0" dirty="0">
                          <a:effectLst/>
                          <a:latin typeface="Calibri" panose="020F0502020204030204" pitchFamily="34" charset="0"/>
                          <a:cs typeface="Calibri" panose="020F0502020204030204" pitchFamily="34" charset="0"/>
                        </a:rPr>
                        <a:t>adopt healthier lifestyles and live in a cleaner environment</a:t>
                      </a:r>
                      <a:r>
                        <a:rPr lang="vi-VN" sz="2000" b="0" dirty="0">
                          <a:effectLst/>
                          <a:latin typeface="Calibri" panose="020F0502020204030204" pitchFamily="34" charset="0"/>
                          <a:cs typeface="Calibri" panose="020F0502020204030204" pitchFamily="34" charset="0"/>
                        </a:rPr>
                        <a:t>. </a:t>
                      </a:r>
                      <a:endParaRPr lang="x-none" sz="2000" b="0" dirty="0">
                        <a:effectLst/>
                        <a:latin typeface="Calibri" panose="020F0502020204030204" pitchFamily="34" charset="0"/>
                        <a:cs typeface="Calibri" panose="020F0502020204030204" pitchFamily="34" charset="0"/>
                      </a:endParaRPr>
                    </a:p>
                    <a:p>
                      <a:pPr algn="just">
                        <a:lnSpc>
                          <a:spcPct val="112000"/>
                        </a:lnSpc>
                      </a:pPr>
                      <a:r>
                        <a:rPr lang="vi-VN" sz="2000" b="0" dirty="0">
                          <a:effectLst/>
                          <a:latin typeface="Calibri" panose="020F0502020204030204" pitchFamily="34" charset="0"/>
                          <a:cs typeface="Calibri" panose="020F0502020204030204" pitchFamily="34" charset="0"/>
                        </a:rPr>
                        <a:t>We really hope you will consider our proposal as we think that </a:t>
                      </a:r>
                      <a:r>
                        <a:rPr lang="en-US" sz="2000" b="0" dirty="0">
                          <a:effectLst/>
                          <a:latin typeface="Calibri" panose="020F0502020204030204" pitchFamily="34" charset="0"/>
                          <a:cs typeface="Calibri" panose="020F0502020204030204" pitchFamily="34" charset="0"/>
                        </a:rPr>
                        <a:t>climate</a:t>
                      </a:r>
                      <a:r>
                        <a:rPr lang="vi-VN" sz="2000" b="0" dirty="0">
                          <a:effectLst/>
                          <a:latin typeface="Calibri" panose="020F0502020204030204" pitchFamily="34" charset="0"/>
                          <a:cs typeface="Calibri" panose="020F0502020204030204" pitchFamily="34" charset="0"/>
                        </a:rPr>
                        <a:t> change</a:t>
                      </a:r>
                      <a:r>
                        <a:rPr lang="en-US" sz="2000" b="0" dirty="0">
                          <a:effectLst/>
                          <a:latin typeface="Calibri" panose="020F0502020204030204" pitchFamily="34" charset="0"/>
                          <a:cs typeface="Calibri" panose="020F0502020204030204" pitchFamily="34" charset="0"/>
                        </a:rPr>
                        <a:t> is a pressing issue in ASEAN that needs to be solved as soon as possible.</a:t>
                      </a:r>
                      <a:endParaRPr lang="x-none"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65992408"/>
                  </a:ext>
                </a:extLst>
              </a:tr>
            </a:tbl>
          </a:graphicData>
        </a:graphic>
      </p:graphicFrame>
    </p:spTree>
    <p:extLst>
      <p:ext uri="{BB962C8B-B14F-4D97-AF65-F5344CB8AC3E}">
        <p14:creationId xmlns:p14="http://schemas.microsoft.com/office/powerpoint/2010/main" val="920899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a:cs typeface="Arial" panose="020B0604020202020204" pitchFamily="34" charset="0"/>
              </a:rPr>
              <a:t>Wrap-up</a:t>
            </a:r>
          </a:p>
        </p:txBody>
      </p:sp>
      <p:sp>
        <p:nvSpPr>
          <p:cNvPr id="3" name="TextBox 2">
            <a:extLst>
              <a:ext uri="{FF2B5EF4-FFF2-40B4-BE49-F238E27FC236}">
                <a16:creationId xmlns:a16="http://schemas.microsoft.com/office/drawing/2014/main" xmlns="" id="{89FB7A97-2050-4E17-AB89-5199898D9829}"/>
              </a:ext>
            </a:extLst>
          </p:cNvPr>
          <p:cNvSpPr txBox="1"/>
          <p:nvPr/>
        </p:nvSpPr>
        <p:spPr>
          <a:xfrm>
            <a:off x="1092917" y="1969986"/>
            <a:ext cx="10124040" cy="1964512"/>
          </a:xfrm>
          <a:prstGeom prst="rect">
            <a:avLst/>
          </a:prstGeom>
          <a:noFill/>
        </p:spPr>
        <p:txBody>
          <a:bodyPr wrap="square" rtlCol="0">
            <a:spAutoFit/>
          </a:bodyPr>
          <a:lstStyle/>
          <a:p>
            <a:pPr>
              <a:lnSpc>
                <a:spcPct val="150000"/>
              </a:lnSpc>
            </a:pPr>
            <a:r>
              <a:rPr lang="vi-VN" sz="2800" dirty="0">
                <a:latin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Practice the skills reading for main ideas and specific information; </a:t>
            </a:r>
          </a:p>
          <a:p>
            <a:pPr marL="457200" indent="-457200">
              <a:lnSpc>
                <a:spcPct val="15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Develop develop writing skills on the given topic. </a:t>
            </a: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BAC5994-6BF9-AE41-AC48-5A10285266A3}"/>
              </a:ext>
            </a:extLst>
          </p:cNvPr>
          <p:cNvSpPr>
            <a:spLocks noGrp="1"/>
          </p:cNvSpPr>
          <p:nvPr>
            <p:ph type="subTitle" idx="1"/>
          </p:nvPr>
        </p:nvSpPr>
        <p:spPr>
          <a:xfrm>
            <a:off x="1810930" y="2158230"/>
            <a:ext cx="8753494" cy="2315821"/>
          </a:xfrm>
          <a:noFill/>
        </p:spPr>
        <p:txBody>
          <a:bodyPr anchor="t"/>
          <a:lstStyle/>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Prepare for </a:t>
            </a:r>
            <a:r>
              <a:rPr lang="en-GB" dirty="0">
                <a:latin typeface="+mn-lt"/>
                <a:cs typeface="Arial" panose="020B0604020202020204" pitchFamily="34" charset="0"/>
              </a:rPr>
              <a:t>Unit 6</a:t>
            </a:r>
            <a:r>
              <a:rPr lang="en-GB" sz="2800" dirty="0">
                <a:latin typeface="+mn-lt"/>
                <a:cs typeface="Arial" panose="020B0604020202020204" pitchFamily="34" charset="0"/>
              </a:rPr>
              <a:t> – Lesson 1.</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facebook.com/sachmem.vn/</a:t>
            </a:r>
            <a:endParaRPr lang="en-US" sz="1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2CD6DB2C-6B9F-0D43-BCA5-C0F211EFAA8E}"/>
              </a:ext>
            </a:extLst>
          </p:cNvPr>
          <p:cNvSpPr txBox="1"/>
          <p:nvPr/>
        </p:nvSpPr>
        <p:spPr>
          <a:xfrm>
            <a:off x="3157182" y="6012873"/>
            <a:ext cx="6042236" cy="646331"/>
          </a:xfrm>
          <a:prstGeom prst="rect">
            <a:avLst/>
          </a:prstGeom>
          <a:noFill/>
        </p:spPr>
        <p:txBody>
          <a:bodyPr wrap="square" rtlCol="0">
            <a:spAutoFit/>
          </a:bodyPr>
          <a:lstStyle/>
          <a:p>
            <a:pPr marL="0" marR="0" lvl="0" indent="0" algn="ctr" rtl="0">
              <a:spcBef>
                <a:spcPts val="0"/>
              </a:spcBef>
              <a:spcAft>
                <a:spcPts val="0"/>
              </a:spcAft>
              <a:buNone/>
            </a:pPr>
            <a:r>
              <a:rPr lang="en-US" sz="1800" b="1" dirty="0">
                <a:solidFill>
                  <a:srgbClr val="FFFFFF"/>
                </a:solidFill>
                <a:latin typeface="Calibri"/>
                <a:ea typeface="Calibri"/>
                <a:cs typeface="Calibri"/>
                <a:sym typeface="Calibri"/>
              </a:rPr>
              <a:t>Website: </a:t>
            </a:r>
            <a:r>
              <a:rPr lang="en-US" sz="1800" b="1" i="1" dirty="0" err="1">
                <a:solidFill>
                  <a:srgbClr val="FFFFFF"/>
                </a:solidFill>
                <a:latin typeface="Calibri"/>
                <a:ea typeface="Calibri"/>
                <a:cs typeface="Calibri"/>
                <a:sym typeface="Calibri"/>
              </a:rPr>
              <a:t>hoclieu.vn</a:t>
            </a:r>
            <a:endParaRPr lang="en-US"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dirty="0" err="1">
                <a:solidFill>
                  <a:srgbClr val="FFFFFF"/>
                </a:solidFill>
                <a:latin typeface="Calibri"/>
                <a:ea typeface="Calibri"/>
                <a:cs typeface="Calibri"/>
                <a:sym typeface="Calibri"/>
              </a:rPr>
              <a:t>Fanpage</a:t>
            </a:r>
            <a:r>
              <a:rPr lang="en-US" sz="1800" b="1" dirty="0">
                <a:solidFill>
                  <a:srgbClr val="FFFFFF"/>
                </a:solidFill>
                <a:latin typeface="Calibri"/>
                <a:ea typeface="Calibri"/>
                <a:cs typeface="Calibri"/>
                <a:sym typeface="Calibri"/>
              </a:rPr>
              <a:t>: </a:t>
            </a:r>
            <a:r>
              <a:rPr lang="en-US" sz="1800" b="1" i="1" dirty="0" err="1">
                <a:solidFill>
                  <a:srgbClr val="FFFFFF"/>
                </a:solidFill>
                <a:latin typeface="Calibri"/>
                <a:ea typeface="Calibri"/>
                <a:cs typeface="Calibri"/>
                <a:sym typeface="Calibri"/>
              </a:rPr>
              <a:t>facebook.com</a:t>
            </a:r>
            <a:r>
              <a:rPr lang="en-US" sz="1800" b="1" i="1" dirty="0">
                <a:solidFill>
                  <a:srgbClr val="FFFFFF"/>
                </a:solidFill>
                <a:latin typeface="Calibri"/>
                <a:ea typeface="Calibri"/>
                <a:cs typeface="Calibri"/>
                <a:sym typeface="Calibri"/>
              </a:rPr>
              <a:t>/</a:t>
            </a:r>
            <a:r>
              <a:rPr lang="en-US" sz="1800" b="1" i="1" dirty="0" err="1">
                <a:solidFill>
                  <a:srgbClr val="FFFFFF"/>
                </a:solidFill>
                <a:latin typeface="Calibri"/>
                <a:ea typeface="Calibri"/>
                <a:cs typeface="Calibri"/>
                <a:sym typeface="Calibri"/>
              </a:rPr>
              <a:t>www.tienganhglobalsuccess.vn</a:t>
            </a:r>
            <a:endParaRPr lang="en-US" sz="1800" b="1" i="1"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a:latin typeface="UTM Facebook K&amp;T" panose="02040603050506020204" pitchFamily="18" charset="0"/>
              </a:rPr>
              <a:t>SKILLS (2)</a:t>
            </a:r>
            <a:endParaRPr lang="en-US" sz="3200" dirty="0">
              <a:latin typeface="UTM Facebook K&amp;T" panose="02040603050506020204" pitchFamily="18" charset="0"/>
            </a:endParaRP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3</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xmlns=""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dirty="0" smtClean="0">
                <a:solidFill>
                  <a:schemeClr val="bg1"/>
                </a:solidFill>
                <a:latin typeface="UTM Facebook K&amp;T" pitchFamily="18" charset="0"/>
                <a:cs typeface="Arial" panose="020B0604020202020204" pitchFamily="34" charset="0"/>
              </a:rPr>
              <a:t>UNITS 4-5</a:t>
            </a:r>
            <a:endParaRPr lang="en-US" sz="4800" dirty="0">
              <a:solidFill>
                <a:schemeClr val="bg1"/>
              </a:solidFill>
              <a:latin typeface="UTM Facebook K&amp;T" pitchFamily="18" charset="0"/>
              <a:cs typeface="Arial" panose="020B0604020202020204" pitchFamily="34" charset="0"/>
            </a:endParaRPr>
          </a:p>
        </p:txBody>
      </p:sp>
      <p:sp>
        <p:nvSpPr>
          <p:cNvPr id="3" name="TextBox 2"/>
          <p:cNvSpPr txBox="1"/>
          <p:nvPr/>
        </p:nvSpPr>
        <p:spPr>
          <a:xfrm>
            <a:off x="4139709" y="4251049"/>
            <a:ext cx="5021543" cy="707886"/>
          </a:xfrm>
          <a:prstGeom prst="rect">
            <a:avLst/>
          </a:prstGeom>
          <a:noFill/>
        </p:spPr>
        <p:txBody>
          <a:bodyPr wrap="square" rtlCol="0">
            <a:spAutoFit/>
          </a:bodyPr>
          <a:lstStyle/>
          <a:p>
            <a:r>
              <a:rPr lang="en-US" sz="4000" b="1" dirty="0">
                <a:solidFill>
                  <a:srgbClr val="5C8E3A"/>
                </a:solidFill>
              </a:rPr>
              <a:t>Reading and Writing</a:t>
            </a:r>
          </a:p>
        </p:txBody>
      </p:sp>
      <p:sp>
        <p:nvSpPr>
          <p:cNvPr id="12" name="Rectangle 11"/>
          <p:cNvSpPr/>
          <p:nvPr/>
        </p:nvSpPr>
        <p:spPr>
          <a:xfrm>
            <a:off x="856789" y="177153"/>
            <a:ext cx="2106667" cy="1538883"/>
          </a:xfrm>
          <a:prstGeom prst="rect">
            <a:avLst/>
          </a:prstGeom>
        </p:spPr>
        <p:txBody>
          <a:bodyPr wrap="none">
            <a:spAutoFit/>
          </a:bodyPr>
          <a:lstStyle/>
          <a:p>
            <a:r>
              <a:rPr lang="en-US" sz="4000" dirty="0" smtClean="0">
                <a:solidFill>
                  <a:schemeClr val="bg1"/>
                </a:solidFill>
                <a:latin typeface="UTM Facebook K&amp;T" pitchFamily="18" charset="0"/>
                <a:cs typeface="Arial" panose="020B0604020202020204" pitchFamily="34" charset="0"/>
              </a:rPr>
              <a:t>REVIEW </a:t>
            </a:r>
          </a:p>
          <a:p>
            <a:pPr algn="ctr"/>
            <a:r>
              <a:rPr lang="en-US" sz="5400" dirty="0" smtClean="0">
                <a:solidFill>
                  <a:schemeClr val="bg1"/>
                </a:solidFill>
                <a:latin typeface="UTM Facebook K&amp;T" pitchFamily="18" charset="0"/>
                <a:cs typeface="Arial" panose="020B0604020202020204" pitchFamily="34" charset="0"/>
              </a:rPr>
              <a:t>2</a:t>
            </a:r>
            <a:r>
              <a:rPr lang="en-US" sz="4000" dirty="0" smtClean="0">
                <a:solidFill>
                  <a:schemeClr val="bg1"/>
                </a:solidFill>
                <a:latin typeface="UTM Facebook K&amp;T" pitchFamily="18" charset="0"/>
                <a:cs typeface="Arial" panose="020B0604020202020204" pitchFamily="34" charset="0"/>
              </a:rPr>
              <a:t> </a:t>
            </a:r>
            <a:endParaRPr lang="en-US" sz="4000" dirty="0"/>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157273"/>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66300" y="2448038"/>
            <a:ext cx="2066866"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READING</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380936" y="4050184"/>
            <a:ext cx="1950733"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Adobe Gothic Std B" panose="020B0800000000000000" pitchFamily="34" charset="-128"/>
              </a:rPr>
              <a:t>WRITING</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147818"/>
            <a:ext cx="4568291"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Brainstorming</a:t>
            </a:r>
            <a:endParaRPr lang="en-GB" dirty="0">
              <a:solidFill>
                <a:schemeClr val="tx1"/>
              </a:solidFill>
            </a:endParaRPr>
          </a:p>
        </p:txBody>
      </p:sp>
      <p:sp>
        <p:nvSpPr>
          <p:cNvPr id="26" name="Rectangle 25"/>
          <p:cNvSpPr/>
          <p:nvPr/>
        </p:nvSpPr>
        <p:spPr>
          <a:xfrm>
            <a:off x="5983500" y="2235664"/>
            <a:ext cx="4592486" cy="113426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200"/>
              </a:spcBef>
              <a:spcAft>
                <a:spcPts val="200"/>
              </a:spcAft>
              <a:buFont typeface="Arial" panose="020B0604020202020204" pitchFamily="34" charset="0"/>
              <a:buChar char="•"/>
            </a:pPr>
            <a:r>
              <a:rPr lang="en-US" sz="1800" dirty="0" smtClean="0">
                <a:solidFill>
                  <a:schemeClr val="tx1"/>
                </a:solidFill>
                <a:effectLst/>
                <a:ea typeface="Times New Roman" panose="02020603050405020304" pitchFamily="18" charset="0"/>
                <a:cs typeface="Times New Roman" panose="02020603050405020304" pitchFamily="18" charset="0"/>
              </a:rPr>
              <a:t>Task </a:t>
            </a:r>
            <a:r>
              <a:rPr lang="en-US" sz="1800" dirty="0">
                <a:solidFill>
                  <a:schemeClr val="tx1"/>
                </a:solidFill>
                <a:effectLst/>
                <a:ea typeface="Times New Roman" panose="02020603050405020304" pitchFamily="18" charset="0"/>
                <a:cs typeface="Times New Roman" panose="02020603050405020304" pitchFamily="18" charset="0"/>
              </a:rPr>
              <a:t>1. </a:t>
            </a:r>
            <a:r>
              <a:rPr lang="en-US" sz="1800" dirty="0">
                <a:solidFill>
                  <a:schemeClr val="tx1"/>
                </a:solidFill>
                <a:effectLst/>
                <a:ea typeface="Calibri" panose="020F0502020204030204" pitchFamily="34" charset="0"/>
                <a:cs typeface="Times New Roman" panose="02020603050405020304" pitchFamily="18" charset="0"/>
              </a:rPr>
              <a:t>Read the text and choose the best </a:t>
            </a:r>
            <a:r>
              <a:rPr lang="en-US" sz="1800" dirty="0" smtClean="0">
                <a:solidFill>
                  <a:schemeClr val="tx1"/>
                </a:solidFill>
                <a:effectLst/>
                <a:ea typeface="Calibri" panose="020F0502020204030204" pitchFamily="34" charset="0"/>
                <a:cs typeface="Times New Roman" panose="02020603050405020304" pitchFamily="18" charset="0"/>
              </a:rPr>
              <a:t>title.</a:t>
            </a:r>
            <a:endParaRPr lang="x-none" sz="1800" dirty="0">
              <a:solidFill>
                <a:schemeClr val="tx1"/>
              </a:solidFill>
              <a:effectLst/>
              <a:ea typeface="Times New Roman" panose="02020603050405020304" pitchFamily="18" charset="0"/>
              <a:cs typeface="Times New Roman" panose="02020603050405020304" pitchFamily="18" charset="0"/>
            </a:endParaRPr>
          </a:p>
          <a:p>
            <a:pPr marL="285750" indent="-285750">
              <a:spcBef>
                <a:spcPts val="200"/>
              </a:spcBef>
              <a:spcAft>
                <a:spcPts val="200"/>
              </a:spcAft>
              <a:buFont typeface="Arial" panose="020B0604020202020204" pitchFamily="34" charset="0"/>
              <a:buChar char="•"/>
            </a:pPr>
            <a:r>
              <a:rPr lang="en-US" sz="1800" dirty="0" smtClean="0">
                <a:solidFill>
                  <a:schemeClr val="tx1"/>
                </a:solidFill>
                <a:effectLst/>
                <a:ea typeface="Times New Roman" panose="02020603050405020304" pitchFamily="18" charset="0"/>
                <a:cs typeface="Times New Roman" panose="02020603050405020304" pitchFamily="18" charset="0"/>
              </a:rPr>
              <a:t>Task </a:t>
            </a:r>
            <a:r>
              <a:rPr lang="en-US" sz="1800" dirty="0">
                <a:solidFill>
                  <a:schemeClr val="tx1"/>
                </a:solidFill>
                <a:effectLst/>
                <a:ea typeface="Times New Roman" panose="02020603050405020304" pitchFamily="18" charset="0"/>
                <a:cs typeface="Times New Roman" panose="02020603050405020304" pitchFamily="18" charset="0"/>
              </a:rPr>
              <a:t>2. </a:t>
            </a:r>
            <a:r>
              <a:rPr lang="en-US" dirty="0" smtClean="0">
                <a:solidFill>
                  <a:schemeClr val="tx1"/>
                </a:solidFill>
                <a:ea typeface="Times New Roman" panose="02020603050405020304" pitchFamily="18" charset="0"/>
                <a:cs typeface="Times New Roman" panose="02020603050405020304" pitchFamily="18" charset="0"/>
              </a:rPr>
              <a:t>Answer the questions.</a:t>
            </a:r>
            <a:endParaRPr lang="x-none" sz="1800" dirty="0">
              <a:solidFill>
                <a:schemeClr val="tx1"/>
              </a:solidFill>
              <a:effectLst/>
              <a:ea typeface="Times New Roman" panose="02020603050405020304" pitchFamily="18" charset="0"/>
              <a:cs typeface="Times New Roman" panose="02020603050405020304" pitchFamily="18" charset="0"/>
            </a:endParaRPr>
          </a:p>
        </p:txBody>
      </p:sp>
      <p:sp>
        <p:nvSpPr>
          <p:cNvPr id="27" name="Rectangle 26"/>
          <p:cNvSpPr/>
          <p:nvPr/>
        </p:nvSpPr>
        <p:spPr>
          <a:xfrm>
            <a:off x="5992400" y="4050184"/>
            <a:ext cx="4583586" cy="96236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effectLst/>
                <a:ea typeface="Calibri" panose="020F0502020204030204" pitchFamily="34" charset="0"/>
                <a:cs typeface="Times New Roman" panose="02020603050405020304" pitchFamily="18" charset="0"/>
              </a:rPr>
              <a:t>Write </a:t>
            </a:r>
            <a:r>
              <a:rPr lang="en-US" sz="1800" dirty="0">
                <a:solidFill>
                  <a:schemeClr val="tx1"/>
                </a:solidFill>
                <a:effectLst/>
                <a:ea typeface="Calibri" panose="020F0502020204030204" pitchFamily="34" charset="0"/>
                <a:cs typeface="Times New Roman" panose="02020603050405020304" pitchFamily="18" charset="0"/>
              </a:rPr>
              <a:t>a proposal </a:t>
            </a:r>
            <a:r>
              <a:rPr lang="en-US" sz="1800" dirty="0" smtClean="0">
                <a:solidFill>
                  <a:schemeClr val="tx1"/>
                </a:solidFill>
                <a:effectLst/>
                <a:ea typeface="Calibri" panose="020F0502020204030204" pitchFamily="34" charset="0"/>
                <a:cs typeface="Times New Roman" panose="02020603050405020304" pitchFamily="18" charset="0"/>
              </a:rPr>
              <a:t>to </a:t>
            </a:r>
            <a:r>
              <a:rPr lang="en-US" sz="1800" i="1" dirty="0" smtClean="0">
                <a:solidFill>
                  <a:schemeClr val="tx1"/>
                </a:solidFill>
                <a:effectLst/>
                <a:ea typeface="Calibri" panose="020F0502020204030204" pitchFamily="34" charset="0"/>
                <a:cs typeface="Times New Roman" panose="02020603050405020304" pitchFamily="18" charset="0"/>
              </a:rPr>
              <a:t>Youth</a:t>
            </a:r>
            <a:endParaRPr lang="x-none" sz="1800" i="1" dirty="0">
              <a:solidFill>
                <a:schemeClr val="tx1"/>
              </a:solidFill>
              <a:effectLst/>
              <a:ea typeface="Times New Roman" panose="02020603050405020304" pitchFamily="18" charset="0"/>
              <a:cs typeface="Times New Roman" panose="02020603050405020304" pitchFamily="18" charset="0"/>
            </a:endParaRPr>
          </a:p>
        </p:txBody>
      </p:sp>
      <p:cxnSp>
        <p:nvCxnSpPr>
          <p:cNvPr id="28" name="Curved Connector 27"/>
          <p:cNvCxnSpPr>
            <a:stCxn id="22" idx="3"/>
            <a:endCxn id="23" idx="0"/>
          </p:cNvCxnSpPr>
          <p:nvPr/>
        </p:nvCxnSpPr>
        <p:spPr>
          <a:xfrm>
            <a:off x="3331669" y="1484975"/>
            <a:ext cx="768064" cy="96306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356304" y="2775740"/>
            <a:ext cx="709997" cy="1274444"/>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6" y="5485994"/>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sp>
        <p:nvSpPr>
          <p:cNvPr id="32" name="Rectangle 31"/>
          <p:cNvSpPr/>
          <p:nvPr/>
        </p:nvSpPr>
        <p:spPr>
          <a:xfrm>
            <a:off x="6007695" y="5539848"/>
            <a:ext cx="4568291" cy="68496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a:buFont typeface="Arial" panose="020B0604020202020204" pitchFamily="34" charset="0"/>
              <a:buChar char="•"/>
            </a:pPr>
            <a:r>
              <a:rPr lang="en-US" dirty="0">
                <a:solidFill>
                  <a:schemeClr val="tx1"/>
                </a:solidFill>
              </a:rPr>
              <a:t>Wrap-up</a:t>
            </a:r>
          </a:p>
          <a:p>
            <a:pPr marL="168275" indent="-168275">
              <a:buFont typeface="Arial" panose="020B0604020202020204" pitchFamily="34" charset="0"/>
              <a:buChar char="•"/>
            </a:pPr>
            <a:r>
              <a:rPr lang="en-US" dirty="0">
                <a:solidFill>
                  <a:schemeClr val="tx1"/>
                </a:solidFill>
              </a:rPr>
              <a:t>Homework</a:t>
            </a:r>
            <a:endParaRPr lang="en-GB" dirty="0">
              <a:solidFill>
                <a:schemeClr val="tx1"/>
              </a:solidFill>
            </a:endParaRPr>
          </a:p>
        </p:txBody>
      </p:sp>
      <p:cxnSp>
        <p:nvCxnSpPr>
          <p:cNvPr id="35" name="Curved Connector 34"/>
          <p:cNvCxnSpPr>
            <a:stCxn id="24" idx="3"/>
            <a:endCxn id="31" idx="0"/>
          </p:cNvCxnSpPr>
          <p:nvPr/>
        </p:nvCxnSpPr>
        <p:spPr>
          <a:xfrm>
            <a:off x="3331669" y="4405287"/>
            <a:ext cx="709997" cy="1080707"/>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4" name="Rectangle 43"/>
          <p:cNvSpPr/>
          <p:nvPr/>
        </p:nvSpPr>
        <p:spPr>
          <a:xfrm>
            <a:off x="5644085" y="307352"/>
            <a:ext cx="3407448"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latin typeface="UTM Facebook K&amp;T" panose="02040603050506020204" pitchFamily="18" charset="0"/>
              </a:rPr>
              <a:t>SKILLS (2) </a:t>
            </a:r>
            <a:endParaRPr lang="en-US" sz="2400" dirty="0">
              <a:latin typeface="UTM Facebook K&amp;T" panose="02040603050506020204" pitchFamily="18" charset="0"/>
            </a:endParaRPr>
          </a:p>
        </p:txBody>
      </p:sp>
      <p:sp>
        <p:nvSpPr>
          <p:cNvPr id="46" name="Rectangle 45"/>
          <p:cNvSpPr/>
          <p:nvPr/>
        </p:nvSpPr>
        <p:spPr>
          <a:xfrm>
            <a:off x="3589409"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3</a:t>
            </a:r>
            <a:endParaRPr lang="en-US" dirty="0">
              <a:solidFill>
                <a:srgbClr val="F26532"/>
              </a:solidFill>
              <a:latin typeface="Bookman Old Style" pitchFamily="18" charset="0"/>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335640" y="920619"/>
            <a:ext cx="9596063"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WHAT CAN YOU SEE IN THE PICTURE?</a:t>
            </a:r>
          </a:p>
        </p:txBody>
      </p:sp>
      <p:sp>
        <p:nvSpPr>
          <p:cNvPr id="4" name="TextBox 3"/>
          <p:cNvSpPr txBox="1"/>
          <p:nvPr/>
        </p:nvSpPr>
        <p:spPr>
          <a:xfrm>
            <a:off x="3259367" y="5878084"/>
            <a:ext cx="5748608" cy="646331"/>
          </a:xfrm>
          <a:prstGeom prst="rect">
            <a:avLst/>
          </a:prstGeom>
          <a:noFill/>
        </p:spPr>
        <p:txBody>
          <a:bodyPr wrap="square" rtlCol="0">
            <a:spAutoFit/>
          </a:bodyPr>
          <a:lstStyle/>
          <a:p>
            <a:r>
              <a:rPr lang="en-US" sz="3600" dirty="0">
                <a:solidFill>
                  <a:srgbClr val="FF0000"/>
                </a:solidFill>
              </a:rPr>
              <a:t>What can you do to go green?</a:t>
            </a:r>
            <a:r>
              <a:rPr lang="x-none" sz="3600" dirty="0">
                <a:solidFill>
                  <a:srgbClr val="FF0000"/>
                </a:solidFill>
              </a:rPr>
              <a:t> </a:t>
            </a:r>
            <a:endParaRPr lang="en-US" sz="3600" b="1" dirty="0">
              <a:solidFill>
                <a:srgbClr val="FF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BE47B225-25BE-5C45-9508-1E3F96A078E2}"/>
              </a:ext>
            </a:extLst>
          </p:cNvPr>
          <p:cNvPicPr>
            <a:picLocks noChangeAspect="1"/>
          </p:cNvPicPr>
          <p:nvPr/>
        </p:nvPicPr>
        <p:blipFill>
          <a:blip r:embed="rId3"/>
          <a:stretch>
            <a:fillRect/>
          </a:stretch>
        </p:blipFill>
        <p:spPr>
          <a:xfrm>
            <a:off x="2589141" y="1719852"/>
            <a:ext cx="6573451" cy="4066885"/>
          </a:xfrm>
          <a:prstGeom prst="rect">
            <a:avLst/>
          </a:prstGeom>
        </p:spPr>
      </p:pic>
    </p:spTree>
    <p:extLst>
      <p:ext uri="{BB962C8B-B14F-4D97-AF65-F5344CB8AC3E}">
        <p14:creationId xmlns:p14="http://schemas.microsoft.com/office/powerpoint/2010/main" val="31869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144360" y="3429261"/>
            <a:ext cx="4613096" cy="1152937"/>
          </a:xfrm>
          <a:prstGeom prst="round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What can you do to go green?</a:t>
            </a:r>
            <a:r>
              <a:rPr lang="x-none" sz="3200" dirty="0">
                <a:solidFill>
                  <a:schemeClr val="tx1"/>
                </a:solidFill>
              </a:rPr>
              <a:t> </a:t>
            </a:r>
            <a:endParaRPr lang="en-US" sz="3200" b="1"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4767209" y="1992900"/>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planting trees</a:t>
            </a:r>
            <a:r>
              <a:rPr lang="x-none" sz="3200" dirty="0">
                <a:solidFill>
                  <a:schemeClr val="tx1"/>
                </a:solidFill>
              </a:rPr>
              <a:t> </a:t>
            </a:r>
            <a:endParaRPr lang="en-US" sz="3200"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8757456" y="1992900"/>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organising</a:t>
            </a:r>
            <a:r>
              <a:rPr lang="en-US" sz="2400" dirty="0">
                <a:solidFill>
                  <a:schemeClr val="tx1"/>
                </a:solidFill>
              </a:rPr>
              <a:t> clean-up events in the community</a:t>
            </a:r>
            <a:r>
              <a:rPr lang="x-none" sz="2400" dirty="0">
                <a:solidFill>
                  <a:schemeClr val="tx1"/>
                </a:solidFill>
              </a:rPr>
              <a:t> </a:t>
            </a:r>
            <a:endParaRPr lang="en-US" sz="2400"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4812852" y="4933654"/>
            <a:ext cx="3143892" cy="1460979"/>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438802" y="2093648"/>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Arial" panose="020B0604020202020204" pitchFamily="34" charset="0"/>
              <a:cs typeface="Arial" panose="020B0604020202020204" pitchFamily="34" charset="0"/>
            </a:endParaRPr>
          </a:p>
        </p:txBody>
      </p:sp>
      <p:sp>
        <p:nvSpPr>
          <p:cNvPr id="17" name="TextBox 16"/>
          <p:cNvSpPr txBox="1"/>
          <p:nvPr/>
        </p:nvSpPr>
        <p:spPr>
          <a:xfrm>
            <a:off x="663631" y="2089348"/>
            <a:ext cx="2659728" cy="1200329"/>
          </a:xfrm>
          <a:prstGeom prst="rect">
            <a:avLst/>
          </a:prstGeom>
          <a:noFill/>
        </p:spPr>
        <p:txBody>
          <a:bodyPr wrap="square" rtlCol="0">
            <a:spAutoFit/>
          </a:bodyPr>
          <a:lstStyle/>
          <a:p>
            <a:pPr algn="ctr"/>
            <a:r>
              <a:rPr lang="en-US" sz="2400" dirty="0"/>
              <a:t>cycling or going to school or work by public transport</a:t>
            </a:r>
            <a:r>
              <a:rPr lang="x-none" sz="2400" dirty="0"/>
              <a:t> </a:t>
            </a:r>
            <a:endParaRPr lang="en-US" sz="2400" dirty="0"/>
          </a:p>
        </p:txBody>
      </p:sp>
      <p:sp>
        <p:nvSpPr>
          <p:cNvPr id="18" name="Rounded Rectangle 17"/>
          <p:cNvSpPr/>
          <p:nvPr/>
        </p:nvSpPr>
        <p:spPr>
          <a:xfrm>
            <a:off x="697531" y="4347587"/>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908209" y="4513840"/>
            <a:ext cx="2659728" cy="954107"/>
          </a:xfrm>
          <a:prstGeom prst="rect">
            <a:avLst/>
          </a:prstGeom>
          <a:noFill/>
        </p:spPr>
        <p:txBody>
          <a:bodyPr wrap="square" rtlCol="0">
            <a:spAutoFit/>
          </a:bodyPr>
          <a:lstStyle/>
          <a:p>
            <a:pPr algn="ctr"/>
            <a:r>
              <a:rPr lang="en-US" sz="2800" dirty="0"/>
              <a:t>reducing the use of fossil fuels</a:t>
            </a:r>
            <a:r>
              <a:rPr lang="x-none" sz="2800" dirty="0"/>
              <a:t> </a:t>
            </a:r>
            <a:endParaRPr lang="en-US" sz="2800" dirty="0">
              <a:latin typeface="Arial" panose="020B0604020202020204" pitchFamily="34" charset="0"/>
              <a:cs typeface="Arial" panose="020B0604020202020204" pitchFamily="34" charset="0"/>
            </a:endParaRPr>
          </a:p>
        </p:txBody>
      </p:sp>
      <p:sp>
        <p:nvSpPr>
          <p:cNvPr id="20" name="Rounded Rectangle 19"/>
          <p:cNvSpPr/>
          <p:nvPr/>
        </p:nvSpPr>
        <p:spPr>
          <a:xfrm>
            <a:off x="8928172" y="4780209"/>
            <a:ext cx="2872361" cy="1275533"/>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chemeClr val="tx1"/>
              </a:solidFill>
              <a:latin typeface="Arial" panose="020B0604020202020204" pitchFamily="34" charset="0"/>
              <a:cs typeface="Arial" panose="020B0604020202020204" pitchFamily="34" charset="0"/>
            </a:endParaRPr>
          </a:p>
        </p:txBody>
      </p:sp>
      <p:sp>
        <p:nvSpPr>
          <p:cNvPr id="21" name="TextBox 20"/>
          <p:cNvSpPr txBox="1"/>
          <p:nvPr/>
        </p:nvSpPr>
        <p:spPr>
          <a:xfrm>
            <a:off x="8993917" y="4958880"/>
            <a:ext cx="2659728" cy="954107"/>
          </a:xfrm>
          <a:prstGeom prst="rect">
            <a:avLst/>
          </a:prstGeom>
          <a:noFill/>
        </p:spPr>
        <p:txBody>
          <a:bodyPr wrap="square" rtlCol="0">
            <a:spAutoFit/>
          </a:bodyPr>
          <a:lstStyle/>
          <a:p>
            <a:pPr algn="ctr"/>
            <a:r>
              <a:rPr lang="en-US" sz="2800" dirty="0"/>
              <a:t>recycling plastic products</a:t>
            </a:r>
            <a:r>
              <a:rPr lang="x-none" sz="2800" dirty="0"/>
              <a:t> </a:t>
            </a:r>
            <a:endParaRPr lang="en-US" sz="2800" dirty="0">
              <a:latin typeface="Arial" panose="020B0604020202020204" pitchFamily="34" charset="0"/>
              <a:cs typeface="Arial" panose="020B0604020202020204" pitchFamily="34" charset="0"/>
            </a:endParaRPr>
          </a:p>
        </p:txBody>
      </p:sp>
      <p:cxnSp>
        <p:nvCxnSpPr>
          <p:cNvPr id="22" name="Straight Connector 21"/>
          <p:cNvCxnSpPr>
            <a:stCxn id="10" idx="2"/>
          </p:cNvCxnSpPr>
          <p:nvPr/>
        </p:nvCxnSpPr>
        <p:spPr>
          <a:xfrm flipH="1">
            <a:off x="6328881" y="3165036"/>
            <a:ext cx="10274" cy="2642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742045" y="3165036"/>
            <a:ext cx="1799241" cy="37683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79189" y="3276853"/>
            <a:ext cx="1865171" cy="43805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841423" y="4582198"/>
            <a:ext cx="611079" cy="2642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8636094" y="4565599"/>
            <a:ext cx="535553" cy="200613"/>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66438" y="5009639"/>
            <a:ext cx="2670002" cy="1384995"/>
          </a:xfrm>
          <a:prstGeom prst="rect">
            <a:avLst/>
          </a:prstGeom>
          <a:noFill/>
        </p:spPr>
        <p:txBody>
          <a:bodyPr wrap="square" rtlCol="0">
            <a:spAutoFit/>
          </a:bodyPr>
          <a:lstStyle/>
          <a:p>
            <a:pPr algn="ctr"/>
            <a:r>
              <a:rPr lang="en-US" sz="2800" dirty="0"/>
              <a:t>turning off the devices when not in use</a:t>
            </a:r>
            <a:r>
              <a:rPr lang="x-none" sz="2800" dirty="0"/>
              <a:t> </a:t>
            </a:r>
            <a:endParaRPr lang="en-US" sz="2800" dirty="0">
              <a:latin typeface="Arial" panose="020B0604020202020204" pitchFamily="34" charset="0"/>
              <a:cs typeface="Arial" panose="020B0604020202020204" pitchFamily="34" charset="0"/>
            </a:endParaRPr>
          </a:p>
        </p:txBody>
      </p:sp>
      <p:cxnSp>
        <p:nvCxnSpPr>
          <p:cNvPr id="27" name="Straight Connector 26"/>
          <p:cNvCxnSpPr/>
          <p:nvPr/>
        </p:nvCxnSpPr>
        <p:spPr>
          <a:xfrm flipH="1">
            <a:off x="6448138" y="4586336"/>
            <a:ext cx="13044" cy="335475"/>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30849" y="280284"/>
            <a:ext cx="9596063"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BRAINSTORMING</a:t>
            </a:r>
          </a:p>
        </p:txBody>
      </p:sp>
    </p:spTree>
    <p:extLst>
      <p:ext uri="{BB962C8B-B14F-4D97-AF65-F5344CB8AC3E}">
        <p14:creationId xmlns:p14="http://schemas.microsoft.com/office/powerpoint/2010/main" val="16857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7" grpId="0"/>
      <p:bldP spid="18" grpId="0" animBg="1"/>
      <p:bldP spid="19" grpId="0"/>
      <p:bldP spid="20" grpId="0" animBg="1"/>
      <p:bldP spid="2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422621" y="1121432"/>
            <a:ext cx="10549714" cy="584775"/>
          </a:xfrm>
          <a:prstGeom prst="rect">
            <a:avLst/>
          </a:prstGeom>
          <a:noFill/>
        </p:spPr>
        <p:txBody>
          <a:bodyPr wrap="square">
            <a:spAutoFit/>
          </a:bodyPr>
          <a:lstStyle/>
          <a:p>
            <a:r>
              <a:rPr lang="en-US" sz="3200" b="1" dirty="0">
                <a:effectLst/>
              </a:rPr>
              <a:t>Read the text and choose the best title for it.</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7" name="TextBox 16">
            <a:extLst>
              <a:ext uri="{FF2B5EF4-FFF2-40B4-BE49-F238E27FC236}">
                <a16:creationId xmlns:a16="http://schemas.microsoft.com/office/drawing/2014/main" xmlns="" id="{0448E15E-F119-2B42-A0AA-91634BF45467}"/>
              </a:ext>
            </a:extLst>
          </p:cNvPr>
          <p:cNvSpPr txBox="1"/>
          <p:nvPr/>
        </p:nvSpPr>
        <p:spPr>
          <a:xfrm>
            <a:off x="575630" y="1830920"/>
            <a:ext cx="11040739" cy="4893647"/>
          </a:xfrm>
          <a:prstGeom prst="rect">
            <a:avLst/>
          </a:prstGeom>
          <a:solidFill>
            <a:schemeClr val="accent1">
              <a:lumMod val="20000"/>
              <a:lumOff val="80000"/>
            </a:schemeClr>
          </a:solidFill>
        </p:spPr>
        <p:txBody>
          <a:bodyPr wrap="square">
            <a:spAutoFit/>
          </a:bodyPr>
          <a:lstStyle/>
          <a:p>
            <a:pPr algn="just"/>
            <a:r>
              <a:rPr lang="en-US" sz="2600" dirty="0">
                <a:effectLst/>
              </a:rPr>
              <a:t>ASEAN Youth Forum (AYF) is a </a:t>
            </a:r>
            <a:r>
              <a:rPr lang="en-US" sz="2600" dirty="0" err="1">
                <a:effectLst/>
              </a:rPr>
              <a:t>programme</a:t>
            </a:r>
            <a:r>
              <a:rPr lang="en-US" sz="2600" dirty="0">
                <a:effectLst/>
              </a:rPr>
              <a:t> for young people in ASEAN, which allows them to express their opinions and fight for their right to live in a sustainable and caring regional community. Its members regularly hold meetings and workshops to discuss the problems facing young people in ASEAN and how to address them. AYF also </a:t>
            </a:r>
            <a:r>
              <a:rPr lang="en-US" sz="2600" dirty="0" err="1">
                <a:effectLst/>
              </a:rPr>
              <a:t>organises</a:t>
            </a:r>
            <a:r>
              <a:rPr lang="en-US" sz="2600" dirty="0">
                <a:effectLst/>
              </a:rPr>
              <a:t> Youth: Open Space – an online space for young Southeast Asians to meet, connect, share and talk about current issues such as climate change, health, education, technology and online security</a:t>
            </a:r>
            <a:r>
              <a:rPr lang="en-US" sz="2600" dirty="0" smtClean="0">
                <a:effectLst/>
              </a:rPr>
              <a:t>.</a:t>
            </a:r>
          </a:p>
          <a:p>
            <a:pPr algn="just"/>
            <a:endParaRPr lang="en-US" sz="2600" dirty="0">
              <a:effectLst/>
            </a:endParaRPr>
          </a:p>
          <a:p>
            <a:pPr algn="just"/>
            <a:r>
              <a:rPr lang="en-US" sz="2600" dirty="0">
                <a:effectLst/>
              </a:rPr>
              <a:t>Over the past decade, AYF has had meetings in all ASEAN countries. It has connected thousands of young leaders from Southeast Asia, who meet to discuss and suggest strategies for making ASEAN a better community. These conferences aim to improve young people’s leadership skills and strengthen regional unity.</a:t>
            </a:r>
          </a:p>
        </p:txBody>
      </p:sp>
    </p:spTree>
    <p:extLst>
      <p:ext uri="{BB962C8B-B14F-4D97-AF65-F5344CB8AC3E}">
        <p14:creationId xmlns:p14="http://schemas.microsoft.com/office/powerpoint/2010/main" val="2129640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422621" y="1121432"/>
            <a:ext cx="10549714" cy="584775"/>
          </a:xfrm>
          <a:prstGeom prst="rect">
            <a:avLst/>
          </a:prstGeom>
          <a:noFill/>
        </p:spPr>
        <p:txBody>
          <a:bodyPr wrap="square">
            <a:spAutoFit/>
          </a:bodyPr>
          <a:lstStyle/>
          <a:p>
            <a:r>
              <a:rPr lang="en-US" sz="3200" b="1" dirty="0">
                <a:effectLst/>
              </a:rPr>
              <a:t>Read the text and choose the best title for it.</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0" name="TextBox 9">
            <a:extLst>
              <a:ext uri="{FF2B5EF4-FFF2-40B4-BE49-F238E27FC236}">
                <a16:creationId xmlns:a16="http://schemas.microsoft.com/office/drawing/2014/main" xmlns="" id="{DD438484-9C34-9441-B190-99934DBCA9A4}"/>
              </a:ext>
            </a:extLst>
          </p:cNvPr>
          <p:cNvSpPr txBox="1"/>
          <p:nvPr/>
        </p:nvSpPr>
        <p:spPr>
          <a:xfrm>
            <a:off x="2572555" y="2148360"/>
            <a:ext cx="6098146" cy="3261214"/>
          </a:xfrm>
          <a:prstGeom prst="rect">
            <a:avLst/>
          </a:prstGeom>
          <a:noFill/>
        </p:spPr>
        <p:txBody>
          <a:bodyPr wrap="square">
            <a:spAutoFit/>
          </a:bodyPr>
          <a:lstStyle/>
          <a:p>
            <a:pPr>
              <a:lnSpc>
                <a:spcPct val="200000"/>
              </a:lnSpc>
            </a:pPr>
            <a:r>
              <a:rPr lang="en-US" sz="3600" dirty="0">
                <a:solidFill>
                  <a:srgbClr val="EE4000"/>
                </a:solidFill>
                <a:effectLst/>
              </a:rPr>
              <a:t>A. </a:t>
            </a:r>
            <a:r>
              <a:rPr lang="en-US" sz="3600" dirty="0">
                <a:effectLst/>
              </a:rPr>
              <a:t>Youth activities in ASEAN</a:t>
            </a:r>
          </a:p>
          <a:p>
            <a:pPr>
              <a:lnSpc>
                <a:spcPct val="200000"/>
              </a:lnSpc>
            </a:pPr>
            <a:r>
              <a:rPr lang="en-US" sz="3600" dirty="0">
                <a:solidFill>
                  <a:srgbClr val="EE4000"/>
                </a:solidFill>
                <a:effectLst/>
              </a:rPr>
              <a:t>B. </a:t>
            </a:r>
            <a:r>
              <a:rPr lang="en-US" sz="3600" dirty="0">
                <a:effectLst/>
              </a:rPr>
              <a:t>A forum for ASEAN Youth</a:t>
            </a:r>
          </a:p>
          <a:p>
            <a:pPr>
              <a:lnSpc>
                <a:spcPct val="200000"/>
              </a:lnSpc>
            </a:pPr>
            <a:r>
              <a:rPr lang="en-US" sz="3600" dirty="0">
                <a:solidFill>
                  <a:srgbClr val="EE4000"/>
                </a:solidFill>
                <a:effectLst/>
              </a:rPr>
              <a:t>C. </a:t>
            </a:r>
            <a:r>
              <a:rPr lang="en-US" sz="3600" dirty="0">
                <a:effectLst/>
              </a:rPr>
              <a:t>ASEAN and its forum</a:t>
            </a:r>
          </a:p>
        </p:txBody>
      </p:sp>
      <p:sp>
        <p:nvSpPr>
          <p:cNvPr id="3" name="Donut 2">
            <a:extLst>
              <a:ext uri="{FF2B5EF4-FFF2-40B4-BE49-F238E27FC236}">
                <a16:creationId xmlns:a16="http://schemas.microsoft.com/office/drawing/2014/main" xmlns="" id="{B5AAB1B1-DD30-9C48-AAF9-71774FBB8D3E}"/>
              </a:ext>
            </a:extLst>
          </p:cNvPr>
          <p:cNvSpPr/>
          <p:nvPr/>
        </p:nvSpPr>
        <p:spPr>
          <a:xfrm>
            <a:off x="2422802" y="3646665"/>
            <a:ext cx="715272" cy="643944"/>
          </a:xfrm>
          <a:prstGeom prst="donut">
            <a:avLst>
              <a:gd name="adj" fmla="val 3852"/>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Tree>
    <p:extLst>
      <p:ext uri="{BB962C8B-B14F-4D97-AF65-F5344CB8AC3E}">
        <p14:creationId xmlns:p14="http://schemas.microsoft.com/office/powerpoint/2010/main" val="350705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9F31FCD-3630-1546-961B-A0824F6BEEB4}"/>
              </a:ext>
            </a:extLst>
          </p:cNvPr>
          <p:cNvSpPr txBox="1"/>
          <p:nvPr/>
        </p:nvSpPr>
        <p:spPr>
          <a:xfrm>
            <a:off x="735977" y="1782219"/>
            <a:ext cx="11026411" cy="4369209"/>
          </a:xfrm>
          <a:prstGeom prst="rect">
            <a:avLst/>
          </a:prstGeom>
          <a:noFill/>
        </p:spPr>
        <p:txBody>
          <a:bodyPr wrap="square" rtlCol="0">
            <a:spAutoFit/>
          </a:bodyPr>
          <a:lstStyle/>
          <a:p>
            <a:pPr>
              <a:lnSpc>
                <a:spcPct val="200000"/>
              </a:lnSpc>
            </a:pPr>
            <a:r>
              <a:rPr lang="en-US" sz="3600" dirty="0">
                <a:solidFill>
                  <a:srgbClr val="EE4000"/>
                </a:solidFill>
                <a:effectLst/>
              </a:rPr>
              <a:t>1. </a:t>
            </a:r>
            <a:r>
              <a:rPr lang="en-US" sz="3600" dirty="0">
                <a:effectLst/>
              </a:rPr>
              <a:t>In what kind of community do young people in ASEAN want to live?</a:t>
            </a:r>
          </a:p>
          <a:p>
            <a:pPr>
              <a:lnSpc>
                <a:spcPct val="200000"/>
              </a:lnSpc>
            </a:pPr>
            <a:r>
              <a:rPr lang="en-US" sz="3600" dirty="0">
                <a:solidFill>
                  <a:srgbClr val="EE4000"/>
                </a:solidFill>
                <a:effectLst/>
              </a:rPr>
              <a:t>2. </a:t>
            </a:r>
            <a:r>
              <a:rPr lang="en-US" sz="3600" dirty="0">
                <a:effectLst/>
              </a:rPr>
              <a:t>What do AYF members regularly have?</a:t>
            </a:r>
          </a:p>
          <a:p>
            <a:pPr>
              <a:lnSpc>
                <a:spcPct val="200000"/>
              </a:lnSpc>
            </a:pPr>
            <a:r>
              <a:rPr lang="en-US" sz="3600" dirty="0">
                <a:solidFill>
                  <a:srgbClr val="EE4000"/>
                </a:solidFill>
                <a:effectLst/>
              </a:rPr>
              <a:t>3. </a:t>
            </a:r>
            <a:r>
              <a:rPr lang="en-US" sz="3600" dirty="0">
                <a:effectLst/>
              </a:rPr>
              <a:t>What's the name of their online platform</a:t>
            </a:r>
            <a:r>
              <a:rPr lang="en-US" sz="3600" dirty="0" smtClean="0">
                <a:effectLst/>
              </a:rPr>
              <a:t>?</a:t>
            </a:r>
            <a:endParaRPr lang="en-US" sz="3600" dirty="0">
              <a:effectLst/>
            </a:endParaRPr>
          </a:p>
        </p:txBody>
      </p:sp>
      <p:sp>
        <p:nvSpPr>
          <p:cNvPr id="9" name="Rounded Rectangle 8"/>
          <p:cNvSpPr/>
          <p:nvPr/>
        </p:nvSpPr>
        <p:spPr>
          <a:xfrm>
            <a:off x="878041" y="102938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933735"/>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464106" y="1015786"/>
            <a:ext cx="10549714" cy="523220"/>
          </a:xfrm>
          <a:prstGeom prst="rect">
            <a:avLst/>
          </a:prstGeom>
          <a:noFill/>
        </p:spPr>
        <p:txBody>
          <a:bodyPr wrap="square">
            <a:spAutoFit/>
          </a:bodyPr>
          <a:lstStyle/>
          <a:p>
            <a:r>
              <a:rPr lang="en-US" sz="2800" b="1" dirty="0" smtClean="0"/>
              <a:t>Answer the questions.</a:t>
            </a:r>
            <a:endParaRPr lang="en-US" sz="2800" b="1" dirty="0">
              <a:effectLst/>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xmlns="" id="{410E4555-A71E-4149-B052-E5F7698405D3}"/>
              </a:ext>
            </a:extLst>
          </p:cNvPr>
          <p:cNvSpPr txBox="1"/>
          <p:nvPr/>
        </p:nvSpPr>
        <p:spPr>
          <a:xfrm>
            <a:off x="1380647" y="3751274"/>
            <a:ext cx="4390946" cy="646331"/>
          </a:xfrm>
          <a:prstGeom prst="rect">
            <a:avLst/>
          </a:prstGeom>
          <a:noFill/>
        </p:spPr>
        <p:txBody>
          <a:bodyPr wrap="none" rtlCol="0">
            <a:spAutoFit/>
          </a:bodyPr>
          <a:lstStyle/>
          <a:p>
            <a:r>
              <a:rPr lang="en-US" sz="3600" i="1" dirty="0">
                <a:solidFill>
                  <a:srgbClr val="FF0000"/>
                </a:solidFill>
                <a:effectLst/>
                <a:ea typeface="Times New Roman" panose="02020603050405020304" pitchFamily="18" charset="0"/>
                <a:cs typeface="Times New Roman" panose="02020603050405020304" pitchFamily="18" charset="0"/>
              </a:rPr>
              <a:t>sustainable and </a:t>
            </a:r>
            <a:r>
              <a:rPr lang="en-US" sz="3600" i="1" dirty="0" smtClean="0">
                <a:solidFill>
                  <a:srgbClr val="FF0000"/>
                </a:solidFill>
                <a:effectLst/>
                <a:ea typeface="Times New Roman" panose="02020603050405020304" pitchFamily="18" charset="0"/>
                <a:cs typeface="Times New Roman" panose="02020603050405020304" pitchFamily="18" charset="0"/>
              </a:rPr>
              <a:t>caring</a:t>
            </a:r>
            <a:endParaRPr lang="x-none" sz="3600" dirty="0">
              <a:solidFill>
                <a:srgbClr val="FF0000"/>
              </a:solidFill>
              <a:effectLst/>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AFAD5F63-3E41-AA45-B014-F62B0852D522}"/>
              </a:ext>
            </a:extLst>
          </p:cNvPr>
          <p:cNvSpPr txBox="1"/>
          <p:nvPr/>
        </p:nvSpPr>
        <p:spPr>
          <a:xfrm>
            <a:off x="1464106" y="4951351"/>
            <a:ext cx="5026423" cy="646331"/>
          </a:xfrm>
          <a:prstGeom prst="rect">
            <a:avLst/>
          </a:prstGeom>
          <a:noFill/>
        </p:spPr>
        <p:txBody>
          <a:bodyPr wrap="square" rtlCol="0">
            <a:spAutoFit/>
          </a:bodyPr>
          <a:lstStyle/>
          <a:p>
            <a:r>
              <a:rPr lang="en-US" sz="3600" i="1" dirty="0">
                <a:solidFill>
                  <a:srgbClr val="FF0000"/>
                </a:solidFill>
                <a:effectLst/>
                <a:ea typeface="Times New Roman" panose="02020603050405020304" pitchFamily="18" charset="0"/>
                <a:cs typeface="Times New Roman" panose="02020603050405020304" pitchFamily="18" charset="0"/>
              </a:rPr>
              <a:t>meetings </a:t>
            </a:r>
            <a:r>
              <a:rPr lang="en-US" sz="3600" i="1" dirty="0" smtClean="0">
                <a:solidFill>
                  <a:srgbClr val="FF0000"/>
                </a:solidFill>
                <a:effectLst/>
                <a:ea typeface="Times New Roman" panose="02020603050405020304" pitchFamily="18" charset="0"/>
                <a:cs typeface="Times New Roman" panose="02020603050405020304" pitchFamily="18" charset="0"/>
              </a:rPr>
              <a:t>and workshops</a:t>
            </a:r>
            <a:endParaRPr lang="x-none" sz="3600" dirty="0">
              <a:solidFill>
                <a:srgbClr val="FF0000"/>
              </a:solidFill>
              <a:effectLst/>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E8A1733E-1711-5444-B6AD-52FBD256FAC1}"/>
              </a:ext>
            </a:extLst>
          </p:cNvPr>
          <p:cNvSpPr txBox="1"/>
          <p:nvPr/>
        </p:nvSpPr>
        <p:spPr>
          <a:xfrm>
            <a:off x="1464106" y="6006873"/>
            <a:ext cx="3664849" cy="646331"/>
          </a:xfrm>
          <a:prstGeom prst="rect">
            <a:avLst/>
          </a:prstGeom>
          <a:noFill/>
        </p:spPr>
        <p:txBody>
          <a:bodyPr wrap="none" rtlCol="0">
            <a:spAutoFit/>
          </a:bodyPr>
          <a:lstStyle/>
          <a:p>
            <a:r>
              <a:rPr lang="en-US" sz="3600" i="1" dirty="0">
                <a:solidFill>
                  <a:srgbClr val="FF0000"/>
                </a:solidFill>
                <a:effectLst/>
                <a:ea typeface="Times New Roman" panose="02020603050405020304" pitchFamily="18" charset="0"/>
                <a:cs typeface="Times New Roman" panose="02020603050405020304" pitchFamily="18" charset="0"/>
              </a:rPr>
              <a:t>Youth: Open </a:t>
            </a:r>
            <a:r>
              <a:rPr lang="en-US" sz="3600" i="1" dirty="0" smtClean="0">
                <a:solidFill>
                  <a:srgbClr val="FF0000"/>
                </a:solidFill>
                <a:effectLst/>
                <a:ea typeface="Times New Roman" panose="02020603050405020304" pitchFamily="18" charset="0"/>
                <a:cs typeface="Times New Roman" panose="02020603050405020304" pitchFamily="18" charset="0"/>
              </a:rPr>
              <a:t>Space</a:t>
            </a:r>
            <a:endParaRPr lang="x-none" sz="3600" dirty="0">
              <a:solidFill>
                <a:srgbClr val="FF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25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9F31FCD-3630-1546-961B-A0824F6BEEB4}"/>
              </a:ext>
            </a:extLst>
          </p:cNvPr>
          <p:cNvSpPr txBox="1"/>
          <p:nvPr/>
        </p:nvSpPr>
        <p:spPr>
          <a:xfrm>
            <a:off x="735977" y="1782219"/>
            <a:ext cx="11026411" cy="2862322"/>
          </a:xfrm>
          <a:prstGeom prst="rect">
            <a:avLst/>
          </a:prstGeom>
          <a:noFill/>
        </p:spPr>
        <p:txBody>
          <a:bodyPr wrap="square" rtlCol="0">
            <a:spAutoFit/>
          </a:bodyPr>
          <a:lstStyle/>
          <a:p>
            <a:pPr>
              <a:lnSpc>
                <a:spcPct val="250000"/>
              </a:lnSpc>
            </a:pPr>
            <a:r>
              <a:rPr lang="en-US" sz="3600" dirty="0" smtClean="0">
                <a:solidFill>
                  <a:srgbClr val="EE4000"/>
                </a:solidFill>
                <a:effectLst/>
              </a:rPr>
              <a:t>4</a:t>
            </a:r>
            <a:r>
              <a:rPr lang="en-US" sz="3600" dirty="0">
                <a:solidFill>
                  <a:srgbClr val="EE4000"/>
                </a:solidFill>
                <a:effectLst/>
              </a:rPr>
              <a:t>. </a:t>
            </a:r>
            <a:r>
              <a:rPr lang="en-US" sz="3600" dirty="0">
                <a:effectLst/>
              </a:rPr>
              <a:t>In which countries has AYF had meetings?</a:t>
            </a:r>
          </a:p>
          <a:p>
            <a:pPr>
              <a:lnSpc>
                <a:spcPct val="250000"/>
              </a:lnSpc>
            </a:pPr>
            <a:r>
              <a:rPr lang="en-US" sz="3600" dirty="0">
                <a:solidFill>
                  <a:srgbClr val="EE4000"/>
                </a:solidFill>
                <a:effectLst/>
              </a:rPr>
              <a:t>5. </a:t>
            </a:r>
            <a:r>
              <a:rPr lang="en-US" sz="3600" dirty="0">
                <a:effectLst/>
              </a:rPr>
              <a:t>What do the AYF conferences aim to strengthen</a:t>
            </a:r>
            <a:r>
              <a:rPr lang="en-US" sz="3600" dirty="0" smtClean="0">
                <a:effectLst/>
              </a:rPr>
              <a:t>?</a:t>
            </a:r>
            <a:endParaRPr lang="en-US" sz="3600" dirty="0">
              <a:effectLst/>
            </a:endParaRPr>
          </a:p>
        </p:txBody>
      </p:sp>
      <p:sp>
        <p:nvSpPr>
          <p:cNvPr id="9" name="Rounded Rectangle 8"/>
          <p:cNvSpPr/>
          <p:nvPr/>
        </p:nvSpPr>
        <p:spPr>
          <a:xfrm>
            <a:off x="878041" y="102938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933735"/>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464106" y="1015786"/>
            <a:ext cx="10549714" cy="523220"/>
          </a:xfrm>
          <a:prstGeom prst="rect">
            <a:avLst/>
          </a:prstGeom>
          <a:noFill/>
        </p:spPr>
        <p:txBody>
          <a:bodyPr wrap="square">
            <a:spAutoFit/>
          </a:bodyPr>
          <a:lstStyle/>
          <a:p>
            <a:r>
              <a:rPr lang="en-US" sz="2800" b="1" dirty="0" smtClean="0"/>
              <a:t>Answer the questions.</a:t>
            </a:r>
            <a:endParaRPr lang="en-US" sz="2800" b="1" dirty="0">
              <a:effectLst/>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0" name="TextBox 9">
            <a:extLst>
              <a:ext uri="{FF2B5EF4-FFF2-40B4-BE49-F238E27FC236}">
                <a16:creationId xmlns:a16="http://schemas.microsoft.com/office/drawing/2014/main" xmlns="" id="{FBD4F4F0-AC3E-3A49-B13E-75228D5FAFAD}"/>
              </a:ext>
            </a:extLst>
          </p:cNvPr>
          <p:cNvSpPr txBox="1"/>
          <p:nvPr/>
        </p:nvSpPr>
        <p:spPr>
          <a:xfrm>
            <a:off x="1715730" y="3106134"/>
            <a:ext cx="4533452" cy="615553"/>
          </a:xfrm>
          <a:prstGeom prst="rect">
            <a:avLst/>
          </a:prstGeom>
          <a:noFill/>
        </p:spPr>
        <p:txBody>
          <a:bodyPr wrap="square" rtlCol="0">
            <a:spAutoFit/>
          </a:bodyPr>
          <a:lstStyle/>
          <a:p>
            <a:r>
              <a:rPr lang="en-US" sz="3400" i="1" dirty="0">
                <a:solidFill>
                  <a:srgbClr val="FF0000"/>
                </a:solidFill>
                <a:ea typeface="Times New Roman" panose="02020603050405020304" pitchFamily="18" charset="0"/>
                <a:cs typeface="Times New Roman" panose="02020603050405020304" pitchFamily="18" charset="0"/>
              </a:rPr>
              <a:t>a</a:t>
            </a:r>
            <a:r>
              <a:rPr lang="en-US" sz="3400" i="1" dirty="0" smtClean="0">
                <a:solidFill>
                  <a:srgbClr val="FF0000"/>
                </a:solidFill>
                <a:effectLst/>
                <a:ea typeface="Times New Roman" panose="02020603050405020304" pitchFamily="18" charset="0"/>
                <a:cs typeface="Times New Roman" panose="02020603050405020304" pitchFamily="18" charset="0"/>
              </a:rPr>
              <a:t>ll</a:t>
            </a:r>
            <a:r>
              <a:rPr lang="vi-VN" sz="3400" i="1" dirty="0" smtClean="0">
                <a:solidFill>
                  <a:srgbClr val="FF0000"/>
                </a:solidFill>
                <a:effectLst/>
                <a:ea typeface="Times New Roman" panose="02020603050405020304" pitchFamily="18" charset="0"/>
                <a:cs typeface="Times New Roman" panose="02020603050405020304" pitchFamily="18" charset="0"/>
              </a:rPr>
              <a:t> </a:t>
            </a:r>
            <a:r>
              <a:rPr lang="vi-VN" sz="3400" i="1" dirty="0">
                <a:solidFill>
                  <a:srgbClr val="FF0000"/>
                </a:solidFill>
                <a:effectLst/>
                <a:ea typeface="Times New Roman" panose="02020603050405020304" pitchFamily="18" charset="0"/>
                <a:cs typeface="Times New Roman" panose="02020603050405020304" pitchFamily="18" charset="0"/>
              </a:rPr>
              <a:t>ASEAN </a:t>
            </a:r>
            <a:r>
              <a:rPr lang="vi-VN" sz="3400" i="1" dirty="0" smtClean="0">
                <a:solidFill>
                  <a:srgbClr val="FF0000"/>
                </a:solidFill>
                <a:effectLst/>
                <a:ea typeface="Times New Roman" panose="02020603050405020304" pitchFamily="18" charset="0"/>
                <a:cs typeface="Times New Roman" panose="02020603050405020304" pitchFamily="18" charset="0"/>
              </a:rPr>
              <a:t>members</a:t>
            </a:r>
            <a:endParaRPr lang="x-none" sz="3400" dirty="0">
              <a:solidFill>
                <a:srgbClr val="FF0000"/>
              </a:solidFill>
              <a:effectLst/>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DEA9D49B-8F91-D848-BE7E-A21E5B0AE5D2}"/>
              </a:ext>
            </a:extLst>
          </p:cNvPr>
          <p:cNvSpPr txBox="1"/>
          <p:nvPr/>
        </p:nvSpPr>
        <p:spPr>
          <a:xfrm>
            <a:off x="1715730" y="4321375"/>
            <a:ext cx="2770310" cy="646331"/>
          </a:xfrm>
          <a:prstGeom prst="rect">
            <a:avLst/>
          </a:prstGeom>
          <a:noFill/>
        </p:spPr>
        <p:txBody>
          <a:bodyPr wrap="none" rtlCol="0">
            <a:spAutoFit/>
          </a:bodyPr>
          <a:lstStyle/>
          <a:p>
            <a:r>
              <a:rPr lang="en-US" sz="3600" i="1" dirty="0">
                <a:solidFill>
                  <a:srgbClr val="FF0000"/>
                </a:solidFill>
                <a:effectLst/>
                <a:ea typeface="Times New Roman" panose="02020603050405020304" pitchFamily="18" charset="0"/>
                <a:cs typeface="Times New Roman" panose="02020603050405020304" pitchFamily="18" charset="0"/>
              </a:rPr>
              <a:t>regional unity</a:t>
            </a:r>
            <a:endParaRPr lang="x-none" sz="3600" dirty="0">
              <a:solidFill>
                <a:srgbClr val="FF0000"/>
              </a:solidFill>
            </a:endParaRPr>
          </a:p>
        </p:txBody>
      </p:sp>
    </p:spTree>
    <p:extLst>
      <p:ext uri="{BB962C8B-B14F-4D97-AF65-F5344CB8AC3E}">
        <p14:creationId xmlns:p14="http://schemas.microsoft.com/office/powerpoint/2010/main" val="175690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dissolve">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2813</TotalTime>
  <Words>692</Words>
  <Application>Microsoft Office PowerPoint</Application>
  <PresentationFormat>Widescreen</PresentationFormat>
  <Paragraphs>99</Paragraphs>
  <Slides>14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Adobe Gothic Std B</vt:lpstr>
      <vt:lpstr>Arial</vt:lpstr>
      <vt:lpstr>Berlin Sans FB Demi</vt:lpstr>
      <vt:lpstr>Bookman Old Style</vt:lpstr>
      <vt:lpstr>Calibri</vt:lpstr>
      <vt:lpstr>Calibri Light</vt:lpstr>
      <vt:lpstr>Montserrat Medium</vt:lpstr>
      <vt:lpstr>Myriad Pro</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Trinh</cp:lastModifiedBy>
  <cp:revision>175</cp:revision>
  <dcterms:created xsi:type="dcterms:W3CDTF">2020-12-09T02:04:09Z</dcterms:created>
  <dcterms:modified xsi:type="dcterms:W3CDTF">2023-05-10T10:40:42Z</dcterms:modified>
</cp:coreProperties>
</file>