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63" r:id="rId3"/>
    <p:sldId id="275" r:id="rId4"/>
    <p:sldId id="270" r:id="rId5"/>
    <p:sldId id="277" r:id="rId6"/>
    <p:sldId id="271" r:id="rId7"/>
    <p:sldId id="260" r:id="rId8"/>
    <p:sldId id="276" r:id="rId9"/>
    <p:sldId id="288" r:id="rId10"/>
    <p:sldId id="264" r:id="rId11"/>
    <p:sldId id="266" r:id="rId12"/>
    <p:sldId id="267" r:id="rId13"/>
    <p:sldId id="268" r:id="rId14"/>
    <p:sldId id="269" r:id="rId15"/>
    <p:sldId id="272" r:id="rId16"/>
    <p:sldId id="273" r:id="rId17"/>
    <p:sldId id="278" r:id="rId18"/>
    <p:sldId id="282" r:id="rId19"/>
    <p:sldId id="280" r:id="rId20"/>
    <p:sldId id="283" r:id="rId21"/>
    <p:sldId id="287" r:id="rId22"/>
    <p:sldId id="289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800080"/>
    <a:srgbClr val="99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19EB9-DAC2-47FF-B293-C38799553170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1FF4E-44F1-4419-ADEF-5143746D7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1FF4E-44F1-4419-ADEF-5143746D737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31.jpeg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image" Target="../media/image1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2.gi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19200"/>
            <a:ext cx="16764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219201"/>
            <a:ext cx="7162800" cy="1741208"/>
          </a:xfrm>
        </p:spPr>
        <p:txBody>
          <a:bodyPr>
            <a:normAutofit/>
          </a:bodyPr>
          <a:lstStyle/>
          <a:p>
            <a:pPr algn="r"/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ÔN TẬP CHƯƠNG III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895600"/>
            <a:ext cx="6934200" cy="3200400"/>
          </a:xfrm>
        </p:spPr>
        <p:txBody>
          <a:bodyPr>
            <a:normAutofit/>
          </a:bodyPr>
          <a:lstStyle/>
          <a:p>
            <a:pPr algn="l"/>
            <a:r>
              <a:rPr lang="vi-VN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A. Hệ thống kiến thức</a:t>
            </a:r>
          </a:p>
          <a:p>
            <a:pPr lvl="1" algn="l"/>
            <a:r>
              <a:rPr lang="vi-VN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I. Phương trình đường thẳng</a:t>
            </a:r>
          </a:p>
          <a:p>
            <a:pPr lvl="1" algn="l"/>
            <a:r>
              <a:rPr lang="vi-VN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II. Phương trình đường tròn</a:t>
            </a:r>
          </a:p>
          <a:p>
            <a:pPr lvl="1" algn="l"/>
            <a:r>
              <a:rPr lang="vi-VN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III. Phương trình elip</a:t>
            </a:r>
          </a:p>
          <a:p>
            <a:pPr algn="l"/>
            <a:r>
              <a:rPr lang="vi-VN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B. Bài tập                                          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9797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Phương </a:t>
            </a:r>
            <a:r>
              <a:rPr lang="vi-VN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đường </a:t>
            </a:r>
            <a:r>
              <a:rPr lang="vi-VN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vi-VN" dirty="0" smtClean="0">
                <a:latin typeface="+mj-lt"/>
                <a:sym typeface="Wingdings"/>
              </a:rPr>
              <a:t> </a:t>
            </a:r>
            <a:r>
              <a:rPr lang="vi-VN" dirty="0" smtClean="0">
                <a:latin typeface="+mj-lt"/>
              </a:rPr>
              <a:t>Đường tròn tâm I(x</a:t>
            </a:r>
            <a:r>
              <a:rPr lang="vi-VN" baseline="-25000" dirty="0" smtClean="0">
                <a:latin typeface="+mj-lt"/>
              </a:rPr>
              <a:t>0</a:t>
            </a:r>
            <a:r>
              <a:rPr lang="vi-VN" dirty="0" smtClean="0">
                <a:latin typeface="+mj-lt"/>
              </a:rPr>
              <a:t>;y</a:t>
            </a:r>
            <a:r>
              <a:rPr lang="vi-VN" baseline="-25000" dirty="0" smtClean="0">
                <a:latin typeface="+mj-lt"/>
              </a:rPr>
              <a:t>0</a:t>
            </a:r>
            <a:r>
              <a:rPr lang="vi-VN" dirty="0" smtClean="0">
                <a:latin typeface="+mj-lt"/>
              </a:rPr>
              <a:t>), bán kính R có phương trình: </a:t>
            </a:r>
          </a:p>
          <a:p>
            <a:pPr>
              <a:lnSpc>
                <a:spcPct val="150000"/>
              </a:lnSpc>
              <a:buFont typeface="Wingdings"/>
              <a:buChar char="v"/>
            </a:pPr>
            <a:r>
              <a:rPr lang="vi-VN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                                       </a:t>
            </a:r>
            <a:r>
              <a:rPr lang="vi-VN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</a:t>
            </a:r>
            <a:r>
              <a:rPr lang="vi-VN" dirty="0" smtClean="0">
                <a:latin typeface="+mj-lt"/>
              </a:rPr>
              <a:t>là phương trình đường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tròn (</a:t>
            </a:r>
            <a:r>
              <a:rPr lang="en-US" dirty="0" smtClean="0">
                <a:latin typeface="+mj-lt"/>
              </a:rPr>
              <a:t>                         </a:t>
            </a:r>
            <a:r>
              <a:rPr lang="vi-VN" dirty="0" smtClean="0">
                <a:latin typeface="+mj-lt"/>
              </a:rPr>
              <a:t>) </a:t>
            </a:r>
            <a:r>
              <a:rPr lang="vi-VN" dirty="0">
                <a:latin typeface="+mj-lt"/>
              </a:rPr>
              <a:t>tâm </a:t>
            </a:r>
            <a:r>
              <a:rPr lang="vi-VN" dirty="0" smtClean="0">
                <a:latin typeface="+mj-lt"/>
              </a:rPr>
              <a:t>I(-a;-b), bk</a:t>
            </a:r>
            <a:endParaRPr lang="en-US" dirty="0" smtClean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vi-VN" dirty="0" smtClean="0">
                <a:latin typeface="+mj-lt"/>
                <a:sym typeface="Wingdings"/>
              </a:rPr>
              <a:t> </a:t>
            </a:r>
            <a:r>
              <a:rPr lang="vi-VN" dirty="0" smtClean="0">
                <a:latin typeface="+mj-lt"/>
              </a:rPr>
              <a:t>Phương trình tiếp tuyến của đường tròn tâm I(a,b) tại M</a:t>
            </a:r>
            <a:r>
              <a:rPr lang="vi-VN" baseline="-25000" dirty="0" smtClean="0">
                <a:latin typeface="+mj-lt"/>
              </a:rPr>
              <a:t>0</a:t>
            </a:r>
            <a:r>
              <a:rPr lang="vi-VN" dirty="0" smtClean="0">
                <a:latin typeface="+mj-lt"/>
              </a:rPr>
              <a:t>(x</a:t>
            </a:r>
            <a:r>
              <a:rPr lang="vi-VN" baseline="-25000" dirty="0" smtClean="0">
                <a:latin typeface="+mj-lt"/>
              </a:rPr>
              <a:t>0</a:t>
            </a:r>
            <a:r>
              <a:rPr lang="vi-VN" dirty="0" smtClean="0">
                <a:latin typeface="+mj-lt"/>
              </a:rPr>
              <a:t>;y</a:t>
            </a:r>
            <a:r>
              <a:rPr lang="vi-VN" baseline="-25000" dirty="0" smtClean="0">
                <a:latin typeface="+mj-lt"/>
              </a:rPr>
              <a:t>0</a:t>
            </a:r>
            <a:r>
              <a:rPr lang="vi-VN" dirty="0" smtClean="0">
                <a:latin typeface="+mj-lt"/>
              </a:rPr>
              <a:t>) là:</a:t>
            </a:r>
            <a:r>
              <a:rPr lang="en-US" dirty="0" smtClean="0">
                <a:latin typeface="+mj-lt"/>
              </a:rPr>
              <a:t>   </a:t>
            </a:r>
            <a:endParaRPr lang="en-US" dirty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98648499"/>
              </p:ext>
            </p:extLst>
          </p:nvPr>
        </p:nvGraphicFramePr>
        <p:xfrm>
          <a:off x="6553200" y="3232338"/>
          <a:ext cx="2209800" cy="501462"/>
        </p:xfrm>
        <a:graphic>
          <a:graphicData uri="http://schemas.openxmlformats.org/presentationml/2006/ole">
            <p:oleObj spid="_x0000_s7194" name="Equation" r:id="rId4" imgW="1041120" imgH="253800" progId="Equation.DSMT4">
              <p:embed/>
            </p:oleObj>
          </a:graphicData>
        </a:graphic>
      </p:graphicFrame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1143000" y="1676400"/>
          <a:ext cx="3841750" cy="602155"/>
        </p:xfrm>
        <a:graphic>
          <a:graphicData uri="http://schemas.openxmlformats.org/presentationml/2006/ole">
            <p:oleObj spid="_x0000_s7195" name="Equation" r:id="rId5" imgW="4051080" imgH="634680" progId="Equation.DSMT4">
              <p:embed/>
            </p:oleObj>
          </a:graphicData>
        </a:graphic>
      </p:graphicFrame>
      <p:graphicFrame>
        <p:nvGraphicFramePr>
          <p:cNvPr id="7196" name="Object 28"/>
          <p:cNvGraphicFramePr>
            <a:graphicFrameLocks noChangeAspect="1"/>
          </p:cNvGraphicFramePr>
          <p:nvPr/>
        </p:nvGraphicFramePr>
        <p:xfrm>
          <a:off x="533400" y="2503590"/>
          <a:ext cx="4114800" cy="492023"/>
        </p:xfrm>
        <a:graphic>
          <a:graphicData uri="http://schemas.openxmlformats.org/presentationml/2006/ole">
            <p:oleObj spid="_x0000_s7196" name="Equation" r:id="rId6" imgW="4241520" imgH="507960" progId="Equation.DSMT4">
              <p:embed/>
            </p:oleObj>
          </a:graphicData>
        </a:graphic>
      </p:graphicFrame>
      <p:graphicFrame>
        <p:nvGraphicFramePr>
          <p:cNvPr id="7198" name="Object 30"/>
          <p:cNvGraphicFramePr>
            <a:graphicFrameLocks noChangeAspect="1"/>
          </p:cNvGraphicFramePr>
          <p:nvPr/>
        </p:nvGraphicFramePr>
        <p:xfrm>
          <a:off x="1371600" y="3248025"/>
          <a:ext cx="2168525" cy="409575"/>
        </p:xfrm>
        <a:graphic>
          <a:graphicData uri="http://schemas.openxmlformats.org/presentationml/2006/ole">
            <p:oleObj spid="_x0000_s7198" name="Equation" r:id="rId7" imgW="2286000" imgH="431640" progId="Equation.DSMT4">
              <p:embed/>
            </p:oleObj>
          </a:graphicData>
        </a:graphic>
      </p:graphicFrame>
      <p:graphicFrame>
        <p:nvGraphicFramePr>
          <p:cNvPr id="7199" name="Object 31"/>
          <p:cNvGraphicFramePr>
            <a:graphicFrameLocks noChangeAspect="1"/>
          </p:cNvGraphicFramePr>
          <p:nvPr/>
        </p:nvGraphicFramePr>
        <p:xfrm>
          <a:off x="2743200" y="4800600"/>
          <a:ext cx="5480050" cy="528637"/>
        </p:xfrm>
        <a:graphic>
          <a:graphicData uri="http://schemas.openxmlformats.org/presentationml/2006/ole">
            <p:oleObj spid="_x0000_s7199" name="Equation" r:id="rId8" imgW="5778360" imgH="55872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49678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elip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602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Các yếu tố:</a:t>
            </a:r>
            <a:r>
              <a:rPr lang="vi-VN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</a:rPr>
              <a:t>2 tiêu điểm F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(-c;0), F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(c;0)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		</a:t>
            </a:r>
            <a:r>
              <a:rPr lang="vi-VN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</a:rPr>
              <a:t>4 đỉnh A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(-a;0), A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(a;0), B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(0;-</a:t>
            </a:r>
            <a:r>
              <a:rPr lang="en-US" dirty="0" smtClean="0">
                <a:latin typeface="+mj-lt"/>
              </a:rPr>
              <a:t>b</a:t>
            </a:r>
            <a:r>
              <a:rPr lang="vi-VN" dirty="0" smtClean="0">
                <a:latin typeface="+mj-lt"/>
              </a:rPr>
              <a:t>),B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(0;b)</a:t>
            </a:r>
          </a:p>
          <a:p>
            <a:pPr marL="0" indent="0">
              <a:buNone/>
            </a:pPr>
            <a:r>
              <a:rPr lang="vi-VN" dirty="0">
                <a:latin typeface="+mj-lt"/>
              </a:rPr>
              <a:t>	</a:t>
            </a:r>
            <a:r>
              <a:rPr lang="vi-VN" dirty="0" smtClean="0">
                <a:latin typeface="+mj-lt"/>
              </a:rPr>
              <a:t>	</a:t>
            </a:r>
            <a:r>
              <a:rPr lang="vi-VN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</a:rPr>
              <a:t>trục lớn A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A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=2a</a:t>
            </a:r>
          </a:p>
          <a:p>
            <a:pPr marL="0" indent="0">
              <a:buNone/>
            </a:pPr>
            <a:r>
              <a:rPr lang="vi-VN" dirty="0">
                <a:latin typeface="+mj-lt"/>
              </a:rPr>
              <a:t>	</a:t>
            </a:r>
            <a:r>
              <a:rPr lang="vi-VN" dirty="0" smtClean="0">
                <a:latin typeface="+mj-lt"/>
              </a:rPr>
              <a:t>	</a:t>
            </a:r>
            <a:r>
              <a:rPr lang="vi-VN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</a:rPr>
              <a:t>trục nhỏ B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B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=2b</a:t>
            </a:r>
          </a:p>
          <a:p>
            <a:pPr marL="0" indent="0">
              <a:buNone/>
            </a:pPr>
            <a:r>
              <a:rPr lang="vi-VN" dirty="0">
                <a:latin typeface="+mj-lt"/>
              </a:rPr>
              <a:t>	</a:t>
            </a:r>
            <a:r>
              <a:rPr lang="vi-VN" dirty="0" smtClean="0">
                <a:latin typeface="+mj-lt"/>
              </a:rPr>
              <a:t>	</a:t>
            </a:r>
            <a:r>
              <a:rPr lang="vi-VN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</a:rPr>
              <a:t>tiêu cự F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F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=2c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Phương trình chính tắc:                     </a:t>
            </a:r>
            <a:r>
              <a:rPr lang="en-US" dirty="0" smtClean="0">
                <a:latin typeface="+mj-lt"/>
              </a:rPr>
              <a:t>    </a:t>
            </a:r>
            <a:r>
              <a:rPr lang="vi-VN" dirty="0" smtClean="0">
                <a:latin typeface="+mj-lt"/>
              </a:rPr>
              <a:t>(a</a:t>
            </a:r>
            <a:r>
              <a:rPr lang="vi-VN" baseline="30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 =b</a:t>
            </a:r>
            <a:r>
              <a:rPr lang="vi-VN" baseline="30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 +c</a:t>
            </a:r>
            <a:r>
              <a:rPr lang="vi-VN" baseline="30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 )</a:t>
            </a:r>
            <a:endParaRPr lang="en-US" dirty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75310320"/>
              </p:ext>
            </p:extLst>
          </p:nvPr>
        </p:nvGraphicFramePr>
        <p:xfrm>
          <a:off x="4191000" y="4648200"/>
          <a:ext cx="1981200" cy="1295400"/>
        </p:xfrm>
        <a:graphic>
          <a:graphicData uri="http://schemas.openxmlformats.org/presentationml/2006/ole">
            <p:oleObj spid="_x0000_s8215" name="Equation" r:id="rId4" imgW="774360" imgH="5587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6585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76400"/>
          </a:xfrm>
        </p:spPr>
        <p:txBody>
          <a:bodyPr>
            <a:normAutofit/>
          </a:bodyPr>
          <a:lstStyle/>
          <a:p>
            <a:r>
              <a:rPr lang="vi-VN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Bài </a:t>
            </a:r>
            <a:r>
              <a:rPr lang="vi-VN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tập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21163"/>
          </a:xfrm>
        </p:spPr>
        <p:txBody>
          <a:bodyPr/>
          <a:lstStyle/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r>
              <a:rPr lang="vi-VN" dirty="0" smtClean="0"/>
              <a:t>                                                  </a:t>
            </a: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>
            <a:off x="457200" y="2286000"/>
            <a:ext cx="3886200" cy="1676400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3200" b="1" i="1" u="sng" dirty="0" smtClean="0">
                <a:latin typeface="+mj-lt"/>
              </a:rPr>
              <a:t>Dạng 1</a:t>
            </a:r>
            <a:r>
              <a:rPr lang="vi-VN" sz="3200" dirty="0" smtClean="0">
                <a:latin typeface="+mj-lt"/>
              </a:rPr>
              <a:t>: Viết phương trình đường thẳng</a:t>
            </a:r>
            <a:endParaRPr lang="en-US" sz="3200" dirty="0">
              <a:latin typeface="+mj-lt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572000" y="2286000"/>
            <a:ext cx="3338945" cy="1485900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3200" b="1" i="1" u="sng" dirty="0" smtClean="0">
                <a:latin typeface="+mj-lt"/>
              </a:rPr>
              <a:t>Dạng 2</a:t>
            </a:r>
            <a:r>
              <a:rPr lang="vi-VN" sz="3200" dirty="0" smtClean="0">
                <a:latin typeface="+mj-lt"/>
              </a:rPr>
              <a:t>: Tìm tọa độ của 1 điểm </a:t>
            </a:r>
          </a:p>
        </p:txBody>
      </p:sp>
      <p:sp>
        <p:nvSpPr>
          <p:cNvPr id="13" name="Cloud Callout 12"/>
          <p:cNvSpPr/>
          <p:nvPr/>
        </p:nvSpPr>
        <p:spPr>
          <a:xfrm>
            <a:off x="762000" y="4267200"/>
            <a:ext cx="3733800" cy="2133600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200" b="1" i="1" u="sng" dirty="0" smtClean="0">
                <a:latin typeface="+mj-lt"/>
              </a:rPr>
              <a:t>Dạng</a:t>
            </a:r>
            <a:r>
              <a:rPr lang="en-US" sz="3200" b="1" i="1" u="sng" dirty="0" smtClean="0">
                <a:latin typeface="+mj-lt"/>
              </a:rPr>
              <a:t> </a:t>
            </a:r>
            <a:r>
              <a:rPr lang="vi-VN" sz="3200" b="1" i="1" u="sng" dirty="0" smtClean="0">
                <a:latin typeface="+mj-lt"/>
              </a:rPr>
              <a:t>3</a:t>
            </a:r>
            <a:r>
              <a:rPr lang="vi-VN" sz="3200" dirty="0" smtClean="0">
                <a:latin typeface="+mj-lt"/>
              </a:rPr>
              <a:t>: Viết </a:t>
            </a:r>
            <a:r>
              <a:rPr lang="en-US" sz="3200" dirty="0" smtClean="0">
                <a:latin typeface="+mj-lt"/>
              </a:rPr>
              <a:t>p</a:t>
            </a:r>
            <a:r>
              <a:rPr lang="vi-VN" sz="3200" dirty="0" smtClean="0">
                <a:latin typeface="+mj-lt"/>
              </a:rPr>
              <a:t>hương trình đường tròn</a:t>
            </a:r>
            <a:endParaRPr lang="en-US" sz="3200" dirty="0">
              <a:latin typeface="+mj-lt"/>
            </a:endParaRPr>
          </a:p>
        </p:txBody>
      </p:sp>
      <p:sp>
        <p:nvSpPr>
          <p:cNvPr id="3" name="Flowchart: Sequential Access Storage 2"/>
          <p:cNvSpPr/>
          <p:nvPr/>
        </p:nvSpPr>
        <p:spPr>
          <a:xfrm>
            <a:off x="4724400" y="4191000"/>
            <a:ext cx="3810000" cy="2286000"/>
          </a:xfrm>
          <a:prstGeom prst="flowChartMagneticTap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3200" b="1" i="1" u="sng" dirty="0" smtClean="0">
                <a:latin typeface="+mj-lt"/>
              </a:rPr>
              <a:t>Dạng 4</a:t>
            </a:r>
            <a:r>
              <a:rPr lang="vi-VN" sz="3200" dirty="0" smtClean="0">
                <a:latin typeface="+mj-lt"/>
              </a:rPr>
              <a:t>: Viết phương trình elip,  tìm các yếu tố của elip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25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3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Dạng 1: Viết phương trình đường thẳng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u="sng" dirty="0" smtClean="0">
                <a:latin typeface="+mj-lt"/>
              </a:rPr>
              <a:t>Bài 1(SGK-93): </a:t>
            </a:r>
            <a:r>
              <a:rPr lang="vi-VN" dirty="0" smtClean="0">
                <a:latin typeface="+mj-lt"/>
              </a:rPr>
              <a:t>Cho hình chữ nhật ABCD. A(5;1), C(0;6), CD: x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+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2y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–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12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=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0. Tìm phương trình các cạnh còn lại.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"/>
              </a:rPr>
              <a:t> </a:t>
            </a:r>
            <a:r>
              <a:rPr lang="vi-VN" i="1" dirty="0" smtClean="0">
                <a:latin typeface="+mj-lt"/>
              </a:rPr>
              <a:t>Phân tích: 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• AB//CD </a:t>
            </a:r>
            <a:r>
              <a:rPr lang="vi-VN" dirty="0" smtClean="0">
                <a:latin typeface="+mj-lt"/>
                <a:sym typeface="Wingdings 3"/>
              </a:rPr>
              <a:t> AB có dạng x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+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2y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+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c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=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0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 3"/>
              </a:rPr>
              <a:t>  A thuộc  AB  c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 3"/>
              </a:rPr>
              <a:t>• Tương tự với BC, AD</a:t>
            </a:r>
            <a:endParaRPr lang="en-US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477000" y="4267202"/>
            <a:ext cx="2286002" cy="2133598"/>
            <a:chOff x="6120245" y="3059689"/>
            <a:chExt cx="2380697" cy="1899001"/>
          </a:xfrm>
        </p:grpSpPr>
        <p:sp>
          <p:nvSpPr>
            <p:cNvPr id="5" name="Rectangle 4"/>
            <p:cNvSpPr/>
            <p:nvPr/>
          </p:nvSpPr>
          <p:spPr>
            <a:xfrm>
              <a:off x="6324600" y="3380509"/>
              <a:ext cx="1981200" cy="1143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5932" y="3059689"/>
              <a:ext cx="480059" cy="1987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A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174182" y="3059689"/>
              <a:ext cx="326760" cy="2773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B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110657" y="4649498"/>
              <a:ext cx="390285" cy="3091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C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20245" y="4649499"/>
              <a:ext cx="595746" cy="3091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D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07153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Dạng 1: Viết phương trình đường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thẳng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u="sng" dirty="0">
                <a:latin typeface="+mj-lt"/>
              </a:rPr>
              <a:t>Bài 1(SGK-93): </a:t>
            </a:r>
            <a:r>
              <a:rPr lang="vi-VN" dirty="0">
                <a:latin typeface="+mj-lt"/>
              </a:rPr>
              <a:t>Cho hình chữ nhật ABCD. A(5;1), C(0;6), CD: </a:t>
            </a:r>
            <a:r>
              <a:rPr lang="vi-VN" dirty="0" smtClean="0">
                <a:latin typeface="+mj-lt"/>
              </a:rPr>
              <a:t>x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+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2y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–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12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=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0</a:t>
            </a:r>
            <a:r>
              <a:rPr lang="vi-VN" dirty="0">
                <a:latin typeface="+mj-lt"/>
              </a:rPr>
              <a:t>. Tìm phương trình các cạnh còn lại</a:t>
            </a:r>
            <a:r>
              <a:rPr lang="vi-VN" dirty="0" smtClean="0">
                <a:latin typeface="+mj-lt"/>
              </a:rPr>
              <a:t>.</a:t>
            </a:r>
          </a:p>
          <a:p>
            <a:pPr marL="0" indent="0">
              <a:buFont typeface="Wingdings"/>
              <a:buChar char="v"/>
            </a:pPr>
            <a:r>
              <a:rPr lang="vi-VN" i="1" dirty="0" smtClean="0">
                <a:latin typeface="+mj-lt"/>
                <a:sym typeface="Wingdings"/>
              </a:rPr>
              <a:t>Đáp số:</a:t>
            </a:r>
          </a:p>
          <a:p>
            <a:pPr marL="0" indent="0">
              <a:buFont typeface="Wingdings"/>
              <a:buChar char="v"/>
            </a:pPr>
            <a:r>
              <a:rPr lang="en-US" dirty="0" smtClean="0">
                <a:latin typeface="+mj-lt"/>
                <a:sym typeface="Wingdings"/>
              </a:rPr>
              <a:t> </a:t>
            </a:r>
            <a:endParaRPr lang="vi-VN" dirty="0" smtClean="0">
              <a:latin typeface="+mj-lt"/>
              <a:sym typeface="Wingdings"/>
            </a:endParaRPr>
          </a:p>
          <a:p>
            <a:pPr marL="0" indent="0">
              <a:buNone/>
            </a:pPr>
            <a:endParaRPr lang="vi-VN" dirty="0" smtClean="0">
              <a:latin typeface="+mj-lt"/>
              <a:sym typeface="Wingdings"/>
            </a:endParaRP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			</a:t>
            </a:r>
            <a:endParaRPr lang="vi-VN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486401" y="3125314"/>
            <a:ext cx="2738800" cy="2184471"/>
            <a:chOff x="6120245" y="3059689"/>
            <a:chExt cx="2380697" cy="1899001"/>
          </a:xfrm>
        </p:grpSpPr>
        <p:sp>
          <p:nvSpPr>
            <p:cNvPr id="5" name="Rectangle 4"/>
            <p:cNvSpPr/>
            <p:nvPr/>
          </p:nvSpPr>
          <p:spPr>
            <a:xfrm>
              <a:off x="6324600" y="3380509"/>
              <a:ext cx="1981200" cy="1143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5932" y="3059689"/>
              <a:ext cx="480059" cy="1987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A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174182" y="3059689"/>
              <a:ext cx="326760" cy="2773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B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110657" y="4649498"/>
              <a:ext cx="390285" cy="3091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C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20245" y="4649499"/>
              <a:ext cx="595746" cy="3091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D</a:t>
              </a:r>
              <a:endParaRPr lang="en-US" sz="2400" dirty="0"/>
            </a:p>
          </p:txBody>
        </p:sp>
      </p:grp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143000" y="3810000"/>
          <a:ext cx="2971800" cy="419100"/>
        </p:xfrm>
        <a:graphic>
          <a:graphicData uri="http://schemas.openxmlformats.org/presentationml/2006/ole">
            <p:oleObj spid="_x0000_s30722" name="Equation" r:id="rId4" imgW="2971800" imgH="41904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219200" y="4419600"/>
          <a:ext cx="2984500" cy="419100"/>
        </p:xfrm>
        <a:graphic>
          <a:graphicData uri="http://schemas.openxmlformats.org/presentationml/2006/ole">
            <p:oleObj spid="_x0000_s30723" name="Equation" r:id="rId5" imgW="2984400" imgH="419040" progId="Equation.DSMT4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1143000" y="4953000"/>
          <a:ext cx="2997200" cy="419100"/>
        </p:xfrm>
        <a:graphic>
          <a:graphicData uri="http://schemas.openxmlformats.org/presentationml/2006/ole">
            <p:oleObj spid="_x0000_s30724" name="Equation" r:id="rId6" imgW="2997000" imgH="4190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96151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Dạng 2: Tìm tọa độ một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điểm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i="1" u="sng" dirty="0" smtClean="0">
                <a:latin typeface="+mj-lt"/>
              </a:rPr>
              <a:t>Bài 5(SGK-93): </a:t>
            </a:r>
            <a:r>
              <a:rPr lang="vi-VN" dirty="0" smtClean="0">
                <a:latin typeface="+mj-lt"/>
              </a:rPr>
              <a:t>Cho A(4;3), B(2;7), C(-3,-8)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a, Tìm tọa độ trọng tâm G, trực tâm H, tâm I của đường tròn ngoại tiếp </a:t>
            </a:r>
            <a:r>
              <a:rPr lang="vi-VN" dirty="0" smtClean="0">
                <a:latin typeface="+mj-lt"/>
                <a:sym typeface="Wingdings 3"/>
              </a:rPr>
              <a:t>ABC.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"/>
              </a:rPr>
              <a:t> Đáp số: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"/>
              </a:rPr>
              <a:t> </a:t>
            </a:r>
            <a:endParaRPr lang="en-US" dirty="0" smtClean="0">
              <a:latin typeface="+mj-lt"/>
              <a:sym typeface="Wingdings"/>
            </a:endParaRP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"/>
              </a:rPr>
              <a:t>  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00400"/>
            <a:ext cx="5108575" cy="282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930400" y="4470400"/>
          <a:ext cx="1422400" cy="558800"/>
        </p:xfrm>
        <a:graphic>
          <a:graphicData uri="http://schemas.openxmlformats.org/presentationml/2006/ole">
            <p:oleObj spid="_x0000_s31747" name="Equation" r:id="rId5" imgW="1422360" imgH="558720" progId="Equation.DSMT4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981200" y="3486150"/>
          <a:ext cx="1295400" cy="1066800"/>
        </p:xfrm>
        <a:graphic>
          <a:graphicData uri="http://schemas.openxmlformats.org/presentationml/2006/ole">
            <p:oleObj spid="_x0000_s31748" name="Equation" r:id="rId6" imgW="1295280" imgH="1066680" progId="Equation.DSMT4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943100" y="5080000"/>
          <a:ext cx="1257300" cy="558800"/>
        </p:xfrm>
        <a:graphic>
          <a:graphicData uri="http://schemas.openxmlformats.org/presentationml/2006/ole">
            <p:oleObj spid="_x0000_s31749" name="Equation" r:id="rId7" imgW="1257120" imgH="55872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00129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vi-VN" sz="4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Dạng 3: Viết phương trình đường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tròn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i="1" u="sng" dirty="0">
                <a:latin typeface="+mj-lt"/>
              </a:rPr>
              <a:t>Bài 5(SGK-93): </a:t>
            </a:r>
            <a:r>
              <a:rPr lang="vi-VN" dirty="0">
                <a:latin typeface="+mj-lt"/>
              </a:rPr>
              <a:t>Cho A(4;3), B(2;7), C(-3,-8)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b, Viết phương trình đường tròn (C) ngoại tiếp </a:t>
            </a:r>
            <a:r>
              <a:rPr lang="vi-VN" dirty="0" smtClean="0">
                <a:latin typeface="+mj-lt"/>
                <a:sym typeface="Wingdings 3"/>
              </a:rPr>
              <a:t>ABC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"/>
              </a:rPr>
              <a:t>Đáp số: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"/>
              </a:rPr>
              <a:t> 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685800" y="3962400"/>
          <a:ext cx="4787900" cy="1295400"/>
        </p:xfrm>
        <a:graphic>
          <a:graphicData uri="http://schemas.openxmlformats.org/presentationml/2006/ole">
            <p:oleObj spid="_x0000_s32770" name="Equation" r:id="rId4" imgW="4787640" imgH="129528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57775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Dạng 4: Viết phương trình elip, tìm các yếu tố của </a:t>
            </a:r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elip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1"/>
            <a:ext cx="8305800" cy="2057400"/>
          </a:xfrm>
        </p:spPr>
        <p:txBody>
          <a:bodyPr/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Bài 9 (SGK-93)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elip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905000" y="2667000"/>
          <a:ext cx="2768600" cy="1003300"/>
        </p:xfrm>
        <a:graphic>
          <a:graphicData uri="http://schemas.openxmlformats.org/presentationml/2006/ole">
            <p:oleObj spid="_x0000_s33795" name="Equation" r:id="rId4" imgW="2768400" imgH="100296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03012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4" y="609600"/>
            <a:ext cx="8229600" cy="49987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relaxedIns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4800" b="1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49"/>
            <a:ext cx="9169400" cy="6404252"/>
          </a:xfrm>
        </p:spPr>
      </p:pic>
      <p:sp>
        <p:nvSpPr>
          <p:cNvPr id="5" name="TextBox 4"/>
          <p:cNvSpPr txBox="1"/>
          <p:nvPr/>
        </p:nvSpPr>
        <p:spPr>
          <a:xfrm>
            <a:off x="0" y="3276600"/>
            <a:ext cx="917170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23495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sp>
        <p:nvSpPr>
          <p:cNvPr id="2" name="Horizontal Scroll 1"/>
          <p:cNvSpPr/>
          <p:nvPr/>
        </p:nvSpPr>
        <p:spPr>
          <a:xfrm>
            <a:off x="228600" y="914400"/>
            <a:ext cx="8686800" cy="150321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 thẳng 2x+y-1=0 có vector chỉ phương tọa độ là?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3259283"/>
            <a:ext cx="4156363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(2;1)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24400" y="3262746"/>
            <a:ext cx="41910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(2;-1)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24400" y="4800600"/>
            <a:ext cx="4190999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(-1;2)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7872" y="4800600"/>
            <a:ext cx="4094018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(-1;-2)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172200" y="49530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20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4" y="609600"/>
            <a:ext cx="8229600" cy="49987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relaxedIns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4800" b="1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49"/>
            <a:ext cx="9169400" cy="6404252"/>
          </a:xfrm>
        </p:spPr>
      </p:pic>
      <p:sp>
        <p:nvSpPr>
          <p:cNvPr id="5" name="TextBox 4"/>
          <p:cNvSpPr txBox="1"/>
          <p:nvPr/>
        </p:nvSpPr>
        <p:spPr>
          <a:xfrm>
            <a:off x="0" y="3276600"/>
            <a:ext cx="917170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23495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sp>
        <p:nvSpPr>
          <p:cNvPr id="2" name="Horizontal Scroll 1"/>
          <p:cNvSpPr/>
          <p:nvPr/>
        </p:nvSpPr>
        <p:spPr>
          <a:xfrm>
            <a:off x="228600" y="1468582"/>
            <a:ext cx="8686800" cy="142701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 thẳng qua M(1;0), song song với d: 4x+2y+1=0 có phương trình tổng quát là?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3259283"/>
            <a:ext cx="4156363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2x+y-2=0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24400" y="3262746"/>
            <a:ext cx="41910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4x+2y+3=0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24400" y="4800600"/>
            <a:ext cx="4190999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x-2y+3=0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0945" y="4800600"/>
            <a:ext cx="4094018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2x+y+4=0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447800" y="35052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521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 đường thẳng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/>
              </a:rPr>
              <a:t></a:t>
            </a:r>
            <a:r>
              <a:rPr lang="vi-VN" u="sng" dirty="0" smtClean="0">
                <a:latin typeface="Times New Roman" pitchFamily="18" charset="0"/>
                <a:cs typeface="Times New Roman" pitchFamily="18" charset="0"/>
                <a:sym typeface="Wingdings"/>
              </a:rPr>
              <a:t>Các khái niệm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"/>
              </a:rPr>
              <a:t>      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là vector chỉ phương của </a:t>
            </a:r>
            <a:r>
              <a:rPr lang="vi-VN" sz="2400" dirty="0">
                <a:latin typeface="Times New Roman" pitchFamily="18" charset="0"/>
                <a:cs typeface="Times New Roman" pitchFamily="18" charset="0"/>
                <a:sym typeface="Wingdings 3"/>
              </a:rPr>
              <a:t>d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nếu</a:t>
            </a:r>
            <a:endParaRPr lang="vi-VN" dirty="0" smtClean="0"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		 	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400" dirty="0">
                <a:latin typeface="Times New Roman" pitchFamily="18" charset="0"/>
                <a:cs typeface="Times New Roman" pitchFamily="18" charset="0"/>
                <a:sym typeface="Wingdings 3"/>
              </a:rPr>
              <a:t>	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    </a:t>
            </a: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	    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giá song song hoặc trùng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d</a:t>
            </a:r>
            <a:endParaRPr lang="vi-VN" sz="2400" dirty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						</a:t>
            </a: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	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là vector pháp tuyến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d nếu</a:t>
            </a: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lang="vi-VN" sz="2400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	</a:t>
            </a:r>
            <a:r>
              <a:rPr lang="vi-VN" sz="2400" dirty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  giá vuông góc với 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85821641"/>
              </p:ext>
            </p:extLst>
          </p:nvPr>
        </p:nvGraphicFramePr>
        <p:xfrm>
          <a:off x="838200" y="2133600"/>
          <a:ext cx="508000" cy="609600"/>
        </p:xfrm>
        <a:graphic>
          <a:graphicData uri="http://schemas.openxmlformats.org/presentationml/2006/ole">
            <p:oleObj spid="_x0000_s9364" name="Equation" r:id="rId3" imgW="12672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69958224"/>
              </p:ext>
            </p:extLst>
          </p:nvPr>
        </p:nvGraphicFramePr>
        <p:xfrm>
          <a:off x="1854200" y="2684463"/>
          <a:ext cx="1422400" cy="574675"/>
        </p:xfrm>
        <a:graphic>
          <a:graphicData uri="http://schemas.openxmlformats.org/presentationml/2006/ole">
            <p:oleObj spid="_x0000_s9365" name="Equation" r:id="rId4" imgW="355320" imgH="215640" progId="Equation.DSMT4">
              <p:embed/>
            </p:oleObj>
          </a:graphicData>
        </a:graphic>
      </p:graphicFrame>
      <p:sp>
        <p:nvSpPr>
          <p:cNvPr id="7" name="Left Brace 6"/>
          <p:cNvSpPr/>
          <p:nvPr/>
        </p:nvSpPr>
        <p:spPr>
          <a:xfrm>
            <a:off x="1420092" y="2819400"/>
            <a:ext cx="318655" cy="9144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36500058"/>
              </p:ext>
            </p:extLst>
          </p:nvPr>
        </p:nvGraphicFramePr>
        <p:xfrm>
          <a:off x="879765" y="4010891"/>
          <a:ext cx="505690" cy="685800"/>
        </p:xfrm>
        <a:graphic>
          <a:graphicData uri="http://schemas.openxmlformats.org/presentationml/2006/ole">
            <p:oleObj spid="_x0000_s9367" name="Equation" r:id="rId5" imgW="126720" imgH="228600" progId="Equation.3">
              <p:embed/>
            </p:oleObj>
          </a:graphicData>
        </a:graphic>
      </p:graphicFrame>
      <p:sp>
        <p:nvSpPr>
          <p:cNvPr id="10" name="Left Brace 9"/>
          <p:cNvSpPr/>
          <p:nvPr/>
        </p:nvSpPr>
        <p:spPr>
          <a:xfrm>
            <a:off x="1447809" y="4648200"/>
            <a:ext cx="290944" cy="9906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362200"/>
            <a:ext cx="2895600" cy="2781300"/>
          </a:xfrm>
          <a:prstGeom prst="rect">
            <a:avLst/>
          </a:prstGeom>
        </p:spPr>
      </p:pic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07874005"/>
              </p:ext>
            </p:extLst>
          </p:nvPr>
        </p:nvGraphicFramePr>
        <p:xfrm>
          <a:off x="1905000" y="4587875"/>
          <a:ext cx="1530350" cy="539750"/>
        </p:xfrm>
        <a:graphic>
          <a:graphicData uri="http://schemas.openxmlformats.org/presentationml/2006/ole">
            <p:oleObj spid="_x0000_s9368" name="Equation" r:id="rId7" imgW="355320" imgH="2156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17522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4" y="609600"/>
            <a:ext cx="8229600" cy="49987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relaxedIns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rgbClr val="66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4800" b="1" dirty="0">
              <a:ln w="11430"/>
              <a:solidFill>
                <a:srgbClr val="66006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49"/>
            <a:ext cx="9169400" cy="6404252"/>
          </a:xfrm>
        </p:spPr>
      </p:pic>
      <p:sp>
        <p:nvSpPr>
          <p:cNvPr id="5" name="TextBox 4"/>
          <p:cNvSpPr txBox="1"/>
          <p:nvPr/>
        </p:nvSpPr>
        <p:spPr>
          <a:xfrm>
            <a:off x="0" y="3276600"/>
            <a:ext cx="917170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23495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sp>
        <p:nvSpPr>
          <p:cNvPr id="2" name="Horizontal Scroll 1"/>
          <p:cNvSpPr/>
          <p:nvPr/>
        </p:nvSpPr>
        <p:spPr>
          <a:xfrm>
            <a:off x="228600" y="1468582"/>
            <a:ext cx="8686800" cy="1219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3.Đường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(C): x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y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x + y - 1= 0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3259283"/>
            <a:ext cx="4156363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I ( -1; 1), R = 1</a:t>
            </a:r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Rounded Rectangle 6"/>
              <p:cNvSpPr/>
              <p:nvPr/>
            </p:nvSpPr>
            <p:spPr>
              <a:xfrm>
                <a:off x="4724400" y="3262746"/>
                <a:ext cx="4191000" cy="8382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indent="346075"/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B. I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>
                        <a:solidFill>
                          <a:schemeClr val="tx1"/>
                        </a:solidFill>
                        <a:latin typeface="Cambria Math"/>
                      </a:rPr>
                      <m:t>;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), R=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7" name="Rounded 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262746"/>
                <a:ext cx="4191000" cy="838200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Rounded Rectangle 7"/>
              <p:cNvSpPr/>
              <p:nvPr/>
            </p:nvSpPr>
            <p:spPr>
              <a:xfrm>
                <a:off x="4724400" y="4800600"/>
                <a:ext cx="4190999" cy="8382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indent="346075"/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D. I ( -1; 1), R =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e>
                    </m:rad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</a:p>
            </p:txBody>
          </p:sp>
        </mc:Choice>
        <mc:Fallback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800600"/>
                <a:ext cx="4190999" cy="838200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Rounded Rectangle 8"/>
              <p:cNvSpPr/>
              <p:nvPr/>
            </p:nvSpPr>
            <p:spPr>
              <a:xfrm>
                <a:off x="290945" y="4800600"/>
                <a:ext cx="4094018" cy="8382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C. I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>
                        <a:solidFill>
                          <a:schemeClr val="tx1"/>
                        </a:solidFill>
                        <a:latin typeface="Cambria Math"/>
                      </a:rPr>
                      <m:t>;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), R=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9" name="Rounded 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945" y="4800600"/>
                <a:ext cx="4094018" cy="838200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5181600" y="35052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91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4" y="609600"/>
            <a:ext cx="8229600" cy="49987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relaxedIns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rgbClr val="66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4800" b="1" dirty="0">
              <a:ln w="11430"/>
              <a:solidFill>
                <a:srgbClr val="66006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49"/>
            <a:ext cx="9169400" cy="6404252"/>
          </a:xfrm>
        </p:spPr>
      </p:pic>
      <p:sp>
        <p:nvSpPr>
          <p:cNvPr id="5" name="TextBox 4"/>
          <p:cNvSpPr txBox="1"/>
          <p:nvPr/>
        </p:nvSpPr>
        <p:spPr>
          <a:xfrm>
            <a:off x="0" y="3276600"/>
            <a:ext cx="917170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23495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sp>
        <p:nvSpPr>
          <p:cNvPr id="2" name="Horizontal Scroll 1"/>
          <p:cNvSpPr/>
          <p:nvPr/>
        </p:nvSpPr>
        <p:spPr>
          <a:xfrm>
            <a:off x="228600" y="1219200"/>
            <a:ext cx="8686800" cy="13716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 sau đây </a:t>
            </a:r>
            <a:r>
              <a:rPr lang="vi-VN" sz="28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là phương trình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3259283"/>
            <a:ext cx="4156363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-4=0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24400" y="3262746"/>
            <a:ext cx="41910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+x+y+2=0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24400" y="4800600"/>
            <a:ext cx="4190999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-2x-2y+1=0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0945" y="4800600"/>
            <a:ext cx="4094018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+x+y=0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181600" y="3505200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556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49"/>
            <a:ext cx="9169400" cy="5573851"/>
          </a:xfrm>
          <a:prstGeom prst="rect">
            <a:avLst/>
          </a:prstGeom>
        </p:spPr>
      </p:pic>
      <p:sp>
        <p:nvSpPr>
          <p:cNvPr id="5" name="Horizontal Scroll 4"/>
          <p:cNvSpPr/>
          <p:nvPr/>
        </p:nvSpPr>
        <p:spPr>
          <a:xfrm>
            <a:off x="0" y="-228600"/>
            <a:ext cx="9144000" cy="48768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AutoNum type="romanUcParenBoth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(E)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+mj-lt"/>
              </a:rPr>
              <a:t>F</a:t>
            </a:r>
            <a:r>
              <a:rPr lang="vi-VN" sz="3200" baseline="-25000" dirty="0" smtClean="0">
                <a:latin typeface="+mj-lt"/>
              </a:rPr>
              <a:t>1</a:t>
            </a:r>
            <a:r>
              <a:rPr lang="vi-VN" sz="3200" dirty="0" smtClean="0">
                <a:latin typeface="+mj-lt"/>
              </a:rPr>
              <a:t>(-</a:t>
            </a:r>
            <a:r>
              <a:rPr lang="en-US" sz="3200" dirty="0" smtClean="0">
                <a:latin typeface="+mj-lt"/>
              </a:rPr>
              <a:t>4</a:t>
            </a:r>
            <a:r>
              <a:rPr lang="vi-VN" sz="3200" dirty="0" smtClean="0">
                <a:latin typeface="+mj-lt"/>
              </a:rPr>
              <a:t>;0), F</a:t>
            </a:r>
            <a:r>
              <a:rPr lang="vi-VN" sz="3200" baseline="-25000" dirty="0" smtClean="0">
                <a:latin typeface="+mj-lt"/>
              </a:rPr>
              <a:t>2</a:t>
            </a:r>
            <a:r>
              <a:rPr lang="vi-VN" sz="3200" dirty="0" smtClean="0">
                <a:latin typeface="+mj-lt"/>
              </a:rPr>
              <a:t>(</a:t>
            </a:r>
            <a:r>
              <a:rPr lang="en-US" sz="3200" dirty="0" smtClean="0">
                <a:latin typeface="+mj-lt"/>
              </a:rPr>
              <a:t>4</a:t>
            </a:r>
            <a:r>
              <a:rPr lang="vi-VN" sz="3200" dirty="0" smtClean="0">
                <a:latin typeface="+mj-lt"/>
              </a:rPr>
              <a:t>;0)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71500" indent="-571500">
              <a:buAutoNum type="romanUcParenBoth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(E)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;      (III) (E)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(IV)  (E)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3.</a:t>
            </a:r>
          </a:p>
          <a:p>
            <a:pPr marL="571500" indent="-571500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3237" y="4572000"/>
            <a:ext cx="4156363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(I)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(II)                                       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24400" y="4572000"/>
            <a:ext cx="41910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(II)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(III)                                    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0945" y="5715000"/>
            <a:ext cx="4094018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(I)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(III)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24400" y="5715000"/>
            <a:ext cx="4190999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(IV)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(I)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743200" y="292100"/>
          <a:ext cx="2667000" cy="1003300"/>
        </p:xfrm>
        <a:graphic>
          <a:graphicData uri="http://schemas.openxmlformats.org/presentationml/2006/ole">
            <p:oleObj spid="_x0000_s34819" name="Equation" r:id="rId5" imgW="2666880" imgH="1002960" progId="Equation.DSMT4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3276600" y="1828800"/>
          <a:ext cx="977900" cy="952500"/>
        </p:xfrm>
        <a:graphic>
          <a:graphicData uri="http://schemas.openxmlformats.org/presentationml/2006/ole">
            <p:oleObj spid="_x0000_s34820" name="Equation" r:id="rId6" imgW="977760" imgH="952200" progId="Equation.DSMT4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7630808" y="1905000"/>
            <a:ext cx="1970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-5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;0)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181600" y="5943600"/>
            <a:ext cx="3048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/>
              <a:t> </a:t>
            </a:r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r>
              <a:rPr lang="vi-VN" dirty="0"/>
              <a:t>	</a:t>
            </a:r>
            <a:r>
              <a:rPr lang="vi-VN" dirty="0" smtClean="0"/>
              <a:t>		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362200"/>
            <a:ext cx="7619999" cy="15284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vi-VN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Chúc các em học tốt !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459" y="4587153"/>
            <a:ext cx="4762500" cy="16097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350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 đường thẳng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vi-VN" dirty="0">
                <a:latin typeface="+mj-lt"/>
                <a:sym typeface="Wingdings"/>
              </a:rPr>
              <a:t></a:t>
            </a:r>
            <a:r>
              <a:rPr lang="vi-VN" u="sng" dirty="0">
                <a:latin typeface="+mj-lt"/>
                <a:sym typeface="Wingdings"/>
              </a:rPr>
              <a:t>Phương trình đường thẳng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•</a:t>
            </a:r>
            <a:r>
              <a:rPr lang="vi-VN" i="1" dirty="0">
                <a:latin typeface="+mj-lt"/>
              </a:rPr>
              <a:t>Phương trình tham số</a:t>
            </a:r>
            <a:r>
              <a:rPr lang="vi-VN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 3"/>
              </a:rPr>
              <a:t> d qua M(x</a:t>
            </a:r>
            <a:r>
              <a:rPr lang="vi-VN" baseline="-25000" dirty="0">
                <a:latin typeface="+mj-lt"/>
                <a:sym typeface="Wingdings 3"/>
              </a:rPr>
              <a:t>0</a:t>
            </a:r>
            <a:r>
              <a:rPr lang="vi-VN" dirty="0">
                <a:latin typeface="+mj-lt"/>
                <a:sym typeface="Wingdings 3"/>
              </a:rPr>
              <a:t>;y</a:t>
            </a:r>
            <a:r>
              <a:rPr lang="vi-VN" baseline="-25000" dirty="0">
                <a:latin typeface="+mj-lt"/>
                <a:sym typeface="Wingdings 3"/>
              </a:rPr>
              <a:t>0</a:t>
            </a:r>
            <a:r>
              <a:rPr lang="vi-VN" dirty="0">
                <a:latin typeface="+mj-lt"/>
                <a:sym typeface="Wingdings 3"/>
              </a:rPr>
              <a:t>), </a:t>
            </a:r>
            <a:r>
              <a:rPr lang="vi-VN" dirty="0" smtClean="0">
                <a:latin typeface="+mj-lt"/>
                <a:sym typeface="Wingdings 3"/>
              </a:rPr>
              <a:t>nhận</a:t>
            </a:r>
            <a:r>
              <a:rPr lang="en-US" dirty="0" smtClean="0">
                <a:latin typeface="+mj-lt"/>
                <a:sym typeface="Wingdings 3"/>
              </a:rPr>
              <a:t>                      </a:t>
            </a:r>
            <a:r>
              <a:rPr lang="vi-VN" dirty="0" smtClean="0">
                <a:latin typeface="+mj-lt"/>
                <a:sym typeface="Wingdings 3"/>
              </a:rPr>
              <a:t>    làm vector chỉ phương</a:t>
            </a:r>
          </a:p>
          <a:p>
            <a:pPr marL="0" indent="0">
              <a:buNone/>
            </a:pPr>
            <a:endParaRPr lang="vi-VN" dirty="0">
              <a:latin typeface="+mj-lt"/>
              <a:sym typeface="Wingdings 3"/>
            </a:endParaRP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61150655"/>
              </p:ext>
            </p:extLst>
          </p:nvPr>
        </p:nvGraphicFramePr>
        <p:xfrm>
          <a:off x="4114800" y="2641600"/>
          <a:ext cx="2286000" cy="711200"/>
        </p:xfrm>
        <a:graphic>
          <a:graphicData uri="http://schemas.openxmlformats.org/presentationml/2006/ole">
            <p:oleObj spid="_x0000_s14356" name="Equation" r:id="rId4" imgW="571320" imgH="2664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905000" y="4038600"/>
            <a:ext cx="5486400" cy="1828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latin typeface="+mj-lt"/>
                <a:sym typeface="Wingdings 3"/>
              </a:rPr>
              <a:t>ptts của </a:t>
            </a:r>
            <a:r>
              <a:rPr lang="vi-VN" sz="2800" dirty="0" smtClean="0">
                <a:latin typeface="+mj-lt"/>
                <a:sym typeface="Wingdings 3"/>
              </a:rPr>
              <a:t>d:     </a:t>
            </a:r>
            <a:r>
              <a:rPr lang="vi-VN" sz="2800" baseline="-25000" dirty="0" smtClean="0">
                <a:latin typeface="+mj-lt"/>
                <a:sym typeface="Wingdings 3"/>
              </a:rPr>
              <a:t> </a:t>
            </a:r>
            <a:r>
              <a:rPr lang="vi-VN" sz="2800" dirty="0" smtClean="0">
                <a:latin typeface="+mj-lt"/>
                <a:sym typeface="Wingdings 3"/>
              </a:rPr>
              <a:t>       </a:t>
            </a:r>
            <a:r>
              <a:rPr lang="vi-VN" sz="2800" baseline="-25000" dirty="0" smtClean="0">
                <a:latin typeface="+mj-lt"/>
                <a:sym typeface="Wingdings 3"/>
              </a:rPr>
              <a:t>            </a:t>
            </a:r>
            <a:endParaRPr lang="vi-VN" sz="2800" dirty="0">
              <a:latin typeface="+mj-lt"/>
              <a:sym typeface="Wingdings 3"/>
            </a:endParaRPr>
          </a:p>
        </p:txBody>
      </p:sp>
      <p:graphicFrame>
        <p:nvGraphicFramePr>
          <p:cNvPr id="14357" name="Object 21"/>
          <p:cNvGraphicFramePr>
            <a:graphicFrameLocks noChangeAspect="1"/>
          </p:cNvGraphicFramePr>
          <p:nvPr/>
        </p:nvGraphicFramePr>
        <p:xfrm>
          <a:off x="4013200" y="4343400"/>
          <a:ext cx="3302000" cy="1287462"/>
        </p:xfrm>
        <a:graphic>
          <a:graphicData uri="http://schemas.openxmlformats.org/presentationml/2006/ole">
            <p:oleObj spid="_x0000_s14357" name="Equation" r:id="rId5" imgW="825480" imgH="4824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43057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 đường thẳng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    </a:t>
            </a:r>
            <a:r>
              <a:rPr lang="en-US" dirty="0" smtClean="0">
                <a:latin typeface="+mj-lt"/>
              </a:rPr>
              <a:t>   </a:t>
            </a:r>
            <a:r>
              <a:rPr lang="vi-VN" dirty="0" smtClean="0">
                <a:latin typeface="+mj-lt"/>
              </a:rPr>
              <a:t>        Biết </a:t>
            </a:r>
            <a:r>
              <a:rPr lang="vi-VN" dirty="0">
                <a:latin typeface="+mj-lt"/>
              </a:rPr>
              <a:t>tọa độ điểm A,B. Làm thế </a:t>
            </a:r>
            <a:r>
              <a:rPr lang="vi-VN" dirty="0" smtClean="0">
                <a:latin typeface="+mj-lt"/>
              </a:rPr>
              <a:t>nào để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viết </a:t>
            </a:r>
            <a:r>
              <a:rPr lang="en-US" dirty="0" smtClean="0"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                </a:t>
            </a:r>
            <a:r>
              <a:rPr lang="vi-VN" dirty="0" smtClean="0">
                <a:latin typeface="+mj-lt"/>
              </a:rPr>
              <a:t>phương trình đường thẳng  d qua </a:t>
            </a:r>
            <a:r>
              <a:rPr lang="vi-VN" dirty="0">
                <a:latin typeface="+mj-lt"/>
              </a:rPr>
              <a:t>A,B?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vi-VN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  <a:sym typeface="Wingdings"/>
              </a:rPr>
              <a:t>d nhận</a:t>
            </a:r>
            <a:r>
              <a:rPr lang="en-US" dirty="0" smtClean="0">
                <a:latin typeface="+mj-lt"/>
                <a:sym typeface="Wingdings"/>
              </a:rPr>
              <a:t>  </a:t>
            </a:r>
            <a:r>
              <a:rPr lang="vi-VN" dirty="0" smtClean="0">
                <a:latin typeface="+mj-lt"/>
                <a:sym typeface="Wingdings"/>
              </a:rPr>
              <a:t>      làm vector chỉ phương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"/>
              </a:rPr>
              <a:t> </a:t>
            </a:r>
            <a:r>
              <a:rPr lang="vi-VN" dirty="0" smtClean="0">
                <a:latin typeface="+mj-lt"/>
                <a:sym typeface="Wingdings"/>
              </a:rPr>
              <a:t>  d qua A (qua B)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ptts của d</a:t>
            </a:r>
            <a:endParaRPr lang="vi-VN" dirty="0" smtClean="0">
              <a:latin typeface="+mj-lt"/>
              <a:sym typeface="Wingdings"/>
            </a:endParaRPr>
          </a:p>
          <a:p>
            <a:pPr marL="0" indent="0">
              <a:buNone/>
            </a:pPr>
            <a:endParaRPr lang="vi-VN" dirty="0" smtClean="0">
              <a:latin typeface="+mj-lt"/>
              <a:sym typeface="Wingdings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76400"/>
            <a:ext cx="914400" cy="11430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5867400" y="3581400"/>
            <a:ext cx="2057400" cy="1447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29400" y="3886200"/>
            <a:ext cx="8382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629400" y="4557711"/>
            <a:ext cx="419100" cy="47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A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7315200" y="4067174"/>
            <a:ext cx="457200" cy="49053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B</a:t>
            </a:r>
            <a:endParaRPr lang="en-US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5472545" y="4516364"/>
            <a:ext cx="457200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d</a:t>
            </a:r>
            <a:endParaRPr lang="en-US" sz="2400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11459377"/>
              </p:ext>
            </p:extLst>
          </p:nvPr>
        </p:nvGraphicFramePr>
        <p:xfrm>
          <a:off x="1752600" y="3276600"/>
          <a:ext cx="734291" cy="538480"/>
        </p:xfrm>
        <a:graphic>
          <a:graphicData uri="http://schemas.openxmlformats.org/presentationml/2006/ole">
            <p:oleObj spid="_x0000_s10261" name="Equation" r:id="rId5" imgW="253800" imgH="2156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08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vi-V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</a:t>
            </a:r>
            <a:r>
              <a:rPr lang="vi-V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 đường thẳng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>
                <a:latin typeface="+mj-lt"/>
                <a:sym typeface="Wingdings"/>
              </a:rPr>
              <a:t></a:t>
            </a:r>
            <a:r>
              <a:rPr lang="vi-VN" u="sng" dirty="0">
                <a:latin typeface="+mj-lt"/>
                <a:sym typeface="Wingdings"/>
              </a:rPr>
              <a:t>Phương trình đường thẳng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•</a:t>
            </a:r>
            <a:r>
              <a:rPr lang="vi-VN" i="1" dirty="0">
                <a:latin typeface="+mj-lt"/>
              </a:rPr>
              <a:t>Phương trình tổng quát</a:t>
            </a:r>
            <a:r>
              <a:rPr lang="vi-VN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 3"/>
              </a:rPr>
              <a:t> d qua M(x</a:t>
            </a:r>
            <a:r>
              <a:rPr lang="vi-VN" baseline="-25000" dirty="0">
                <a:latin typeface="+mj-lt"/>
                <a:sym typeface="Wingdings 3"/>
              </a:rPr>
              <a:t>0</a:t>
            </a:r>
            <a:r>
              <a:rPr lang="vi-VN" dirty="0">
                <a:latin typeface="+mj-lt"/>
                <a:sym typeface="Wingdings 3"/>
              </a:rPr>
              <a:t>;y</a:t>
            </a:r>
            <a:r>
              <a:rPr lang="vi-VN" baseline="-25000" dirty="0">
                <a:latin typeface="+mj-lt"/>
                <a:sym typeface="Wingdings 3"/>
              </a:rPr>
              <a:t>0</a:t>
            </a:r>
            <a:r>
              <a:rPr lang="vi-VN" dirty="0">
                <a:latin typeface="+mj-lt"/>
                <a:sym typeface="Wingdings 3"/>
              </a:rPr>
              <a:t>), </a:t>
            </a:r>
            <a:r>
              <a:rPr lang="vi-VN" dirty="0" smtClean="0">
                <a:latin typeface="+mj-lt"/>
                <a:sym typeface="Wingdings 3"/>
              </a:rPr>
              <a:t>nhận</a:t>
            </a:r>
            <a:r>
              <a:rPr lang="en-US" dirty="0" smtClean="0">
                <a:latin typeface="+mj-lt"/>
                <a:sym typeface="Wingdings 3"/>
              </a:rPr>
              <a:t>     </a:t>
            </a:r>
            <a:r>
              <a:rPr lang="vi-VN" dirty="0" smtClean="0">
                <a:latin typeface="+mj-lt"/>
                <a:sym typeface="Wingdings 3"/>
              </a:rPr>
              <a:t> </a:t>
            </a:r>
            <a:r>
              <a:rPr lang="en-US" dirty="0" smtClean="0">
                <a:latin typeface="+mj-lt"/>
                <a:sym typeface="Wingdings 3"/>
              </a:rPr>
              <a:t>         l</a:t>
            </a:r>
            <a:r>
              <a:rPr lang="vi-VN" dirty="0" smtClean="0">
                <a:latin typeface="+mj-lt"/>
                <a:sym typeface="Wingdings 3"/>
              </a:rPr>
              <a:t>àm vector   pháp tuyến </a:t>
            </a:r>
          </a:p>
          <a:p>
            <a:pPr marL="0" indent="0">
              <a:buNone/>
            </a:pPr>
            <a:endParaRPr lang="vi-VN" dirty="0">
              <a:latin typeface="+mj-lt"/>
              <a:sym typeface="Wingdings 3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64342154"/>
              </p:ext>
            </p:extLst>
          </p:nvPr>
        </p:nvGraphicFramePr>
        <p:xfrm>
          <a:off x="4175125" y="2771775"/>
          <a:ext cx="1235075" cy="563563"/>
        </p:xfrm>
        <a:graphic>
          <a:graphicData uri="http://schemas.openxmlformats.org/presentationml/2006/ole">
            <p:oleObj spid="_x0000_s16396" name="Equation" r:id="rId4" imgW="444240" imgH="2412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4038600"/>
            <a:ext cx="6705600" cy="1600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latin typeface="+mj-lt"/>
                <a:sym typeface="Wingdings 3"/>
              </a:rPr>
              <a:t>→pttq </a:t>
            </a:r>
            <a:r>
              <a:rPr lang="en-US" sz="2800" dirty="0" smtClean="0">
                <a:latin typeface="+mj-lt"/>
                <a:sym typeface="Wingdings 3"/>
              </a:rPr>
              <a:t>    </a:t>
            </a:r>
            <a:r>
              <a:rPr lang="vi-VN" sz="2800" dirty="0" smtClean="0">
                <a:latin typeface="+mj-lt"/>
                <a:sym typeface="Wingdings 3"/>
              </a:rPr>
              <a:t> 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2103437" y="4572000"/>
          <a:ext cx="4911272" cy="609600"/>
        </p:xfrm>
        <a:graphic>
          <a:graphicData uri="http://schemas.openxmlformats.org/presentationml/2006/ole">
            <p:oleObj spid="_x0000_s16397" name="Equation" r:id="rId5" imgW="2070000" imgH="2286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0188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vi-V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</a:t>
            </a:r>
            <a:r>
              <a:rPr lang="vi-V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 đường thẳng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                Biết </a:t>
            </a:r>
            <a:r>
              <a:rPr lang="vi-VN" dirty="0">
                <a:latin typeface="+mj-lt"/>
              </a:rPr>
              <a:t>tọa độ điểm A</a:t>
            </a:r>
            <a:r>
              <a:rPr lang="vi-VN" dirty="0" smtClean="0">
                <a:latin typeface="+mj-lt"/>
              </a:rPr>
              <a:t>, B, C. </a:t>
            </a:r>
            <a:r>
              <a:rPr lang="vi-VN" dirty="0">
                <a:latin typeface="+mj-lt"/>
              </a:rPr>
              <a:t>Làm thế </a:t>
            </a:r>
            <a:r>
              <a:rPr lang="vi-VN" dirty="0" smtClean="0">
                <a:latin typeface="+mj-lt"/>
              </a:rPr>
              <a:t>    		nào để viết phương trình đường thẳng 		d </a:t>
            </a:r>
            <a:r>
              <a:rPr lang="vi-VN" dirty="0">
                <a:latin typeface="+mj-lt"/>
              </a:rPr>
              <a:t>qua </a:t>
            </a:r>
            <a:r>
              <a:rPr lang="vi-VN" dirty="0" smtClean="0">
                <a:latin typeface="+mj-lt"/>
              </a:rPr>
              <a:t>C và vuông góc </a:t>
            </a:r>
            <a:r>
              <a:rPr lang="vi-VN" dirty="0">
                <a:latin typeface="+mj-lt"/>
              </a:rPr>
              <a:t>với </a:t>
            </a:r>
            <a:r>
              <a:rPr lang="vi-VN" dirty="0" smtClean="0">
                <a:latin typeface="+mj-lt"/>
              </a:rPr>
              <a:t>AB?</a:t>
            </a:r>
          </a:p>
          <a:p>
            <a:pPr marL="0" indent="0">
              <a:buNone/>
            </a:pPr>
            <a:endParaRPr lang="vi-VN" dirty="0">
              <a:latin typeface="+mj-lt"/>
              <a:sym typeface="Wingdings"/>
            </a:endParaRPr>
          </a:p>
          <a:p>
            <a:pPr>
              <a:buFont typeface="Wingdings"/>
              <a:buChar char="F"/>
            </a:pPr>
            <a:r>
              <a:rPr lang="vi-VN" dirty="0" smtClean="0">
                <a:latin typeface="+mj-lt"/>
                <a:sym typeface="Wingdings"/>
              </a:rPr>
              <a:t>d nhận       làm vector pháp tuyến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"/>
              </a:rPr>
              <a:t> </a:t>
            </a:r>
            <a:r>
              <a:rPr lang="vi-VN" dirty="0" smtClean="0">
                <a:latin typeface="+mj-lt"/>
                <a:sym typeface="Wingdings"/>
              </a:rPr>
              <a:t>   d qua C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 pttq của d</a:t>
            </a:r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6400"/>
            <a:ext cx="1447800" cy="12954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6553200" y="3657600"/>
            <a:ext cx="1524000" cy="1676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705600" y="4495800"/>
            <a:ext cx="1371600" cy="12192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858000" y="4038600"/>
            <a:ext cx="8382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6248400" y="4114801"/>
            <a:ext cx="457200" cy="380999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C</a:t>
            </a:r>
            <a:endParaRPr lang="en-US" sz="2400" dirty="0"/>
          </a:p>
        </p:txBody>
      </p:sp>
      <p:sp>
        <p:nvSpPr>
          <p:cNvPr id="22" name="Rounded Rectangle 21"/>
          <p:cNvSpPr/>
          <p:nvPr/>
        </p:nvSpPr>
        <p:spPr>
          <a:xfrm>
            <a:off x="7696200" y="4121728"/>
            <a:ext cx="422564" cy="374072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B</a:t>
            </a:r>
            <a:endParaRPr lang="en-US" sz="2400" dirty="0"/>
          </a:p>
        </p:txBody>
      </p:sp>
      <p:sp>
        <p:nvSpPr>
          <p:cNvPr id="23" name="Rounded Rectangle 22"/>
          <p:cNvSpPr/>
          <p:nvPr/>
        </p:nvSpPr>
        <p:spPr>
          <a:xfrm>
            <a:off x="6781800" y="5105400"/>
            <a:ext cx="381000" cy="40005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A</a:t>
            </a:r>
            <a:endParaRPr lang="en-US" sz="2400" dirty="0"/>
          </a:p>
        </p:txBody>
      </p:sp>
      <p:sp>
        <p:nvSpPr>
          <p:cNvPr id="24" name="Rounded Rectangle 23"/>
          <p:cNvSpPr/>
          <p:nvPr/>
        </p:nvSpPr>
        <p:spPr>
          <a:xfrm>
            <a:off x="8118764" y="5505450"/>
            <a:ext cx="491836" cy="4191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d</a:t>
            </a:r>
            <a:endParaRPr lang="en-US" sz="2400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19679321"/>
              </p:ext>
            </p:extLst>
          </p:nvPr>
        </p:nvGraphicFramePr>
        <p:xfrm>
          <a:off x="2057400" y="3733800"/>
          <a:ext cx="609600" cy="471055"/>
        </p:xfrm>
        <a:graphic>
          <a:graphicData uri="http://schemas.openxmlformats.org/presentationml/2006/ole">
            <p:oleObj spid="_x0000_s11283" name="Equation" r:id="rId5" imgW="253800" imgH="2156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1796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trình đường thẳng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/>
              </a:rPr>
              <a:t></a:t>
            </a:r>
            <a:r>
              <a:rPr lang="vi-VN" u="sng" dirty="0" smtClean="0">
                <a:latin typeface="Times New Roman" pitchFamily="18" charset="0"/>
                <a:cs typeface="Times New Roman" pitchFamily="18" charset="0"/>
                <a:sym typeface="Wingdings"/>
              </a:rPr>
              <a:t>Vị trí tương đối của 2 đường thẳng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"/>
              </a:rPr>
              <a:t>Cho 2 đường thẳng </a:t>
            </a:r>
            <a:endParaRPr lang="vi-VN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  <a:sym typeface="Wingdings 3"/>
              </a:rPr>
              <a:t>	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    </a:t>
            </a:r>
            <a:endParaRPr lang="vi-VN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Ta xét hệ (I) gồm pt 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1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,d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>
              <a:buFont typeface="Wingdings" pitchFamily="2" charset="2"/>
              <a:buChar char="§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Hệ (I) vô nghiệm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d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1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//d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>
              <a:buFont typeface="Wingdings" pitchFamily="2" charset="2"/>
              <a:buChar char="§"/>
            </a:pP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Hệ (I) có 1 nghiệm d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1</a:t>
            </a:r>
            <a:r>
              <a:rPr lang="vi-VN" dirty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cắt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vi-VN" dirty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tại M(x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0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;y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0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Hệ (I) có vô số nghiệm  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1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trùng 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dirty="0">
              <a:latin typeface="Times New Roman" pitchFamily="18" charset="0"/>
              <a:cs typeface="Times New Roman" pitchFamily="18" charset="0"/>
              <a:sym typeface="Wingdings 3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6172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4114800" y="2286000"/>
          <a:ext cx="3511550" cy="492663"/>
        </p:xfrm>
        <a:graphic>
          <a:graphicData uri="http://schemas.openxmlformats.org/presentationml/2006/ole">
            <p:oleObj spid="_x0000_s27650" name="Equation" r:id="rId4" imgW="3200400" imgH="482400" progId="Equation.DSMT4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4267200" y="2844800"/>
          <a:ext cx="3378200" cy="482600"/>
        </p:xfrm>
        <a:graphic>
          <a:graphicData uri="http://schemas.openxmlformats.org/presentationml/2006/ole">
            <p:oleObj spid="_x0000_s27652" name="Equation" r:id="rId5" imgW="3377880" imgH="4824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89155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đường thẳng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Wingdings"/>
              </a:rPr>
              <a:t></a:t>
            </a:r>
            <a:r>
              <a:rPr lang="vi-VN" u="sng" dirty="0">
                <a:latin typeface="Times New Roman" pitchFamily="18" charset="0"/>
                <a:cs typeface="Times New Roman" pitchFamily="18" charset="0"/>
                <a:sym typeface="Wingdings"/>
              </a:rPr>
              <a:t>Góc giữa 2 đường thẳng</a:t>
            </a: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  <a:sym typeface="Wingdings"/>
              </a:rPr>
              <a:t>Cho 2 đường thẳng </a:t>
            </a:r>
            <a:endParaRPr lang="vi-VN" dirty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  <a:sym typeface="Wingdings 3"/>
              </a:rPr>
              <a:t>			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3657600"/>
            <a:ext cx="5777345" cy="21370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/>
              <a:t>    </a:t>
            </a:r>
            <a:r>
              <a:rPr lang="vi-VN" sz="2800" dirty="0" smtClean="0">
                <a:sym typeface="Wingdings 3"/>
              </a:rPr>
              <a:t>                                            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89431712"/>
              </p:ext>
            </p:extLst>
          </p:nvPr>
        </p:nvGraphicFramePr>
        <p:xfrm>
          <a:off x="1447800" y="3962400"/>
          <a:ext cx="5175250" cy="1524000"/>
        </p:xfrm>
        <a:graphic>
          <a:graphicData uri="http://schemas.openxmlformats.org/presentationml/2006/ole">
            <p:oleObj spid="_x0000_s15374" name="Equation" r:id="rId4" imgW="2070000" imgH="583920" progId="Equation.DSMT4">
              <p:embed/>
            </p:oleObj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2362200"/>
            <a:ext cx="1219200" cy="3733800"/>
          </a:xfrm>
          <a:prstGeom prst="rect">
            <a:avLst/>
          </a:prstGeom>
        </p:spPr>
      </p:pic>
      <p:graphicFrame>
        <p:nvGraphicFramePr>
          <p:cNvPr id="15375" name="Object 15"/>
          <p:cNvGraphicFramePr>
            <a:graphicFrameLocks noChangeAspect="1"/>
          </p:cNvGraphicFramePr>
          <p:nvPr/>
        </p:nvGraphicFramePr>
        <p:xfrm>
          <a:off x="4114800" y="2286000"/>
          <a:ext cx="3511550" cy="492125"/>
        </p:xfrm>
        <a:graphic>
          <a:graphicData uri="http://schemas.openxmlformats.org/presentationml/2006/ole">
            <p:oleObj spid="_x0000_s15375" name="Equation" r:id="rId6" imgW="3200400" imgH="482400" progId="Equation.DSMT4">
              <p:embed/>
            </p:oleObj>
          </a:graphicData>
        </a:graphic>
      </p:graphicFrame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4267200" y="2844800"/>
          <a:ext cx="3378200" cy="482600"/>
        </p:xfrm>
        <a:graphic>
          <a:graphicData uri="http://schemas.openxmlformats.org/presentationml/2006/ole">
            <p:oleObj spid="_x0000_s15376" name="Equation" r:id="rId7" imgW="3377880" imgH="4824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91753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đường thẳng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Wingdings"/>
              </a:rPr>
              <a:t></a:t>
            </a:r>
            <a:r>
              <a:rPr lang="vi-VN" u="sng" dirty="0">
                <a:latin typeface="Times New Roman" pitchFamily="18" charset="0"/>
                <a:cs typeface="Times New Roman" pitchFamily="18" charset="0"/>
                <a:sym typeface="Wingdings"/>
              </a:rPr>
              <a:t>Khoảng cách từ 1 điểm đến 1 đường thẳng</a:t>
            </a: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  <a:sym typeface="Wingdings"/>
              </a:rPr>
              <a:t>Cho M(x</a:t>
            </a:r>
            <a:r>
              <a:rPr lang="vi-VN" baseline="-25000" dirty="0">
                <a:latin typeface="Times New Roman" pitchFamily="18" charset="0"/>
                <a:cs typeface="Times New Roman" pitchFamily="18" charset="0"/>
                <a:sym typeface="Wingdings"/>
              </a:rPr>
              <a:t>0</a:t>
            </a:r>
            <a:r>
              <a:rPr lang="vi-VN" dirty="0">
                <a:latin typeface="Times New Roman" pitchFamily="18" charset="0"/>
                <a:cs typeface="Times New Roman" pitchFamily="18" charset="0"/>
                <a:sym typeface="Wingdings"/>
              </a:rPr>
              <a:t>;y</a:t>
            </a:r>
            <a:r>
              <a:rPr lang="vi-VN" baseline="-25000" dirty="0">
                <a:latin typeface="Times New Roman" pitchFamily="18" charset="0"/>
                <a:cs typeface="Times New Roman" pitchFamily="18" charset="0"/>
                <a:sym typeface="Wingdings"/>
              </a:rPr>
              <a:t>0</a:t>
            </a:r>
            <a:r>
              <a:rPr lang="vi-VN" dirty="0">
                <a:latin typeface="Times New Roman" pitchFamily="18" charset="0"/>
                <a:cs typeface="Times New Roman" pitchFamily="18" charset="0"/>
                <a:sym typeface="Wingdings"/>
              </a:rPr>
              <a:t>) và đường thẳng </a:t>
            </a:r>
            <a:endParaRPr lang="vi-VN" dirty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							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828800"/>
            <a:ext cx="1371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0" y="3657600"/>
            <a:ext cx="5486400" cy="1828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ym typeface="Wingdings 3"/>
              </a:rPr>
              <a:t>	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35205713"/>
              </p:ext>
            </p:extLst>
          </p:nvPr>
        </p:nvGraphicFramePr>
        <p:xfrm>
          <a:off x="1905000" y="3822700"/>
          <a:ext cx="3829050" cy="1473200"/>
        </p:xfrm>
        <a:graphic>
          <a:graphicData uri="http://schemas.openxmlformats.org/presentationml/2006/ole">
            <p:oleObj spid="_x0000_s17413" name="Equation" r:id="rId5" imgW="1765080" imgH="622080" progId="Equation.DSMT4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5486400" y="2286000"/>
          <a:ext cx="2794000" cy="431800"/>
        </p:xfrm>
        <a:graphic>
          <a:graphicData uri="http://schemas.openxmlformats.org/presentationml/2006/ole">
            <p:oleObj spid="_x0000_s17414" name="Equation" r:id="rId6" imgW="2793960" imgH="4316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74740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1583</TotalTime>
  <Words>867</Words>
  <Application>Microsoft Office PowerPoint</Application>
  <PresentationFormat>On-screen Show (4:3)</PresentationFormat>
  <Paragraphs>170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ÔN TẬP CHƯƠNG III</vt:lpstr>
      <vt:lpstr>I.Phương trình đường thẳng</vt:lpstr>
      <vt:lpstr>I. Phương trình đường thẳng</vt:lpstr>
      <vt:lpstr>I. Phương trình đường thẳng</vt:lpstr>
      <vt:lpstr>I. Phương trình đường thẳng</vt:lpstr>
      <vt:lpstr>I. Phương trình đường thẳng</vt:lpstr>
      <vt:lpstr>I.Phương trình đường thẳng</vt:lpstr>
      <vt:lpstr>I.Phương trình đường thẳng</vt:lpstr>
      <vt:lpstr>I.Phương trình đường thẳng</vt:lpstr>
      <vt:lpstr>II. Phương trình đường tròn</vt:lpstr>
      <vt:lpstr>III. Phương trình elip</vt:lpstr>
      <vt:lpstr>Bài tập</vt:lpstr>
      <vt:lpstr>Dạng 1: Viết phương trình đường thẳng</vt:lpstr>
      <vt:lpstr>Dạng 1: Viết phương trình đường thẳng</vt:lpstr>
      <vt:lpstr>Dạng 2: Tìm tọa độ một điểm</vt:lpstr>
      <vt:lpstr>Dạng 3: Viết phương trình đường tròn</vt:lpstr>
      <vt:lpstr>Dạng 4: Viết phương trình elip, tìm các yếu tố của elip</vt:lpstr>
      <vt:lpstr>CÂU HỎI TRẮC NGHIỆM</vt:lpstr>
      <vt:lpstr>CÂU HỎI TRẮC NGHIỆM</vt:lpstr>
      <vt:lpstr>CÂU HỎI TRẮC NGHIỆM</vt:lpstr>
      <vt:lpstr>CÂU HỎI TRẮC NGHIỆM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TGS</dc:creator>
  <cp:lastModifiedBy>Admin</cp:lastModifiedBy>
  <cp:revision>122</cp:revision>
  <dcterms:created xsi:type="dcterms:W3CDTF">2016-10-16T10:10:10Z</dcterms:created>
  <dcterms:modified xsi:type="dcterms:W3CDTF">2019-07-27T14:32:16Z</dcterms:modified>
</cp:coreProperties>
</file>