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256" r:id="rId4"/>
    <p:sldId id="257" r:id="rId5"/>
    <p:sldId id="259" r:id="rId6"/>
    <p:sldId id="258" r:id="rId7"/>
    <p:sldId id="260" r:id="rId8"/>
    <p:sldId id="262" r:id="rId9"/>
    <p:sldId id="319" r:id="rId10"/>
    <p:sldId id="264" r:id="rId11"/>
    <p:sldId id="266" r:id="rId12"/>
    <p:sldId id="320" r:id="rId13"/>
    <p:sldId id="268" r:id="rId14"/>
    <p:sldId id="269" r:id="rId15"/>
    <p:sldId id="261" r:id="rId16"/>
    <p:sldId id="270" r:id="rId17"/>
    <p:sldId id="273" r:id="rId18"/>
    <p:sldId id="272" r:id="rId19"/>
    <p:sldId id="276" r:id="rId20"/>
    <p:sldId id="277" r:id="rId21"/>
    <p:sldId id="284" r:id="rId22"/>
    <p:sldId id="3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3T22:41:08.45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CB8B5-F267-49B1-BE43-DD9CE5116E64}"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83EEF-8E9A-4422-8EE6-7DFC0DC60EE2}" type="slidenum">
              <a:rPr lang="en-US" smtClean="0"/>
              <a:t>‹#›</a:t>
            </a:fld>
            <a:endParaRPr lang="en-US"/>
          </a:p>
        </p:txBody>
      </p:sp>
    </p:spTree>
    <p:extLst>
      <p:ext uri="{BB962C8B-B14F-4D97-AF65-F5344CB8AC3E}">
        <p14:creationId xmlns:p14="http://schemas.microsoft.com/office/powerpoint/2010/main" val="192442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434CE3-529F-408D-B9EC-9843E5E2BA3C}"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94441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34CE3-529F-408D-B9EC-9843E5E2BA3C}"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226533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34CE3-529F-408D-B9EC-9843E5E2BA3C}"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586557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55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681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98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165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657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911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552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31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34CE3-529F-408D-B9EC-9843E5E2BA3C}"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2282773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456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20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267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576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076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011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52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021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216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64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434CE3-529F-408D-B9EC-9843E5E2BA3C}"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2265126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443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27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740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22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434CE3-529F-408D-B9EC-9843E5E2BA3C}"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377782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434CE3-529F-408D-B9EC-9843E5E2BA3C}"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64734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434CE3-529F-408D-B9EC-9843E5E2BA3C}"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57781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4CE3-529F-408D-B9EC-9843E5E2BA3C}"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297746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434CE3-529F-408D-B9EC-9843E5E2BA3C}"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95166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434CE3-529F-408D-B9EC-9843E5E2BA3C}"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69EFB-4471-4C1A-A481-C241FBC5C97C}" type="slidenum">
              <a:rPr lang="en-US" smtClean="0"/>
              <a:t>‹#›</a:t>
            </a:fld>
            <a:endParaRPr lang="en-US"/>
          </a:p>
        </p:txBody>
      </p:sp>
    </p:spTree>
    <p:extLst>
      <p:ext uri="{BB962C8B-B14F-4D97-AF65-F5344CB8AC3E}">
        <p14:creationId xmlns:p14="http://schemas.microsoft.com/office/powerpoint/2010/main" val="299695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34CE3-529F-408D-B9EC-9843E5E2BA3C}" type="datetimeFigureOut">
              <a:rPr lang="en-US" smtClean="0"/>
              <a:t>6/27/2022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69EFB-4471-4C1A-A481-C241FBC5C97C}" type="slidenum">
              <a:rPr lang="en-US" smtClean="0"/>
              <a:t>‹#›</a:t>
            </a:fld>
            <a:endParaRPr lang="en-US"/>
          </a:p>
        </p:txBody>
      </p:sp>
    </p:spTree>
    <p:extLst>
      <p:ext uri="{BB962C8B-B14F-4D97-AF65-F5344CB8AC3E}">
        <p14:creationId xmlns:p14="http://schemas.microsoft.com/office/powerpoint/2010/main" val="301881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481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158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2"/>
          <a:srcRect t="1978" b="1978"/>
          <a:stretch/>
        </p:blipFill>
        <p:spPr>
          <a:xfrm>
            <a:off x="0" y="0"/>
            <a:ext cx="12192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3772403" y="289449"/>
            <a:ext cx="2236511" cy="1200329"/>
          </a:xfrm>
          <a:prstGeom prst="rect">
            <a:avLst/>
          </a:prstGeom>
          <a:noFill/>
        </p:spPr>
        <p:txBody>
          <a:bodyPr wrap="none" lIns="91440" tIns="45720" rIns="91440" bIns="45720">
            <a:spAutoFit/>
          </a:bodyPr>
          <a:lstStyle/>
          <a:p>
            <a:pPr algn="ctr"/>
            <a:r>
              <a:rPr lang="en-US" sz="7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THƠ</a:t>
            </a:r>
          </a:p>
        </p:txBody>
      </p:sp>
    </p:spTree>
    <p:extLst>
      <p:ext uri="{BB962C8B-B14F-4D97-AF65-F5344CB8AC3E}">
        <p14:creationId xmlns:p14="http://schemas.microsoft.com/office/powerpoint/2010/main" val="125437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ẹ - Đỗ Trung Lai | Tác giả - Tác phẩm văn 7">
            <a:extLst>
              <a:ext uri="{FF2B5EF4-FFF2-40B4-BE49-F238E27FC236}">
                <a16:creationId xmlns:a16="http://schemas.microsoft.com/office/drawing/2014/main" id="{5E87D336-2D31-4DF6-A539-64A230ACC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7" y="1378227"/>
            <a:ext cx="3366053" cy="30309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471D53F-B4F6-44B6-B82D-EDF3B44FE5AD}"/>
              </a:ext>
            </a:extLst>
          </p:cNvPr>
          <p:cNvSpPr/>
          <p:nvPr/>
        </p:nvSpPr>
        <p:spPr>
          <a:xfrm>
            <a:off x="5340626" y="121389"/>
            <a:ext cx="4982817" cy="689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ĐỖ TRUNG LAI</a:t>
            </a:r>
          </a:p>
        </p:txBody>
      </p:sp>
      <p:sp>
        <p:nvSpPr>
          <p:cNvPr id="8" name="Flowchart: Display 7">
            <a:extLst>
              <a:ext uri="{FF2B5EF4-FFF2-40B4-BE49-F238E27FC236}">
                <a16:creationId xmlns:a16="http://schemas.microsoft.com/office/drawing/2014/main" id="{65245870-82A2-426D-9A23-9CA43EDF9EF1}"/>
              </a:ext>
            </a:extLst>
          </p:cNvPr>
          <p:cNvSpPr/>
          <p:nvPr/>
        </p:nvSpPr>
        <p:spPr>
          <a:xfrm>
            <a:off x="4187686" y="1071526"/>
            <a:ext cx="7288695" cy="1457739"/>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Đỗ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Lai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1950 ở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endParaRPr lang="en-US" sz="2800" dirty="0">
              <a:latin typeface="Times New Roman" panose="02020603050405020304" pitchFamily="18" charset="0"/>
              <a:cs typeface="Times New Roman" panose="02020603050405020304" pitchFamily="18" charset="0"/>
            </a:endParaRPr>
          </a:p>
        </p:txBody>
      </p:sp>
      <p:sp>
        <p:nvSpPr>
          <p:cNvPr id="9" name="Flowchart: Display 8">
            <a:extLst>
              <a:ext uri="{FF2B5EF4-FFF2-40B4-BE49-F238E27FC236}">
                <a16:creationId xmlns:a16="http://schemas.microsoft.com/office/drawing/2014/main" id="{97E12C2B-4129-4F11-ADA0-E7736CB43E0C}"/>
              </a:ext>
            </a:extLst>
          </p:cNvPr>
          <p:cNvSpPr/>
          <p:nvPr/>
        </p:nvSpPr>
        <p:spPr>
          <a:xfrm>
            <a:off x="4187686" y="2576841"/>
            <a:ext cx="7454348" cy="225287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i="0" dirty="0">
                <a:solidFill>
                  <a:schemeClr val="bg1"/>
                </a:solidFill>
                <a:effectLst/>
                <a:latin typeface="Times New Roman" panose="02020603050405020304" pitchFamily="18" charset="0"/>
                <a:cs typeface="Times New Roman" panose="02020603050405020304" pitchFamily="18" charset="0"/>
              </a:rPr>
              <a:t>Thơ Đỗ Trung Lai là giọng thơ truyền thống trữ tình đằm thắm nhưng gửi gắm nhiều tâm sự, triết lý nhẹ nhàng, tự nhiên.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Flowchart: Display 9">
            <a:extLst>
              <a:ext uri="{FF2B5EF4-FFF2-40B4-BE49-F238E27FC236}">
                <a16:creationId xmlns:a16="http://schemas.microsoft.com/office/drawing/2014/main" id="{C569B64F-BBE0-4977-A3E4-EA782B296E9C}"/>
              </a:ext>
            </a:extLst>
          </p:cNvPr>
          <p:cNvSpPr/>
          <p:nvPr/>
        </p:nvSpPr>
        <p:spPr>
          <a:xfrm>
            <a:off x="4260574" y="5074169"/>
            <a:ext cx="7308572" cy="1424609"/>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i="0" dirty="0">
                <a:solidFill>
                  <a:schemeClr val="bg1"/>
                </a:solidFill>
                <a:effectLst/>
                <a:latin typeface="Times New Roman" panose="02020603050405020304" pitchFamily="18" charset="0"/>
                <a:cs typeface="Times New Roman" panose="02020603050405020304" pitchFamily="18" charset="0"/>
              </a:rPr>
              <a:t>Ông được giải thưởng văn học Bộ Quốc phòng năm 1994 với tập thơ “Đêm sông Cầu”</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08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126175" y="663636"/>
            <a:ext cx="6900317"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lang="en-US"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Hình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ảnh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người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mẹ</a:t>
            </a:r>
            <a:r>
              <a:rPr lang="en-US" sz="2800" b="1" dirty="0">
                <a:solidFill>
                  <a:srgbClr val="0070C0"/>
                </a:solidFill>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2"/>
          <a:stretch>
            <a:fillRect/>
          </a:stretch>
        </p:blipFill>
        <p:spPr>
          <a:xfrm>
            <a:off x="817708" y="1771373"/>
            <a:ext cx="7445829" cy="4746384"/>
          </a:xfrm>
          <a:prstGeom prst="rect">
            <a:avLst/>
          </a:prstGeom>
        </p:spPr>
      </p:pic>
      <p:sp>
        <p:nvSpPr>
          <p:cNvPr id="7" name="Rectangle 6"/>
          <p:cNvSpPr/>
          <p:nvPr/>
        </p:nvSpPr>
        <p:spPr>
          <a:xfrm>
            <a:off x="1966470" y="2293176"/>
            <a:ext cx="5274365" cy="227164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pPr>
              <a:lnSpc>
                <a:spcPct val="115000"/>
              </a:lnSpc>
              <a:spcAft>
                <a:spcPts val="0"/>
              </a:spcAft>
            </a:pP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7588348" y="3574866"/>
            <a:ext cx="3785944" cy="2542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Plaque 5">
            <a:extLst>
              <a:ext uri="{FF2B5EF4-FFF2-40B4-BE49-F238E27FC236}">
                <a16:creationId xmlns:a16="http://schemas.microsoft.com/office/drawing/2014/main" id="{7E7570EF-BD24-4941-B6C9-39ACC8773AAF}"/>
              </a:ext>
            </a:extLst>
          </p:cNvPr>
          <p:cNvSpPr/>
          <p:nvPr/>
        </p:nvSpPr>
        <p:spPr>
          <a:xfrm>
            <a:off x="126175" y="-43462"/>
            <a:ext cx="646761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II. </a:t>
            </a:r>
            <a:r>
              <a:rPr lang="en-US" sz="2800" b="1" dirty="0">
                <a:solidFill>
                  <a:srgbClr val="0070C0"/>
                </a:solidFill>
                <a:latin typeface="Times New Roman" panose="02020603050405020304" pitchFamily="18" charset="0"/>
                <a:ea typeface="Times New Roman" panose="02020603050405020304" pitchFamily="18" charset="0"/>
              </a:rPr>
              <a:t>SUY NGẪM VÀ PHẢN HỒI</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057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3878886" y="2412545"/>
            <a:ext cx="2429692" cy="2612572"/>
          </a:xfrm>
          <a:prstGeom prst="rightArrow">
            <a:avLst/>
          </a:prstGeom>
          <a:solidFill>
            <a:schemeClr val="bg1">
              <a:lumMod val="95000"/>
            </a:schemeClr>
          </a:solidFill>
          <a:ln w="127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0000"/>
                </a:solidFill>
                <a:latin typeface="Times New Roman" panose="02020603050405020304" pitchFamily="18" charset="0"/>
                <a:ea typeface="Times New Roman" panose="02020603050405020304" pitchFamily="18" charset="0"/>
              </a:rPr>
              <a:t>a. </a:t>
            </a:r>
            <a:r>
              <a:rPr lang="pt-BR" sz="2800" b="1" dirty="0">
                <a:solidFill>
                  <a:schemeClr val="tx1">
                    <a:lumMod val="95000"/>
                    <a:lumOff val="5000"/>
                  </a:schemeClr>
                </a:solidFill>
                <a:latin typeface="Times New Roman" panose="02020603050405020304" pitchFamily="18" charset="0"/>
                <a:cs typeface="Times New Roman" panose="02020603050405020304" pitchFamily="18" charset="0"/>
              </a:rPr>
              <a:t>Hình dáng mẹ</a:t>
            </a:r>
            <a:r>
              <a:rPr lang="en-US" sz="28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77159" y="2052019"/>
            <a:ext cx="2991939" cy="2175423"/>
          </a:xfrm>
          <a:prstGeom prst="ellipse">
            <a:avLst/>
          </a:prstGeom>
          <a:ln>
            <a:noFill/>
          </a:ln>
          <a:effectLst>
            <a:softEdge rad="112500"/>
          </a:effectLst>
        </p:spPr>
      </p:pic>
      <p:sp>
        <p:nvSpPr>
          <p:cNvPr id="5" name="Rounded Rectangle 4"/>
          <p:cNvSpPr/>
          <p:nvPr/>
        </p:nvSpPr>
        <p:spPr>
          <a:xfrm>
            <a:off x="6518366" y="1828800"/>
            <a:ext cx="4454434" cy="4280452"/>
          </a:xfrm>
          <a:prstGeom prst="roundRect">
            <a:avLst/>
          </a:prstGeom>
          <a:solidFill>
            <a:schemeClr val="accent2">
              <a:lumMod val="20000"/>
              <a:lumOff val="80000"/>
            </a:schemeClr>
          </a:solidFill>
          <a:ln w="127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pt-BR" sz="2400" dirty="0">
                <a:solidFill>
                  <a:schemeClr val="tx1">
                    <a:lumMod val="95000"/>
                    <a:lumOff val="5000"/>
                  </a:schemeClr>
                </a:solidFill>
                <a:latin typeface="Times New Roman" panose="02020603050405020304" pitchFamily="18" charset="0"/>
                <a:cs typeface="Times New Roman" panose="02020603050405020304" pitchFamily="18" charset="0"/>
              </a:rPr>
              <a:t>Theo thời gian, cây cau ngày càng phát triển, cao lớn, xanh tốt. Nhưng thời gian cũng rất khắc nghiệt, nó làm mẹ càng ngày càng già đi. Hình ảnh mẹ và cây cau được đặt cạnh nhau cho thấy được sự đối lập tương phản và nỗi xót xa của người con khi mẹ càng ngày càng già </a:t>
            </a:r>
            <a:r>
              <a:rPr lang="pt-BR" dirty="0"/>
              <a:t>yếu</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298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25009" y="1702181"/>
            <a:ext cx="6633541" cy="4999064"/>
            <a:chOff x="5891348" y="1834561"/>
            <a:chExt cx="5257799" cy="4866683"/>
          </a:xfrm>
        </p:grpSpPr>
        <p:pic>
          <p:nvPicPr>
            <p:cNvPr id="8" name="Picture 7"/>
            <p:cNvPicPr>
              <a:picLocks noChangeAspect="1"/>
            </p:cNvPicPr>
            <p:nvPr/>
          </p:nvPicPr>
          <p:blipFill>
            <a:blip r:embed="rId2"/>
            <a:stretch>
              <a:fillRect/>
            </a:stretch>
          </p:blipFill>
          <p:spPr>
            <a:xfrm>
              <a:off x="5891348" y="1834561"/>
              <a:ext cx="5257799" cy="4866683"/>
            </a:xfrm>
            <a:prstGeom prst="rect">
              <a:avLst/>
            </a:prstGeom>
          </p:spPr>
        </p:pic>
        <p:sp>
          <p:nvSpPr>
            <p:cNvPr id="12" name="TextBox 11"/>
            <p:cNvSpPr txBox="1"/>
            <p:nvPr/>
          </p:nvSpPr>
          <p:spPr>
            <a:xfrm>
              <a:off x="7057268" y="2447370"/>
              <a:ext cx="3053381" cy="3734966"/>
            </a:xfrm>
            <a:prstGeom prst="rect">
              <a:avLst/>
            </a:prstGeom>
            <a:solidFill>
              <a:schemeClr val="bg1">
                <a:lumMod val="95000"/>
              </a:schemeClr>
            </a:solidFill>
            <a:ln w="28575">
              <a:solidFill>
                <a:srgbClr val="7030A0"/>
              </a:solidFill>
            </a:ln>
          </p:spPr>
          <p:txBody>
            <a:bodyPr wrap="square" rtlCol="0">
              <a:spAutoFit/>
            </a:bodyPr>
            <a:lstStyle/>
            <a:p>
              <a:pPr algn="just">
                <a:lnSpc>
                  <a:spcPct val="107000"/>
                </a:lnSpc>
                <a:spcAft>
                  <a:spcPts val="80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Khi con</a:t>
              </a: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còn bé: bổ cau làm tư.</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Hiện tại: cau bổ làm tám mẹ còn ngại to.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Tác giả mượn hình ảnh nhai trầu quen thuộc để khắc họa người mẹ. Miếng trầu bổ nhỏ gợi ra tuổi già móm mém của mẹ.</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6" name="Right Arrow 15"/>
          <p:cNvSpPr/>
          <p:nvPr/>
        </p:nvSpPr>
        <p:spPr>
          <a:xfrm>
            <a:off x="524212" y="2559647"/>
            <a:ext cx="3968275" cy="3416510"/>
          </a:xfrm>
          <a:prstGeom prst="rightArrow">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nSpc>
                <a:spcPct val="115000"/>
              </a:lnSpc>
              <a:spcAft>
                <a:spcPts val="1200"/>
              </a:spcAft>
            </a:pPr>
            <a:r>
              <a:rPr lang="en-US" b="1" dirty="0">
                <a:solidFill>
                  <a:srgbClr val="4A4A4A"/>
                </a:solidFill>
                <a:latin typeface="Times New Roman" panose="02020603050405020304" pitchFamily="18" charset="0"/>
                <a:ea typeface="Times New Roman" panose="02020603050405020304" pitchFamily="18" charset="0"/>
              </a:rPr>
              <a:t>b. </a:t>
            </a:r>
            <a:r>
              <a:rPr lang="pt-BR" sz="2400" b="1" dirty="0">
                <a:solidFill>
                  <a:schemeClr val="tx1">
                    <a:lumMod val="95000"/>
                    <a:lumOff val="5000"/>
                  </a:schemeClr>
                </a:solidFill>
                <a:latin typeface="Times New Roman" panose="02020603050405020304" pitchFamily="18" charset="0"/>
                <a:cs typeface="Times New Roman" panose="02020603050405020304" pitchFamily="18" charset="0"/>
              </a:rPr>
              <a:t>Hành động của mẹ</a:t>
            </a:r>
            <a:endParaRPr lang="en-US"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2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218939" y="966220"/>
            <a:ext cx="6196149"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endParaRPr lang="en-US" sz="2800" b="1" dirty="0">
              <a:solidFill>
                <a:srgbClr val="000000"/>
              </a:solidFill>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en-US" sz="2800" b="1" dirty="0">
                <a:solidFill>
                  <a:srgbClr val="000000"/>
                </a:solidFill>
                <a:latin typeface="Times New Roman" panose="02020603050405020304" pitchFamily="18" charset="0"/>
                <a:ea typeface="Times New Roman" panose="02020603050405020304" pitchFamily="18" charset="0"/>
              </a:rPr>
              <a:t>2. </a:t>
            </a:r>
            <a:r>
              <a:rPr lang="pt-BR" sz="2400" b="1"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Tình cảm của người con dành cho mẹ.</a:t>
            </a:r>
            <a:endParaRPr lang="en-US"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R="30480" algn="just">
              <a:lnSpc>
                <a:spcPct val="115000"/>
              </a:lnSpc>
              <a:spcAft>
                <a:spcPts val="1200"/>
              </a:spcAft>
            </a:pPr>
            <a:endParaRPr lang="en-US" sz="24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025340" y="2039958"/>
            <a:ext cx="2168434" cy="1902801"/>
          </a:xfrm>
          <a:prstGeom prst="rect">
            <a:avLst/>
          </a:prstGeom>
        </p:spPr>
      </p:pic>
    </p:spTree>
    <p:extLst>
      <p:ext uri="{BB962C8B-B14F-4D97-AF65-F5344CB8AC3E}">
        <p14:creationId xmlns:p14="http://schemas.microsoft.com/office/powerpoint/2010/main" val="182245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75195475"/>
              </p:ext>
            </p:extLst>
          </p:nvPr>
        </p:nvGraphicFramePr>
        <p:xfrm>
          <a:off x="190500" y="1254237"/>
          <a:ext cx="6014526" cy="4179153"/>
        </p:xfrm>
        <a:graphic>
          <a:graphicData uri="http://schemas.openxmlformats.org/drawingml/2006/table">
            <a:tbl>
              <a:tblPr firstRow="1" bandRow="1">
                <a:tableStyleId>{5C22544A-7EE6-4342-B048-85BDC9FD1C3A}</a:tableStyleId>
              </a:tblPr>
              <a:tblGrid>
                <a:gridCol w="3104005">
                  <a:extLst>
                    <a:ext uri="{9D8B030D-6E8A-4147-A177-3AD203B41FA5}">
                      <a16:colId xmlns:a16="http://schemas.microsoft.com/office/drawing/2014/main" val="3255424733"/>
                    </a:ext>
                  </a:extLst>
                </a:gridCol>
                <a:gridCol w="2910521">
                  <a:extLst>
                    <a:ext uri="{9D8B030D-6E8A-4147-A177-3AD203B41FA5}">
                      <a16:colId xmlns:a16="http://schemas.microsoft.com/office/drawing/2014/main" val="3547848784"/>
                    </a:ext>
                  </a:extLst>
                </a:gridCol>
              </a:tblGrid>
              <a:tr h="1154646">
                <a:tc>
                  <a:txBody>
                    <a:bodyPr/>
                    <a:lstStyle/>
                    <a:p>
                      <a:pPr algn="ctr">
                        <a:lnSpc>
                          <a:spcPct val="115000"/>
                        </a:lnSpc>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rPr>
                        <a:t>Nhóm</a:t>
                      </a:r>
                      <a:r>
                        <a:rPr lang="en-US" sz="2400" b="1" dirty="0">
                          <a:solidFill>
                            <a:srgbClr val="FF0000"/>
                          </a:solidFill>
                          <a:effectLst/>
                          <a:latin typeface="Times New Roman" panose="02020603050405020304" pitchFamily="18" charset="0"/>
                          <a:ea typeface="Times New Roman" panose="02020603050405020304" pitchFamily="18" charset="0"/>
                        </a:rPr>
                        <a:t> 1 + 2:</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4271310"/>
                  </a:ext>
                </a:extLst>
              </a:tr>
              <a:tr h="3024507">
                <a:tc>
                  <a:txBody>
                    <a:bodyPr/>
                    <a:lstStyle/>
                    <a:p>
                      <a:pPr marL="0" marR="0" lvl="0" indent="0" algn="just" defTabSz="914400" rtl="0" eaLnBrk="1" fontAlgn="auto" latinLnBrk="0" hangingPunct="1">
                        <a:lnSpc>
                          <a:spcPct val="115000"/>
                        </a:lnSpc>
                        <a:spcBef>
                          <a:spcPts val="0"/>
                        </a:spcBef>
                        <a:spcAft>
                          <a:spcPts val="0"/>
                        </a:spcAft>
                        <a:buClrTx/>
                        <a:buSzPts val="1200"/>
                        <a:buFont typeface="Arial" panose="020B0604020202020204" pitchFamily="34" charset="0"/>
                        <a:buNone/>
                        <a:tabLst/>
                        <a:defRPr/>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0"/>
                        </a:spcAft>
                        <a:buClrTx/>
                        <a:buSzPts val="1200"/>
                        <a:buFont typeface="Arial" panose="020B0604020202020204" pitchFamily="34" charset="0"/>
                        <a:buNone/>
                        <a:tabLst/>
                        <a:defRPr/>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Aft>
                          <a:spcPts val="0"/>
                        </a:spcAft>
                        <a:buSzPts val="1200"/>
                        <a:buFont typeface="Arial" panose="020B0604020202020204" pitchFamily="34" charset="0"/>
                        <a:buNone/>
                      </a:pPr>
                      <a:endParaRPr lang="en-US" sz="20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4766147"/>
                  </a:ext>
                </a:extLst>
              </a:tr>
            </a:tbl>
          </a:graphicData>
        </a:graphic>
      </p:graphicFrame>
      <p:pic>
        <p:nvPicPr>
          <p:cNvPr id="7" name="Picture 6"/>
          <p:cNvPicPr>
            <a:picLocks noChangeAspect="1"/>
          </p:cNvPicPr>
          <p:nvPr/>
        </p:nvPicPr>
        <p:blipFill>
          <a:blip r:embed="rId2"/>
          <a:stretch>
            <a:fillRect/>
          </a:stretch>
        </p:blipFill>
        <p:spPr>
          <a:xfrm>
            <a:off x="3226183" y="2238846"/>
            <a:ext cx="2855743" cy="2684381"/>
          </a:xfrm>
          <a:prstGeom prst="ellipse">
            <a:avLst/>
          </a:prstGeom>
          <a:ln>
            <a:noFill/>
          </a:ln>
          <a:effectLst>
            <a:softEdge rad="112500"/>
          </a:effectLst>
        </p:spPr>
      </p:pic>
      <p:graphicFrame>
        <p:nvGraphicFramePr>
          <p:cNvPr id="8" name="Table 7"/>
          <p:cNvGraphicFramePr>
            <a:graphicFrameLocks noGrp="1"/>
          </p:cNvGraphicFramePr>
          <p:nvPr>
            <p:extLst>
              <p:ext uri="{D42A27DB-BD31-4B8C-83A1-F6EECF244321}">
                <p14:modId xmlns:p14="http://schemas.microsoft.com/office/powerpoint/2010/main" val="1727249981"/>
              </p:ext>
            </p:extLst>
          </p:nvPr>
        </p:nvGraphicFramePr>
        <p:xfrm>
          <a:off x="6311118" y="1254238"/>
          <a:ext cx="5690382" cy="4179153"/>
        </p:xfrm>
        <a:graphic>
          <a:graphicData uri="http://schemas.openxmlformats.org/drawingml/2006/table">
            <a:tbl>
              <a:tblPr firstRow="1" bandRow="1">
                <a:tableStyleId>{5C22544A-7EE6-4342-B048-85BDC9FD1C3A}</a:tableStyleId>
              </a:tblPr>
              <a:tblGrid>
                <a:gridCol w="3166404">
                  <a:extLst>
                    <a:ext uri="{9D8B030D-6E8A-4147-A177-3AD203B41FA5}">
                      <a16:colId xmlns:a16="http://schemas.microsoft.com/office/drawing/2014/main" val="3255424733"/>
                    </a:ext>
                  </a:extLst>
                </a:gridCol>
                <a:gridCol w="2523978">
                  <a:extLst>
                    <a:ext uri="{9D8B030D-6E8A-4147-A177-3AD203B41FA5}">
                      <a16:colId xmlns:a16="http://schemas.microsoft.com/office/drawing/2014/main" val="3547848784"/>
                    </a:ext>
                  </a:extLst>
                </a:gridCol>
              </a:tblGrid>
              <a:tr h="954667">
                <a:tc>
                  <a:txBody>
                    <a:bodyPr/>
                    <a:lstStyle/>
                    <a:p>
                      <a:pPr algn="ctr">
                        <a:lnSpc>
                          <a:spcPct val="115000"/>
                        </a:lnSpc>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rPr>
                        <a:t>Nhóm</a:t>
                      </a:r>
                      <a:r>
                        <a:rPr lang="en-US" sz="2400" b="1" dirty="0">
                          <a:solidFill>
                            <a:srgbClr val="FF0000"/>
                          </a:solidFill>
                          <a:effectLst/>
                          <a:latin typeface="Times New Roman" panose="02020603050405020304" pitchFamily="18" charset="0"/>
                          <a:ea typeface="Times New Roman" panose="02020603050405020304" pitchFamily="18" charset="0"/>
                        </a:rPr>
                        <a:t> 3 + 4</a:t>
                      </a:r>
                      <a:endParaRPr lang="en-US" sz="2400" dirty="0">
                        <a:solidFill>
                          <a:srgbClr val="FF0000"/>
                        </a:solidFill>
                        <a:effectLst/>
                        <a:latin typeface="Times New Roman" panose="02020603050405020304" pitchFamily="18" charset="0"/>
                        <a:ea typeface="Times New Roman" panose="02020603050405020304" pitchFamily="18" charset="0"/>
                      </a:endParaRPr>
                    </a:p>
                    <a:p>
                      <a:pPr algn="ctr"/>
                      <a:r>
                        <a:rPr lang="en-US" sz="2400" b="1" dirty="0">
                          <a:solidFill>
                            <a:srgbClr val="0070C0"/>
                          </a:solidFill>
                          <a:effectLst/>
                          <a:latin typeface="Times New Roman" panose="02020603050405020304" pitchFamily="18" charset="0"/>
                          <a:ea typeface="Times New Roman" panose="02020603050405020304" pitchFamily="18" charset="0"/>
                        </a:rPr>
                        <a:t>Ý </a:t>
                      </a:r>
                      <a:r>
                        <a:rPr lang="en-US" sz="2400" b="1" dirty="0" err="1">
                          <a:solidFill>
                            <a:srgbClr val="0070C0"/>
                          </a:solidFill>
                          <a:effectLst/>
                          <a:latin typeface="Times New Roman" panose="02020603050405020304" pitchFamily="18" charset="0"/>
                          <a:ea typeface="Times New Roman" panose="02020603050405020304" pitchFamily="18" charset="0"/>
                        </a:rPr>
                        <a:t>nghĩa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lời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ru</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mẹ</a:t>
                      </a:r>
                      <a:endParaRPr lang="en-US" sz="24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4271310"/>
                  </a:ext>
                </a:extLst>
              </a:tr>
              <a:tr h="3224486">
                <a:tc>
                  <a:txBody>
                    <a:bodyPr/>
                    <a:lstStyle/>
                    <a:p>
                      <a:pPr algn="just">
                        <a:lnSpc>
                          <a:spcPct val="107000"/>
                        </a:lnSpc>
                        <a:spcAft>
                          <a:spcPts val="80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Theo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a:lnSpc>
                          <a:spcPct val="115000"/>
                        </a:lnSpc>
                        <a:spcAft>
                          <a:spcPts val="0"/>
                        </a:spcAft>
                        <a:buFont typeface="+mj-lt"/>
                        <a:buNone/>
                      </a:pPr>
                      <a:endParaRPr lang="en-US" sz="20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4766147"/>
                  </a:ext>
                </a:extLst>
              </a:tr>
            </a:tbl>
          </a:graphicData>
        </a:graphic>
      </p:graphicFrame>
      <p:pic>
        <p:nvPicPr>
          <p:cNvPr id="9" name="Picture 8"/>
          <p:cNvPicPr>
            <a:picLocks noChangeAspect="1"/>
          </p:cNvPicPr>
          <p:nvPr/>
        </p:nvPicPr>
        <p:blipFill>
          <a:blip r:embed="rId3"/>
          <a:stretch>
            <a:fillRect/>
          </a:stretch>
        </p:blipFill>
        <p:spPr>
          <a:xfrm>
            <a:off x="9508438" y="2465515"/>
            <a:ext cx="2467707" cy="2231044"/>
          </a:xfrm>
          <a:prstGeom prst="ellipse">
            <a:avLst/>
          </a:prstGeom>
          <a:ln>
            <a:noFill/>
          </a:ln>
          <a:effectLst>
            <a:softEdge rad="112500"/>
          </a:effectLst>
        </p:spPr>
      </p:pic>
      <p:sp>
        <p:nvSpPr>
          <p:cNvPr id="10" name="Rectangle 9"/>
          <p:cNvSpPr/>
          <p:nvPr/>
        </p:nvSpPr>
        <p:spPr>
          <a:xfrm>
            <a:off x="3088736" y="221656"/>
            <a:ext cx="6014527" cy="646331"/>
          </a:xfrm>
          <a:prstGeom prst="rect">
            <a:avLst/>
          </a:prstGeom>
          <a:noFill/>
        </p:spPr>
        <p:txBody>
          <a:bodyPr wrap="square" lIns="91440" tIns="45720" rIns="91440" bIns="45720">
            <a:spAutoFit/>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PHIẾU HỌC TẬP 01</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336379" y="145252"/>
            <a:ext cx="1366531" cy="1102041"/>
          </a:xfrm>
          <a:prstGeom prst="ellipse">
            <a:avLst/>
          </a:prstGeom>
          <a:ln>
            <a:noFill/>
          </a:ln>
          <a:effectLst>
            <a:softEdge rad="112500"/>
          </a:effectLst>
        </p:spPr>
      </p:pic>
    </p:spTree>
    <p:extLst>
      <p:ext uri="{BB962C8B-B14F-4D97-AF65-F5344CB8AC3E}">
        <p14:creationId xmlns:p14="http://schemas.microsoft.com/office/powerpoint/2010/main" val="12911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BFB6FD0-89B1-446E-AA47-5DCA9A6A8CF4}"/>
              </a:ext>
            </a:extLst>
          </p:cNvPr>
          <p:cNvSpPr/>
          <p:nvPr/>
        </p:nvSpPr>
        <p:spPr>
          <a:xfrm>
            <a:off x="236282" y="1219201"/>
            <a:ext cx="11719436" cy="52743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ngậm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ngùi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giận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còng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rờn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thấp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giời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gầy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miếng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gầy</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E0DE1E05-6669-45FA-964C-C12C68ABE7CE}"/>
              </a:ext>
            </a:extLst>
          </p:cNvPr>
          <p:cNvSpPr/>
          <p:nvPr/>
        </p:nvSpPr>
        <p:spPr>
          <a:xfrm>
            <a:off x="4357708" y="152400"/>
            <a:ext cx="3313043" cy="94090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1, 2</a:t>
            </a:r>
          </a:p>
        </p:txBody>
      </p:sp>
    </p:spTree>
    <p:extLst>
      <p:ext uri="{BB962C8B-B14F-4D97-AF65-F5344CB8AC3E}">
        <p14:creationId xmlns:p14="http://schemas.microsoft.com/office/powerpoint/2010/main" val="153863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730705" y="1932982"/>
            <a:ext cx="2869809" cy="3235570"/>
          </a:xfrm>
          <a:prstGeom prst="rightArrow">
            <a:avLst/>
          </a:prstGeom>
          <a:blipFill>
            <a:blip r:embed="rId2"/>
            <a:tile tx="0" ty="0" sx="100000" sy="100000" flip="none" algn="tl"/>
          </a:blipFill>
          <a:ln w="1905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4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5"/>
          <p:cNvSpPr/>
          <p:nvPr/>
        </p:nvSpPr>
        <p:spPr>
          <a:xfrm>
            <a:off x="3600514" y="1623494"/>
            <a:ext cx="6260123" cy="3545058"/>
          </a:xfrm>
          <a:prstGeom prst="roundRect">
            <a:avLst/>
          </a:prstGeom>
          <a:blipFill>
            <a:blip r:embed="rId2"/>
            <a:tile tx="0" ty="0" sx="100000" sy="100000" flip="none" algn="tl"/>
          </a:blipFill>
          <a:ln w="1905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Mượn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cau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bộc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lộ</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xót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ngậm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ngùi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diện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già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dirty="0"/>
              <a:t>.</a:t>
            </a:r>
          </a:p>
        </p:txBody>
      </p:sp>
      <p:sp>
        <p:nvSpPr>
          <p:cNvPr id="9" name="Oval 8">
            <a:extLst>
              <a:ext uri="{FF2B5EF4-FFF2-40B4-BE49-F238E27FC236}">
                <a16:creationId xmlns:a16="http://schemas.microsoft.com/office/drawing/2014/main" id="{811176C1-AB74-4A3C-96D5-A3F6DAD60D6E}"/>
              </a:ext>
            </a:extLst>
          </p:cNvPr>
          <p:cNvSpPr/>
          <p:nvPr/>
        </p:nvSpPr>
        <p:spPr>
          <a:xfrm>
            <a:off x="4357708" y="152400"/>
            <a:ext cx="3313043" cy="94090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3,4</a:t>
            </a:r>
          </a:p>
        </p:txBody>
      </p:sp>
    </p:spTree>
    <p:extLst>
      <p:ext uri="{BB962C8B-B14F-4D97-AF65-F5344CB8AC3E}">
        <p14:creationId xmlns:p14="http://schemas.microsoft.com/office/powerpoint/2010/main" val="18739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213186" y="1270374"/>
            <a:ext cx="2869809" cy="3235570"/>
          </a:xfrm>
          <a:prstGeom prst="rightArrow">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b="1" dirty="0" err="1">
                <a:solidFill>
                  <a:srgbClr val="0D0D0D"/>
                </a:solidFill>
                <a:latin typeface="Times New Roman" panose="02020603050405020304" pitchFamily="18" charset="0"/>
                <a:ea typeface="Times New Roman" panose="02020603050405020304" pitchFamily="18" charset="0"/>
              </a:rPr>
              <a:t>Thông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điệp</a:t>
            </a:r>
            <a:endParaRPr lang="en-US" sz="2800" dirty="0">
              <a:effectLst/>
              <a:latin typeface="Times New Roman" panose="02020603050405020304" pitchFamily="18" charset="0"/>
              <a:ea typeface="Times New Roman" panose="02020603050405020304" pitchFamily="18" charset="0"/>
            </a:endParaRPr>
          </a:p>
        </p:txBody>
      </p:sp>
      <p:sp>
        <p:nvSpPr>
          <p:cNvPr id="6" name="Rounded Rectangle 5"/>
          <p:cNvSpPr/>
          <p:nvPr/>
        </p:nvSpPr>
        <p:spPr>
          <a:xfrm>
            <a:off x="4175760" y="331304"/>
            <a:ext cx="7287370" cy="6083564"/>
          </a:xfrm>
          <a:prstGeom prst="roundRec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buồn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day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lìa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cõi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muốn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gửi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gắm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giây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nhắc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nhở</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thấu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2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fade">
                                      <p:cBhvr>
                                        <p:cTn id="50" dur="1000"/>
                                        <p:tgtEl>
                                          <p:spTgt spid="6">
                                            <p:txEl>
                                              <p:pRg st="1" end="1"/>
                                            </p:txEl>
                                          </p:spTgt>
                                        </p:tgtEl>
                                      </p:cBhvr>
                                    </p:animEffect>
                                    <p:anim calcmode="lin" valueType="num">
                                      <p:cBhvr>
                                        <p:cTn id="5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1000"/>
                                        <p:tgtEl>
                                          <p:spTgt spid="6">
                                            <p:txEl>
                                              <p:pRg st="2" end="2"/>
                                            </p:txEl>
                                          </p:spTgt>
                                        </p:tgtEl>
                                      </p:cBhvr>
                                    </p:animEffect>
                                    <p:anim calcmode="lin" valueType="num">
                                      <p:cBhvr>
                                        <p:cTn id="5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224954" y="1909183"/>
            <a:ext cx="2873779" cy="698456"/>
          </a:xfrm>
          <a:custGeom>
            <a:avLst/>
            <a:gdLst/>
            <a:ahLst/>
            <a:cxnLst/>
            <a:rect l="0" t="0" r="0" b="0"/>
            <a:pathLst>
              <a:path>
                <a:moveTo>
                  <a:pt x="0" y="0"/>
                </a:moveTo>
                <a:lnTo>
                  <a:pt x="0" y="187497"/>
                </a:lnTo>
                <a:lnTo>
                  <a:pt x="2873779" y="187497"/>
                </a:lnTo>
                <a:lnTo>
                  <a:pt x="2873779" y="698456"/>
                </a:lnTo>
              </a:path>
            </a:pathLst>
          </a:cu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1" name="Freeform 10"/>
          <p:cNvSpPr/>
          <p:nvPr/>
        </p:nvSpPr>
        <p:spPr>
          <a:xfrm>
            <a:off x="3393365" y="1909183"/>
            <a:ext cx="2831588" cy="698456"/>
          </a:xfrm>
          <a:custGeom>
            <a:avLst/>
            <a:gdLst/>
            <a:ahLst/>
            <a:cxnLst/>
            <a:rect l="0" t="0" r="0" b="0"/>
            <a:pathLst>
              <a:path>
                <a:moveTo>
                  <a:pt x="2831588" y="0"/>
                </a:moveTo>
                <a:lnTo>
                  <a:pt x="2831588" y="187497"/>
                </a:lnTo>
                <a:lnTo>
                  <a:pt x="0" y="187497"/>
                </a:lnTo>
                <a:lnTo>
                  <a:pt x="0" y="698456"/>
                </a:lnTo>
              </a:path>
            </a:pathLst>
          </a:cu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4427010" y="1044811"/>
            <a:ext cx="3595886" cy="864372"/>
          </a:xfrm>
          <a:custGeom>
            <a:avLst/>
            <a:gdLst>
              <a:gd name="connsiteX0" fmla="*/ 0 w 3595886"/>
              <a:gd name="connsiteY0" fmla="*/ 0 h 864372"/>
              <a:gd name="connsiteX1" fmla="*/ 3595886 w 3595886"/>
              <a:gd name="connsiteY1" fmla="*/ 0 h 864372"/>
              <a:gd name="connsiteX2" fmla="*/ 3595886 w 3595886"/>
              <a:gd name="connsiteY2" fmla="*/ 864372 h 864372"/>
              <a:gd name="connsiteX3" fmla="*/ 0 w 3595886"/>
              <a:gd name="connsiteY3" fmla="*/ 864372 h 864372"/>
              <a:gd name="connsiteX4" fmla="*/ 0 w 3595886"/>
              <a:gd name="connsiteY4" fmla="*/ 0 h 864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886" h="864372">
                <a:moveTo>
                  <a:pt x="0" y="0"/>
                </a:moveTo>
                <a:lnTo>
                  <a:pt x="3595886" y="0"/>
                </a:lnTo>
                <a:lnTo>
                  <a:pt x="3595886" y="864372"/>
                </a:lnTo>
                <a:lnTo>
                  <a:pt x="0" y="864372"/>
                </a:lnTo>
                <a:lnTo>
                  <a:pt x="0" y="0"/>
                </a:lnTo>
                <a:close/>
              </a:path>
            </a:pathLst>
          </a:custGeom>
          <a:solidFill>
            <a:schemeClr val="accent2">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err="1">
                <a:solidFill>
                  <a:schemeClr val="tx1"/>
                </a:solidFill>
                <a:latin typeface="Times New Roman" panose="02020603050405020304" pitchFamily="18" charset="0"/>
                <a:cs typeface="Times New Roman" panose="02020603050405020304" pitchFamily="18" charset="0"/>
              </a:rPr>
              <a:t>Tổng</a:t>
            </a:r>
            <a:r>
              <a:rPr lang="en-US" sz="3600" b="1" kern="1200" dirty="0">
                <a:solidFill>
                  <a:schemeClr val="tx1"/>
                </a:solidFill>
                <a:latin typeface="Times New Roman" panose="02020603050405020304" pitchFamily="18" charset="0"/>
                <a:cs typeface="Times New Roman" panose="02020603050405020304" pitchFamily="18" charset="0"/>
              </a:rPr>
              <a:t> </a:t>
            </a:r>
            <a:r>
              <a:rPr lang="en-US" sz="3600" b="1" kern="1200" dirty="0" err="1">
                <a:solidFill>
                  <a:schemeClr val="tx1"/>
                </a:solidFill>
                <a:latin typeface="Times New Roman" panose="02020603050405020304" pitchFamily="18" charset="0"/>
                <a:cs typeface="Times New Roman" panose="02020603050405020304" pitchFamily="18" charset="0"/>
              </a:rPr>
              <a:t>kết</a:t>
            </a:r>
            <a:endParaRPr lang="en-US" sz="3600" kern="1200" dirty="0">
              <a:solidFill>
                <a:schemeClr val="tx1"/>
              </a:solidFill>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6200775" y="1871663"/>
            <a:ext cx="5331096" cy="4443412"/>
            <a:chOff x="6200775" y="1871663"/>
            <a:chExt cx="5331096" cy="4232493"/>
          </a:xfrm>
        </p:grpSpPr>
        <p:sp>
          <p:nvSpPr>
            <p:cNvPr id="14" name="Freeform 13"/>
            <p:cNvSpPr/>
            <p:nvPr/>
          </p:nvSpPr>
          <p:spPr>
            <a:xfrm>
              <a:off x="6665595" y="2607640"/>
              <a:ext cx="4866276" cy="3496516"/>
            </a:xfrm>
            <a:custGeom>
              <a:avLst/>
              <a:gdLst>
                <a:gd name="connsiteX0" fmla="*/ 0 w 4866276"/>
                <a:gd name="connsiteY0" fmla="*/ 0 h 3496516"/>
                <a:gd name="connsiteX1" fmla="*/ 4866276 w 4866276"/>
                <a:gd name="connsiteY1" fmla="*/ 0 h 3496516"/>
                <a:gd name="connsiteX2" fmla="*/ 4866276 w 4866276"/>
                <a:gd name="connsiteY2" fmla="*/ 3496516 h 3496516"/>
                <a:gd name="connsiteX3" fmla="*/ 0 w 4866276"/>
                <a:gd name="connsiteY3" fmla="*/ 3496516 h 3496516"/>
                <a:gd name="connsiteX4" fmla="*/ 0 w 4866276"/>
                <a:gd name="connsiteY4" fmla="*/ 0 h 3496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6276" h="3496516">
                  <a:moveTo>
                    <a:pt x="0" y="0"/>
                  </a:moveTo>
                  <a:lnTo>
                    <a:pt x="4866276" y="0"/>
                  </a:lnTo>
                  <a:lnTo>
                    <a:pt x="4866276" y="3496516"/>
                  </a:lnTo>
                  <a:lnTo>
                    <a:pt x="0" y="3496516"/>
                  </a:lnTo>
                  <a:lnTo>
                    <a:pt x="0" y="0"/>
                  </a:lnTo>
                  <a:close/>
                </a:path>
              </a:pathLst>
            </a:custGeom>
            <a:solidFill>
              <a:schemeClr val="accent3">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1" kern="1200" dirty="0" err="1">
                  <a:solidFill>
                    <a:schemeClr val="tx1"/>
                  </a:solidFill>
                  <a:latin typeface="Times New Roman" panose="02020603050405020304" pitchFamily="18" charset="0"/>
                  <a:cs typeface="Times New Roman" panose="02020603050405020304" pitchFamily="18" charset="0"/>
                </a:rPr>
                <a:t>Nghệ</a:t>
              </a:r>
              <a:r>
                <a:rPr lang="en-US" sz="2800" b="1" i="1" kern="1200" dirty="0">
                  <a:solidFill>
                    <a:schemeClr val="tx1"/>
                  </a:solidFill>
                  <a:latin typeface="Times New Roman" panose="02020603050405020304" pitchFamily="18" charset="0"/>
                  <a:cs typeface="Times New Roman" panose="02020603050405020304" pitchFamily="18" charset="0"/>
                </a:rPr>
                <a:t> </a:t>
              </a:r>
              <a:r>
                <a:rPr lang="en-US" sz="2800" b="1" i="1" kern="1200" dirty="0" err="1">
                  <a:solidFill>
                    <a:schemeClr val="tx1"/>
                  </a:solidFill>
                  <a:latin typeface="Times New Roman" panose="02020603050405020304" pitchFamily="18" charset="0"/>
                  <a:cs typeface="Times New Roman" panose="02020603050405020304" pitchFamily="18" charset="0"/>
                </a:rPr>
                <a:t>thuật</a:t>
              </a:r>
              <a:endParaRPr lang="en-US" sz="2800" b="1" i="1" kern="1200" dirty="0">
                <a:solidFill>
                  <a:schemeClr val="tx1"/>
                </a:solidFill>
                <a:latin typeface="Times New Roman" panose="02020603050405020304" pitchFamily="18" charset="0"/>
                <a:cs typeface="Times New Roman" panose="02020603050405020304" pitchFamily="18" charset="0"/>
              </a:endParaRPr>
            </a:p>
            <a:p>
              <a:pPr marR="30480" algn="just">
                <a:lnSpc>
                  <a:spcPct val="107000"/>
                </a:lnSpc>
                <a:spcAft>
                  <a:spcPts val="1200"/>
                </a:spcAft>
              </a:pPr>
              <a:r>
                <a:rPr lang="vi-VN" sz="2800" kern="1200" dirty="0">
                  <a:solidFill>
                    <a:schemeClr val="tx1"/>
                  </a:solidFill>
                  <a:latin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 name="Straight Arrow Connector 2"/>
            <p:cNvCxnSpPr/>
            <p:nvPr/>
          </p:nvCxnSpPr>
          <p:spPr>
            <a:xfrm>
              <a:off x="6200775" y="1871663"/>
              <a:ext cx="2943225" cy="70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960226" y="1871663"/>
            <a:ext cx="5240549" cy="4316437"/>
            <a:chOff x="960226" y="1871663"/>
            <a:chExt cx="5240549" cy="4316437"/>
          </a:xfrm>
        </p:grpSpPr>
        <p:sp>
          <p:nvSpPr>
            <p:cNvPr id="13" name="Freeform 12"/>
            <p:cNvSpPr/>
            <p:nvPr/>
          </p:nvSpPr>
          <p:spPr>
            <a:xfrm>
              <a:off x="960226" y="2607640"/>
              <a:ext cx="4866276" cy="3580460"/>
            </a:xfrm>
            <a:custGeom>
              <a:avLst/>
              <a:gdLst>
                <a:gd name="connsiteX0" fmla="*/ 0 w 4866276"/>
                <a:gd name="connsiteY0" fmla="*/ 0 h 3580460"/>
                <a:gd name="connsiteX1" fmla="*/ 4866276 w 4866276"/>
                <a:gd name="connsiteY1" fmla="*/ 0 h 3580460"/>
                <a:gd name="connsiteX2" fmla="*/ 4866276 w 4866276"/>
                <a:gd name="connsiteY2" fmla="*/ 3580460 h 3580460"/>
                <a:gd name="connsiteX3" fmla="*/ 0 w 4866276"/>
                <a:gd name="connsiteY3" fmla="*/ 3580460 h 3580460"/>
                <a:gd name="connsiteX4" fmla="*/ 0 w 4866276"/>
                <a:gd name="connsiteY4" fmla="*/ 0 h 358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6276" h="3580460">
                  <a:moveTo>
                    <a:pt x="0" y="0"/>
                  </a:moveTo>
                  <a:lnTo>
                    <a:pt x="4866276" y="0"/>
                  </a:lnTo>
                  <a:lnTo>
                    <a:pt x="4866276" y="3580460"/>
                  </a:lnTo>
                  <a:lnTo>
                    <a:pt x="0" y="3580460"/>
                  </a:lnTo>
                  <a:lnTo>
                    <a:pt x="0" y="0"/>
                  </a:lnTo>
                  <a:close/>
                </a:path>
              </a:pathLst>
            </a:custGeom>
            <a:solidFill>
              <a:schemeClr val="accent3">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1" kern="1200" dirty="0" err="1">
                  <a:solidFill>
                    <a:schemeClr val="tx1"/>
                  </a:solidFill>
                  <a:latin typeface="Times New Roman" panose="02020603050405020304" pitchFamily="18" charset="0"/>
                  <a:cs typeface="Times New Roman" panose="02020603050405020304" pitchFamily="18" charset="0"/>
                </a:rPr>
                <a:t>Nội</a:t>
              </a:r>
              <a:r>
                <a:rPr lang="en-US" sz="2800" b="1" i="1" kern="1200" dirty="0">
                  <a:solidFill>
                    <a:schemeClr val="tx1"/>
                  </a:solidFill>
                  <a:latin typeface="Times New Roman" panose="02020603050405020304" pitchFamily="18" charset="0"/>
                  <a:cs typeface="Times New Roman" panose="02020603050405020304" pitchFamily="18" charset="0"/>
                </a:rPr>
                <a:t> dung</a:t>
              </a:r>
            </a:p>
            <a:p>
              <a:pPr lvl="0" algn="just" defTabSz="1244600">
                <a:lnSpc>
                  <a:spcPct val="90000"/>
                </a:lnSpc>
                <a:spcBef>
                  <a:spcPct val="0"/>
                </a:spcBef>
                <a:spcAft>
                  <a:spcPct val="35000"/>
                </a:spcAft>
              </a:pPr>
              <a:r>
                <a:rPr lang="pt-B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tủi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quỹ</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3300413" y="1871663"/>
              <a:ext cx="2900362" cy="70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33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2"/>
          <a:stretch>
            <a:fillRect/>
          </a:stretch>
        </p:blipFill>
        <p:spPr>
          <a:xfrm>
            <a:off x="-79513" y="0"/>
            <a:ext cx="12192000" cy="6858000"/>
          </a:xfrm>
          <a:prstGeom prst="rect">
            <a:avLst/>
          </a:prstGeom>
        </p:spPr>
      </p:pic>
      <p:sp>
        <p:nvSpPr>
          <p:cNvPr id="10" name="Rectangle 9"/>
          <p:cNvSpPr/>
          <p:nvPr/>
        </p:nvSpPr>
        <p:spPr>
          <a:xfrm>
            <a:off x="3710609" y="705868"/>
            <a:ext cx="3975652" cy="1569660"/>
          </a:xfrm>
          <a:prstGeom prst="rect">
            <a:avLst/>
          </a:prstGeom>
          <a:noFill/>
        </p:spPr>
        <p:txBody>
          <a:bodyPr wrap="square" lIns="91440" tIns="45720" rIns="91440" bIns="45720">
            <a:spAutoFit/>
          </a:bodyPr>
          <a:lstStyle/>
          <a:p>
            <a:pPr algn="ctr"/>
            <a:r>
              <a:rPr lang="en-US" sz="96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MẸ</a:t>
            </a:r>
            <a:r>
              <a:rPr lang="en-US" sz="9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373CDEEA-C7E5-46A9-B223-F9094A3C9B90}"/>
              </a:ext>
            </a:extLst>
          </p:cNvPr>
          <p:cNvSpPr txBox="1"/>
          <p:nvPr/>
        </p:nvSpPr>
        <p:spPr>
          <a:xfrm>
            <a:off x="5559288" y="2275528"/>
            <a:ext cx="6188764" cy="718466"/>
          </a:xfrm>
          <a:prstGeom prst="rect">
            <a:avLst/>
          </a:prstGeom>
          <a:noFill/>
        </p:spPr>
        <p:txBody>
          <a:bodyPr wrap="square">
            <a:spAutoFit/>
          </a:bodyPr>
          <a:lstStyle/>
          <a:p>
            <a:pPr algn="ctr">
              <a:lnSpc>
                <a:spcPct val="107000"/>
              </a:lnSpc>
              <a:spcAft>
                <a:spcPts val="800"/>
              </a:spcAft>
            </a:pP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Đỗ</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Lai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84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925B7DC-2658-4EDA-A825-C58C5D10A8DE}"/>
              </a:ext>
            </a:extLst>
          </p:cNvPr>
          <p:cNvSpPr/>
          <p:nvPr/>
        </p:nvSpPr>
        <p:spPr>
          <a:xfrm>
            <a:off x="4850296" y="0"/>
            <a:ext cx="3352800" cy="164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VẬN DỤNG</a:t>
            </a:r>
          </a:p>
        </p:txBody>
      </p:sp>
      <p:sp>
        <p:nvSpPr>
          <p:cNvPr id="6" name="TextBox 5">
            <a:extLst>
              <a:ext uri="{FF2B5EF4-FFF2-40B4-BE49-F238E27FC236}">
                <a16:creationId xmlns:a16="http://schemas.microsoft.com/office/drawing/2014/main" id="{B9B55C8C-35D6-46C3-8B27-89CB764ECD7B}"/>
              </a:ext>
            </a:extLst>
          </p:cNvPr>
          <p:cNvSpPr txBox="1"/>
          <p:nvPr/>
        </p:nvSpPr>
        <p:spPr>
          <a:xfrm>
            <a:off x="901149" y="2555150"/>
            <a:ext cx="10098156" cy="1384995"/>
          </a:xfrm>
          <a:prstGeom prst="rect">
            <a:avLst/>
          </a:prstGeom>
          <a:solidFill>
            <a:schemeClr val="accent2">
              <a:lumMod val="20000"/>
              <a:lumOff val="80000"/>
            </a:schemeClr>
          </a:solidFill>
          <a:ln>
            <a:solidFill>
              <a:srgbClr val="FF0000"/>
            </a:solidFill>
          </a:ln>
        </p:spPr>
        <p:txBody>
          <a:bodyPr wrap="square">
            <a:spAutoFit/>
          </a:bodyPr>
          <a:lstStyle/>
          <a:p>
            <a:pPr algn="just"/>
            <a:r>
              <a:rPr lang="vi-VN" sz="2800" b="0" i="0" dirty="0">
                <a:solidFill>
                  <a:srgbClr val="000000"/>
                </a:solidFill>
                <a:effectLst/>
                <a:latin typeface="+mj-lt"/>
              </a:rPr>
              <a:t>Quan sát người thân trong gia đình của mình qua năm tháng, em thấy họ có những thay đổi như thế nào? Em có cảm xúc gì khi nhận ra những thay đổi ấy?</a:t>
            </a:r>
            <a:endParaRPr lang="en-US" dirty="0"/>
          </a:p>
        </p:txBody>
      </p:sp>
    </p:spTree>
    <p:extLst>
      <p:ext uri="{BB962C8B-B14F-4D97-AF65-F5344CB8AC3E}">
        <p14:creationId xmlns:p14="http://schemas.microsoft.com/office/powerpoint/2010/main" val="98866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099256" y="218941"/>
            <a:ext cx="8139448" cy="875763"/>
          </a:xfrm>
          <a:prstGeom prst="round2SameRect">
            <a:avLst/>
          </a:prstGeom>
          <a:solidFill>
            <a:schemeClr val="accent2">
              <a:lumMod val="60000"/>
              <a:lumOff val="4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800"/>
              </a:spcAft>
              <a:buClrTx/>
              <a:buSzTx/>
              <a:buFontTx/>
              <a:buNone/>
              <a:tabLst>
                <a:tab pos="0" algn="l"/>
                <a:tab pos="57150" algn="l"/>
              </a:tabLst>
              <a:defRPr/>
            </a:pPr>
            <a:r>
              <a:rPr kumimoji="0" lang="fr-FR" sz="36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mn-cs"/>
              </a:rPr>
              <a:t>HOẠT ĐỘNG KHỞI ĐỘNG</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459141" y="1208745"/>
            <a:ext cx="9608592" cy="923330"/>
          </a:xfrm>
          <a:prstGeom prst="rect">
            <a:avLst/>
          </a:prstGeom>
          <a:solidFill>
            <a:schemeClr val="bg2">
              <a:lumMod val="9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Trò</a:t>
            </a: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chơi</a:t>
            </a: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a:t>
            </a:r>
            <a:r>
              <a:rPr kumimoji="0" lang="en-US" sz="5400" b="1" i="0" u="none" strike="noStrike" kern="1200" cap="none" spc="0" normalizeH="0" noProof="0" dirty="0">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NHANH NHƯ CHỚP</a:t>
            </a:r>
            <a:endPar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
        <p:nvSpPr>
          <p:cNvPr id="11" name="Right Arrow Callout 10"/>
          <p:cNvSpPr/>
          <p:nvPr/>
        </p:nvSpPr>
        <p:spPr>
          <a:xfrm>
            <a:off x="682580" y="2756079"/>
            <a:ext cx="3271234" cy="3284113"/>
          </a:xfrm>
          <a:prstGeom prst="rightArrowCallou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080563" y="3675738"/>
            <a:ext cx="1367682" cy="1323439"/>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Luật</a:t>
            </a:r>
            <a:r>
              <a:rPr kumimoji="0" lang="en-US" sz="4000" b="1" i="0" u="none" strike="noStrike" kern="1200" cap="none" spc="0" normalizeH="0" baseline="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chơi</a:t>
            </a:r>
            <a:endParaRPr kumimoji="0" lang="en-US" sz="4000" b="1" i="0" u="none" strike="noStrike" kern="1200" cap="none" spc="0" normalizeH="0" baseline="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endParaRPr>
          </a:p>
        </p:txBody>
      </p:sp>
      <p:sp>
        <p:nvSpPr>
          <p:cNvPr id="16" name="Pentagon 15"/>
          <p:cNvSpPr/>
          <p:nvPr/>
        </p:nvSpPr>
        <p:spPr>
          <a:xfrm>
            <a:off x="4095480" y="5254577"/>
            <a:ext cx="7984901" cy="991673"/>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defRPr/>
            </a:pPr>
            <a:r>
              <a:rPr lang="en-US" sz="2800" dirty="0">
                <a:solidFill>
                  <a:schemeClr val="tx1"/>
                </a:solidFill>
                <a:latin typeface="Times New Roman" panose="02020603050405020304" pitchFamily="18" charset="0"/>
                <a:ea typeface="Times New Roman" panose="02020603050405020304" pitchFamily="18" charset="0"/>
              </a:rPr>
              <a:t>+</a:t>
            </a:r>
            <a:r>
              <a:rPr lang="en-US" sz="2800" dirty="0" err="1">
                <a:solidFill>
                  <a:schemeClr val="tx1"/>
                </a:solidFill>
                <a:latin typeface="Times New Roman" panose="02020603050405020304" pitchFamily="18" charset="0"/>
                <a:ea typeface="Times New Roman" panose="02020603050405020304" pitchFamily="18" charset="0"/>
              </a:rPr>
              <a:t>Trong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thời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gian</a:t>
            </a:r>
            <a:r>
              <a:rPr lang="en-US" sz="2800" dirty="0">
                <a:solidFill>
                  <a:schemeClr val="tx1"/>
                </a:solidFill>
                <a:latin typeface="Times New Roman" panose="02020603050405020304" pitchFamily="18" charset="0"/>
                <a:ea typeface="Times New Roman" panose="02020603050405020304" pitchFamily="18" charset="0"/>
              </a:rPr>
              <a:t> 2 </a:t>
            </a:r>
            <a:r>
              <a:rPr lang="en-US" sz="2800" dirty="0" err="1">
                <a:solidFill>
                  <a:schemeClr val="tx1"/>
                </a:solidFill>
                <a:latin typeface="Times New Roman" panose="02020603050405020304" pitchFamily="18" charset="0"/>
                <a:ea typeface="Times New Roman" panose="02020603050405020304" pitchFamily="18" charset="0"/>
              </a:rPr>
              <a:t>phút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đội</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nào</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viết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được</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nhiều</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đáp</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án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đúng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lên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bảng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nhất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sẽ</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thắng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cuộc</a:t>
            </a:r>
            <a:r>
              <a:rPr lang="en-US" sz="2800" dirty="0">
                <a:solidFill>
                  <a:schemeClr val="tx1"/>
                </a:solidFill>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endParaRPr>
          </a:p>
        </p:txBody>
      </p:sp>
      <p:sp>
        <p:nvSpPr>
          <p:cNvPr id="17" name="Pentagon 16"/>
          <p:cNvSpPr/>
          <p:nvPr/>
        </p:nvSpPr>
        <p:spPr>
          <a:xfrm>
            <a:off x="4095480" y="3693326"/>
            <a:ext cx="7984901" cy="1422494"/>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3200" dirty="0">
                <a:solidFill>
                  <a:schemeClr val="tx1"/>
                </a:solidFill>
                <a:effectLst/>
                <a:latin typeface="Times New Roman" panose="02020603050405020304" pitchFamily="18" charset="0"/>
                <a:ea typeface="Times New Roman" panose="02020603050405020304" pitchFamily="18" charset="0"/>
              </a:rPr>
              <a:t>+</a:t>
            </a:r>
            <a:r>
              <a:rPr lang="en-US" sz="3200" dirty="0" err="1">
                <a:solidFill>
                  <a:schemeClr val="tx1"/>
                </a:solidFill>
                <a:effectLst/>
                <a:latin typeface="Times New Roman" panose="02020603050405020304" pitchFamily="18" charset="0"/>
                <a:ea typeface="Times New Roman" panose="02020603050405020304" pitchFamily="18" charset="0"/>
              </a:rPr>
              <a:t>Yêu</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cầu</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kể</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tên</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những</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bài</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hát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bài</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thơ</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viết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về</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mẹ</a:t>
            </a:r>
            <a:r>
              <a:rPr lang="en-US" sz="3200" dirty="0">
                <a:solidFill>
                  <a:schemeClr val="tx1"/>
                </a:solidFill>
                <a:effectLst/>
                <a:latin typeface="Times New Roman" panose="02020603050405020304" pitchFamily="18" charset="0"/>
                <a:ea typeface="Times New Roman" panose="02020603050405020304" pitchFamily="18" charset="0"/>
              </a:rPr>
              <a:t>.</a:t>
            </a:r>
          </a:p>
        </p:txBody>
      </p:sp>
      <p:sp>
        <p:nvSpPr>
          <p:cNvPr id="10" name="Pentagon 9"/>
          <p:cNvSpPr/>
          <p:nvPr/>
        </p:nvSpPr>
        <p:spPr>
          <a:xfrm>
            <a:off x="4095482" y="2562896"/>
            <a:ext cx="7984901" cy="991673"/>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Chia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4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7154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6" grpId="0" animBg="1"/>
      <p:bldP spid="1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stretch>
            <a:fillRect/>
          </a:stretch>
        </p:blipFill>
        <p:spPr>
          <a:xfrm>
            <a:off x="0" y="0"/>
            <a:ext cx="12192000" cy="6858000"/>
          </a:xfrm>
          <a:prstGeom prst="rect">
            <a:avLst/>
          </a:prstGeom>
        </p:spPr>
      </p:pic>
      <p:sp>
        <p:nvSpPr>
          <p:cNvPr id="5" name="Plaque 4"/>
          <p:cNvSpPr/>
          <p:nvPr/>
        </p:nvSpPr>
        <p:spPr>
          <a:xfrm>
            <a:off x="-1" y="0"/>
            <a:ext cx="12192000" cy="3043646"/>
          </a:xfrm>
          <a:prstGeom prst="plaqu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spcAft>
                <a:spcPts val="0"/>
              </a:spcAft>
            </a:pPr>
            <a:r>
              <a:rPr lang="en-US" sz="2800" i="1" dirty="0" err="1">
                <a:solidFill>
                  <a:schemeClr val="bg1"/>
                </a:solidFill>
                <a:latin typeface="Times New Roman" panose="02020603050405020304" pitchFamily="18" charset="0"/>
                <a:ea typeface="Times New Roman" panose="02020603050405020304" pitchFamily="18" charset="0"/>
              </a:rPr>
              <a:t>Gia</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đình</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là</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cái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nôi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nuôi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dưỡng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cả</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đời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sống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vật</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chất</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lẫn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tâm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hồn</a:t>
            </a:r>
            <a:r>
              <a:rPr lang="en-US" sz="2800" i="1" dirty="0">
                <a:solidFill>
                  <a:schemeClr val="bg1"/>
                </a:solidFill>
                <a:latin typeface="Times New Roman" panose="02020603050405020304" pitchFamily="18" charset="0"/>
                <a:ea typeface="Times New Roman" panose="02020603050405020304" pitchFamily="18" charset="0"/>
              </a:rPr>
              <a:t> con </a:t>
            </a:r>
            <a:r>
              <a:rPr lang="en-US" sz="2800" i="1" dirty="0" err="1">
                <a:solidFill>
                  <a:schemeClr val="bg1"/>
                </a:solidFill>
                <a:latin typeface="Times New Roman" panose="02020603050405020304" pitchFamily="18" charset="0"/>
                <a:ea typeface="Times New Roman" panose="02020603050405020304" pitchFamily="18" charset="0"/>
              </a:rPr>
              <a:t>người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Mỗi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người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lớn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lên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đều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nhờ</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sự</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nuôi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nấng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yêu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thương</a:t>
            </a:r>
            <a:r>
              <a:rPr lang="en-US" sz="2800" i="1" dirty="0">
                <a:solidFill>
                  <a:schemeClr val="bg1"/>
                </a:solidFill>
                <a:latin typeface="Times New Roman" panose="02020603050405020304" pitchFamily="18" charset="0"/>
                <a:ea typeface="Times New Roman" panose="02020603050405020304" pitchFamily="18" charset="0"/>
              </a:rPr>
              <a:t> , </a:t>
            </a:r>
            <a:r>
              <a:rPr lang="en-US" sz="2800" i="1" dirty="0" err="1">
                <a:solidFill>
                  <a:schemeClr val="bg1"/>
                </a:solidFill>
                <a:latin typeface="Times New Roman" panose="02020603050405020304" pitchFamily="18" charset="0"/>
                <a:ea typeface="Times New Roman" panose="02020603050405020304" pitchFamily="18" charset="0"/>
              </a:rPr>
              <a:t>dạy</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bảo</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của</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ông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bà</a:t>
            </a:r>
            <a:r>
              <a:rPr lang="en-US" sz="2800" i="1" dirty="0">
                <a:solidFill>
                  <a:schemeClr val="bg1"/>
                </a:solidFill>
                <a:latin typeface="Times New Roman" panose="02020603050405020304" pitchFamily="18" charset="0"/>
                <a:ea typeface="Times New Roman" panose="02020603050405020304" pitchFamily="18" charset="0"/>
              </a:rPr>
              <a:t>, cha </a:t>
            </a:r>
            <a:r>
              <a:rPr lang="en-US" sz="2800" i="1" dirty="0" err="1">
                <a:solidFill>
                  <a:schemeClr val="bg1"/>
                </a:solidFill>
                <a:latin typeface="Times New Roman" panose="02020603050405020304" pitchFamily="18" charset="0"/>
                <a:ea typeface="Times New Roman" panose="02020603050405020304" pitchFamily="18" charset="0"/>
              </a:rPr>
              <a:t>mẹ</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Đặc</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biệt</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Trong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bài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học</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hôm</a:t>
            </a:r>
            <a:r>
              <a:rPr lang="en-US" sz="2800" i="1" dirty="0">
                <a:solidFill>
                  <a:schemeClr val="bg1"/>
                </a:solidFill>
                <a:latin typeface="Times New Roman" panose="02020603050405020304" pitchFamily="18" charset="0"/>
                <a:ea typeface="Times New Roman" panose="02020603050405020304" pitchFamily="18" charset="0"/>
              </a:rPr>
              <a:t> nay, </a:t>
            </a:r>
            <a:r>
              <a:rPr lang="en-US" sz="2800" i="1" dirty="0" err="1">
                <a:solidFill>
                  <a:schemeClr val="bg1"/>
                </a:solidFill>
                <a:latin typeface="Times New Roman" panose="02020603050405020304" pitchFamily="18" charset="0"/>
                <a:ea typeface="Times New Roman" panose="02020603050405020304" pitchFamily="18" charset="0"/>
              </a:rPr>
              <a:t>các</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em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sẽ</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cùng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nhau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tìm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hiểu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chủ</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đề</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tình</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cảm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gia</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đình</a:t>
            </a:r>
            <a:r>
              <a:rPr lang="en-US" sz="2800" i="1" dirty="0">
                <a:solidFill>
                  <a:schemeClr val="bg1"/>
                </a:solidFill>
                <a:latin typeface="Times New Roman" panose="02020603050405020304" pitchFamily="18" charset="0"/>
                <a:ea typeface="Times New Roman" panose="02020603050405020304" pitchFamily="18" charset="0"/>
              </a:rPr>
              <a:t> qua </a:t>
            </a:r>
            <a:r>
              <a:rPr lang="en-US" sz="2800" i="1" dirty="0" err="1">
                <a:solidFill>
                  <a:schemeClr val="bg1"/>
                </a:solidFill>
                <a:latin typeface="Times New Roman" panose="02020603050405020304" pitchFamily="18" charset="0"/>
                <a:ea typeface="Times New Roman" panose="02020603050405020304" pitchFamily="18" charset="0"/>
              </a:rPr>
              <a:t>bài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thơ</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viết</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về</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mẹ</a:t>
            </a:r>
            <a:r>
              <a:rPr lang="en-US" sz="2800" i="1"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02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218939" y="742715"/>
            <a:ext cx="5525037"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anose="02020603050405020304" pitchFamily="18" charset="0"/>
                <a:cs typeface="Times New Roman" panose="02020603050405020304" pitchFamily="18" charset="0"/>
              </a:rPr>
              <a:t>A</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ĐỌC - HIỂU VĂN BĂN</a:t>
            </a:r>
          </a:p>
        </p:txBody>
      </p:sp>
      <p:sp>
        <p:nvSpPr>
          <p:cNvPr id="6" name="Plaque 5"/>
          <p:cNvSpPr/>
          <p:nvPr/>
        </p:nvSpPr>
        <p:spPr>
          <a:xfrm>
            <a:off x="196402" y="1502996"/>
            <a:ext cx="5525037"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solidFill>
                  <a:srgbClr val="0D0D0D"/>
                </a:solidFill>
                <a:latin typeface="Times New Roman" panose="02020603050405020304" pitchFamily="18" charset="0"/>
                <a:ea typeface="Times New Roman" panose="02020603050405020304" pitchFamily="18" charset="0"/>
              </a:rPr>
              <a:t>I</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Tìm</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hiểu</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chung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344307" y="2840624"/>
            <a:ext cx="5399669" cy="2983049"/>
          </a:xfrm>
          <a:prstGeom prst="cloudCallout">
            <a:avLst/>
          </a:prstGeom>
          <a:ln w="28575"/>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rtlCol="0" anchor="ctr"/>
          <a:lstStyle/>
          <a:p>
            <a:pPr algn="ctr">
              <a:lnSpc>
                <a:spcPct val="115000"/>
              </a:lnSpc>
              <a:spcAft>
                <a:spcPts val="0"/>
              </a:spcAft>
            </a:pPr>
            <a:r>
              <a:rPr lang="de-DE" sz="2400" dirty="0">
                <a:solidFill>
                  <a:schemeClr val="tx1"/>
                </a:solidFill>
                <a:latin typeface="Times New Roman" panose="02020603050405020304" pitchFamily="18" charset="0"/>
                <a:ea typeface="Times New Roman" panose="02020603050405020304" pitchFamily="18" charset="0"/>
              </a:rPr>
              <a:t> Đ</a:t>
            </a:r>
            <a:r>
              <a:rPr lang="de-DE" sz="2400" dirty="0">
                <a:solidFill>
                  <a:schemeClr val="tx1"/>
                </a:solidFill>
                <a:effectLst/>
                <a:latin typeface="Times New Roman" panose="02020603050405020304" pitchFamily="18" charset="0"/>
                <a:ea typeface="Times New Roman" panose="02020603050405020304" pitchFamily="18" charset="0"/>
              </a:rPr>
              <a:t>ọc phần </a:t>
            </a:r>
            <a:r>
              <a:rPr lang="de-DE" sz="2400" b="1" dirty="0">
                <a:solidFill>
                  <a:schemeClr val="tx1"/>
                </a:solidFill>
                <a:effectLst/>
                <a:latin typeface="Times New Roman" panose="02020603050405020304" pitchFamily="18" charset="0"/>
                <a:ea typeface="Times New Roman" panose="02020603050405020304" pitchFamily="18" charset="0"/>
              </a:rPr>
              <a:t>Kiến thức    ngữ văn </a:t>
            </a:r>
            <a:r>
              <a:rPr lang="de-DE" sz="2400" dirty="0">
                <a:solidFill>
                  <a:schemeClr val="tx1"/>
                </a:solidFill>
                <a:effectLst/>
                <a:latin typeface="Times New Roman" panose="02020603050405020304" pitchFamily="18" charset="0"/>
                <a:ea typeface="Times New Roman" panose="02020603050405020304" pitchFamily="18" charset="0"/>
              </a:rPr>
              <a:t>trong SGK và t</a:t>
            </a:r>
            <a:r>
              <a:rPr lang="de-DE" sz="2400" dirty="0">
                <a:solidFill>
                  <a:schemeClr val="tx1"/>
                </a:solidFill>
                <a:latin typeface="Times New Roman" panose="02020603050405020304" pitchFamily="18" charset="0"/>
                <a:ea typeface="Times New Roman" panose="02020603050405020304" pitchFamily="18" charset="0"/>
              </a:rPr>
              <a:t>rả lời câu hỏi sau:</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8" name="Left Arrow 7"/>
          <p:cNvSpPr/>
          <p:nvPr/>
        </p:nvSpPr>
        <p:spPr>
          <a:xfrm>
            <a:off x="5559244" y="1795585"/>
            <a:ext cx="6314285" cy="2090078"/>
          </a:xfrm>
          <a:prstGeom prst="leftArrow">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endParaRPr kumimoji="0" lang="de-DE" sz="28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a:lnSpc>
                <a:spcPct val="115000"/>
              </a:lnSpc>
              <a:spcAft>
                <a:spcPts val="0"/>
              </a:spcAft>
            </a:pPr>
            <a:r>
              <a:rPr kumimoji="0" lang="de-DE" sz="28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Câu 1. </a:t>
            </a:r>
            <a:r>
              <a:rPr lang="de-DE" sz="2800" i="1" dirty="0">
                <a:effectLst/>
                <a:latin typeface="Times New Roman" panose="02020603050405020304" pitchFamily="18" charset="0"/>
                <a:ea typeface="Times New Roman" panose="02020603050405020304" pitchFamily="18" charset="0"/>
              </a:rPr>
              <a:t>Nêu một số yếu tố về hình thức của một bài thơ nói chung?</a:t>
            </a:r>
            <a:endParaRPr lang="en-US" sz="24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de-DE" sz="28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9" name="Left Arrow 8"/>
          <p:cNvSpPr/>
          <p:nvPr/>
        </p:nvSpPr>
        <p:spPr>
          <a:xfrm>
            <a:off x="5634371" y="3999962"/>
            <a:ext cx="6183670" cy="2044167"/>
          </a:xfrm>
          <a:prstGeom prst="leftArrow">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kumimoji="0" lang="de-DE" sz="28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Câu 2.</a:t>
            </a:r>
            <a:r>
              <a:rPr lang="de-DE" sz="2800" i="1" dirty="0">
                <a:effectLst/>
                <a:latin typeface="Times New Roman" panose="02020603050405020304" pitchFamily="18" charset="0"/>
                <a:ea typeface="Times New Roman" panose="02020603050405020304" pitchFamily="18" charset="0"/>
              </a:rPr>
              <a:t> Nêu đặc điểm của thể thơ </a:t>
            </a:r>
            <a:r>
              <a:rPr lang="de-DE" sz="2800" i="1" dirty="0">
                <a:latin typeface="Times New Roman" panose="02020603050405020304" pitchFamily="18" charset="0"/>
                <a:ea typeface="Times New Roman" panose="02020603050405020304" pitchFamily="18" charset="0"/>
              </a:rPr>
              <a:t>bốn chữ</a:t>
            </a:r>
            <a:r>
              <a:rPr lang="de-DE" sz="2800" i="1" dirty="0">
                <a:effectLst/>
                <a:latin typeface="Times New Roman" panose="02020603050405020304" pitchFamily="18" charset="0"/>
                <a:ea typeface="Times New Roman" panose="02020603050405020304" pitchFamily="18" charset="0"/>
              </a:rPr>
              <a:t>?</a:t>
            </a:r>
            <a:r>
              <a:rPr kumimoji="0" lang="de-DE" sz="28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2095472" y="59556"/>
            <a:ext cx="8498801" cy="646331"/>
          </a:xfrm>
          <a:prstGeom prst="rect">
            <a:avLst/>
          </a:prstGeom>
          <a:noFill/>
        </p:spPr>
        <p:txBody>
          <a:bodyPr wrap="none" lIns="91440" tIns="45720" rIns="91440" bIns="45720">
            <a:spAutoFit/>
          </a:bodyPr>
          <a:lstStyle/>
          <a:p>
            <a:pPr algn="ct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HOẠT ĐỘNG KHÁM PHÁ KIẾN THỨC</a:t>
            </a:r>
            <a:endPar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08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218940" y="857278"/>
            <a:ext cx="5525037"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ĐỌC - HIỂU VĂN BĂN</a:t>
            </a:r>
          </a:p>
        </p:txBody>
      </p:sp>
      <p:sp>
        <p:nvSpPr>
          <p:cNvPr id="6" name="Plaque 5"/>
          <p:cNvSpPr/>
          <p:nvPr/>
        </p:nvSpPr>
        <p:spPr>
          <a:xfrm>
            <a:off x="218940" y="1606302"/>
            <a:ext cx="5525037"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D0D0D"/>
                </a:solidFill>
                <a:latin typeface="Times New Roman" panose="02020603050405020304" pitchFamily="18" charset="0"/>
                <a:ea typeface="Times New Roman" panose="02020603050405020304" pitchFamily="18" charset="0"/>
              </a:rPr>
              <a:t>I</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095472" y="59556"/>
            <a:ext cx="8498801"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KHÁM PHÁ KIẾN THỨC</a:t>
            </a:r>
          </a:p>
        </p:txBody>
      </p:sp>
      <p:sp>
        <p:nvSpPr>
          <p:cNvPr id="3" name="Right Arrow 2"/>
          <p:cNvSpPr/>
          <p:nvPr/>
        </p:nvSpPr>
        <p:spPr>
          <a:xfrm>
            <a:off x="757646" y="2664823"/>
            <a:ext cx="2690948" cy="3304903"/>
          </a:xfrm>
          <a:prstGeom prst="rightArrow">
            <a:avLst/>
          </a:prstGeom>
          <a:blipFill>
            <a:blip r:embed="rId2"/>
            <a:tile tx="0" ty="0" sx="100000" sy="100000" flip="none" algn="tl"/>
          </a:blipFill>
          <a:ln w="952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2400" b="1" dirty="0">
                <a:solidFill>
                  <a:srgbClr val="0D0D0D"/>
                </a:solidFill>
                <a:latin typeface="Times New Roman" panose="02020603050405020304" pitchFamily="18" charset="0"/>
                <a:ea typeface="Times New Roman" panose="02020603050405020304" pitchFamily="18" charset="0"/>
              </a:rPr>
              <a:t>1</a:t>
            </a:r>
            <a:r>
              <a:rPr lang="vi-VN" sz="2400" b="1" dirty="0">
                <a:solidFill>
                  <a:srgbClr val="0D0D0D"/>
                </a:solidFill>
                <a:latin typeface="Times New Roman" panose="02020603050405020304" pitchFamily="18" charset="0"/>
                <a:ea typeface="Times New Roman" panose="02020603050405020304" pitchFamily="18" charset="0"/>
              </a:rPr>
              <a:t>. </a:t>
            </a:r>
            <a:r>
              <a:rPr lang="vi-VN" sz="2400" b="1" dirty="0">
                <a:solidFill>
                  <a:srgbClr val="000000"/>
                </a:solidFill>
                <a:latin typeface="Times New Roman" panose="02020603050405020304" pitchFamily="18" charset="0"/>
                <a:ea typeface="Times New Roman" panose="02020603050405020304" pitchFamily="18" charset="0"/>
              </a:rPr>
              <a:t>Một số yếu tố hình thức của bài thơ</a:t>
            </a:r>
            <a:endParaRPr lang="en-US" sz="2400" dirty="0">
              <a:effectLst/>
              <a:latin typeface="Times New Roman" panose="02020603050405020304" pitchFamily="18" charset="0"/>
              <a:ea typeface="Times New Roman" panose="02020603050405020304" pitchFamily="18" charset="0"/>
            </a:endParaRPr>
          </a:p>
        </p:txBody>
      </p:sp>
      <p:sp>
        <p:nvSpPr>
          <p:cNvPr id="12" name="Rounded Rectangle 11"/>
          <p:cNvSpPr/>
          <p:nvPr/>
        </p:nvSpPr>
        <p:spPr>
          <a:xfrm>
            <a:off x="3814354" y="2355326"/>
            <a:ext cx="7223760" cy="4058537"/>
          </a:xfrm>
          <a:prstGeom prst="roundRect">
            <a:avLst/>
          </a:prstGeom>
          <a:blipFill>
            <a:blip r:embed="rId2"/>
            <a:tile tx="0" ty="0" sx="100000" sy="100000" flip="none" algn="tl"/>
          </a:blipFill>
          <a:ln w="952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vi-VN" sz="2800" dirty="0">
                <a:solidFill>
                  <a:srgbClr val="000000"/>
                </a:solidFill>
                <a:latin typeface="Times New Roman" panose="02020603050405020304" pitchFamily="18" charset="0"/>
                <a:ea typeface="Times New Roman" panose="02020603050405020304" pitchFamily="18" charset="0"/>
              </a:rPr>
              <a:t>- Dòng thơ gồm các tiếng được sắp xếp thành hàng; các dòng thơ có thể giống hoặc khác nhau về độ dài, ngắn.</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solidFill>
                  <a:srgbClr val="000000"/>
                </a:solidFill>
                <a:latin typeface="Times New Roman" panose="02020603050405020304" pitchFamily="18" charset="0"/>
                <a:ea typeface="Times New Roman" panose="02020603050405020304" pitchFamily="18" charset="0"/>
              </a:rPr>
              <a:t>- Vần là phương tiện tạo tính nhạc cơ bản của thơ dựa trên sự lặp lại (hoàn toàn hoặc không hoàn toàn) phần vần của âm tiết. Vân có vị trí ở cuối dòng thơ gọi là vần chân, ở giữa dòng thơ gọi là vần lưng.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81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1000"/>
                                        <p:tgtEl>
                                          <p:spTgt spid="12">
                                            <p:txEl>
                                              <p:pRg st="0" end="0"/>
                                            </p:txEl>
                                          </p:spTgt>
                                        </p:tgtEl>
                                      </p:cBhvr>
                                    </p:animEffect>
                                    <p:anim calcmode="lin" valueType="num">
                                      <p:cBhvr>
                                        <p:cTn id="4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Effect transition="in" filter="fade">
                                      <p:cBhvr>
                                        <p:cTn id="50" dur="1000"/>
                                        <p:tgtEl>
                                          <p:spTgt spid="12">
                                            <p:txEl>
                                              <p:pRg st="1" end="1"/>
                                            </p:txEl>
                                          </p:spTgt>
                                        </p:tgtEl>
                                      </p:cBhvr>
                                    </p:animEffect>
                                    <p:anim calcmode="lin" valueType="num">
                                      <p:cBhvr>
                                        <p:cTn id="5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024942" y="1692823"/>
            <a:ext cx="4140924" cy="4420594"/>
          </a:xfrm>
          <a:prstGeom prst="roundRect">
            <a:avLst/>
          </a:prstGeom>
          <a:blipFill>
            <a:blip r:embed="rId2"/>
            <a:tile tx="0" ty="0" sx="100000" sy="100000" flip="none" algn="tl"/>
          </a:blipFill>
          <a:ln w="28575"/>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Nhịp là những điểm ngắt hơi khi đọc một dòng thơ. Ngắt nhịp tạo ra sự hài hoà, đồng thời giúp hiểu đúng ý nghĩa của dòng thơ.</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6" name="Right Arrow 5"/>
          <p:cNvSpPr/>
          <p:nvPr/>
        </p:nvSpPr>
        <p:spPr>
          <a:xfrm>
            <a:off x="362283" y="2229522"/>
            <a:ext cx="2550735" cy="3347195"/>
          </a:xfrm>
          <a:prstGeom prst="rightArrow">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vi-VN" sz="24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Một số yếu tố hình thức của bài thơ</a:t>
            </a: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p:cNvGrpSpPr/>
          <p:nvPr/>
        </p:nvGrpSpPr>
        <p:grpSpPr>
          <a:xfrm>
            <a:off x="7531284" y="1504084"/>
            <a:ext cx="4016283" cy="4718187"/>
            <a:chOff x="7531284" y="1504084"/>
            <a:chExt cx="4016283" cy="4718187"/>
          </a:xfrm>
        </p:grpSpPr>
        <p:grpSp>
          <p:nvGrpSpPr>
            <p:cNvPr id="5" name="Group 4"/>
            <p:cNvGrpSpPr/>
            <p:nvPr/>
          </p:nvGrpSpPr>
          <p:grpSpPr>
            <a:xfrm>
              <a:off x="7531284" y="1504084"/>
              <a:ext cx="4016283" cy="4718187"/>
              <a:chOff x="7531284" y="1504084"/>
              <a:chExt cx="4016283" cy="4718187"/>
            </a:xfrm>
          </p:grpSpPr>
          <p:pic>
            <p:nvPicPr>
              <p:cNvPr id="2" name="Picture 1"/>
              <p:cNvPicPr>
                <a:picLocks noChangeAspect="1"/>
              </p:cNvPicPr>
              <p:nvPr/>
            </p:nvPicPr>
            <p:blipFill>
              <a:blip r:embed="rId3"/>
              <a:stretch>
                <a:fillRect/>
              </a:stretch>
            </p:blipFill>
            <p:spPr>
              <a:xfrm>
                <a:off x="7531284" y="1504084"/>
                <a:ext cx="4016283" cy="4718187"/>
              </a:xfrm>
              <a:prstGeom prst="rect">
                <a:avLst/>
              </a:prstGeom>
            </p:spPr>
          </p:pic>
          <p:sp>
            <p:nvSpPr>
              <p:cNvPr id="3" name="Oval 2"/>
              <p:cNvSpPr/>
              <p:nvPr/>
            </p:nvSpPr>
            <p:spPr>
              <a:xfrm>
                <a:off x="8076385" y="1930627"/>
                <a:ext cx="2978332" cy="391885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Trăm năm trong cõi người ta,</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Chữ tài chữ mệnh khéo là ghét nhau.</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Trải qua một cuộc bể dâu,</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Những điều trông thấy mà đau đớn lòng.</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sp>
          <p:nvSpPr>
            <p:cNvPr id="4" name="TextBox 3"/>
            <p:cNvSpPr txBox="1"/>
            <p:nvPr/>
          </p:nvSpPr>
          <p:spPr>
            <a:xfrm>
              <a:off x="8076385" y="1930627"/>
              <a:ext cx="11528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9" name="Plaque 8"/>
          <p:cNvSpPr/>
          <p:nvPr/>
        </p:nvSpPr>
        <p:spPr>
          <a:xfrm>
            <a:off x="150499" y="91440"/>
            <a:ext cx="5525037"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ĐỌC - HIỂU VĂN BĂN</a:t>
            </a:r>
          </a:p>
        </p:txBody>
      </p:sp>
      <p:sp>
        <p:nvSpPr>
          <p:cNvPr id="11" name="Plaque 10"/>
          <p:cNvSpPr/>
          <p:nvPr/>
        </p:nvSpPr>
        <p:spPr>
          <a:xfrm>
            <a:off x="150498" y="802546"/>
            <a:ext cx="5525037"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D0D0D"/>
                </a:solidFill>
                <a:latin typeface="Times New Roman" panose="02020603050405020304" pitchFamily="18" charset="0"/>
                <a:ea typeface="Times New Roman" panose="02020603050405020304" pitchFamily="18" charset="0"/>
              </a:rPr>
              <a:t>I</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10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218941" y="778900"/>
            <a:ext cx="521031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ĐỌC - HIỂU VĂN BĂN</a:t>
            </a:r>
          </a:p>
        </p:txBody>
      </p:sp>
      <p:sp>
        <p:nvSpPr>
          <p:cNvPr id="6" name="Plaque 5"/>
          <p:cNvSpPr/>
          <p:nvPr/>
        </p:nvSpPr>
        <p:spPr>
          <a:xfrm>
            <a:off x="218941" y="1501798"/>
            <a:ext cx="521031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D0D0D"/>
                </a:solidFill>
                <a:latin typeface="Times New Roman" panose="02020603050405020304" pitchFamily="18" charset="0"/>
                <a:ea typeface="Times New Roman" panose="02020603050405020304" pitchFamily="18" charset="0"/>
              </a:rPr>
              <a:t>I</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095472" y="59556"/>
            <a:ext cx="8498801"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KHÁM PHÁ KIẾN THỨC</a:t>
            </a:r>
          </a:p>
        </p:txBody>
      </p:sp>
      <p:sp>
        <p:nvSpPr>
          <p:cNvPr id="4" name="Right Arrow Callout 3"/>
          <p:cNvSpPr/>
          <p:nvPr/>
        </p:nvSpPr>
        <p:spPr>
          <a:xfrm>
            <a:off x="869126" y="2847699"/>
            <a:ext cx="2452691" cy="2481943"/>
          </a:xfrm>
          <a:prstGeom prst="rightArrow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endParaRPr lang="en-US" sz="3600" dirty="0">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3631474" y="2285997"/>
            <a:ext cx="7513603" cy="3657599"/>
          </a:xfrm>
          <a:prstGeom prst="flowChartAlternateProcess">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a:solidFill>
                  <a:schemeClr val="tx1">
                    <a:lumMod val="95000"/>
                    <a:lumOff val="5000"/>
                  </a:schemeClr>
                </a:solidFill>
                <a:latin typeface="Times New Roman" panose="02020603050405020304" pitchFamily="18" charset="0"/>
                <a:cs typeface="Times New Roman" panose="02020603050405020304" pitchFamily="18" charset="0"/>
              </a:rPr>
              <a:t>- Mỗi câu gồm 4 tiếng. Số câu trong bài không hạn định. Các khổ, đoạn trong bài được chia linh hoạt tuỳ theo nội dung hoặc cảm xúc.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nl-NL" sz="2400" dirty="0">
                <a:solidFill>
                  <a:schemeClr val="tx1">
                    <a:lumMod val="95000"/>
                    <a:lumOff val="5000"/>
                  </a:schemeClr>
                </a:solidFill>
                <a:latin typeface="Times New Roman" panose="02020603050405020304" pitchFamily="18" charset="0"/>
                <a:cs typeface="Times New Roman" panose="02020603050405020304" pitchFamily="18" charset="0"/>
              </a:rPr>
              <a:t>-  Thích hợp với kiểu vừa kể chuyện vừa Miêu tả (Vè, đồng dao, hát ru)</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nl-NL" sz="2400" dirty="0">
                <a:solidFill>
                  <a:schemeClr val="tx1">
                    <a:lumMod val="95000"/>
                    <a:lumOff val="5000"/>
                  </a:schemeClr>
                </a:solidFill>
                <a:latin typeface="Times New Roman" panose="02020603050405020304" pitchFamily="18" charset="0"/>
                <a:cs typeface="Times New Roman" panose="02020603050405020304" pitchFamily="18" charset="0"/>
              </a:rPr>
              <a:t>- Nhịp 2/2 (Chẵn đều)</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nl-NL" sz="2400" dirty="0">
                <a:solidFill>
                  <a:schemeClr val="tx1">
                    <a:lumMod val="95000"/>
                    <a:lumOff val="5000"/>
                  </a:schemeClr>
                </a:solidFill>
                <a:latin typeface="Times New Roman" panose="02020603050405020304" pitchFamily="18" charset="0"/>
                <a:cs typeface="Times New Roman" panose="02020603050405020304" pitchFamily="18" charset="0"/>
              </a:rPr>
              <a:t>- Vần : Kết hợp các kiểu vần: Chân, lưng, bằng...</a:t>
            </a:r>
            <a:r>
              <a:rPr lang="nl-NL" dirty="0"/>
              <a:t>.</a:t>
            </a:r>
            <a:endParaRPr lang="en-US" dirty="0"/>
          </a:p>
        </p:txBody>
      </p:sp>
    </p:spTree>
    <p:extLst>
      <p:ext uri="{BB962C8B-B14F-4D97-AF65-F5344CB8AC3E}">
        <p14:creationId xmlns:p14="http://schemas.microsoft.com/office/powerpoint/2010/main" val="317325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Effect transition="in" filter="fade">
                                      <p:cBhvr>
                                        <p:cTn id="54" dur="1000"/>
                                        <p:tgtEl>
                                          <p:spTgt spid="7">
                                            <p:txEl>
                                              <p:pRg st="0" end="0"/>
                                            </p:txEl>
                                          </p:spTgt>
                                        </p:tgtEl>
                                      </p:cBhvr>
                                    </p:animEffect>
                                    <p:anim calcmode="lin" valueType="num">
                                      <p:cBhvr>
                                        <p:cTn id="5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1000"/>
                                        <p:tgtEl>
                                          <p:spTgt spid="7">
                                            <p:txEl>
                                              <p:pRg st="1" end="1"/>
                                            </p:txEl>
                                          </p:spTgt>
                                        </p:tgtEl>
                                      </p:cBhvr>
                                    </p:animEffect>
                                    <p:anim calcmode="lin" valueType="num">
                                      <p:cBhvr>
                                        <p:cTn id="6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xEl>
                                              <p:pRg st="2" end="2"/>
                                            </p:txEl>
                                          </p:spTgt>
                                        </p:tgtEl>
                                        <p:attrNameLst>
                                          <p:attrName>style.visibility</p:attrName>
                                        </p:attrNameLst>
                                      </p:cBhvr>
                                      <p:to>
                                        <p:strVal val="visible"/>
                                      </p:to>
                                    </p:set>
                                    <p:animEffect transition="in" filter="fade">
                                      <p:cBhvr>
                                        <p:cTn id="68" dur="1000"/>
                                        <p:tgtEl>
                                          <p:spTgt spid="7">
                                            <p:txEl>
                                              <p:pRg st="2" end="2"/>
                                            </p:txEl>
                                          </p:spTgt>
                                        </p:tgtEl>
                                      </p:cBhvr>
                                    </p:animEffect>
                                    <p:anim calcmode="lin" valueType="num">
                                      <p:cBhvr>
                                        <p:cTn id="6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7">
                                            <p:txEl>
                                              <p:pRg st="3" end="3"/>
                                            </p:txEl>
                                          </p:spTgt>
                                        </p:tgtEl>
                                        <p:attrNameLst>
                                          <p:attrName>style.visibility</p:attrName>
                                        </p:attrNameLst>
                                      </p:cBhvr>
                                      <p:to>
                                        <p:strVal val="visible"/>
                                      </p:to>
                                    </p:set>
                                    <p:animEffect transition="in" filter="fade">
                                      <p:cBhvr>
                                        <p:cTn id="75" dur="1000"/>
                                        <p:tgtEl>
                                          <p:spTgt spid="7">
                                            <p:txEl>
                                              <p:pRg st="3" end="3"/>
                                            </p:txEl>
                                          </p:spTgt>
                                        </p:tgtEl>
                                      </p:cBhvr>
                                    </p:animEffect>
                                    <p:anim calcmode="lin" valueType="num">
                                      <p:cBhvr>
                                        <p:cTn id="7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ẹ - Đỗ Trung Lai | Tác giả - Tác phẩm văn 7">
            <a:extLst>
              <a:ext uri="{FF2B5EF4-FFF2-40B4-BE49-F238E27FC236}">
                <a16:creationId xmlns:a16="http://schemas.microsoft.com/office/drawing/2014/main" id="{48854496-2662-4D29-A98C-BF56CF988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074" y="2464905"/>
            <a:ext cx="2987423" cy="3030947"/>
          </a:xfrm>
          <a:prstGeom prst="rect">
            <a:avLst/>
          </a:prstGeom>
          <a:noFill/>
          <a:extLst>
            <a:ext uri="{909E8E84-426E-40DD-AFC4-6F175D3DCCD1}">
              <a14:hiddenFill xmlns:a14="http://schemas.microsoft.com/office/drawing/2010/main">
                <a:solidFill>
                  <a:srgbClr val="FFFFFF"/>
                </a:solidFill>
              </a14:hiddenFill>
            </a:ext>
          </a:extLst>
        </p:spPr>
      </p:pic>
      <p:sp>
        <p:nvSpPr>
          <p:cNvPr id="6" name="Plaque 5"/>
          <p:cNvSpPr/>
          <p:nvPr/>
        </p:nvSpPr>
        <p:spPr>
          <a:xfrm>
            <a:off x="152678" y="316864"/>
            <a:ext cx="6900318"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just">
              <a:lnSpc>
                <a:spcPct val="115000"/>
              </a:lnSpc>
              <a:spcAft>
                <a:spcPts val="1200"/>
              </a:spcAft>
            </a:pPr>
            <a:r>
              <a:rPr lang="en-US" sz="3200" b="1" dirty="0">
                <a:solidFill>
                  <a:srgbClr val="0D0D0D"/>
                </a:solidFill>
                <a:effectLst/>
                <a:latin typeface="Times New Roman" panose="02020603050405020304" pitchFamily="18" charset="0"/>
                <a:ea typeface="Times New Roman" panose="02020603050405020304" pitchFamily="18" charset="0"/>
              </a:rPr>
              <a:t>3.Tìm </a:t>
            </a:r>
            <a:r>
              <a:rPr lang="en-US" sz="3200" b="1" dirty="0" err="1">
                <a:solidFill>
                  <a:srgbClr val="0D0D0D"/>
                </a:solidFill>
                <a:effectLst/>
                <a:latin typeface="Times New Roman" panose="02020603050405020304" pitchFamily="18" charset="0"/>
                <a:ea typeface="Times New Roman" panose="02020603050405020304" pitchFamily="18" charset="0"/>
              </a:rPr>
              <a:t>hiểu</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về</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tác</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giả</a:t>
            </a:r>
            <a:endParaRPr lang="en-US" sz="2800" dirty="0">
              <a:effectLst/>
              <a:latin typeface="Times New Roman" panose="02020603050405020304" pitchFamily="18" charset="0"/>
              <a:ea typeface="Times New Roman" panose="02020603050405020304" pitchFamily="18" charset="0"/>
            </a:endParaRPr>
          </a:p>
        </p:txBody>
      </p:sp>
      <p:grpSp>
        <p:nvGrpSpPr>
          <p:cNvPr id="2" name="Group 1"/>
          <p:cNvGrpSpPr/>
          <p:nvPr/>
        </p:nvGrpSpPr>
        <p:grpSpPr>
          <a:xfrm>
            <a:off x="5268822" y="1902205"/>
            <a:ext cx="5969726" cy="3593647"/>
            <a:chOff x="5368834" y="1984193"/>
            <a:chExt cx="5969726" cy="3593647"/>
          </a:xfrm>
        </p:grpSpPr>
        <p:pic>
          <p:nvPicPr>
            <p:cNvPr id="9" name="Picture 8"/>
            <p:cNvPicPr>
              <a:picLocks noChangeAspect="1"/>
            </p:cNvPicPr>
            <p:nvPr/>
          </p:nvPicPr>
          <p:blipFill>
            <a:blip r:embed="rId3"/>
            <a:stretch>
              <a:fillRect/>
            </a:stretch>
          </p:blipFill>
          <p:spPr>
            <a:xfrm>
              <a:off x="5368834" y="1984193"/>
              <a:ext cx="5969726" cy="3593647"/>
            </a:xfrm>
            <a:prstGeom prst="rect">
              <a:avLst/>
            </a:prstGeom>
          </p:spPr>
        </p:pic>
        <p:sp>
          <p:nvSpPr>
            <p:cNvPr id="10" name="Rectangle 9"/>
            <p:cNvSpPr/>
            <p:nvPr/>
          </p:nvSpPr>
          <p:spPr>
            <a:xfrm>
              <a:off x="6671185" y="2720153"/>
              <a:ext cx="3783408" cy="2357568"/>
            </a:xfrm>
            <a:prstGeom prst="rect">
              <a:avLst/>
            </a:prstGeom>
          </p:spPr>
          <p:txBody>
            <a:bodyPr wrap="none">
              <a:spAutoFit/>
            </a:bodyPr>
            <a:lstStyle/>
            <a:p>
              <a:pPr>
                <a:lnSpc>
                  <a:spcPct val="115000"/>
                </a:lnSpc>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rPr>
                <a:t>Qua tìm hiểu ở nhà, </a:t>
              </a:r>
            </a:p>
            <a:p>
              <a:pPr>
                <a:lnSpc>
                  <a:spcPct val="115000"/>
                </a:lnSpc>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rPr>
                <a:t>nêu những hiểu biết </a:t>
              </a:r>
            </a:p>
            <a:p>
              <a:pPr>
                <a:lnSpc>
                  <a:spcPct val="115000"/>
                </a:lnSpc>
                <a:spcAft>
                  <a:spcPts val="0"/>
                </a:spcAft>
              </a:pPr>
              <a:r>
                <a:rPr lang="pt-BR" sz="3200" b="1" dirty="0">
                  <a:solidFill>
                    <a:srgbClr val="0D0D0D"/>
                  </a:solidFill>
                  <a:latin typeface="Times New Roman" panose="02020603050405020304" pitchFamily="18" charset="0"/>
                  <a:ea typeface="Times New Roman" panose="02020603050405020304" pitchFamily="18" charset="0"/>
                </a:rPr>
                <a:t>c</a:t>
              </a:r>
              <a:r>
                <a:rPr lang="pt-BR" sz="3200" b="1" dirty="0">
                  <a:solidFill>
                    <a:srgbClr val="0D0D0D"/>
                  </a:solidFill>
                  <a:effectLst/>
                  <a:latin typeface="Times New Roman" panose="02020603050405020304" pitchFamily="18" charset="0"/>
                  <a:ea typeface="Times New Roman" panose="02020603050405020304" pitchFamily="18" charset="0"/>
                </a:rPr>
                <a:t>ủa em về tác giả</a:t>
              </a:r>
            </a:p>
            <a:p>
              <a:pPr>
                <a:lnSpc>
                  <a:spcPct val="115000"/>
                </a:lnSpc>
                <a:spcAft>
                  <a:spcPts val="0"/>
                </a:spcAft>
              </a:pPr>
              <a:r>
                <a:rPr lang="pt-BR" sz="3200" b="1" dirty="0">
                  <a:solidFill>
                    <a:srgbClr val="0D0D0D"/>
                  </a:solidFill>
                  <a:effectLst/>
                  <a:latin typeface="Times New Roman" panose="02020603050405020304" pitchFamily="18" charset="0"/>
                  <a:ea typeface="Times New Roman" panose="02020603050405020304" pitchFamily="18" charset="0"/>
                </a:rPr>
                <a:t> Bình Nguyên.</a:t>
              </a:r>
              <a:endParaRPr lang="en-US" sz="3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18581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7014</TotalTime>
  <Words>1347</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Calibri Light</vt:lpstr>
      <vt:lpstr>Times New Roman</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118</cp:revision>
  <dcterms:created xsi:type="dcterms:W3CDTF">2021-06-02T07:30:46Z</dcterms:created>
  <dcterms:modified xsi:type="dcterms:W3CDTF">2022-06-28T02:12:43Z</dcterms:modified>
</cp:coreProperties>
</file>