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68" r:id="rId5"/>
    <p:sldId id="259" r:id="rId6"/>
    <p:sldId id="269" r:id="rId7"/>
    <p:sldId id="270" r:id="rId8"/>
    <p:sldId id="261" r:id="rId9"/>
    <p:sldId id="263" r:id="rId10"/>
    <p:sldId id="265" r:id="rId11"/>
    <p:sldId id="266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9" r:id="rId20"/>
    <p:sldId id="280" r:id="rId21"/>
    <p:sldId id="281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5BAFF-043E-491C-8068-82698D2E74A1}" type="datetimeFigureOut">
              <a:rPr lang="en-US" smtClean="0"/>
              <a:t>21/3/2022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FE215-4D36-4348-A9DC-779B744B3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58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5BAFF-043E-491C-8068-82698D2E74A1}" type="datetimeFigureOut">
              <a:rPr lang="en-US" smtClean="0"/>
              <a:t>21/3/2022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FE215-4D36-4348-A9DC-779B744B3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849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5BAFF-043E-491C-8068-82698D2E74A1}" type="datetimeFigureOut">
              <a:rPr lang="en-US" smtClean="0"/>
              <a:t>21/3/2022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FE215-4D36-4348-A9DC-779B744B3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86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5BAFF-043E-491C-8068-82698D2E74A1}" type="datetimeFigureOut">
              <a:rPr lang="en-US" smtClean="0"/>
              <a:t>21/3/2022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FE215-4D36-4348-A9DC-779B744B3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721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5BAFF-043E-491C-8068-82698D2E74A1}" type="datetimeFigureOut">
              <a:rPr lang="en-US" smtClean="0"/>
              <a:t>21/3/2022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FE215-4D36-4348-A9DC-779B744B3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79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5BAFF-043E-491C-8068-82698D2E74A1}" type="datetimeFigureOut">
              <a:rPr lang="en-US" smtClean="0"/>
              <a:t>21/3/2022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FE215-4D36-4348-A9DC-779B744B3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5BAFF-043E-491C-8068-82698D2E74A1}" type="datetimeFigureOut">
              <a:rPr lang="en-US" smtClean="0"/>
              <a:t>21/3/2022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FE215-4D36-4348-A9DC-779B744B3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288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5BAFF-043E-491C-8068-82698D2E74A1}" type="datetimeFigureOut">
              <a:rPr lang="en-US" smtClean="0"/>
              <a:t>21/3/2022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FE215-4D36-4348-A9DC-779B744B3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88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5BAFF-043E-491C-8068-82698D2E74A1}" type="datetimeFigureOut">
              <a:rPr lang="en-US" smtClean="0"/>
              <a:t>21/3/2022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FE215-4D36-4348-A9DC-779B744B3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775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5BAFF-043E-491C-8068-82698D2E74A1}" type="datetimeFigureOut">
              <a:rPr lang="en-US" smtClean="0"/>
              <a:t>21/3/2022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FE215-4D36-4348-A9DC-779B744B3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5BAFF-043E-491C-8068-82698D2E74A1}" type="datetimeFigureOut">
              <a:rPr lang="en-US" smtClean="0"/>
              <a:t>21/3/2022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FE215-4D36-4348-A9DC-779B744B3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501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5BAFF-043E-491C-8068-82698D2E74A1}" type="datetimeFigureOut">
              <a:rPr lang="en-US" smtClean="0"/>
              <a:t>21/3/2022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FE215-4D36-4348-A9DC-779B744B3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752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88472" y="1285380"/>
            <a:ext cx="9947563" cy="3648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5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54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54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endParaRPr lang="en-US" sz="5400" b="1" dirty="0" smtClean="0">
              <a:solidFill>
                <a:srgbClr val="FF006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5400" b="1" dirty="0" smtClean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 </a:t>
            </a:r>
            <a:r>
              <a:rPr lang="en-US" sz="54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 GIAN LIÊN </a:t>
            </a:r>
            <a:r>
              <a:rPr lang="en-US" sz="5400" b="1" dirty="0" smtClean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ĐẾN </a:t>
            </a:r>
            <a:r>
              <a:rPr lang="en-US" sz="54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 DANH TẠI THÀNH PHỐ HỒ CHÍ MINH</a:t>
            </a:r>
            <a:endParaRPr lang="en-US" sz="5400" dirty="0">
              <a:solidFill>
                <a:srgbClr val="FF006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45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254" y="99858"/>
            <a:ext cx="118872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242021"/>
                </a:solidFill>
                <a:latin typeface="MyriadPro-Regular"/>
              </a:rPr>
              <a:t>“Theo Nghị quyết số 1111 năm 2020 của Uỷ ban Thường vụ Quốc hội về </a:t>
            </a:r>
            <a:r>
              <a:rPr lang="vi-VN" sz="3200" dirty="0" smtClean="0">
                <a:solidFill>
                  <a:srgbClr val="242021"/>
                </a:solidFill>
                <a:latin typeface="MyriadPro-Regular"/>
              </a:rPr>
              <a:t>sắp</a:t>
            </a:r>
            <a:r>
              <a:rPr lang="en-US" sz="3200" dirty="0" smtClean="0">
                <a:solidFill>
                  <a:srgbClr val="242021"/>
                </a:solidFill>
                <a:latin typeface="MyriadPro-Regular"/>
              </a:rPr>
              <a:t> </a:t>
            </a:r>
            <a:r>
              <a:rPr lang="vi-VN" sz="3200" dirty="0" smtClean="0">
                <a:solidFill>
                  <a:srgbClr val="242021"/>
                </a:solidFill>
                <a:latin typeface="MyriadPro-Regular"/>
              </a:rPr>
              <a:t>xếp </a:t>
            </a:r>
            <a:r>
              <a:rPr lang="vi-VN" sz="3200" dirty="0">
                <a:solidFill>
                  <a:srgbClr val="242021"/>
                </a:solidFill>
                <a:latin typeface="MyriadPro-Regular"/>
              </a:rPr>
              <a:t>đơn vị hành chính cấp huyện, cấp xã và thành lập thành phố Thủ Đức </a:t>
            </a:r>
            <a:r>
              <a:rPr lang="vi-VN" sz="3200" dirty="0" smtClean="0">
                <a:solidFill>
                  <a:srgbClr val="242021"/>
                </a:solidFill>
                <a:latin typeface="MyriadPro-Regular"/>
              </a:rPr>
              <a:t>thuộc</a:t>
            </a:r>
            <a:r>
              <a:rPr lang="en-US" sz="3200" dirty="0" smtClean="0">
                <a:solidFill>
                  <a:srgbClr val="242021"/>
                </a:solidFill>
                <a:latin typeface="MyriadPro-Regular"/>
              </a:rPr>
              <a:t> </a:t>
            </a:r>
            <a:r>
              <a:rPr lang="vi-VN" sz="3200" dirty="0" smtClean="0">
                <a:solidFill>
                  <a:srgbClr val="242021"/>
                </a:solidFill>
                <a:latin typeface="MyriadPro-Regular"/>
              </a:rPr>
              <a:t>Thành </a:t>
            </a:r>
            <a:r>
              <a:rPr lang="vi-VN" sz="3200" dirty="0">
                <a:solidFill>
                  <a:srgbClr val="242021"/>
                </a:solidFill>
                <a:latin typeface="MyriadPro-Regular"/>
              </a:rPr>
              <a:t>phố Hồ Chí Minh, thành phố Thủ Đức được thành lập dựa trên sự sáp nhập </a:t>
            </a:r>
            <a:r>
              <a:rPr lang="vi-VN" sz="3200" dirty="0" smtClean="0">
                <a:solidFill>
                  <a:srgbClr val="242021"/>
                </a:solidFill>
                <a:latin typeface="MyriadPro-Regular"/>
              </a:rPr>
              <a:t>của</a:t>
            </a:r>
            <a:r>
              <a:rPr lang="en-US" sz="3200" dirty="0" smtClean="0">
                <a:solidFill>
                  <a:srgbClr val="242021"/>
                </a:solidFill>
                <a:latin typeface="MyriadPro-Regular"/>
              </a:rPr>
              <a:t> </a:t>
            </a:r>
            <a:r>
              <a:rPr lang="vi-VN" sz="3200" dirty="0" smtClean="0">
                <a:solidFill>
                  <a:srgbClr val="242021"/>
                </a:solidFill>
                <a:latin typeface="MyriadPro-Regular"/>
              </a:rPr>
              <a:t>Quận </a:t>
            </a:r>
            <a:r>
              <a:rPr lang="vi-VN" sz="3200" dirty="0">
                <a:solidFill>
                  <a:srgbClr val="242021"/>
                </a:solidFill>
                <a:latin typeface="MyriadPro-Regular"/>
              </a:rPr>
              <a:t>2, Quận 9 và quận Thủ Đức. Diện tích sau khi sáp nhập là hơn 211 km</a:t>
            </a:r>
            <a:r>
              <a:rPr lang="vi-VN" sz="3200" b="0" i="0" dirty="0" smtClean="0">
                <a:solidFill>
                  <a:srgbClr val="242021"/>
                </a:solidFill>
                <a:effectLst/>
                <a:latin typeface="MyriadPro-Regular"/>
              </a:rPr>
              <a:t>2</a:t>
            </a:r>
            <a:r>
              <a:rPr lang="vi-VN" sz="3200" dirty="0">
                <a:solidFill>
                  <a:srgbClr val="242021"/>
                </a:solidFill>
                <a:latin typeface="MyriadPro-Regular"/>
              </a:rPr>
              <a:t>, dân số </a:t>
            </a:r>
            <a:r>
              <a:rPr lang="vi-VN" sz="3200" dirty="0" smtClean="0">
                <a:solidFill>
                  <a:srgbClr val="242021"/>
                </a:solidFill>
                <a:latin typeface="MyriadPro-Regular"/>
              </a:rPr>
              <a:t>hơn</a:t>
            </a:r>
            <a:r>
              <a:rPr lang="en-US" sz="3200" dirty="0" smtClean="0">
                <a:solidFill>
                  <a:srgbClr val="242021"/>
                </a:solidFill>
                <a:latin typeface="MyriadPro-Regular"/>
              </a:rPr>
              <a:t> </a:t>
            </a:r>
            <a:r>
              <a:rPr lang="vi-VN" sz="3200" dirty="0" smtClean="0">
                <a:solidFill>
                  <a:srgbClr val="242021"/>
                </a:solidFill>
                <a:latin typeface="MyriadPro-Regular"/>
              </a:rPr>
              <a:t>1 </a:t>
            </a:r>
            <a:r>
              <a:rPr lang="vi-VN" sz="3200" dirty="0">
                <a:solidFill>
                  <a:srgbClr val="242021"/>
                </a:solidFill>
                <a:latin typeface="MyriadPro-Regular"/>
              </a:rPr>
              <a:t>triệu người. Tiền đề hình thành nên thành phố Thủ Đức chính là ý tưởng quy </a:t>
            </a:r>
            <a:r>
              <a:rPr lang="vi-VN" sz="3200" dirty="0" smtClean="0">
                <a:solidFill>
                  <a:srgbClr val="242021"/>
                </a:solidFill>
                <a:latin typeface="MyriadPro-Regular"/>
              </a:rPr>
              <a:t>hoạch</a:t>
            </a:r>
            <a:r>
              <a:rPr lang="en-US" sz="3200" dirty="0" smtClean="0">
                <a:solidFill>
                  <a:srgbClr val="242021"/>
                </a:solidFill>
                <a:latin typeface="MyriadPro-Regular"/>
              </a:rPr>
              <a:t>. </a:t>
            </a:r>
            <a:r>
              <a:rPr lang="vi-VN" sz="3200" dirty="0" smtClean="0">
                <a:solidFill>
                  <a:srgbClr val="242021"/>
                </a:solidFill>
                <a:latin typeface="MyriadPro-Regular"/>
              </a:rPr>
              <a:t>Khu </a:t>
            </a:r>
            <a:r>
              <a:rPr lang="vi-VN" sz="3200" dirty="0">
                <a:solidFill>
                  <a:srgbClr val="242021"/>
                </a:solidFill>
                <a:latin typeface="MyriadPro-Regular"/>
              </a:rPr>
              <a:t>đô thị sáng tạo, tương tác cao phía Đông”</a:t>
            </a:r>
            <a:r>
              <a:rPr lang="vi-VN" sz="3200" dirty="0" smtClean="0"/>
              <a:t> 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166254" y="4131731"/>
            <a:ext cx="117763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MyriadPro-It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MyriadPro-I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MyriadPro-It"/>
              </a:rPr>
              <a:t>thông</a:t>
            </a:r>
            <a:r>
              <a:rPr lang="en-US" sz="3200" dirty="0">
                <a:solidFill>
                  <a:srgbClr val="FF0000"/>
                </a:solidFill>
                <a:latin typeface="MyriadPro-It"/>
              </a:rPr>
              <a:t> tin </a:t>
            </a:r>
            <a:r>
              <a:rPr lang="en-US" sz="3200" dirty="0" err="1">
                <a:solidFill>
                  <a:srgbClr val="FF0000"/>
                </a:solidFill>
                <a:latin typeface="MyriadPro-It"/>
              </a:rPr>
              <a:t>trên</a:t>
            </a:r>
            <a:r>
              <a:rPr lang="en-US" sz="3200" dirty="0">
                <a:solidFill>
                  <a:srgbClr val="FF0000"/>
                </a:solidFill>
                <a:latin typeface="MyriadPro-It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MyriadPro-It"/>
              </a:rPr>
              <a:t>hãy</a:t>
            </a:r>
            <a:r>
              <a:rPr lang="en-US" sz="3200" dirty="0">
                <a:solidFill>
                  <a:srgbClr val="FF0000"/>
                </a:solidFill>
                <a:latin typeface="MyriadPro-I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MyriadPro-It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MyriadPro-I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MyriadPro-It"/>
              </a:rPr>
              <a:t>biết</a:t>
            </a:r>
            <a:r>
              <a:rPr lang="en-US" sz="3200" dirty="0">
                <a:solidFill>
                  <a:srgbClr val="FF0000"/>
                </a:solidFill>
                <a:latin typeface="MyriadPro-I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MyriadPro-It"/>
              </a:rPr>
              <a:t>vai</a:t>
            </a:r>
            <a:r>
              <a:rPr lang="en-US" sz="3200" dirty="0">
                <a:solidFill>
                  <a:srgbClr val="FF0000"/>
                </a:solidFill>
                <a:latin typeface="MyriadPro-I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MyriadPro-It"/>
              </a:rPr>
              <a:t>trò</a:t>
            </a:r>
            <a:r>
              <a:rPr lang="en-US" sz="3200" dirty="0">
                <a:solidFill>
                  <a:srgbClr val="FF0000"/>
                </a:solidFill>
                <a:latin typeface="MyriadPro-I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MyriadPro-It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MyriadPro-I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MyriadPro-It"/>
              </a:rPr>
              <a:t>Thủ</a:t>
            </a:r>
            <a:r>
              <a:rPr lang="en-US" sz="3200" dirty="0">
                <a:solidFill>
                  <a:srgbClr val="FF0000"/>
                </a:solidFill>
                <a:latin typeface="MyriadPro-I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MyriadPro-It"/>
              </a:rPr>
              <a:t>Đức</a:t>
            </a:r>
            <a:r>
              <a:rPr lang="en-US" sz="3200" dirty="0">
                <a:solidFill>
                  <a:srgbClr val="FF0000"/>
                </a:solidFill>
                <a:latin typeface="MyriadPro-I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MyriadPro-It"/>
              </a:rPr>
              <a:t>đối</a:t>
            </a:r>
            <a:r>
              <a:rPr lang="en-US" sz="3200" dirty="0">
                <a:solidFill>
                  <a:srgbClr val="FF0000"/>
                </a:solidFill>
                <a:latin typeface="MyriadPro-I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MyriadPro-It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MyriadPro-I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MyriadPro-It"/>
              </a:rPr>
              <a:t>sự</a:t>
            </a:r>
            <a:r>
              <a:rPr lang="en-US" sz="3200" dirty="0">
                <a:solidFill>
                  <a:srgbClr val="FF0000"/>
                </a:solidFill>
                <a:latin typeface="MyriadPro-I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MyriadPro-It"/>
              </a:rPr>
              <a:t>phát</a:t>
            </a:r>
            <a:r>
              <a:rPr lang="en-US" sz="3200" dirty="0">
                <a:solidFill>
                  <a:srgbClr val="FF0000"/>
                </a:solidFill>
                <a:latin typeface="MyriadPro-I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MyriadPro-It"/>
              </a:rPr>
              <a:t>triển</a:t>
            </a:r>
            <a:r>
              <a:rPr lang="en-US" sz="3200" dirty="0">
                <a:solidFill>
                  <a:srgbClr val="FF0000"/>
                </a:solidFill>
                <a:latin typeface="MyriadPro-I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MyriadPro-It"/>
              </a:rPr>
              <a:t>chung</a:t>
            </a:r>
            <a:r>
              <a:rPr lang="en-US" sz="3200" dirty="0">
                <a:solidFill>
                  <a:srgbClr val="FF0000"/>
                </a:solidFill>
                <a:latin typeface="MyriadPro-I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MyriadPro-It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MyriadPro-I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MyriadPro-It"/>
              </a:rPr>
              <a:t>Thành</a:t>
            </a:r>
            <a:r>
              <a:rPr lang="en-US" sz="3200" dirty="0">
                <a:solidFill>
                  <a:srgbClr val="FF0000"/>
                </a:solidFill>
                <a:latin typeface="MyriadPro-I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MyriadPro-It"/>
              </a:rPr>
              <a:t>phố</a:t>
            </a:r>
            <a:r>
              <a:rPr lang="en-US" sz="3200" dirty="0" smtClean="0">
                <a:solidFill>
                  <a:srgbClr val="FF0000"/>
                </a:solidFill>
                <a:latin typeface="MyriadPro-I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MyriadPro-It"/>
              </a:rPr>
              <a:t>Hồ</a:t>
            </a:r>
            <a:r>
              <a:rPr lang="en-US" sz="3200" dirty="0" smtClean="0">
                <a:solidFill>
                  <a:srgbClr val="FF0000"/>
                </a:solidFill>
                <a:latin typeface="MyriadPro-I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MyriadPro-It"/>
              </a:rPr>
              <a:t>Chí</a:t>
            </a:r>
            <a:r>
              <a:rPr lang="en-US" sz="3200" dirty="0">
                <a:solidFill>
                  <a:srgbClr val="FF0000"/>
                </a:solidFill>
                <a:latin typeface="MyriadPro-It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MyriadPro-It"/>
              </a:rPr>
              <a:t>Minh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166254" y="5317052"/>
            <a:ext cx="11762510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52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0217" y="301707"/>
            <a:ext cx="11665528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ở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0109" y="1711324"/>
            <a:ext cx="12288981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(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0109" y="3120941"/>
            <a:ext cx="11762510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01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52105" y="0"/>
            <a:ext cx="24224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u="sng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4000" b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u="sng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4000" b="1" u="sng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10837" y="707886"/>
            <a:ext cx="12649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MyriadPro-It"/>
              </a:rPr>
              <a:t>1. Chọn tên địa danh tương ứng với các hình ảnh dưới đây:</a:t>
            </a:r>
            <a:r>
              <a:rPr lang="vi-VN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292662"/>
            <a:ext cx="30780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latin typeface="MyriadPro-It"/>
              </a:rPr>
              <a:t>Bến</a:t>
            </a:r>
            <a:r>
              <a:rPr lang="en-US" sz="3200" dirty="0" smtClean="0">
                <a:latin typeface="MyriadPro-It"/>
              </a:rPr>
              <a:t> </a:t>
            </a:r>
            <a:r>
              <a:rPr lang="en-US" sz="3200" dirty="0" err="1" smtClean="0">
                <a:latin typeface="MyriadPro-It"/>
              </a:rPr>
              <a:t>Bình</a:t>
            </a:r>
            <a:r>
              <a:rPr lang="en-US" sz="3200" dirty="0" smtClean="0">
                <a:latin typeface="MyriadPro-It"/>
              </a:rPr>
              <a:t> </a:t>
            </a:r>
            <a:r>
              <a:rPr lang="en-US" sz="3200" dirty="0" err="1" smtClean="0">
                <a:latin typeface="MyriadPro-It"/>
              </a:rPr>
              <a:t>Đông</a:t>
            </a:r>
            <a:r>
              <a:rPr lang="en-US" sz="3200" dirty="0" smtClean="0">
                <a:latin typeface="MyriadPro-It"/>
              </a:rPr>
              <a:t> 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3637711" y="1292661"/>
            <a:ext cx="41451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242021"/>
                </a:solidFill>
                <a:latin typeface="MyriadPro-It"/>
              </a:rPr>
              <a:t>T</a:t>
            </a:r>
            <a:r>
              <a:rPr lang="en-US" sz="3200" dirty="0" err="1" smtClean="0">
                <a:solidFill>
                  <a:srgbClr val="242021"/>
                </a:solidFill>
                <a:latin typeface="MyriadPro-It"/>
              </a:rPr>
              <a:t>oà</a:t>
            </a:r>
            <a:r>
              <a:rPr lang="en-US" sz="3200" dirty="0" smtClean="0">
                <a:solidFill>
                  <a:srgbClr val="242021"/>
                </a:solidFill>
                <a:latin typeface="MyriadPro-It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MyriadPro-It"/>
              </a:rPr>
              <a:t>nhà</a:t>
            </a:r>
            <a:r>
              <a:rPr lang="en-US" sz="3200" dirty="0" smtClean="0">
                <a:solidFill>
                  <a:srgbClr val="242021"/>
                </a:solidFill>
                <a:latin typeface="MyriadPro-It"/>
              </a:rPr>
              <a:t> Landmark 81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8505159" y="1267668"/>
            <a:ext cx="27366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242021"/>
                </a:solidFill>
                <a:latin typeface="MyriadPro-It"/>
              </a:rPr>
              <a:t>S</a:t>
            </a:r>
            <a:r>
              <a:rPr lang="en-US" sz="3200" dirty="0" err="1" smtClean="0">
                <a:solidFill>
                  <a:srgbClr val="242021"/>
                </a:solidFill>
                <a:latin typeface="MyriadPro-It"/>
              </a:rPr>
              <a:t>ông</a:t>
            </a:r>
            <a:r>
              <a:rPr lang="en-US" sz="3200" dirty="0" smtClean="0">
                <a:solidFill>
                  <a:srgbClr val="242021"/>
                </a:solidFill>
                <a:latin typeface="MyriadPro-It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MyriadPro-It"/>
              </a:rPr>
              <a:t>Sài</a:t>
            </a:r>
            <a:r>
              <a:rPr lang="en-US" sz="3200" dirty="0" smtClean="0">
                <a:solidFill>
                  <a:srgbClr val="242021"/>
                </a:solidFill>
                <a:latin typeface="MyriadPro-It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MyriadPro-It"/>
              </a:rPr>
              <a:t>Gòn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3420657" y="1976109"/>
            <a:ext cx="43075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242021"/>
                </a:solidFill>
                <a:latin typeface="MyriadPro-It"/>
              </a:rPr>
              <a:t>P</a:t>
            </a:r>
            <a:r>
              <a:rPr lang="en-US" sz="3200" dirty="0" err="1" smtClean="0">
                <a:solidFill>
                  <a:srgbClr val="242021"/>
                </a:solidFill>
                <a:latin typeface="MyriadPro-It"/>
              </a:rPr>
              <a:t>hố</a:t>
            </a:r>
            <a:r>
              <a:rPr lang="en-US" sz="3200" dirty="0" smtClean="0">
                <a:solidFill>
                  <a:srgbClr val="242021"/>
                </a:solidFill>
                <a:latin typeface="MyriadPro-It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MyriadPro-It"/>
              </a:rPr>
              <a:t>đi</a:t>
            </a:r>
            <a:r>
              <a:rPr lang="en-US" sz="3200" dirty="0" smtClean="0">
                <a:solidFill>
                  <a:srgbClr val="242021"/>
                </a:solidFill>
                <a:latin typeface="MyriadPro-It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MyriadPro-It"/>
              </a:rPr>
              <a:t>bộ</a:t>
            </a:r>
            <a:r>
              <a:rPr lang="en-US" sz="3200" dirty="0" smtClean="0">
                <a:solidFill>
                  <a:srgbClr val="242021"/>
                </a:solidFill>
                <a:latin typeface="MyriadPro-It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MyriadPro-It"/>
              </a:rPr>
              <a:t>Nguyễn</a:t>
            </a:r>
            <a:r>
              <a:rPr lang="en-US" sz="3200" dirty="0" smtClean="0">
                <a:solidFill>
                  <a:srgbClr val="242021"/>
                </a:solidFill>
                <a:latin typeface="MyriadPro-It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MyriadPro-It"/>
              </a:rPr>
              <a:t>Huệ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514131" y="2009607"/>
            <a:ext cx="18165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242021"/>
                </a:solidFill>
                <a:latin typeface="MyriadPro-It"/>
              </a:rPr>
              <a:t>Chợ</a:t>
            </a:r>
            <a:r>
              <a:rPr lang="en-US" sz="3200" dirty="0" smtClean="0">
                <a:solidFill>
                  <a:srgbClr val="242021"/>
                </a:solidFill>
                <a:latin typeface="MyriadPro-It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MyriadPro-It"/>
              </a:rPr>
              <a:t>Lớn</a:t>
            </a:r>
            <a:endParaRPr lang="en-US" sz="3200" dirty="0"/>
          </a:p>
        </p:txBody>
      </p:sp>
      <p:sp>
        <p:nvSpPr>
          <p:cNvPr id="10" name="Rectangle 9"/>
          <p:cNvSpPr/>
          <p:nvPr/>
        </p:nvSpPr>
        <p:spPr>
          <a:xfrm>
            <a:off x="8551646" y="1939484"/>
            <a:ext cx="26677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242021"/>
                </a:solidFill>
                <a:latin typeface="MyriadPro-It"/>
              </a:rPr>
              <a:t>Dinh</a:t>
            </a:r>
            <a:r>
              <a:rPr lang="en-US" sz="3200" dirty="0" smtClean="0">
                <a:solidFill>
                  <a:srgbClr val="242021"/>
                </a:solidFill>
                <a:latin typeface="MyriadPro-It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MyriadPro-It"/>
              </a:rPr>
              <a:t>Độc</a:t>
            </a:r>
            <a:r>
              <a:rPr lang="en-US" sz="3200" dirty="0" smtClean="0">
                <a:solidFill>
                  <a:srgbClr val="242021"/>
                </a:solidFill>
                <a:latin typeface="MyriadPro-It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MyriadPro-It"/>
              </a:rPr>
              <a:t>Lập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4312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52105" y="0"/>
            <a:ext cx="24224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u="sng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4000" b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u="sng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4000" b="1" u="sng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27710" y="678059"/>
            <a:ext cx="12649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MyriadPro-It"/>
              </a:rPr>
              <a:t>1. Chọn tên địa danh tương ứng với các hình ảnh dưới đây:</a:t>
            </a:r>
            <a:r>
              <a:rPr lang="vi-VN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65166" y="5952528"/>
            <a:ext cx="45544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242021"/>
                </a:solidFill>
                <a:latin typeface="MyriadPro-It"/>
              </a:rPr>
              <a:t>P</a:t>
            </a:r>
            <a:r>
              <a:rPr lang="en-US" sz="3200" b="1" dirty="0" err="1" smtClean="0">
                <a:solidFill>
                  <a:srgbClr val="242021"/>
                </a:solidFill>
                <a:latin typeface="MyriadPro-It"/>
              </a:rPr>
              <a:t>hố</a:t>
            </a:r>
            <a:r>
              <a:rPr lang="en-US" sz="3200" b="1" dirty="0" smtClean="0">
                <a:solidFill>
                  <a:srgbClr val="242021"/>
                </a:solidFill>
                <a:latin typeface="MyriadPro-It"/>
              </a:rPr>
              <a:t> </a:t>
            </a:r>
            <a:r>
              <a:rPr lang="en-US" sz="3200" b="1" dirty="0" err="1" smtClean="0">
                <a:solidFill>
                  <a:srgbClr val="242021"/>
                </a:solidFill>
                <a:latin typeface="MyriadPro-It"/>
              </a:rPr>
              <a:t>đi</a:t>
            </a:r>
            <a:r>
              <a:rPr lang="en-US" sz="3200" b="1" dirty="0" smtClean="0">
                <a:solidFill>
                  <a:srgbClr val="242021"/>
                </a:solidFill>
                <a:latin typeface="MyriadPro-It"/>
              </a:rPr>
              <a:t> </a:t>
            </a:r>
            <a:r>
              <a:rPr lang="en-US" sz="3200" b="1" dirty="0" err="1" smtClean="0">
                <a:solidFill>
                  <a:srgbClr val="242021"/>
                </a:solidFill>
                <a:latin typeface="MyriadPro-It"/>
              </a:rPr>
              <a:t>bộ</a:t>
            </a:r>
            <a:r>
              <a:rPr lang="en-US" sz="3200" b="1" dirty="0" smtClean="0">
                <a:solidFill>
                  <a:srgbClr val="242021"/>
                </a:solidFill>
                <a:latin typeface="MyriadPro-It"/>
              </a:rPr>
              <a:t> </a:t>
            </a:r>
            <a:r>
              <a:rPr lang="en-US" sz="3200" b="1" dirty="0" err="1" smtClean="0">
                <a:solidFill>
                  <a:srgbClr val="242021"/>
                </a:solidFill>
                <a:latin typeface="MyriadPro-It"/>
              </a:rPr>
              <a:t>Nguyễn</a:t>
            </a:r>
            <a:r>
              <a:rPr lang="en-US" sz="3200" b="1" dirty="0" smtClean="0">
                <a:solidFill>
                  <a:srgbClr val="242021"/>
                </a:solidFill>
                <a:latin typeface="MyriadPro-It"/>
              </a:rPr>
              <a:t> </a:t>
            </a:r>
            <a:r>
              <a:rPr lang="en-US" sz="3200" b="1" dirty="0" err="1" smtClean="0">
                <a:solidFill>
                  <a:srgbClr val="242021"/>
                </a:solidFill>
                <a:latin typeface="MyriadPro-It"/>
              </a:rPr>
              <a:t>Huệ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693" y="1471231"/>
            <a:ext cx="6668392" cy="433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0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455" y="152400"/>
            <a:ext cx="4211781" cy="55972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38127" y="5975498"/>
            <a:ext cx="43652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242021"/>
                </a:solidFill>
                <a:latin typeface="MyriadPro-It"/>
              </a:rPr>
              <a:t>T</a:t>
            </a:r>
            <a:r>
              <a:rPr lang="en-US" sz="3200" b="1" dirty="0" err="1" smtClean="0">
                <a:solidFill>
                  <a:srgbClr val="242021"/>
                </a:solidFill>
                <a:latin typeface="MyriadPro-It"/>
              </a:rPr>
              <a:t>oà</a:t>
            </a:r>
            <a:r>
              <a:rPr lang="en-US" sz="3200" b="1" dirty="0" smtClean="0">
                <a:solidFill>
                  <a:srgbClr val="242021"/>
                </a:solidFill>
                <a:latin typeface="MyriadPro-It"/>
              </a:rPr>
              <a:t> </a:t>
            </a:r>
            <a:r>
              <a:rPr lang="en-US" sz="3200" b="1" dirty="0" err="1" smtClean="0">
                <a:solidFill>
                  <a:srgbClr val="242021"/>
                </a:solidFill>
                <a:latin typeface="MyriadPro-It"/>
              </a:rPr>
              <a:t>nhà</a:t>
            </a:r>
            <a:r>
              <a:rPr lang="en-US" sz="3200" b="1" dirty="0" smtClean="0">
                <a:solidFill>
                  <a:srgbClr val="242021"/>
                </a:solidFill>
                <a:latin typeface="MyriadPro-It"/>
              </a:rPr>
              <a:t> Landmark 81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50063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635" y="334673"/>
            <a:ext cx="8979911" cy="57169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52482" y="6273225"/>
            <a:ext cx="28248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242021"/>
                </a:solidFill>
                <a:latin typeface="MyriadPro-It"/>
              </a:rPr>
              <a:t>Dinh</a:t>
            </a:r>
            <a:r>
              <a:rPr lang="en-US" sz="3200" b="1" dirty="0" smtClean="0">
                <a:solidFill>
                  <a:srgbClr val="242021"/>
                </a:solidFill>
                <a:latin typeface="MyriadPro-It"/>
              </a:rPr>
              <a:t> </a:t>
            </a:r>
            <a:r>
              <a:rPr lang="en-US" sz="3200" b="1" dirty="0" err="1" smtClean="0">
                <a:solidFill>
                  <a:srgbClr val="242021"/>
                </a:solidFill>
                <a:latin typeface="MyriadPro-It"/>
              </a:rPr>
              <a:t>Độc</a:t>
            </a:r>
            <a:r>
              <a:rPr lang="en-US" sz="3200" b="1" dirty="0" smtClean="0">
                <a:solidFill>
                  <a:srgbClr val="242021"/>
                </a:solidFill>
                <a:latin typeface="MyriadPro-It"/>
              </a:rPr>
              <a:t> </a:t>
            </a:r>
            <a:r>
              <a:rPr lang="en-US" sz="3200" b="1" dirty="0" err="1" smtClean="0">
                <a:solidFill>
                  <a:srgbClr val="242021"/>
                </a:solidFill>
                <a:latin typeface="MyriadPro-It"/>
              </a:rPr>
              <a:t>Lập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17878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995" y="318655"/>
            <a:ext cx="8324077" cy="52956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71842" y="5922795"/>
            <a:ext cx="28712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242021"/>
                </a:solidFill>
                <a:latin typeface="MyriadPro-It"/>
              </a:rPr>
              <a:t>S</a:t>
            </a:r>
            <a:r>
              <a:rPr lang="en-US" sz="3200" b="1" dirty="0" err="1" smtClean="0">
                <a:solidFill>
                  <a:srgbClr val="242021"/>
                </a:solidFill>
                <a:latin typeface="MyriadPro-It"/>
              </a:rPr>
              <a:t>ông</a:t>
            </a:r>
            <a:r>
              <a:rPr lang="en-US" sz="3200" b="1" dirty="0" smtClean="0">
                <a:solidFill>
                  <a:srgbClr val="242021"/>
                </a:solidFill>
                <a:latin typeface="MyriadPro-It"/>
              </a:rPr>
              <a:t> </a:t>
            </a:r>
            <a:r>
              <a:rPr lang="en-US" sz="3200" b="1" dirty="0" err="1" smtClean="0">
                <a:solidFill>
                  <a:srgbClr val="242021"/>
                </a:solidFill>
                <a:latin typeface="MyriadPro-It"/>
              </a:rPr>
              <a:t>Sài</a:t>
            </a:r>
            <a:r>
              <a:rPr lang="en-US" sz="3200" b="1" dirty="0" smtClean="0">
                <a:solidFill>
                  <a:srgbClr val="242021"/>
                </a:solidFill>
                <a:latin typeface="MyriadPro-It"/>
              </a:rPr>
              <a:t> </a:t>
            </a:r>
            <a:r>
              <a:rPr lang="en-US" sz="3200" b="1" dirty="0" err="1" smtClean="0">
                <a:solidFill>
                  <a:srgbClr val="242021"/>
                </a:solidFill>
                <a:latin typeface="MyriadPro-It"/>
              </a:rPr>
              <a:t>Gòn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52000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028" y="0"/>
            <a:ext cx="8023081" cy="59956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48161" y="6120368"/>
            <a:ext cx="19287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242021"/>
                </a:solidFill>
                <a:latin typeface="MyriadPro-It"/>
              </a:rPr>
              <a:t>Chợ</a:t>
            </a:r>
            <a:r>
              <a:rPr lang="en-US" sz="3200" b="1" dirty="0" smtClean="0">
                <a:solidFill>
                  <a:srgbClr val="242021"/>
                </a:solidFill>
                <a:latin typeface="MyriadPro-It"/>
              </a:rPr>
              <a:t> </a:t>
            </a:r>
            <a:r>
              <a:rPr lang="en-US" sz="3200" b="1" dirty="0" err="1" smtClean="0">
                <a:solidFill>
                  <a:srgbClr val="242021"/>
                </a:solidFill>
                <a:latin typeface="MyriadPro-It"/>
              </a:rPr>
              <a:t>Lớn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72913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1708" y="4814162"/>
            <a:ext cx="32576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latin typeface="MyriadPro-It"/>
              </a:rPr>
              <a:t>Bến</a:t>
            </a:r>
            <a:r>
              <a:rPr lang="en-US" sz="3200" b="1" dirty="0" smtClean="0">
                <a:latin typeface="MyriadPro-It"/>
              </a:rPr>
              <a:t> </a:t>
            </a:r>
            <a:r>
              <a:rPr lang="en-US" sz="3200" b="1" dirty="0" err="1" smtClean="0">
                <a:latin typeface="MyriadPro-It"/>
              </a:rPr>
              <a:t>Bình</a:t>
            </a:r>
            <a:r>
              <a:rPr lang="en-US" sz="3200" b="1" dirty="0" smtClean="0">
                <a:latin typeface="MyriadPro-It"/>
              </a:rPr>
              <a:t> </a:t>
            </a:r>
            <a:r>
              <a:rPr lang="en-US" sz="3200" b="1" dirty="0" err="1" smtClean="0">
                <a:latin typeface="MyriadPro-It"/>
              </a:rPr>
              <a:t>Đông</a:t>
            </a:r>
            <a:r>
              <a:rPr lang="en-US" sz="3200" b="1" dirty="0" smtClean="0">
                <a:latin typeface="MyriadPro-It"/>
              </a:rPr>
              <a:t> </a:t>
            </a:r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92" y="124691"/>
            <a:ext cx="6067331" cy="39619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055" y="3355100"/>
            <a:ext cx="5472545" cy="350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90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3964" y="792678"/>
            <a:ext cx="118872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i="1" dirty="0">
                <a:solidFill>
                  <a:srgbClr val="FF0000"/>
                </a:solidFill>
                <a:latin typeface="MyriadPro-BoldIt"/>
              </a:rPr>
              <a:t>Địa danh: </a:t>
            </a:r>
            <a:r>
              <a:rPr lang="vi-VN" sz="2800" dirty="0">
                <a:solidFill>
                  <a:srgbClr val="242021"/>
                </a:solidFill>
                <a:latin typeface="MyriadPro-Regular"/>
              </a:rPr>
              <a:t>là tên các địa hình khác nhau, tên nơi cư trú, tên hành chính, </a:t>
            </a:r>
            <a:r>
              <a:rPr lang="vi-VN" sz="2800" dirty="0" smtClean="0">
                <a:solidFill>
                  <a:srgbClr val="242021"/>
                </a:solidFill>
                <a:latin typeface="MyriadPro-Regular"/>
              </a:rPr>
              <a:t>tên</a:t>
            </a:r>
            <a:r>
              <a:rPr lang="en-US" sz="2800" dirty="0" smtClean="0">
                <a:solidFill>
                  <a:srgbClr val="242021"/>
                </a:solidFill>
                <a:latin typeface="MyriadPro-Regular"/>
              </a:rPr>
              <a:t> </a:t>
            </a:r>
            <a:r>
              <a:rPr lang="vi-VN" sz="2800" dirty="0" smtClean="0">
                <a:solidFill>
                  <a:srgbClr val="242021"/>
                </a:solidFill>
                <a:latin typeface="MyriadPro-Regular"/>
              </a:rPr>
              <a:t>công </a:t>
            </a:r>
            <a:r>
              <a:rPr lang="vi-VN" sz="2800" dirty="0">
                <a:solidFill>
                  <a:srgbClr val="242021"/>
                </a:solidFill>
                <a:latin typeface="MyriadPro-Regular"/>
              </a:rPr>
              <a:t>trình,… được con người đặt </a:t>
            </a:r>
            <a:r>
              <a:rPr lang="vi-VN" sz="2800" dirty="0" smtClean="0">
                <a:solidFill>
                  <a:srgbClr val="242021"/>
                </a:solidFill>
                <a:latin typeface="MyriadPro-Regular"/>
              </a:rPr>
              <a:t>ra.Có </a:t>
            </a:r>
            <a:r>
              <a:rPr lang="vi-VN" sz="2800" dirty="0">
                <a:solidFill>
                  <a:srgbClr val="242021"/>
                </a:solidFill>
                <a:latin typeface="MyriadPro-Regular"/>
              </a:rPr>
              <a:t>thể phân loại địa danh như sau:</a:t>
            </a:r>
            <a:br>
              <a:rPr lang="vi-VN" sz="2800" dirty="0">
                <a:solidFill>
                  <a:srgbClr val="242021"/>
                </a:solidFill>
                <a:latin typeface="MyriadPro-Regular"/>
              </a:rPr>
            </a:br>
            <a:r>
              <a:rPr lang="vi-VN" sz="2800" b="1" dirty="0">
                <a:solidFill>
                  <a:srgbClr val="242021"/>
                </a:solidFill>
                <a:latin typeface="MyriadPro-Regular"/>
              </a:rPr>
              <a:t>– Địa danh chỉ địa hình: </a:t>
            </a:r>
            <a:r>
              <a:rPr lang="vi-VN" sz="2800" dirty="0">
                <a:solidFill>
                  <a:srgbClr val="242021"/>
                </a:solidFill>
                <a:latin typeface="MyriadPro-Regular"/>
              </a:rPr>
              <a:t>gồm tên các đối tượng như ao, bãi, bàu, bung, cồn, cù </a:t>
            </a:r>
            <a:r>
              <a:rPr lang="vi-VN" sz="2800" dirty="0" smtClean="0">
                <a:solidFill>
                  <a:srgbClr val="242021"/>
                </a:solidFill>
                <a:latin typeface="MyriadPro-Regular"/>
              </a:rPr>
              <a:t>lao,</a:t>
            </a:r>
            <a:r>
              <a:rPr lang="en-US" sz="2800" dirty="0" smtClean="0">
                <a:solidFill>
                  <a:srgbClr val="242021"/>
                </a:solidFill>
                <a:latin typeface="MyriadPro-Regular"/>
              </a:rPr>
              <a:t> </a:t>
            </a:r>
            <a:r>
              <a:rPr lang="vi-VN" sz="2800" dirty="0" smtClean="0">
                <a:solidFill>
                  <a:srgbClr val="242021"/>
                </a:solidFill>
                <a:latin typeface="MyriadPro-Regular"/>
              </a:rPr>
              <a:t>đảo</a:t>
            </a:r>
            <a:r>
              <a:rPr lang="vi-VN" sz="2800" dirty="0">
                <a:solidFill>
                  <a:srgbClr val="242021"/>
                </a:solidFill>
                <a:latin typeface="MyriadPro-Regular"/>
              </a:rPr>
              <a:t>, sông, núi, rừng, hồ, khe,...</a:t>
            </a:r>
            <a:br>
              <a:rPr lang="vi-VN" sz="2800" dirty="0">
                <a:solidFill>
                  <a:srgbClr val="242021"/>
                </a:solidFill>
                <a:latin typeface="MyriadPro-Regular"/>
              </a:rPr>
            </a:br>
            <a:r>
              <a:rPr lang="vi-VN" sz="2800" b="1" dirty="0">
                <a:solidFill>
                  <a:srgbClr val="242021"/>
                </a:solidFill>
                <a:latin typeface="MyriadPro-Regular"/>
              </a:rPr>
              <a:t>– Địa danh chỉ công trình xây dựng: </a:t>
            </a:r>
            <a:r>
              <a:rPr lang="vi-VN" sz="2800" dirty="0">
                <a:solidFill>
                  <a:srgbClr val="242021"/>
                </a:solidFill>
                <a:latin typeface="MyriadPro-Regular"/>
              </a:rPr>
              <a:t>gồm tên các đối tượng như bến, cảng, </a:t>
            </a:r>
            <a:r>
              <a:rPr lang="vi-VN" sz="2800" dirty="0" smtClean="0">
                <a:solidFill>
                  <a:srgbClr val="242021"/>
                </a:solidFill>
                <a:latin typeface="MyriadPro-Regular"/>
              </a:rPr>
              <a:t>cầu,đường </a:t>
            </a:r>
            <a:r>
              <a:rPr lang="vi-VN" sz="2800" dirty="0">
                <a:solidFill>
                  <a:srgbClr val="242021"/>
                </a:solidFill>
                <a:latin typeface="MyriadPro-Regular"/>
              </a:rPr>
              <a:t>phố, ga, ngã ba, nhà thờ, toà nhà, vườn hoa,...</a:t>
            </a:r>
            <a:br>
              <a:rPr lang="vi-VN" sz="2800" dirty="0">
                <a:solidFill>
                  <a:srgbClr val="242021"/>
                </a:solidFill>
                <a:latin typeface="MyriadPro-Regular"/>
              </a:rPr>
            </a:br>
            <a:r>
              <a:rPr lang="vi-VN" sz="2800" b="1" dirty="0">
                <a:solidFill>
                  <a:srgbClr val="242021"/>
                </a:solidFill>
                <a:latin typeface="MyriadPro-Regular"/>
              </a:rPr>
              <a:t>– Địa danh hành chính: </a:t>
            </a:r>
            <a:r>
              <a:rPr lang="vi-VN" sz="2800" dirty="0">
                <a:solidFill>
                  <a:srgbClr val="242021"/>
                </a:solidFill>
                <a:latin typeface="MyriadPro-Regular"/>
              </a:rPr>
              <a:t>gồm tên của các đơn vị như tổ dân phố, khu phố, </a:t>
            </a:r>
            <a:r>
              <a:rPr lang="vi-VN" sz="2800" dirty="0" smtClean="0">
                <a:solidFill>
                  <a:srgbClr val="242021"/>
                </a:solidFill>
                <a:latin typeface="MyriadPro-Regular"/>
              </a:rPr>
              <a:t>ấp,</a:t>
            </a:r>
            <a:r>
              <a:rPr lang="en-US" sz="2800" dirty="0" smtClean="0">
                <a:solidFill>
                  <a:srgbClr val="242021"/>
                </a:solidFill>
                <a:latin typeface="MyriadPro-Regular"/>
              </a:rPr>
              <a:t> </a:t>
            </a:r>
            <a:r>
              <a:rPr lang="vi-VN" sz="2800" dirty="0" smtClean="0">
                <a:solidFill>
                  <a:srgbClr val="242021"/>
                </a:solidFill>
                <a:latin typeface="MyriadPro-Regular"/>
              </a:rPr>
              <a:t>phường</a:t>
            </a:r>
            <a:r>
              <a:rPr lang="vi-VN" sz="2800" dirty="0">
                <a:solidFill>
                  <a:srgbClr val="242021"/>
                </a:solidFill>
                <a:latin typeface="MyriadPro-Regular"/>
              </a:rPr>
              <a:t>, xã, thị trấn, quận, huyện, thành phố,...</a:t>
            </a:r>
            <a:r>
              <a:rPr lang="vi-VN" sz="2800" dirty="0" smtClean="0"/>
              <a:t> </a:t>
            </a:r>
            <a:endParaRPr lang="en-US" sz="2800" dirty="0" smtClean="0"/>
          </a:p>
          <a:p>
            <a:r>
              <a:rPr lang="vi-VN" sz="2800" b="1" dirty="0"/>
              <a:t>– Địa danh vùng: </a:t>
            </a:r>
            <a:r>
              <a:rPr lang="vi-VN" sz="2800" dirty="0"/>
              <a:t>khi một địa danh nào có thể đặt sau các </a:t>
            </a:r>
            <a:r>
              <a:rPr lang="vi-VN" sz="2800" dirty="0" smtClean="0"/>
              <a:t>từ</a:t>
            </a:r>
            <a:r>
              <a:rPr lang="en-US" sz="2800" dirty="0" smtClean="0"/>
              <a:t> </a:t>
            </a:r>
            <a:r>
              <a:rPr lang="vi-VN" sz="2800" dirty="0" smtClean="0"/>
              <a:t>“</a:t>
            </a:r>
            <a:r>
              <a:rPr lang="vi-VN" sz="2800" dirty="0"/>
              <a:t>vùng”, “khu”, “xóm</a:t>
            </a:r>
            <a:r>
              <a:rPr lang="vi-VN" sz="2800" dirty="0" smtClean="0"/>
              <a:t>”,...thì </a:t>
            </a:r>
            <a:r>
              <a:rPr lang="vi-VN" sz="2800" dirty="0"/>
              <a:t>đó là địa danh vùng. Địa danh vùng chỉ nơi không có biên giới rõ ràng, không </a:t>
            </a:r>
            <a:r>
              <a:rPr lang="vi-VN" sz="2800" dirty="0" smtClean="0"/>
              <a:t>xác</a:t>
            </a:r>
            <a:r>
              <a:rPr lang="en-US" sz="2800" dirty="0" smtClean="0"/>
              <a:t> </a:t>
            </a:r>
            <a:r>
              <a:rPr lang="vi-VN" sz="2800" dirty="0" smtClean="0"/>
              <a:t>định </a:t>
            </a:r>
            <a:r>
              <a:rPr lang="vi-VN" sz="2800" dirty="0"/>
              <a:t>được diện tích và nhân khẩu, do quần chúng tự đặt tên và gọi.</a:t>
            </a:r>
            <a:r>
              <a:rPr lang="vi-VN" sz="2800" dirty="0" smtClean="0"/>
              <a:t> 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304800" y="146347"/>
            <a:ext cx="2646218" cy="646331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FFFF"/>
                </a:solidFill>
                <a:latin typeface="MyriadPro-Bold"/>
              </a:rPr>
              <a:t>Chú</a:t>
            </a:r>
            <a:r>
              <a:rPr lang="en-US" sz="3600" b="1" dirty="0">
                <a:solidFill>
                  <a:srgbClr val="FFFFFF"/>
                </a:solidFill>
                <a:latin typeface="MyriadPro-Bold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MyriadPro-Bold"/>
              </a:rPr>
              <a:t>thích</a:t>
            </a:r>
            <a:r>
              <a:rPr lang="en-US" sz="3600" dirty="0" smtClean="0"/>
              <a:t>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6185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425" t="44542" r="17071" b="26424"/>
          <a:stretch/>
        </p:blipFill>
        <p:spPr>
          <a:xfrm>
            <a:off x="42470" y="0"/>
            <a:ext cx="11152909" cy="32458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8" y="3265931"/>
            <a:ext cx="5514110" cy="33525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9463" y="3265931"/>
            <a:ext cx="5939185" cy="333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7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1673" y="653856"/>
            <a:ext cx="121504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MyriadPro-It"/>
              </a:rPr>
              <a:t>1. </a:t>
            </a:r>
            <a:r>
              <a:rPr lang="en-US" sz="3600" dirty="0" err="1" smtClean="0">
                <a:solidFill>
                  <a:srgbClr val="FF0000"/>
                </a:solidFill>
                <a:latin typeface="MyriadPro-It"/>
              </a:rPr>
              <a:t>Dựa</a:t>
            </a:r>
            <a:r>
              <a:rPr lang="en-US" sz="3600" dirty="0" smtClean="0">
                <a:solidFill>
                  <a:srgbClr val="FF0000"/>
                </a:solidFill>
                <a:latin typeface="MyriadPro-I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MyriadPro-It"/>
              </a:rPr>
              <a:t>vào</a:t>
            </a:r>
            <a:r>
              <a:rPr lang="en-US" sz="3600" dirty="0">
                <a:solidFill>
                  <a:srgbClr val="FF0000"/>
                </a:solidFill>
                <a:latin typeface="MyriadPro-I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MyriadPro-It"/>
              </a:rPr>
              <a:t>cách</a:t>
            </a:r>
            <a:r>
              <a:rPr lang="en-US" sz="3600" dirty="0">
                <a:solidFill>
                  <a:srgbClr val="FF0000"/>
                </a:solidFill>
                <a:latin typeface="MyriadPro-I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MyriadPro-It"/>
              </a:rPr>
              <a:t>phân</a:t>
            </a:r>
            <a:r>
              <a:rPr lang="en-US" sz="3600" dirty="0">
                <a:solidFill>
                  <a:srgbClr val="FF0000"/>
                </a:solidFill>
                <a:latin typeface="MyriadPro-I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MyriadPro-It"/>
              </a:rPr>
              <a:t>loại</a:t>
            </a:r>
            <a:r>
              <a:rPr lang="en-US" sz="3600" dirty="0">
                <a:solidFill>
                  <a:srgbClr val="FF0000"/>
                </a:solidFill>
                <a:latin typeface="MyriadPro-I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MyriadPro-It"/>
              </a:rPr>
              <a:t>địa</a:t>
            </a:r>
            <a:r>
              <a:rPr lang="en-US" sz="3600" dirty="0">
                <a:solidFill>
                  <a:srgbClr val="FF0000"/>
                </a:solidFill>
                <a:latin typeface="MyriadPro-I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MyriadPro-It"/>
              </a:rPr>
              <a:t>danh</a:t>
            </a:r>
            <a:r>
              <a:rPr lang="en-US" sz="3600" dirty="0">
                <a:solidFill>
                  <a:srgbClr val="FF0000"/>
                </a:solidFill>
                <a:latin typeface="MyriadPro-It"/>
              </a:rPr>
              <a:t> ở </a:t>
            </a:r>
            <a:r>
              <a:rPr lang="en-US" sz="3600" dirty="0" err="1">
                <a:solidFill>
                  <a:srgbClr val="FF0000"/>
                </a:solidFill>
                <a:latin typeface="MyriadPro-It"/>
              </a:rPr>
              <a:t>phần</a:t>
            </a:r>
            <a:r>
              <a:rPr lang="en-US" sz="3600" dirty="0">
                <a:solidFill>
                  <a:srgbClr val="FF0000"/>
                </a:solidFill>
                <a:latin typeface="MyriadPro-I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MyriadPro-It"/>
              </a:rPr>
              <a:t>Chú</a:t>
            </a:r>
            <a:r>
              <a:rPr lang="en-US" sz="3600" dirty="0">
                <a:solidFill>
                  <a:srgbClr val="FF0000"/>
                </a:solidFill>
                <a:latin typeface="MyriadPro-I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MyriadPro-It"/>
              </a:rPr>
              <a:t>thích</a:t>
            </a:r>
            <a:r>
              <a:rPr lang="en-US" sz="3600" dirty="0">
                <a:solidFill>
                  <a:srgbClr val="FF0000"/>
                </a:solidFill>
                <a:latin typeface="MyriadPro-It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MyriadPro-It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MyriadPro-I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MyriadPro-It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MyriadPro-I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MyriadPro-It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MyriadPro-I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MyriadPro-It"/>
              </a:rPr>
              <a:t>biết</a:t>
            </a:r>
            <a:r>
              <a:rPr lang="en-US" sz="3600" dirty="0">
                <a:solidFill>
                  <a:srgbClr val="FF0000"/>
                </a:solidFill>
                <a:latin typeface="MyriadPro-I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MyriadPro-It"/>
              </a:rPr>
              <a:t>Thủ</a:t>
            </a:r>
            <a:r>
              <a:rPr lang="en-US" sz="3600" dirty="0">
                <a:solidFill>
                  <a:srgbClr val="FF0000"/>
                </a:solidFill>
                <a:latin typeface="MyriadPro-I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MyriadPro-It"/>
              </a:rPr>
              <a:t>Đức</a:t>
            </a:r>
            <a:r>
              <a:rPr lang="en-US" sz="3600" dirty="0">
                <a:solidFill>
                  <a:srgbClr val="FF0000"/>
                </a:solidFill>
                <a:latin typeface="MyriadPro-I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MyriadPro-It"/>
              </a:rPr>
              <a:t>thuộc</a:t>
            </a:r>
            <a:r>
              <a:rPr lang="en-US" sz="3600" dirty="0">
                <a:solidFill>
                  <a:srgbClr val="FF0000"/>
                </a:solidFill>
                <a:latin typeface="MyriadPro-I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MyriadPro-It"/>
              </a:rPr>
              <a:t>loại</a:t>
            </a:r>
            <a:r>
              <a:rPr lang="en-US" sz="3600" dirty="0" smtClean="0">
                <a:solidFill>
                  <a:srgbClr val="FF0000"/>
                </a:solidFill>
                <a:latin typeface="MyriadPro-I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MyriadPro-It"/>
              </a:rPr>
              <a:t>địa</a:t>
            </a:r>
            <a:r>
              <a:rPr lang="en-US" sz="3600" dirty="0" smtClean="0">
                <a:solidFill>
                  <a:srgbClr val="FF0000"/>
                </a:solidFill>
                <a:latin typeface="MyriadPro-I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MyriadPro-It"/>
              </a:rPr>
              <a:t>danh</a:t>
            </a:r>
            <a:r>
              <a:rPr lang="en-US" sz="3600" dirty="0">
                <a:solidFill>
                  <a:srgbClr val="FF0000"/>
                </a:solidFill>
                <a:latin typeface="MyriadPro-I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MyriadPro-It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MyriadPro-I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MyriadPro-It"/>
              </a:rPr>
              <a:t>sau</a:t>
            </a:r>
            <a:r>
              <a:rPr lang="en-US" sz="3600" dirty="0">
                <a:solidFill>
                  <a:srgbClr val="FF0000"/>
                </a:solidFill>
                <a:latin typeface="MyriadPro-I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MyriadPro-It"/>
              </a:rPr>
              <a:t>đây</a:t>
            </a:r>
            <a:r>
              <a:rPr lang="en-US" sz="3600" dirty="0" smtClean="0">
                <a:solidFill>
                  <a:srgbClr val="FF0000"/>
                </a:solidFill>
                <a:latin typeface="MyriadPro-It"/>
              </a:rPr>
              <a:t>: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651164" y="1997608"/>
            <a:ext cx="83404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latin typeface="MyriadPro-Regular"/>
              </a:rPr>
              <a:t>a. </a:t>
            </a:r>
            <a:r>
              <a:rPr lang="en-US" sz="3600" dirty="0" err="1">
                <a:solidFill>
                  <a:srgbClr val="242021"/>
                </a:solidFill>
                <a:latin typeface="MyriadPro-Regular"/>
              </a:rPr>
              <a:t>Địa</a:t>
            </a:r>
            <a:r>
              <a:rPr lang="en-US" sz="3600" dirty="0">
                <a:solidFill>
                  <a:srgbClr val="242021"/>
                </a:solidFill>
                <a:latin typeface="MyriadPro-Regular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MyriadPro-Regular"/>
              </a:rPr>
              <a:t>danh</a:t>
            </a:r>
            <a:r>
              <a:rPr lang="en-US" sz="3600" dirty="0">
                <a:solidFill>
                  <a:srgbClr val="242021"/>
                </a:solidFill>
                <a:latin typeface="MyriadPro-Regular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MyriadPro-Regular"/>
              </a:rPr>
              <a:t>chỉ</a:t>
            </a:r>
            <a:r>
              <a:rPr lang="en-US" sz="3600" dirty="0">
                <a:solidFill>
                  <a:srgbClr val="242021"/>
                </a:solidFill>
                <a:latin typeface="MyriadPro-Regular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MyriadPro-Regular"/>
              </a:rPr>
              <a:t>địa</a:t>
            </a:r>
            <a:r>
              <a:rPr lang="en-US" sz="3600" dirty="0">
                <a:solidFill>
                  <a:srgbClr val="242021"/>
                </a:solidFill>
                <a:latin typeface="MyriadPro-Regular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MyriadPro-Regular"/>
              </a:rPr>
              <a:t>hình</a:t>
            </a:r>
            <a:r>
              <a:rPr lang="en-US" sz="3600" dirty="0">
                <a:solidFill>
                  <a:srgbClr val="242021"/>
                </a:solidFill>
                <a:latin typeface="MyriadPro-Regular"/>
              </a:rPr>
              <a:t/>
            </a:r>
            <a:br>
              <a:rPr lang="en-US" sz="3600" dirty="0">
                <a:solidFill>
                  <a:srgbClr val="242021"/>
                </a:solidFill>
                <a:latin typeface="MyriadPro-Regular"/>
              </a:rPr>
            </a:br>
            <a:r>
              <a:rPr lang="en-US" sz="3600" dirty="0">
                <a:solidFill>
                  <a:srgbClr val="242021"/>
                </a:solidFill>
                <a:latin typeface="MyriadPro-Regular"/>
              </a:rPr>
              <a:t>b. </a:t>
            </a:r>
            <a:r>
              <a:rPr lang="en-US" sz="3600" dirty="0" err="1">
                <a:solidFill>
                  <a:srgbClr val="242021"/>
                </a:solidFill>
                <a:latin typeface="MyriadPro-Regular"/>
              </a:rPr>
              <a:t>Địa</a:t>
            </a:r>
            <a:r>
              <a:rPr lang="en-US" sz="3600" dirty="0">
                <a:solidFill>
                  <a:srgbClr val="242021"/>
                </a:solidFill>
                <a:latin typeface="MyriadPro-Regular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MyriadPro-Regular"/>
              </a:rPr>
              <a:t>danh</a:t>
            </a:r>
            <a:r>
              <a:rPr lang="en-US" sz="3600" dirty="0">
                <a:solidFill>
                  <a:srgbClr val="242021"/>
                </a:solidFill>
                <a:latin typeface="MyriadPro-Regular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MyriadPro-Regular"/>
              </a:rPr>
              <a:t>chỉ</a:t>
            </a:r>
            <a:r>
              <a:rPr lang="en-US" sz="3600" dirty="0">
                <a:solidFill>
                  <a:srgbClr val="242021"/>
                </a:solidFill>
                <a:latin typeface="MyriadPro-Regular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MyriadPro-Regular"/>
              </a:rPr>
              <a:t>công</a:t>
            </a:r>
            <a:r>
              <a:rPr lang="en-US" sz="3600" dirty="0">
                <a:solidFill>
                  <a:srgbClr val="242021"/>
                </a:solidFill>
                <a:latin typeface="MyriadPro-Regular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MyriadPro-Regular"/>
              </a:rPr>
              <a:t>trình</a:t>
            </a:r>
            <a:r>
              <a:rPr lang="en-US" sz="3600" dirty="0">
                <a:solidFill>
                  <a:srgbClr val="242021"/>
                </a:solidFill>
                <a:latin typeface="MyriadPro-Regular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MyriadPro-Regular"/>
              </a:rPr>
              <a:t>xây</a:t>
            </a:r>
            <a:r>
              <a:rPr lang="en-US" sz="3600" dirty="0">
                <a:solidFill>
                  <a:srgbClr val="242021"/>
                </a:solidFill>
                <a:latin typeface="MyriadPro-Regular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MyriadPro-Regular"/>
              </a:rPr>
              <a:t>dựng</a:t>
            </a:r>
            <a:r>
              <a:rPr lang="en-US" sz="3600" dirty="0">
                <a:solidFill>
                  <a:srgbClr val="242021"/>
                </a:solidFill>
                <a:latin typeface="MyriadPro-Regular"/>
              </a:rPr>
              <a:t/>
            </a:r>
            <a:br>
              <a:rPr lang="en-US" sz="3600" dirty="0">
                <a:solidFill>
                  <a:srgbClr val="242021"/>
                </a:solidFill>
                <a:latin typeface="MyriadPro-Regular"/>
              </a:rPr>
            </a:br>
            <a:r>
              <a:rPr lang="en-US" sz="3600" dirty="0">
                <a:solidFill>
                  <a:srgbClr val="242021"/>
                </a:solidFill>
                <a:latin typeface="MyriadPro-Regular"/>
              </a:rPr>
              <a:t>c. </a:t>
            </a:r>
            <a:r>
              <a:rPr lang="en-US" sz="3600" dirty="0" err="1">
                <a:solidFill>
                  <a:srgbClr val="242021"/>
                </a:solidFill>
                <a:latin typeface="MyriadPro-Regular"/>
              </a:rPr>
              <a:t>Địa</a:t>
            </a:r>
            <a:r>
              <a:rPr lang="en-US" sz="3600" dirty="0">
                <a:solidFill>
                  <a:srgbClr val="242021"/>
                </a:solidFill>
                <a:latin typeface="MyriadPro-Regular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MyriadPro-Regular"/>
              </a:rPr>
              <a:t>danh</a:t>
            </a:r>
            <a:r>
              <a:rPr lang="en-US" sz="3600" dirty="0">
                <a:solidFill>
                  <a:srgbClr val="242021"/>
                </a:solidFill>
                <a:latin typeface="MyriadPro-Regular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MyriadPro-Regular"/>
              </a:rPr>
              <a:t>hành</a:t>
            </a:r>
            <a:r>
              <a:rPr lang="en-US" sz="3600" dirty="0">
                <a:solidFill>
                  <a:srgbClr val="242021"/>
                </a:solidFill>
                <a:latin typeface="MyriadPro-Regular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MyriadPro-Regular"/>
              </a:rPr>
              <a:t>chính</a:t>
            </a:r>
            <a:r>
              <a:rPr lang="en-US" sz="3600" dirty="0">
                <a:solidFill>
                  <a:srgbClr val="242021"/>
                </a:solidFill>
                <a:latin typeface="MyriadPro-Regular"/>
              </a:rPr>
              <a:t/>
            </a:r>
            <a:br>
              <a:rPr lang="en-US" sz="3600" dirty="0">
                <a:solidFill>
                  <a:srgbClr val="242021"/>
                </a:solidFill>
                <a:latin typeface="MyriadPro-Regular"/>
              </a:rPr>
            </a:br>
            <a:r>
              <a:rPr lang="en-US" sz="3600" dirty="0">
                <a:solidFill>
                  <a:srgbClr val="242021"/>
                </a:solidFill>
                <a:latin typeface="MyriadPro-Regular"/>
              </a:rPr>
              <a:t>d. </a:t>
            </a:r>
            <a:r>
              <a:rPr lang="en-US" sz="3600" dirty="0" err="1">
                <a:solidFill>
                  <a:srgbClr val="242021"/>
                </a:solidFill>
                <a:latin typeface="MyriadPro-Regular"/>
              </a:rPr>
              <a:t>Địa</a:t>
            </a:r>
            <a:r>
              <a:rPr lang="en-US" sz="3600" dirty="0">
                <a:solidFill>
                  <a:srgbClr val="242021"/>
                </a:solidFill>
                <a:latin typeface="MyriadPro-Regular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MyriadPro-Regular"/>
              </a:rPr>
              <a:t>danh</a:t>
            </a:r>
            <a:r>
              <a:rPr lang="en-US" sz="3600" dirty="0">
                <a:solidFill>
                  <a:srgbClr val="242021"/>
                </a:solidFill>
                <a:latin typeface="MyriadPro-Regular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MyriadPro-Regular"/>
              </a:rPr>
              <a:t>vùng</a:t>
            </a:r>
            <a:r>
              <a:rPr lang="en-US" sz="3600" dirty="0"/>
              <a:t> </a:t>
            </a:r>
          </a:p>
        </p:txBody>
      </p:sp>
      <p:sp>
        <p:nvSpPr>
          <p:cNvPr id="4" name="Oval 3"/>
          <p:cNvSpPr/>
          <p:nvPr/>
        </p:nvSpPr>
        <p:spPr>
          <a:xfrm>
            <a:off x="651164" y="3144866"/>
            <a:ext cx="526472" cy="56780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9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0836" y="0"/>
            <a:ext cx="120811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MyriadPro-It"/>
              </a:rPr>
              <a:t>2. Xếp các địa danh dưới đây vào cột tương ứng với loại địa </a:t>
            </a:r>
            <a:r>
              <a:rPr lang="vi-VN" sz="3600" dirty="0" smtClean="0">
                <a:solidFill>
                  <a:srgbClr val="FF0000"/>
                </a:solidFill>
                <a:latin typeface="MyriadPro-It"/>
              </a:rPr>
              <a:t>danh</a:t>
            </a:r>
            <a:r>
              <a:rPr lang="en-US" sz="36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" name="Rectangle 2"/>
          <p:cNvSpPr/>
          <p:nvPr/>
        </p:nvSpPr>
        <p:spPr>
          <a:xfrm>
            <a:off x="263236" y="1374154"/>
            <a:ext cx="1177636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242021"/>
                </a:solidFill>
                <a:latin typeface="MyriadPro-Regular"/>
              </a:rPr>
              <a:t>Huyện Nhà Bè, toà nhà Bitexco, sông Sài Gòn, dinh Độc Lập, quận Tân Bình, đảo Thạnh </a:t>
            </a:r>
            <a:r>
              <a:rPr lang="vi-VN" sz="3200" dirty="0" smtClean="0">
                <a:solidFill>
                  <a:srgbClr val="242021"/>
                </a:solidFill>
                <a:latin typeface="MyriadPro-Regular"/>
              </a:rPr>
              <a:t>An(Cần </a:t>
            </a:r>
            <a:r>
              <a:rPr lang="vi-VN" sz="3200" dirty="0">
                <a:solidFill>
                  <a:srgbClr val="242021"/>
                </a:solidFill>
                <a:latin typeface="MyriadPro-Regular"/>
              </a:rPr>
              <a:t>Giờ), phường Tân Sơn Nhì (quận Tân Phú), hầm ThủThiêm, Chợ Lớn, khu Bàn Cờ (Quận 3).</a:t>
            </a:r>
            <a:r>
              <a:rPr lang="vi-VN" sz="3200" dirty="0" smtClean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0664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9658" y="78154"/>
            <a:ext cx="28504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70C0"/>
                </a:solidFill>
                <a:latin typeface="MyriadPro-Regular"/>
              </a:rPr>
              <a:t>Huyện Nhà </a:t>
            </a:r>
            <a:r>
              <a:rPr lang="vi-VN" sz="3200" dirty="0" smtClean="0">
                <a:solidFill>
                  <a:srgbClr val="0070C0"/>
                </a:solidFill>
                <a:latin typeface="MyriadPro-Regular"/>
              </a:rPr>
              <a:t>Bè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93030" y="79577"/>
            <a:ext cx="32137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MyriadPro-Regular"/>
              </a:rPr>
              <a:t>T</a:t>
            </a:r>
            <a:r>
              <a:rPr lang="vi-VN" sz="3200" dirty="0" smtClean="0">
                <a:solidFill>
                  <a:srgbClr val="0070C0"/>
                </a:solidFill>
                <a:latin typeface="MyriadPro-Regular"/>
              </a:rPr>
              <a:t>oà </a:t>
            </a:r>
            <a:r>
              <a:rPr lang="vi-VN" sz="3200" dirty="0">
                <a:solidFill>
                  <a:srgbClr val="0070C0"/>
                </a:solidFill>
                <a:latin typeface="MyriadPro-Regular"/>
              </a:rPr>
              <a:t>nhà </a:t>
            </a:r>
            <a:r>
              <a:rPr lang="vi-VN" sz="3200" dirty="0" smtClean="0">
                <a:solidFill>
                  <a:srgbClr val="0070C0"/>
                </a:solidFill>
                <a:latin typeface="MyriadPro-Regular"/>
              </a:rPr>
              <a:t>Bitexco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49152" y="1616538"/>
            <a:ext cx="27366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MyriadPro-Regular"/>
              </a:rPr>
              <a:t>S</a:t>
            </a:r>
            <a:r>
              <a:rPr lang="vi-VN" sz="3200" dirty="0" smtClean="0">
                <a:solidFill>
                  <a:srgbClr val="0070C0"/>
                </a:solidFill>
                <a:latin typeface="MyriadPro-Regular"/>
              </a:rPr>
              <a:t>ông </a:t>
            </a:r>
            <a:r>
              <a:rPr lang="vi-VN" sz="3200" dirty="0">
                <a:solidFill>
                  <a:srgbClr val="0070C0"/>
                </a:solidFill>
                <a:latin typeface="MyriadPro-Regular"/>
              </a:rPr>
              <a:t>Sài Gòn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1736" y="1645547"/>
            <a:ext cx="26677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MyriadPro-Regular"/>
              </a:rPr>
              <a:t>D</a:t>
            </a:r>
            <a:r>
              <a:rPr lang="vi-VN" sz="3200" dirty="0" smtClean="0">
                <a:solidFill>
                  <a:srgbClr val="0070C0"/>
                </a:solidFill>
                <a:latin typeface="MyriadPro-Regular"/>
              </a:rPr>
              <a:t>inh </a:t>
            </a:r>
            <a:r>
              <a:rPr lang="vi-VN" sz="3200" dirty="0">
                <a:solidFill>
                  <a:srgbClr val="0070C0"/>
                </a:solidFill>
                <a:latin typeface="MyriadPro-Regular"/>
              </a:rPr>
              <a:t>Độc </a:t>
            </a:r>
            <a:r>
              <a:rPr lang="vi-VN" sz="3200" dirty="0" smtClean="0">
                <a:solidFill>
                  <a:srgbClr val="0070C0"/>
                </a:solidFill>
                <a:latin typeface="MyriadPro-Regular"/>
              </a:rPr>
              <a:t>Lập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512" y="884847"/>
            <a:ext cx="3069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MyriadPro-Regular"/>
              </a:rPr>
              <a:t>Q</a:t>
            </a:r>
            <a:r>
              <a:rPr lang="vi-VN" sz="3200" dirty="0" smtClean="0">
                <a:solidFill>
                  <a:srgbClr val="0070C0"/>
                </a:solidFill>
                <a:latin typeface="MyriadPro-Regular"/>
              </a:rPr>
              <a:t>uận </a:t>
            </a:r>
            <a:r>
              <a:rPr lang="vi-VN" sz="3200" dirty="0">
                <a:solidFill>
                  <a:srgbClr val="0070C0"/>
                </a:solidFill>
                <a:latin typeface="MyriadPro-Regular"/>
              </a:rPr>
              <a:t>Tân </a:t>
            </a:r>
            <a:r>
              <a:rPr lang="vi-VN" sz="3200" dirty="0" smtClean="0">
                <a:solidFill>
                  <a:srgbClr val="0070C0"/>
                </a:solidFill>
                <a:latin typeface="MyriadPro-Regular"/>
              </a:rPr>
              <a:t>Bình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07273" y="893825"/>
            <a:ext cx="27963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MyriadPro-Regular"/>
              </a:rPr>
              <a:t>Đ</a:t>
            </a:r>
            <a:r>
              <a:rPr lang="vi-VN" sz="3200" dirty="0" smtClean="0">
                <a:solidFill>
                  <a:srgbClr val="0070C0"/>
                </a:solidFill>
                <a:latin typeface="MyriadPro-Regular"/>
              </a:rPr>
              <a:t>ảo </a:t>
            </a:r>
            <a:r>
              <a:rPr lang="vi-VN" sz="3200" dirty="0">
                <a:solidFill>
                  <a:srgbClr val="0070C0"/>
                </a:solidFill>
                <a:latin typeface="MyriadPro-Regular"/>
              </a:rPr>
              <a:t>Thạnh </a:t>
            </a:r>
            <a:r>
              <a:rPr lang="vi-VN" sz="3200" dirty="0" smtClean="0">
                <a:solidFill>
                  <a:srgbClr val="0070C0"/>
                </a:solidFill>
                <a:latin typeface="MyriadPro-Regular"/>
              </a:rPr>
              <a:t>An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74157" y="160887"/>
            <a:ext cx="261058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MyriadPro-Regular"/>
              </a:rPr>
              <a:t>P</a:t>
            </a:r>
            <a:r>
              <a:rPr lang="vi-VN" sz="3200" dirty="0" smtClean="0">
                <a:solidFill>
                  <a:srgbClr val="0070C0"/>
                </a:solidFill>
                <a:latin typeface="MyriadPro-Regular"/>
              </a:rPr>
              <a:t>hường </a:t>
            </a:r>
            <a:r>
              <a:rPr lang="vi-VN" sz="3200" dirty="0">
                <a:solidFill>
                  <a:srgbClr val="0070C0"/>
                </a:solidFill>
                <a:latin typeface="MyriadPro-Regular"/>
              </a:rPr>
              <a:t>Tân </a:t>
            </a:r>
            <a:endParaRPr lang="en-US" sz="3200" dirty="0" smtClean="0">
              <a:solidFill>
                <a:srgbClr val="0070C0"/>
              </a:solidFill>
              <a:latin typeface="MyriadPro-Regular"/>
            </a:endParaRPr>
          </a:p>
          <a:p>
            <a:r>
              <a:rPr lang="vi-VN" sz="3200" dirty="0" smtClean="0">
                <a:solidFill>
                  <a:srgbClr val="0070C0"/>
                </a:solidFill>
                <a:latin typeface="MyriadPro-Regular"/>
              </a:rPr>
              <a:t>Sơn Nhì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55823" y="1658080"/>
            <a:ext cx="31139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MyriadPro-Regular"/>
              </a:rPr>
              <a:t>H</a:t>
            </a:r>
            <a:r>
              <a:rPr lang="vi-VN" sz="3200" dirty="0" smtClean="0">
                <a:solidFill>
                  <a:srgbClr val="0070C0"/>
                </a:solidFill>
                <a:latin typeface="MyriadPro-Regular"/>
              </a:rPr>
              <a:t>ầm Thủ</a:t>
            </a:r>
            <a:r>
              <a:rPr lang="en-US" sz="3200" dirty="0" smtClean="0">
                <a:solidFill>
                  <a:srgbClr val="0070C0"/>
                </a:solidFill>
                <a:latin typeface="MyriadPro-Regular"/>
              </a:rPr>
              <a:t> </a:t>
            </a:r>
            <a:r>
              <a:rPr lang="vi-VN" sz="3200" dirty="0" smtClean="0">
                <a:solidFill>
                  <a:srgbClr val="0070C0"/>
                </a:solidFill>
                <a:latin typeface="MyriadPro-Regular"/>
              </a:rPr>
              <a:t>Thiêm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937972" y="139997"/>
            <a:ext cx="16802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70C0"/>
                </a:solidFill>
                <a:latin typeface="MyriadPro-Regular"/>
              </a:rPr>
              <a:t>Chợ </a:t>
            </a:r>
            <a:r>
              <a:rPr lang="en-US" sz="3200" dirty="0" err="1" smtClean="0">
                <a:solidFill>
                  <a:srgbClr val="0070C0"/>
                </a:solidFill>
                <a:latin typeface="MyriadPro-Regular"/>
              </a:rPr>
              <a:t>lớn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502757" y="1010777"/>
            <a:ext cx="25506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MyriadPro-Regular"/>
              </a:rPr>
              <a:t>K</a:t>
            </a:r>
            <a:r>
              <a:rPr lang="vi-VN" sz="3200" dirty="0" smtClean="0">
                <a:solidFill>
                  <a:srgbClr val="0070C0"/>
                </a:solidFill>
                <a:latin typeface="MyriadPro-Regular"/>
              </a:rPr>
              <a:t>hu </a:t>
            </a:r>
            <a:r>
              <a:rPr lang="vi-VN" sz="3200" dirty="0">
                <a:solidFill>
                  <a:srgbClr val="0070C0"/>
                </a:solidFill>
                <a:latin typeface="MyriadPro-Regular"/>
              </a:rPr>
              <a:t>Bàn Cờ </a:t>
            </a:r>
            <a:endParaRPr lang="en-US" sz="3200" dirty="0">
              <a:solidFill>
                <a:srgbClr val="0070C0"/>
              </a:solidFill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5547488"/>
              </p:ext>
            </p:extLst>
          </p:nvPr>
        </p:nvGraphicFramePr>
        <p:xfrm>
          <a:off x="129658" y="2292850"/>
          <a:ext cx="11923797" cy="44127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80949">
                  <a:extLst>
                    <a:ext uri="{9D8B030D-6E8A-4147-A177-3AD203B41FA5}">
                      <a16:colId xmlns:a16="http://schemas.microsoft.com/office/drawing/2014/main" val="4083552305"/>
                    </a:ext>
                  </a:extLst>
                </a:gridCol>
                <a:gridCol w="2980949">
                  <a:extLst>
                    <a:ext uri="{9D8B030D-6E8A-4147-A177-3AD203B41FA5}">
                      <a16:colId xmlns:a16="http://schemas.microsoft.com/office/drawing/2014/main" val="3270852384"/>
                    </a:ext>
                  </a:extLst>
                </a:gridCol>
                <a:gridCol w="3000055">
                  <a:extLst>
                    <a:ext uri="{9D8B030D-6E8A-4147-A177-3AD203B41FA5}">
                      <a16:colId xmlns:a16="http://schemas.microsoft.com/office/drawing/2014/main" val="3068905970"/>
                    </a:ext>
                  </a:extLst>
                </a:gridCol>
                <a:gridCol w="2961844">
                  <a:extLst>
                    <a:ext uri="{9D8B030D-6E8A-4147-A177-3AD203B41FA5}">
                      <a16:colId xmlns:a16="http://schemas.microsoft.com/office/drawing/2014/main" val="937674780"/>
                    </a:ext>
                  </a:extLst>
                </a:gridCol>
              </a:tblGrid>
              <a:tr h="1695289">
                <a:tc>
                  <a:txBody>
                    <a:bodyPr/>
                    <a:lstStyle/>
                    <a:p>
                      <a:pPr algn="ctr"/>
                      <a:r>
                        <a:rPr lang="en-US" sz="32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Địa</a:t>
                      </a:r>
                      <a:r>
                        <a:rPr lang="en-US" sz="32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danh</a:t>
                      </a:r>
                      <a:r>
                        <a:rPr lang="en-US" sz="32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32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32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chỉ</a:t>
                      </a:r>
                      <a:r>
                        <a:rPr lang="en-US" sz="32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địa</a:t>
                      </a:r>
                      <a:r>
                        <a:rPr lang="en-US" sz="32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hình</a:t>
                      </a:r>
                      <a:r>
                        <a:rPr lang="en-US" sz="3200" dirty="0" smtClean="0"/>
                        <a:t> </a:t>
                      </a:r>
                      <a:br>
                        <a:rPr lang="en-US" sz="3200" dirty="0" smtClean="0"/>
                      </a:br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Địa</a:t>
                      </a:r>
                      <a:r>
                        <a:rPr lang="en-US" sz="32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danh</a:t>
                      </a:r>
                      <a:r>
                        <a:rPr lang="en-US" sz="32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chỉ</a:t>
                      </a:r>
                      <a:r>
                        <a:rPr lang="en-US" sz="32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32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32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công</a:t>
                      </a:r>
                      <a:r>
                        <a:rPr lang="en-US" sz="32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trình</a:t>
                      </a:r>
                      <a:r>
                        <a:rPr lang="en-US" sz="32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xây</a:t>
                      </a:r>
                      <a:r>
                        <a:rPr lang="en-US" sz="32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dựng</a:t>
                      </a:r>
                      <a:r>
                        <a:rPr lang="en-US" sz="3200" dirty="0" smtClean="0"/>
                        <a:t> </a:t>
                      </a:r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Địa</a:t>
                      </a:r>
                      <a:r>
                        <a:rPr lang="en-US" sz="32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danh</a:t>
                      </a:r>
                      <a:r>
                        <a:rPr lang="en-US" sz="32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32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32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hành</a:t>
                      </a:r>
                      <a:r>
                        <a:rPr lang="en-US" sz="32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chính</a:t>
                      </a:r>
                      <a:r>
                        <a:rPr lang="en-US" sz="3200" dirty="0" smtClean="0"/>
                        <a:t> </a:t>
                      </a:r>
                      <a:br>
                        <a:rPr lang="en-US" sz="3200" dirty="0" smtClean="0"/>
                      </a:br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Địa</a:t>
                      </a:r>
                      <a:r>
                        <a:rPr lang="en-US" sz="32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danh</a:t>
                      </a:r>
                      <a:r>
                        <a:rPr lang="en-US" sz="32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vùng</a:t>
                      </a:r>
                      <a:r>
                        <a:rPr lang="en-US" sz="3200" dirty="0" smtClean="0"/>
                        <a:t> </a:t>
                      </a:r>
                      <a:br>
                        <a:rPr lang="en-US" sz="3200" dirty="0" smtClean="0"/>
                      </a:br>
                      <a:endParaRPr lang="en-US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1531506"/>
                  </a:ext>
                </a:extLst>
              </a:tr>
              <a:tr h="271746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02679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564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-0.24479 0.479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0" y="2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-0.28542 0.4590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71" y="2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81481E-6 L 0.49414 0.590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01" y="2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-0.05625 0.6907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" y="3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5 -2.96296E-6 L -0.00612 0.7224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3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L -0.00976 0.4474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2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50196 0.7520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91" y="3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0.26224 0.6062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12" y="3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33333E-6 L -0.01888 0.5740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" y="2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8 7.40741E-7 L -0.33724 0.4854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27" y="2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0217" y="301707"/>
            <a:ext cx="11665528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ở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41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517" t="36328" r="9114" b="23633"/>
          <a:stretch/>
        </p:blipFill>
        <p:spPr>
          <a:xfrm>
            <a:off x="0" y="242885"/>
            <a:ext cx="11915775" cy="39147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735" y="3714750"/>
            <a:ext cx="5813715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7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615" t="42188" r="3734" b="24620"/>
          <a:stretch/>
        </p:blipFill>
        <p:spPr>
          <a:xfrm>
            <a:off x="0" y="185737"/>
            <a:ext cx="11925392" cy="41433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603" t="42000" r="2196" b="41797"/>
          <a:stretch/>
        </p:blipFill>
        <p:spPr>
          <a:xfrm>
            <a:off x="0" y="4457701"/>
            <a:ext cx="12069051" cy="190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4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620" t="46496" r="6343" b="11458"/>
          <a:stretch/>
        </p:blipFill>
        <p:spPr>
          <a:xfrm>
            <a:off x="0" y="290945"/>
            <a:ext cx="12025745" cy="350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181" y="3796144"/>
            <a:ext cx="6096000" cy="306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1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727" t="30399" r="6556" b="20359"/>
          <a:stretch/>
        </p:blipFill>
        <p:spPr>
          <a:xfrm>
            <a:off x="166253" y="124692"/>
            <a:ext cx="11637819" cy="41425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30000"/>
          <a:stretch/>
        </p:blipFill>
        <p:spPr>
          <a:xfrm>
            <a:off x="2737788" y="4267200"/>
            <a:ext cx="6716424" cy="249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9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833" t="44413" r="6449" b="21118"/>
          <a:stretch/>
        </p:blipFill>
        <p:spPr>
          <a:xfrm>
            <a:off x="207817" y="374073"/>
            <a:ext cx="11526983" cy="25215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510" y="3048000"/>
            <a:ext cx="5818909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19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0217" y="301707"/>
            <a:ext cx="11665528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ở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0109" y="1711324"/>
            <a:ext cx="12288981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(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5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559</Words>
  <PresentationFormat>Widescreen</PresentationFormat>
  <Paragraphs>49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MyriadPro-Bold</vt:lpstr>
      <vt:lpstr>MyriadPro-BoldIt</vt:lpstr>
      <vt:lpstr>MyriadPro-It</vt:lpstr>
      <vt:lpstr>MyriadPro-Regular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2022-03-21T01:51:33Z</dcterms:created>
  <dcterms:modified xsi:type="dcterms:W3CDTF">2022-03-21T03:55:55Z</dcterms:modified>
</cp:coreProperties>
</file>