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7" r:id="rId10"/>
    <p:sldId id="341" r:id="rId11"/>
    <p:sldId id="355" r:id="rId12"/>
    <p:sldId id="356" r:id="rId13"/>
    <p:sldId id="357" r:id="rId14"/>
    <p:sldId id="358" r:id="rId15"/>
    <p:sldId id="359" r:id="rId16"/>
    <p:sldId id="349" r:id="rId17"/>
    <p:sldId id="350" r:id="rId18"/>
    <p:sldId id="351" r:id="rId19"/>
    <p:sldId id="352" r:id="rId20"/>
    <p:sldId id="353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139" autoAdjust="0"/>
  </p:normalViewPr>
  <p:slideViewPr>
    <p:cSldViewPr>
      <p:cViewPr varScale="1">
        <p:scale>
          <a:sx n="33" d="100"/>
          <a:sy n="33" d="100"/>
        </p:scale>
        <p:origin x="-126" y="-1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2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9.wmf"/><Relationship Id="rId3" Type="http://schemas.openxmlformats.org/officeDocument/2006/relationships/image" Target="../media/image38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</a:t>
            </a:r>
            <a:r>
              <a:rPr lang="en-US" sz="4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vi-VN" sz="48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9138" y="4010240"/>
            <a:ext cx="13683198" cy="9440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  <a:r>
              <a:rPr lang="en-US" sz="4600" b="1" baseline="30000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180</a:t>
            </a:r>
            <a:r>
              <a:rPr lang="en-US" sz="4600" b="1" baseline="30000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§6.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18255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=""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="" xmlns:a16="http://schemas.microsoft.com/office/drawing/2014/main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61177"/>
            <a:ext cx="2138449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=""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654" y="10856459"/>
            <a:ext cx="2078474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đoạn thẳng tạo ra 2 vectơ khác vectơ- không. Mà 4 điểm tạo ra 6 đoạn thẳng. Do đó có 12 vectơ .</a:t>
            </a:r>
            <a:endParaRPr kumimoji="0" lang="nl-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1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85057" y="9062655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=""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="" xmlns:a16="http://schemas.microsoft.com/office/drawing/2014/main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49" y="3540730"/>
            <a:ext cx="2138449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10792"/>
              </p:ext>
            </p:extLst>
          </p:nvPr>
        </p:nvGraphicFramePr>
        <p:xfrm>
          <a:off x="4769411" y="5312604"/>
          <a:ext cx="36766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411" y="5312604"/>
                        <a:ext cx="36766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75513"/>
              </p:ext>
            </p:extLst>
          </p:nvPr>
        </p:nvGraphicFramePr>
        <p:xfrm>
          <a:off x="14998700" y="5308600"/>
          <a:ext cx="367506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98700" y="5308600"/>
                        <a:ext cx="367506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7594"/>
              </p:ext>
            </p:extLst>
          </p:nvPr>
        </p:nvGraphicFramePr>
        <p:xfrm>
          <a:off x="4769411" y="6933127"/>
          <a:ext cx="35591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7" imgW="774360" imgH="241200" progId="Equation.DSMT4">
                  <p:embed/>
                </p:oleObj>
              </mc:Choice>
              <mc:Fallback>
                <p:oleObj name="Equation" r:id="rId7" imgW="7743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9411" y="6933127"/>
                        <a:ext cx="355917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38832"/>
              </p:ext>
            </p:extLst>
          </p:nvPr>
        </p:nvGraphicFramePr>
        <p:xfrm>
          <a:off x="14977940" y="7048065"/>
          <a:ext cx="36782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9" imgW="799920" imgH="241200" progId="Equation.DSMT4">
                  <p:embed/>
                </p:oleObj>
              </mc:Choice>
              <mc:Fallback>
                <p:oleObj name="Equation" r:id="rId9" imgW="79992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77940" y="7048065"/>
                        <a:ext cx="3678238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79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B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6408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1036021" y="9047070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7768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=""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5">
                <a:extLst>
                  <a:ext uri="{FF2B5EF4-FFF2-40B4-BE49-F238E27FC236}">
                    <a16:creationId xmlns="" xmlns:a16="http://schemas.microsoft.com/office/drawing/2014/main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ABCDEF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kumimoji="0" lang="nl-NL" altLang="en-US" sz="6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blipFill>
                <a:blip r:embed="rId3"/>
                <a:stretch>
                  <a:fillRect l="-1140" t="-10853" b="-36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38592"/>
              </p:ext>
            </p:extLst>
          </p:nvPr>
        </p:nvGraphicFramePr>
        <p:xfrm>
          <a:off x="4700588" y="5346700"/>
          <a:ext cx="478631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4" imgW="1041120" imgH="241200" progId="Equation.DSMT4">
                  <p:embed/>
                </p:oleObj>
              </mc:Choice>
              <mc:Fallback>
                <p:oleObj name="Equation" r:id="rId4" imgW="10411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0588" y="5346700"/>
                        <a:ext cx="4786312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21959"/>
              </p:ext>
            </p:extLst>
          </p:nvPr>
        </p:nvGraphicFramePr>
        <p:xfrm>
          <a:off x="14473238" y="5308600"/>
          <a:ext cx="47259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6" imgW="1028520" imgH="241200" progId="Equation.DSMT4">
                  <p:embed/>
                </p:oleObj>
              </mc:Choice>
              <mc:Fallback>
                <p:oleObj name="Equation" r:id="rId6" imgW="10285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3238" y="5308600"/>
                        <a:ext cx="472598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6213"/>
              </p:ext>
            </p:extLst>
          </p:nvPr>
        </p:nvGraphicFramePr>
        <p:xfrm>
          <a:off x="4760119" y="6874750"/>
          <a:ext cx="46672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0119" y="6874750"/>
                        <a:ext cx="46672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77202"/>
              </p:ext>
            </p:extLst>
          </p:nvPr>
        </p:nvGraphicFramePr>
        <p:xfrm>
          <a:off x="14512925" y="6875463"/>
          <a:ext cx="44926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12925" y="6875463"/>
                        <a:ext cx="449262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920227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952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05489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=""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5">
                <a:extLst>
                  <a:ext uri="{FF2B5EF4-FFF2-40B4-BE49-F238E27FC236}">
                    <a16:creationId xmlns="" xmlns:a16="http://schemas.microsoft.com/office/drawing/2014/main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3, BC = 5.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blipFill>
                <a:blip r:embed="rId3"/>
                <a:stretch>
                  <a:fillRect l="-1140" t="-9559" b="-30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33416"/>
              </p:ext>
            </p:extLst>
          </p:nvPr>
        </p:nvGraphicFramePr>
        <p:xfrm>
          <a:off x="6364288" y="5492750"/>
          <a:ext cx="14589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4288" y="5492750"/>
                        <a:ext cx="145891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22030"/>
              </p:ext>
            </p:extLst>
          </p:nvPr>
        </p:nvGraphicFramePr>
        <p:xfrm>
          <a:off x="15611475" y="5337175"/>
          <a:ext cx="24511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11475" y="5337175"/>
                        <a:ext cx="245110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21491"/>
              </p:ext>
            </p:extLst>
          </p:nvPr>
        </p:nvGraphicFramePr>
        <p:xfrm>
          <a:off x="6457950" y="7008813"/>
          <a:ext cx="15017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7950" y="7008813"/>
                        <a:ext cx="1501775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35523"/>
              </p:ext>
            </p:extLst>
          </p:nvPr>
        </p:nvGraphicFramePr>
        <p:xfrm>
          <a:off x="15625763" y="7024688"/>
          <a:ext cx="15763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25763" y="7024688"/>
                        <a:ext cx="157638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=""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056513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="" xmlns:a16="http://schemas.microsoft.com/office/drawing/2014/main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8478"/>
              </p:ext>
            </p:extLst>
          </p:nvPr>
        </p:nvGraphicFramePr>
        <p:xfrm>
          <a:off x="7823200" y="10727413"/>
          <a:ext cx="11234737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12" imgW="2197080" imgH="279360" progId="Equation.DSMT4">
                  <p:embed/>
                </p:oleObj>
              </mc:Choice>
              <mc:Fallback>
                <p:oleObj name="Equation" r:id="rId12" imgW="2197080" imgH="2793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="" xmlns:a16="http://schemas.microsoft.com/office/drawing/2014/main" id="{F8A7C206-4F3C-48CC-A935-E4C462476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10727413"/>
                        <a:ext cx="11234737" cy="1389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44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9600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=""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="" xmlns:a16="http://schemas.microsoft.com/office/drawing/2014/main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523" y="3079503"/>
            <a:ext cx="2138449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54224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1474" y="175260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  <a:blipFill>
                <a:blip r:embed="rId2"/>
                <a:stretch>
                  <a:fillRect l="-1592" t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15600" y="626644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vectơ cùng 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m:rPr>
                        <m:nor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</m:oMath>
                </a14:m>
                <a:endParaRPr lang="en-US" sz="4400" dirty="0"/>
              </a:p>
              <a:p>
                <a:pPr>
                  <a:lnSpc>
                    <a:spcPct val="120000"/>
                  </a:lnSpc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  <a:blipFill>
                <a:blip r:embed="rId3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E136165B-0723-4975-8E25-822158A6B163}"/>
                  </a:ext>
                </a:extLst>
              </p:cNvPr>
              <p:cNvSpPr/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r>
                  <a:rPr lang="en-US" sz="4400" dirty="0"/>
                  <a:t> 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  <a:blipFill>
                <a:blip r:embed="rId4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/>
          <p:nvPr/>
        </p:nvPicPr>
        <p:blipFill rotWithShape="1">
          <a:blip r:embed="rId5"/>
          <a:srcRect l="23558" t="32175" r="26785" b="53695"/>
          <a:stretch/>
        </p:blipFill>
        <p:spPr bwMode="auto">
          <a:xfrm>
            <a:off x="12884492" y="5168185"/>
            <a:ext cx="8684077" cy="1139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2776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7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  <a:blipFill>
                <a:blip r:embed="rId2"/>
                <a:stretch>
                  <a:fillRect l="-1069" t="-5650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028905" y="6727923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D0A8FF50-AAC6-40CC-877A-80D0291B6595}"/>
                  </a:ext>
                </a:extLst>
              </p:cNvPr>
              <p:cNvSpPr/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  <a:blipFill>
                <a:blip r:embed="rId3"/>
                <a:stretch>
                  <a:fillRect l="-2114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DA201543-340A-45A1-B438-89574CA580E8}"/>
                  </a:ext>
                </a:extLst>
              </p:cNvPr>
              <p:cNvSpPr/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𝐼𝑁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𝑀𝐼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𝑀𝐼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𝐼𝑀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𝑁𝐼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  <a:blipFill>
                <a:blip r:embed="rId4"/>
                <a:stretch>
                  <a:fillRect l="-1141" t="-1092" b="-6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698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9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4560" y="2057400"/>
            <a:ext cx="22848600" cy="109689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00398"/>
            <a:ext cx="4327643" cy="1534330"/>
            <a:chOff x="534987" y="1451890"/>
            <a:chExt cx="3113447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652464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  <a:blipFill>
                <a:blip r:embed="rId2"/>
                <a:stretch>
                  <a:fillRect l="-1181" t="-5435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DAFFA63D-52A6-4458-9C79-BAE1F3C560D1}"/>
                  </a:ext>
                </a:extLst>
              </p:cNvPr>
              <p:cNvSpPr/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  <a:blipFill>
                <a:blip r:embed="rId3"/>
                <a:stretch>
                  <a:fillRect l="-1356" t="-5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BF68F778-0011-411A-96B8-555F0A6B4DA5}"/>
                  </a:ext>
                </a:extLst>
              </p:cNvPr>
              <p:cNvSpPr/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68F778-0011-411A-96B8-555F0A6B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  <a:blipFill>
                <a:blip r:embed="rId4"/>
                <a:stretch>
                  <a:fillRect l="-3108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 rotWithShape="1">
          <a:blip r:embed="rId5"/>
          <a:srcRect l="20187" t="21848" r="27540" b="40435"/>
          <a:stretch/>
        </p:blipFill>
        <p:spPr bwMode="auto">
          <a:xfrm>
            <a:off x="15697200" y="4752313"/>
            <a:ext cx="6736359" cy="3020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9845967" y="7737231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4022" y="20193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B65C1760-78DA-4E78-9F88-9D7728792D47}"/>
                  </a:ext>
                </a:extLst>
              </p:cNvPr>
              <p:cNvSpPr/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5C1760-78DA-4E78-9F88-9D7728792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  <a:blipFill>
                <a:blip r:embed="rId2"/>
                <a:stretch>
                  <a:fillRect l="-1091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D5139E0-A6E4-44A3-A536-10C0974883B4}"/>
                  </a:ext>
                </a:extLst>
              </p:cNvPr>
              <p:cNvSpPr/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D5139E0-A6E4-44A3-A536-10C097488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  <a:blipFill>
                <a:blip r:embed="rId3"/>
                <a:stretch>
                  <a:fillRect l="-1850" t="-8130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 rotWithShape="1">
          <a:blip r:embed="rId4"/>
          <a:srcRect l="28342" t="26447" r="33556" b="31926"/>
          <a:stretch/>
        </p:blipFill>
        <p:spPr bwMode="auto">
          <a:xfrm>
            <a:off x="16503869" y="5157476"/>
            <a:ext cx="6732590" cy="378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9652930" y="74191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94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044" y="22098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903423" y="298850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0EBA0DA2-BD46-43C8-8ACA-135A92AA975D}"/>
                  </a:ext>
                </a:extLst>
              </p:cNvPr>
              <p:cNvSpPr/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BA0DA2-BD46-43C8-8ACA-135A92AA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  <a:blipFill>
                <a:blip r:embed="rId2"/>
                <a:stretch>
                  <a:fillRect l="-2027" t="-2933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4B5E5538-8DE8-4EC3-9C70-746BF33A093D}"/>
                  </a:ext>
                </a:extLst>
              </p:cNvPr>
              <p:cNvSpPr/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5E5538-8DE8-4EC3-9C70-746BF33A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  <a:blipFill>
                <a:blip r:embed="rId3"/>
                <a:stretch>
                  <a:fillRect l="-1374" t="-5362" b="-1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9488FDF7-E101-4E23-B317-62436D0692BB}"/>
                  </a:ext>
                </a:extLst>
              </p:cNvPr>
              <p:cNvSpPr/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88FDF7-E101-4E23-B317-62436D06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  <a:blipFill>
                <a:blip r:embed="rId4"/>
                <a:stretch>
                  <a:fillRect l="-1165" t="-14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Bài 5 trang 82 Toán lớp 10 Tập 1 I Cánh diều (ảnh 1)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" b="9578"/>
          <a:stretch/>
        </p:blipFill>
        <p:spPr bwMode="auto">
          <a:xfrm>
            <a:off x="16763999" y="3288112"/>
            <a:ext cx="6400801" cy="7477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9525000" y="730911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4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638377" y="1892522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3" y="5264647"/>
            <a:ext cx="7650591" cy="907184"/>
            <a:chOff x="7459670" y="7086600"/>
            <a:chExt cx="765147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01869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VECTƠ.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9" y="6451690"/>
            <a:ext cx="15123792" cy="929775"/>
            <a:chOff x="7459670" y="8524495"/>
            <a:chExt cx="1512553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49274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CÙNG PHƯƠNG</a:t>
              </a: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VECTƠ CÙNG </a:t>
              </a: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HƯỚNG.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8" y="9012453"/>
            <a:ext cx="6727718" cy="914832"/>
            <a:chOff x="7459670" y="9982200"/>
            <a:chExt cx="6728498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5287638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- KHÔNG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7" y="7710501"/>
            <a:ext cx="8690024" cy="956919"/>
            <a:chOff x="7459670" y="8524495"/>
            <a:chExt cx="11235493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22" y="8665822"/>
              <a:ext cx="91652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BẰNG NHAU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4" name="Group 74"/>
          <p:cNvGrpSpPr/>
          <p:nvPr/>
        </p:nvGrpSpPr>
        <p:grpSpPr>
          <a:xfrm>
            <a:off x="1387657" y="10280015"/>
            <a:ext cx="18809549" cy="962527"/>
            <a:chOff x="7459670" y="9982200"/>
            <a:chExt cx="18811727" cy="962638"/>
          </a:xfrm>
        </p:grpSpPr>
        <p:sp>
          <p:nvSpPr>
            <p:cNvPr id="55" name="Rectangle 54"/>
            <p:cNvSpPr/>
            <p:nvPr/>
          </p:nvSpPr>
          <p:spPr>
            <a:xfrm>
              <a:off x="8900529" y="10129136"/>
              <a:ext cx="173708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THỊ MỘT SỐ ĐẠI LƯỢNG CÓ HƯỚNG BẰNG VECTƠ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6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=""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=""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=""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=""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8911512" cy="1080999"/>
                <a:chOff x="2217673" y="4788029"/>
                <a:chExt cx="8911512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=""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=""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=""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=""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§3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=""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76112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KHÁI NIỆM VECTƠ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070276" y="1969595"/>
            <a:ext cx="17313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06485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74550" y="4830610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2272064" y="5651620"/>
            <a:ext cx="10928589" cy="15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h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ướng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từ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đến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B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với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đầu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A,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cuối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B.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441417" y="8611363"/>
            <a:ext cx="10096499" cy="9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độ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dài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quãng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đường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AB. 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638800" y="11201400"/>
            <a:ext cx="705092" cy="1346944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2355788"/>
            <a:chOff x="721799" y="1603075"/>
            <a:chExt cx="22602713" cy="2355788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217589" y="1881371"/>
              <a:ext cx="17265024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b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b="1" dirty="0"/>
                <a:t> 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47273" y="12683785"/>
            <a:ext cx="840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8" name="Picture 77"/>
          <p:cNvPicPr/>
          <p:nvPr/>
        </p:nvPicPr>
        <p:blipFill>
          <a:blip r:embed="rId3"/>
          <a:stretch>
            <a:fillRect/>
          </a:stretch>
        </p:blipFill>
        <p:spPr>
          <a:xfrm>
            <a:off x="927923" y="4904905"/>
            <a:ext cx="5601831" cy="568602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529754" y="4830610"/>
            <a:ext cx="5576731" cy="57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6" grpId="0"/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143001" y="2312700"/>
            <a:ext cx="22707599" cy="6162159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28600" y="1486801"/>
            <a:ext cx="19202401" cy="830997"/>
            <a:chOff x="168274" y="1892298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8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01900" y="2580553"/>
                <a:ext cx="18224248" cy="589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B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00" y="2580553"/>
                <a:ext cx="18224248" cy="5894306"/>
              </a:xfrm>
              <a:prstGeom prst="rect">
                <a:avLst/>
              </a:prstGeom>
              <a:blipFill>
                <a:blip r:embed="rId3"/>
                <a:stretch>
                  <a:fillRect l="-1204" b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1593765" y="9052462"/>
            <a:ext cx="22229072" cy="443493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vi-VN" dirty="0" smtClean="0">
              <a:solidFill>
                <a:schemeClr val="tx1"/>
              </a:solidFill>
            </a:endParaRPr>
          </a:p>
          <a:p>
            <a:r>
              <a:rPr lang="vi-VN" dirty="0" smtClean="0">
                <a:solidFill>
                  <a:schemeClr val="tx1"/>
                </a:solidFill>
              </a:rPr>
              <a:t>H1: Với hai điểm A, B xác định được bao nhiêu vectơ?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H2: Cho tam giác ABC xác định các vectơ tạo bởi các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đỉnh của tam giác?</a:t>
            </a:r>
          </a:p>
          <a:p>
            <a:r>
              <a:rPr lang="vi-VN" dirty="0">
                <a:solidFill>
                  <a:schemeClr val="tx1"/>
                </a:solidFill>
              </a:rPr>
              <a:t>H3: Tính độ dài của các </a:t>
            </a:r>
            <a:r>
              <a:rPr lang="vi-VN" dirty="0" smtClean="0">
                <a:solidFill>
                  <a:schemeClr val="tx1"/>
                </a:solidFill>
              </a:rPr>
              <a:t>vectơ biết rằng độ dài cạnh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các ô vuông bằng 1cm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852" t="18585"/>
          <a:stretch/>
        </p:blipFill>
        <p:spPr>
          <a:xfrm>
            <a:off x="15488463" y="9144128"/>
            <a:ext cx="7924800" cy="4267072"/>
          </a:xfrm>
          <a:prstGeom prst="rect">
            <a:avLst/>
          </a:prstGeom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66" y="8509105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92589" y="8914697"/>
            <a:ext cx="18400211" cy="4496503"/>
            <a:chOff x="1268078" y="3405486"/>
            <a:chExt cx="22053810" cy="4496503"/>
          </a:xfrm>
        </p:grpSpPr>
        <p:sp>
          <p:nvSpPr>
            <p:cNvPr id="95" name="Rounded Rectangle 94"/>
            <p:cNvSpPr/>
            <p:nvPr/>
          </p:nvSpPr>
          <p:spPr>
            <a:xfrm>
              <a:off x="1715023" y="3731802"/>
              <a:ext cx="21606865" cy="417018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Cho hình bình hành ABCD, tâm O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Gọi M, N lần lượt là trung điểm của AD và BC. Hãy kể tên: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+ 5 vectơ cùng phương với 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+ 4 vectơ ngược hướng với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Các vectơ cùng hướng với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726166" cy="1143705"/>
              <a:chOff x="1311958" y="3405486"/>
              <a:chExt cx="3726166" cy="1143705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40700" y="2551766"/>
                <a:ext cx="1029398" cy="296545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03120" y="3599638"/>
                <a:ext cx="240322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28600" y="145157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4"/>
          <p:cNvGrpSpPr/>
          <p:nvPr/>
        </p:nvGrpSpPr>
        <p:grpSpPr>
          <a:xfrm>
            <a:off x="227757" y="2331378"/>
            <a:ext cx="22860515" cy="5733240"/>
            <a:chOff x="1268078" y="3402660"/>
            <a:chExt cx="24291989" cy="8150316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399"/>
              <a:ext cx="24027707" cy="79735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rgbClr val="0000FF"/>
                  </a:solidFill>
                </a:rPr>
                <a:t>Nhóm </a:t>
              </a:r>
              <a:r>
                <a:rPr lang="vi-VN" dirty="0">
                  <a:solidFill>
                    <a:srgbClr val="0000FF"/>
                  </a:solidFill>
                </a:rPr>
                <a:t>1,2: </a:t>
              </a:r>
              <a:r>
                <a:rPr lang="vi-VN" dirty="0">
                  <a:solidFill>
                    <a:schemeClr val="tx1"/>
                  </a:solidFill>
                </a:rPr>
                <a:t>Hãy nhận xét về vị trí tương đối của các giá của </a:t>
              </a:r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các </a:t>
              </a:r>
              <a:r>
                <a:rPr lang="vi-VN" dirty="0">
                  <a:solidFill>
                    <a:schemeClr val="tx1"/>
                  </a:solidFill>
                </a:rPr>
                <a:t>cặp </a:t>
              </a:r>
              <a:r>
                <a:rPr lang="vi-VN" dirty="0" smtClean="0">
                  <a:solidFill>
                    <a:schemeClr val="tx1"/>
                  </a:solidFill>
                </a:rPr>
                <a:t>vectơ sau: </a:t>
              </a:r>
            </a:p>
            <a:p>
              <a:r>
                <a:rPr lang="vi-VN" dirty="0" smtClean="0">
                  <a:solidFill>
                    <a:srgbClr val="0000FF"/>
                  </a:solidFill>
                </a:rPr>
                <a:t>Nhóm 3,4: </a:t>
              </a:r>
              <a:r>
                <a:rPr lang="vi-VN" dirty="0" smtClean="0">
                  <a:solidFill>
                    <a:schemeClr val="tx1"/>
                  </a:solidFill>
                </a:rPr>
                <a:t>Hãy chỉ ra các cặp vectơ cùng hướng và 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ngược hướng với nhau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2660"/>
              <a:ext cx="3573382" cy="1235394"/>
              <a:chOff x="1311958" y="3402660"/>
              <a:chExt cx="3573382" cy="1235394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919876" y="2672590"/>
                <a:ext cx="1118264" cy="281266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39860" y="3402660"/>
                <a:ext cx="2403222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1" name="TextBox 90"/>
          <p:cNvSpPr txBox="1"/>
          <p:nvPr/>
        </p:nvSpPr>
        <p:spPr>
          <a:xfrm>
            <a:off x="369061" y="8231468"/>
            <a:ext cx="227192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15015362" y="2226849"/>
            <a:ext cx="8831278" cy="583777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830861"/>
              </p:ext>
            </p:extLst>
          </p:nvPr>
        </p:nvGraphicFramePr>
        <p:xfrm>
          <a:off x="5334000" y="3818651"/>
          <a:ext cx="7543800" cy="78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5" imgW="7975440" imgH="825480" progId="Equation.DSMT4">
                  <p:embed/>
                </p:oleObj>
              </mc:Choice>
              <mc:Fallback>
                <p:oleObj name="Equation" r:id="rId5" imgW="79754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3818651"/>
                        <a:ext cx="7543800" cy="780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567040"/>
              </p:ext>
            </p:extLst>
          </p:nvPr>
        </p:nvGraphicFramePr>
        <p:xfrm>
          <a:off x="7848600" y="124968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7" imgW="863280" imgH="672840" progId="Equation.DSMT4">
                  <p:embed/>
                </p:oleObj>
              </mc:Choice>
              <mc:Fallback>
                <p:oleObj name="Equation" r:id="rId7" imgW="8632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48600" y="124968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37626"/>
              </p:ext>
            </p:extLst>
          </p:nvPr>
        </p:nvGraphicFramePr>
        <p:xfrm>
          <a:off x="7518400" y="111252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9" imgW="863640" imgH="673200" progId="Equation.DSMT4">
                  <p:embed/>
                </p:oleObj>
              </mc:Choice>
              <mc:Fallback>
                <p:oleObj name="Equation" r:id="rId9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8400" y="111252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45347"/>
              </p:ext>
            </p:extLst>
          </p:nvPr>
        </p:nvGraphicFramePr>
        <p:xfrm>
          <a:off x="7543800" y="118110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1" imgW="863640" imgH="673200" progId="Equation.DSMT4">
                  <p:embed/>
                </p:oleObj>
              </mc:Choice>
              <mc:Fallback>
                <p:oleObj name="Equation" r:id="rId11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43800" y="118110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53796A5A-EE14-49FF-A523-9EC574614AE5}"/>
              </a:ext>
            </a:extLst>
          </p:cNvPr>
          <p:cNvSpPr/>
          <p:nvPr/>
        </p:nvSpPr>
        <p:spPr>
          <a:xfrm>
            <a:off x="475211" y="7008521"/>
            <a:ext cx="21972024" cy="2135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54"/>
          <p:cNvGrpSpPr/>
          <p:nvPr/>
        </p:nvGrpSpPr>
        <p:grpSpPr>
          <a:xfrm>
            <a:off x="381000" y="2979463"/>
            <a:ext cx="22936200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73593"/>
            <a:ext cx="19117104" cy="850389"/>
            <a:chOff x="168274" y="1905000"/>
            <a:chExt cx="19117104" cy="850387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9864" y="1913523"/>
              <a:ext cx="1769197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2264" y="1924392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575168" y="4190743"/>
                <a:ext cx="12874219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Quan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43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vi-VN" sz="4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68" y="4190743"/>
                <a:ext cx="12874219" cy="1533177"/>
              </a:xfrm>
              <a:prstGeom prst="rect">
                <a:avLst/>
              </a:prstGeom>
              <a:blipFill>
                <a:blip r:embed="rId4"/>
                <a:stretch>
                  <a:fillRect l="-1894" t="-1984" r="-852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681623" y="7280099"/>
                <a:ext cx="21540644" cy="1619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23" y="7280099"/>
                <a:ext cx="21540644" cy="1619802"/>
              </a:xfrm>
              <a:prstGeom prst="rect">
                <a:avLst/>
              </a:prstGeom>
              <a:blipFill rotWithShape="1">
                <a:blip r:embed="rId5"/>
                <a:stretch>
                  <a:fillRect l="-1160" t="-1880" b="-172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6"/>
          <a:stretch>
            <a:fillRect/>
          </a:stretch>
        </p:blipFill>
        <p:spPr>
          <a:xfrm>
            <a:off x="15163800" y="3333379"/>
            <a:ext cx="6858000" cy="307561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91050" y="9877346"/>
            <a:ext cx="22661994" cy="3610054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indent="-742950">
              <a:buAutoNum type="arabicPeriod"/>
            </a:pPr>
            <a:r>
              <a:rPr lang="vi-VN" dirty="0" smtClean="0">
                <a:solidFill>
                  <a:schemeClr val="tx1"/>
                </a:solidFill>
              </a:rPr>
              <a:t>Cho hình bình hành ABCD: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Vectơ nào bằng vectơ</a:t>
            </a:r>
          </a:p>
          <a:p>
            <a:r>
              <a:rPr lang="vi-VN" dirty="0">
                <a:solidFill>
                  <a:schemeClr val="tx1"/>
                </a:solidFill>
              </a:rPr>
              <a:t>Vectơ nào bằng </a:t>
            </a:r>
            <a:r>
              <a:rPr lang="vi-VN" dirty="0" smtClean="0">
                <a:solidFill>
                  <a:schemeClr val="tx1"/>
                </a:solidFill>
              </a:rPr>
              <a:t>vectơ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2. Cho tam giác ABC. Vẽ điểm D thỏa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mãn                . Tứ giác ABCD là hình gì ?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0" y="9120187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50000" t="1053" b="31929"/>
          <a:stretch/>
        </p:blipFill>
        <p:spPr>
          <a:xfrm>
            <a:off x="12572999" y="10010508"/>
            <a:ext cx="10343639" cy="286729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29713"/>
              </p:ext>
            </p:extLst>
          </p:nvPr>
        </p:nvGraphicFramePr>
        <p:xfrm>
          <a:off x="6324600" y="105156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9" imgW="863640" imgH="673200" progId="Equation.DSMT4">
                  <p:embed/>
                </p:oleObj>
              </mc:Choice>
              <mc:Fallback>
                <p:oleObj name="Equation" r:id="rId9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4600" y="105156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17570"/>
              </p:ext>
            </p:extLst>
          </p:nvPr>
        </p:nvGraphicFramePr>
        <p:xfrm>
          <a:off x="6324600" y="11202444"/>
          <a:ext cx="838200" cy="60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1" imgW="927000" imgH="672840" progId="Equation.DSMT4">
                  <p:embed/>
                </p:oleObj>
              </mc:Choice>
              <mc:Fallback>
                <p:oleObj name="Equation" r:id="rId11" imgW="927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24600" y="11202444"/>
                        <a:ext cx="838200" cy="608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872625"/>
              </p:ext>
            </p:extLst>
          </p:nvPr>
        </p:nvGraphicFramePr>
        <p:xfrm>
          <a:off x="1828800" y="12530837"/>
          <a:ext cx="242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3" imgW="2425680" imgH="685800" progId="Equation.DSMT4">
                  <p:embed/>
                </p:oleObj>
              </mc:Choice>
              <mc:Fallback>
                <p:oleObj name="Equation" r:id="rId13" imgW="2425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28800" y="12530837"/>
                        <a:ext cx="2425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9600" y="3048000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4571999" cy="940513"/>
              <a:chOff x="1311958" y="3405486"/>
              <a:chExt cx="457199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581619" y="2010850"/>
                <a:ext cx="793395" cy="381128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74471" y="3577530"/>
                <a:ext cx="3176087" cy="6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niệm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blipFill>
                <a:blip r:embed="rId2"/>
                <a:stretch>
                  <a:fillRect l="-1690" r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𝐵𝐵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=…</a:t>
                </a:r>
                <a:endParaRPr lang="en-US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blipFill>
                <a:blip r:embed="rId3"/>
                <a:stretch>
                  <a:fillRect l="-1397" t="-3984" b="-5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115" y="1911933"/>
            <a:ext cx="22369488" cy="830997"/>
            <a:chOff x="635824" y="1897293"/>
            <a:chExt cx="903830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35824" y="1905000"/>
              <a:ext cx="5715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54" y="1969243"/>
              <a:ext cx="297848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7073" y="1897293"/>
              <a:ext cx="8347059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THỊ MỘT SỐ ĐẠI LƯỢNG CÓ HƯỚNG BẰNG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678594" y="2791889"/>
            <a:ext cx="22486206" cy="8638110"/>
            <a:chOff x="1268078" y="3405486"/>
            <a:chExt cx="22486206" cy="706234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68884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635630"/>
                <a:ext cx="202972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1853201" y="4015499"/>
            <a:ext cx="1193899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</a:t>
            </a:r>
            <a:endParaRPr lang="en-US" sz="44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8" name="Picture 67"/>
          <p:cNvPicPr/>
          <p:nvPr/>
        </p:nvPicPr>
        <p:blipFill rotWithShape="1">
          <a:blip r:embed="rId2"/>
          <a:srcRect l="36096" t="18603" r="29279" b="34560"/>
          <a:stretch/>
        </p:blipFill>
        <p:spPr bwMode="auto">
          <a:xfrm>
            <a:off x="13762892" y="3610290"/>
            <a:ext cx="9020908" cy="7591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C91E81-285C-4F21-BD02-2BB035A9FE1D}"/>
              </a:ext>
            </a:extLst>
          </p:cNvPr>
          <p:cNvSpPr/>
          <p:nvPr/>
        </p:nvSpPr>
        <p:spPr>
          <a:xfrm>
            <a:off x="84137" y="140494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62868"/>
            <a:ext cx="22127747" cy="113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2911</TotalTime>
  <Words>1492</Words>
  <PresentationFormat>Custom</PresentationFormat>
  <Paragraphs>175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2022-08-25T10:16:06Z</dcterms:modified>
</cp:coreProperties>
</file>