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3F2196-682E-441C-B1EB-4EF209528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604412-E40A-4285-93BD-730460AB1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4413C-F4EA-4539-92D9-3ABBA96E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33C5B-AB7A-411D-8AA6-99CE8F65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FBE3E8-E332-49AA-B80D-5D33E25E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E9C6F-609E-4312-8E31-DD321CEE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0FF482-A971-409E-B30B-634F22996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C1B609-F8E0-4973-9A38-7D1F0EFA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6C9915-ED43-4926-BF73-0C540850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90F33-0265-47EE-B9F9-A2F7A0F5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297D82-7EFD-49E7-8256-3834CC2A1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C6031B-FE61-4D54-8EA1-1C80E487A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A73E15-2361-43BE-B91A-CB2C2F31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2BA82C-B9B9-4E56-A354-15043EC8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1508EA-92D6-47BC-965C-FBBAB5F4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714DA-CD60-4029-BF16-D73A4A03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DE0B2-3AC5-4914-BDF7-4122267C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91F5C1-37F3-49EA-B792-90D39F32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B345DA-E295-48E0-9C95-E06F2EF7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D6FB0-A6E7-486E-887A-D6641232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5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90B32-F155-48AF-965A-0D394695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087B0E-39ED-4747-B138-3D6BCB1BF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C63D74-47D1-475F-BE6B-E3F1056E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C78CE-50E7-40E5-802B-31A88655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853045-6F81-4593-876E-D82918FB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97CE5-6A47-483A-90E7-7F6007DB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B43380-EA0D-47E8-BC39-956CDA6B0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BFC9D5-F94C-4DC6-BBF3-83DB82EC0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0552D7-FE2F-4DA6-8471-341CF887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798B86-D355-4113-A54C-28ACD604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04D80-B4FB-42BA-87C3-CD6337EF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0AC5D9-B80C-4E4D-9D3A-BF328BDC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3BD783-F723-447A-8BB3-DD961617A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0BCCE0-E8CC-4A5E-A6C3-82EB62FC3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67DB70-015A-4F8B-8436-2F6AC6858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FA353A-B61B-44D1-82BA-BC8A5DB32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A0156E-5A14-4503-93EB-4385F924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A7B1FE-F8ED-4F37-BEC4-8E7C926A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6313E8-0F42-4DA8-9C3C-A8195642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5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3BA99-098C-4A89-A0B9-A6208F79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0FB873-99C4-4519-ACBA-39DEA98C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B72AC3-8882-46EC-82F4-5AEC5342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AAD6E-7E79-49E8-8585-51011B3B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4B1572-ED4A-467B-BACF-BD5C6535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DA5AEF-65F0-4CCC-B2ED-1767C486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A79034-B048-43CA-B012-79829BD1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0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AF964-2FB4-4C70-882D-21EE9E73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D99461-59B5-4381-A2B2-A04A96A6C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7B9A89-6CF3-476A-97BC-13B3C112A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5183CD-1A7B-4D00-8829-9C754C65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0B9CAA-1FD7-4BA1-B3EF-3B0F9F09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99FB95-751B-474A-8A23-727A21BD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C6059D-7849-4514-BAA6-4365BB0C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406B0CC-2AE5-4F62-9CB2-6E05EEFA7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C17BC-7F33-4808-83C8-5C1495754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9DD0C9-D6BC-470A-8141-39B81117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111A82-5930-4BFA-8B3B-EA4A33D1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FEA02C-B04E-42D3-9AEA-1F2FA012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0A17C7-5081-451C-A235-33170A17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DBD595-F300-4061-9238-6CE840B29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B3136-4ABD-4FBB-A098-AFD0D2E98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EB64-6C3C-4184-9043-DB24DDE483C6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0ADA9-9C4B-420C-8E2A-3DA84825F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CAA471-7E93-4695-88A8-7DC12D1EA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65EBC-2120-4040-9D7C-C534FE96A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1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D4564-E7C7-4D5D-9627-0547B9E008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25D4C1-A14E-44B3-850E-E9483E8D1AC1}"/>
              </a:ext>
            </a:extLst>
          </p:cNvPr>
          <p:cNvSpPr txBox="1"/>
          <p:nvPr/>
        </p:nvSpPr>
        <p:spPr>
          <a:xfrm>
            <a:off x="3029243" y="335839"/>
            <a:ext cx="6133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3. CON LẮC ĐƠN.</a:t>
            </a:r>
            <a:endParaRPr lang="en-US" sz="2800" dirty="0">
              <a:solidFill>
                <a:srgbClr val="FFFF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xmlns="" id="{391D1FFE-B6DC-4CBF-85BE-2A128B11809B}"/>
              </a:ext>
            </a:extLst>
          </p:cNvPr>
          <p:cNvGrpSpPr>
            <a:grpSpLocks/>
          </p:cNvGrpSpPr>
          <p:nvPr/>
        </p:nvGrpSpPr>
        <p:grpSpPr bwMode="auto">
          <a:xfrm>
            <a:off x="5399987" y="-1938843"/>
            <a:ext cx="477713" cy="6337300"/>
            <a:chOff x="1793" y="212"/>
            <a:chExt cx="301" cy="3992"/>
          </a:xfrm>
        </p:grpSpPr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xmlns="" id="{B435F604-B769-460E-96AD-5E5DF1F0A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3" y="2208"/>
              <a:ext cx="299" cy="1996"/>
              <a:chOff x="1793" y="2208"/>
              <a:chExt cx="299" cy="1996"/>
            </a:xfrm>
          </p:grpSpPr>
          <p:sp>
            <p:nvSpPr>
              <p:cNvPr id="13" name="Line 20">
                <a:extLst>
                  <a:ext uri="{FF2B5EF4-FFF2-40B4-BE49-F238E27FC236}">
                    <a16:creationId xmlns:a16="http://schemas.microsoft.com/office/drawing/2014/main" xmlns="" id="{E5BD613F-67B4-42E5-A074-8E97ED90D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3" y="2208"/>
                <a:ext cx="0" cy="1728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21">
                <a:extLst>
                  <a:ext uri="{FF2B5EF4-FFF2-40B4-BE49-F238E27FC236}">
                    <a16:creationId xmlns:a16="http://schemas.microsoft.com/office/drawing/2014/main" xmlns="" id="{FB95ABBA-14B9-411F-ABB5-5B80BA7F0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3905"/>
                <a:ext cx="299" cy="299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99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xmlns="" id="{AC0E977A-A542-4141-A8AE-0B72312C3FB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795" y="212"/>
              <a:ext cx="299" cy="1996"/>
              <a:chOff x="1793" y="2208"/>
              <a:chExt cx="299" cy="1996"/>
            </a:xfrm>
          </p:grpSpPr>
          <p:sp>
            <p:nvSpPr>
              <p:cNvPr id="11" name="Line 23">
                <a:extLst>
                  <a:ext uri="{FF2B5EF4-FFF2-40B4-BE49-F238E27FC236}">
                    <a16:creationId xmlns:a16="http://schemas.microsoft.com/office/drawing/2014/main" xmlns="" id="{CABC83E7-89F2-4813-A5A3-B156C64CD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3" y="2208"/>
                <a:ext cx="0" cy="172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CC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Oval 24">
                <a:extLst>
                  <a:ext uri="{FF2B5EF4-FFF2-40B4-BE49-F238E27FC236}">
                    <a16:creationId xmlns:a16="http://schemas.microsoft.com/office/drawing/2014/main" xmlns="" id="{9719FF86-C15C-4644-A96F-F7D307F82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3905"/>
                <a:ext cx="299" cy="299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76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99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5" name="Rectangle 25" descr="Oak">
            <a:extLst>
              <a:ext uri="{FF2B5EF4-FFF2-40B4-BE49-F238E27FC236}">
                <a16:creationId xmlns:a16="http://schemas.microsoft.com/office/drawing/2014/main" xmlns="" id="{9A7A1752-CB01-4BA0-B662-86E9DA4C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716" y="4789559"/>
            <a:ext cx="4658101" cy="260601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>
              <a:rot lat="16199997" lon="0" rev="0"/>
            </a:camera>
            <a:lightRig rig="legacyFlat3" dir="b"/>
          </a:scene3d>
          <a:sp3d extrusionH="1143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6" name="AutoShape 26">
            <a:extLst>
              <a:ext uri="{FF2B5EF4-FFF2-40B4-BE49-F238E27FC236}">
                <a16:creationId xmlns:a16="http://schemas.microsoft.com/office/drawing/2014/main" xmlns="" id="{EFDE1DE8-CBF9-4CF1-9913-2EF24E5C757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97245" y="5976434"/>
            <a:ext cx="1591847" cy="163513"/>
          </a:xfrm>
          <a:custGeom>
            <a:avLst/>
            <a:gdLst>
              <a:gd name="T0" fmla="*/ 1548696 w 21600"/>
              <a:gd name="T1" fmla="*/ 81757 h 21600"/>
              <a:gd name="T2" fmla="*/ 796131 w 21600"/>
              <a:gd name="T3" fmla="*/ 163513 h 21600"/>
              <a:gd name="T4" fmla="*/ 43566 w 21600"/>
              <a:gd name="T5" fmla="*/ 81757 h 21600"/>
              <a:gd name="T6" fmla="*/ 7961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91 w 21600"/>
              <a:gd name="T13" fmla="*/ 2391 h 21600"/>
              <a:gd name="T14" fmla="*/ 19209 w 21600"/>
              <a:gd name="T15" fmla="*/ 192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181" y="21600"/>
                </a:lnTo>
                <a:lnTo>
                  <a:pt x="2041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xmlns="" id="{F06320C9-7597-44FA-AA83-5FEB69E16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019" y="5863722"/>
            <a:ext cx="287262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xmlns="" id="{6787A4B2-0DD2-40D5-A2F3-B5095D3E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97" y="1252034"/>
            <a:ext cx="144424" cy="144463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>
              <a:rot lat="16199997" lon="0" rev="0"/>
            </a:camera>
            <a:lightRig rig="legacyFlat3" dir="b"/>
          </a:scene3d>
          <a:sp3d extrusionH="4545000" prstMaterial="legacyMetal">
            <a:bevelT w="13500" h="13500" prst="angle"/>
            <a:bevelB w="13500" h="13500" prst="angle"/>
            <a:extrusionClr>
              <a:srgbClr val="996633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xmlns="" id="{0491192D-7E7C-4ABD-B1F3-1200C140B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44" y="1126622"/>
            <a:ext cx="206321" cy="1555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>
              <a:rot lat="16199997" lon="0" rev="0"/>
            </a:camera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66FF33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xmlns="" id="{5BD7A552-48BA-46A4-A3EC-70197351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23" y="1236159"/>
            <a:ext cx="73006" cy="42863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Front">
              <a:rot lat="0" lon="5400000" rev="0"/>
            </a:camera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xmlns="" id="{32FFA721-5B52-4773-8D54-F0AA2F6D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97" y="667834"/>
            <a:ext cx="144424" cy="144463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>
              <a:rot lat="16199997" lon="0" rev="0"/>
            </a:camera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rgbClr val="996633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xmlns="" id="{CD1FB4C8-9C0B-4088-8E57-28FCDC69F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06" y="5889120"/>
            <a:ext cx="36502" cy="174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33">
            <a:extLst>
              <a:ext uri="{FF2B5EF4-FFF2-40B4-BE49-F238E27FC236}">
                <a16:creationId xmlns:a16="http://schemas.microsoft.com/office/drawing/2014/main" xmlns="" id="{11FC67F6-5A69-4031-8140-6B831687C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36" y="5889120"/>
            <a:ext cx="36502" cy="174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xmlns="" id="{D00117DE-6C7B-4C72-937B-7B11273645E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39691" y="1277432"/>
            <a:ext cx="720537" cy="71438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35">
            <a:extLst>
              <a:ext uri="{FF2B5EF4-FFF2-40B4-BE49-F238E27FC236}">
                <a16:creationId xmlns:a16="http://schemas.microsoft.com/office/drawing/2014/main" xmlns="" id="{D97F24DF-54E7-48F4-835C-46DDFDF9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612" y="1210757"/>
            <a:ext cx="71418" cy="31750"/>
          </a:xfrm>
          <a:custGeom>
            <a:avLst/>
            <a:gdLst>
              <a:gd name="T0" fmla="*/ 35719 w 21600"/>
              <a:gd name="T1" fmla="*/ 0 h 21600"/>
              <a:gd name="T2" fmla="*/ 10461 w 21600"/>
              <a:gd name="T3" fmla="*/ 4649 h 21600"/>
              <a:gd name="T4" fmla="*/ 0 w 21600"/>
              <a:gd name="T5" fmla="*/ 15875 h 21600"/>
              <a:gd name="T6" fmla="*/ 10461 w 21600"/>
              <a:gd name="T7" fmla="*/ 27101 h 21600"/>
              <a:gd name="T8" fmla="*/ 35719 w 21600"/>
              <a:gd name="T9" fmla="*/ 31750 h 21600"/>
              <a:gd name="T10" fmla="*/ 60976 w 21600"/>
              <a:gd name="T11" fmla="*/ 27101 h 21600"/>
              <a:gd name="T12" fmla="*/ 71437 w 21600"/>
              <a:gd name="T13" fmla="*/ 15875 h 21600"/>
              <a:gd name="T14" fmla="*/ 60976 w 21600"/>
              <a:gd name="T15" fmla="*/ 464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FF"/>
          </a:solidFill>
          <a:ln w="63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6" descr="Light horizontal">
            <a:extLst>
              <a:ext uri="{FF2B5EF4-FFF2-40B4-BE49-F238E27FC236}">
                <a16:creationId xmlns:a16="http://schemas.microsoft.com/office/drawing/2014/main" xmlns="" id="{0565E33A-4E1A-4990-8701-C1917629D2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31310" y="1246482"/>
            <a:ext cx="128588" cy="44438"/>
          </a:xfrm>
          <a:prstGeom prst="rect">
            <a:avLst/>
          </a:prstGeom>
          <a:pattFill prst="ltHorz">
            <a:fgClr>
              <a:srgbClr val="0000FF"/>
            </a:fgClr>
            <a:bgClr>
              <a:srgbClr val="00C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AutoShape 37">
            <a:extLst>
              <a:ext uri="{FF2B5EF4-FFF2-40B4-BE49-F238E27FC236}">
                <a16:creationId xmlns:a16="http://schemas.microsoft.com/office/drawing/2014/main" xmlns="" id="{386E2F28-117E-4A8E-832B-32BAE5A09A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87659" y="1258386"/>
            <a:ext cx="79375" cy="1904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B4270C5-8435-4786-B754-68184FACD415}"/>
              </a:ext>
            </a:extLst>
          </p:cNvPr>
          <p:cNvPicPr/>
          <p:nvPr/>
        </p:nvPicPr>
        <p:blipFill>
          <a:blip r:embed="rId3"/>
          <a:srcRect l="39308" t="20532" r="41587" b="19519"/>
          <a:stretch>
            <a:fillRect/>
          </a:stretch>
        </p:blipFill>
        <p:spPr bwMode="auto">
          <a:xfrm>
            <a:off x="56266" y="992291"/>
            <a:ext cx="2079599" cy="369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D4564-E7C7-4D5D-9627-0547B9E008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09E65F-76C2-4E8B-BBC4-1DB7B9484747}"/>
              </a:ext>
            </a:extLst>
          </p:cNvPr>
          <p:cNvSpPr txBox="1"/>
          <p:nvPr/>
        </p:nvSpPr>
        <p:spPr>
          <a:xfrm>
            <a:off x="211016" y="345117"/>
            <a:ext cx="11788726" cy="2024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pt-BR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 con lắc đơn có chiều dài dây bằng 1 m dao động với biên độ góc nhỏ và có chu kì dao động T = 2 s. Cho </a:t>
            </a:r>
            <a:r>
              <a:rPr lang="fr-FR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π</a:t>
            </a:r>
            <a:r>
              <a:rPr lang="pt-BR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3,14. 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179705" algn="just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9,78 m/s</a:t>
            </a:r>
            <a:r>
              <a:rPr lang="en-US" sz="2800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m/s</a:t>
            </a:r>
            <a:r>
              <a:rPr lang="en-US" sz="2800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9,86 m/s</a:t>
            </a:r>
            <a:r>
              <a:rPr lang="en-US" sz="2800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D.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10,27 m/s</a:t>
            </a:r>
            <a:r>
              <a:rPr lang="en-US" sz="2800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D4564-E7C7-4D5D-9627-0547B9E008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4F0E5BC-174E-4569-87F4-27DAD442FF43}"/>
                  </a:ext>
                </a:extLst>
              </p:cNvPr>
              <p:cNvSpPr txBox="1"/>
              <p:nvPr/>
            </p:nvSpPr>
            <p:spPr>
              <a:xfrm>
                <a:off x="225084" y="348455"/>
                <a:ext cx="11830928" cy="205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4: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Đất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ℓ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 s,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2ℓ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179705" algn="just">
                  <a:lnSpc>
                    <a:spcPct val="112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s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s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D.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F0E5BC-174E-4569-87F4-27DAD442F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4" y="348455"/>
                <a:ext cx="11830928" cy="2059475"/>
              </a:xfrm>
              <a:prstGeom prst="rect">
                <a:avLst/>
              </a:prstGeom>
              <a:blipFill>
                <a:blip r:embed="rId2"/>
                <a:stretch>
                  <a:fillRect l="-1082" t="-1775" b="-7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1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CEAFAF2-3742-4EFD-8E02-ECF009367F93}"/>
                  </a:ext>
                </a:extLst>
              </p:cNvPr>
              <p:cNvSpPr txBox="1"/>
              <p:nvPr/>
            </p:nvSpPr>
            <p:spPr>
              <a:xfrm>
                <a:off x="211016" y="356872"/>
                <a:ext cx="11859064" cy="2464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5: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𝓁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g.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=0,72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=0,6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EAFAF2-3742-4EFD-8E02-ECF009367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356872"/>
                <a:ext cx="11859064" cy="2464521"/>
              </a:xfrm>
              <a:prstGeom prst="rect">
                <a:avLst/>
              </a:prstGeom>
              <a:blipFill>
                <a:blip r:embed="rId2"/>
                <a:stretch>
                  <a:fillRect l="-1080" t="-1733" r="-1028" b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9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6C816D7-EDD5-43DF-A20C-23191234D4B7}"/>
                  </a:ext>
                </a:extLst>
              </p:cNvPr>
              <p:cNvSpPr txBox="1"/>
              <p:nvPr/>
            </p:nvSpPr>
            <p:spPr>
              <a:xfrm>
                <a:off x="211015" y="359588"/>
                <a:ext cx="11830929" cy="2195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Ví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6: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 = 0,77 s.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thay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đổi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24 cm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155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Gia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làm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thí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89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62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84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78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C816D7-EDD5-43DF-A20C-23191234D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5" y="359588"/>
                <a:ext cx="11830929" cy="2195729"/>
              </a:xfrm>
              <a:prstGeom prst="rect">
                <a:avLst/>
              </a:prstGeom>
              <a:blipFill>
                <a:blip r:embed="rId2"/>
                <a:stretch>
                  <a:fillRect l="-1082" t="-1944" r="-1082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9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FACE404-682E-45C3-9F34-13A8C34ACFE5}"/>
                  </a:ext>
                </a:extLst>
              </p:cNvPr>
              <p:cNvSpPr txBox="1"/>
              <p:nvPr/>
            </p:nvSpPr>
            <p:spPr>
              <a:xfrm>
                <a:off x="211016" y="341719"/>
                <a:ext cx="11788726" cy="2057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7: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đất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𝓁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𝓁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𝓁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3,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T.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= 7,48 s.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= 1,63 s.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= 2,00 s.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= 2,65 s.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ACE404-682E-45C3-9F34-13A8C34AC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341719"/>
                <a:ext cx="11788726" cy="2057038"/>
              </a:xfrm>
              <a:prstGeom prst="rect">
                <a:avLst/>
              </a:prstGeom>
              <a:blipFill>
                <a:blip r:embed="rId2"/>
                <a:stretch>
                  <a:fillRect l="-1086" t="-1780" r="-1914" b="-7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8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73DEB7B-E5FB-4EEB-8E62-7E005B8839E5}"/>
                  </a:ext>
                </a:extLst>
              </p:cNvPr>
              <p:cNvSpPr txBox="1"/>
              <p:nvPr/>
            </p:nvSpPr>
            <p:spPr>
              <a:xfrm>
                <a:off x="281353" y="339048"/>
                <a:ext cx="11746523" cy="2176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8: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𝓁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64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bao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thời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12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phút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250.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400.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500.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450.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DEB7B-E5FB-4EEB-8E62-7E005B883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3" y="339048"/>
                <a:ext cx="11746523" cy="2176301"/>
              </a:xfrm>
              <a:prstGeom prst="rect">
                <a:avLst/>
              </a:prstGeom>
              <a:blipFill>
                <a:blip r:embed="rId2"/>
                <a:stretch>
                  <a:fillRect l="-1038" t="-1961" r="-1920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3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A1448BA-A621-46F9-A768-DA163B78182B}"/>
                  </a:ext>
                </a:extLst>
              </p:cNvPr>
              <p:cNvSpPr txBox="1"/>
              <p:nvPr/>
            </p:nvSpPr>
            <p:spPr>
              <a:xfrm>
                <a:off x="267285" y="367202"/>
                <a:ext cx="11591779" cy="226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9: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ℓ,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nặng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biên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nhỏ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1,5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phút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270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Tần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179705" algn="just">
                  <a:lnSpc>
                    <a:spcPct val="112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Hz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Hz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Hz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Hz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1448BA-A621-46F9-A768-DA163B781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5" y="367202"/>
                <a:ext cx="11591779" cy="2263697"/>
              </a:xfrm>
              <a:prstGeom prst="rect">
                <a:avLst/>
              </a:prstGeom>
              <a:blipFill>
                <a:blip r:embed="rId2"/>
                <a:stretch>
                  <a:fillRect l="-1105" t="-1613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F6EAAEB-5B96-4DB5-8EB9-1FFB26AE8194}"/>
                  </a:ext>
                </a:extLst>
              </p:cNvPr>
              <p:cNvSpPr txBox="1"/>
              <p:nvPr/>
            </p:nvSpPr>
            <p:spPr>
              <a:xfrm>
                <a:off x="267287" y="320040"/>
                <a:ext cx="11648048" cy="2504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10: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(ĐH 2009)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đất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thời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60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toàn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thay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đổi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44 cm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cũng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thời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ấy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50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toàn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 cm.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 cm.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60 cm.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144 cm.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6EAAEB-5B96-4DB5-8EB9-1FFB26AE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7" y="320040"/>
                <a:ext cx="11648048" cy="2504340"/>
              </a:xfrm>
              <a:prstGeom prst="rect">
                <a:avLst/>
              </a:prstGeom>
              <a:blipFill>
                <a:blip r:embed="rId2"/>
                <a:stretch>
                  <a:fillRect l="-1099" t="-1707" r="-1884" b="-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0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73EC7D-1B67-474B-ABAC-C5DE83543084}"/>
              </a:ext>
            </a:extLst>
          </p:cNvPr>
          <p:cNvSpPr txBox="1"/>
          <p:nvPr/>
        </p:nvSpPr>
        <p:spPr>
          <a:xfrm>
            <a:off x="239150" y="324572"/>
            <a:ext cx="11746523" cy="250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11: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(ĐH 2009)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 = 9,8 m/s,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xo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49 cm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xo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N/m.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xo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17970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0,125 kg.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0,500 kg.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C.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0,750 kg.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D.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0,250 kg.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203B6A-7660-4E5C-BCD5-25E6FE8BEC7D}"/>
              </a:ext>
            </a:extLst>
          </p:cNvPr>
          <p:cNvSpPr txBox="1"/>
          <p:nvPr/>
        </p:nvSpPr>
        <p:spPr>
          <a:xfrm>
            <a:off x="225083" y="312814"/>
            <a:ext cx="11704319" cy="2520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12: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ℓ</a:t>
            </a:r>
            <a:r>
              <a:rPr lang="en-US" sz="280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chu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0,6 s; 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ℓ</a:t>
            </a:r>
            <a:r>
              <a:rPr lang="en-US" sz="280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chu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0,8 s. 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ℓ = ℓ</a:t>
            </a:r>
            <a:r>
              <a:rPr lang="en-US" sz="280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ℓ</a:t>
            </a:r>
            <a:r>
              <a:rPr lang="en-US" sz="280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chu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179705" algn="just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0,6 s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B.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0,8 s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 s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D.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D4564-E7C7-4D5D-9627-0547B9E008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FC3F5F3-C0D9-4617-8C21-3B1406038F9C}"/>
              </a:ext>
            </a:extLst>
          </p:cNvPr>
          <p:cNvSpPr txBox="1">
            <a:spLocks/>
          </p:cNvSpPr>
          <p:nvPr/>
        </p:nvSpPr>
        <p:spPr>
          <a:xfrm>
            <a:off x="303212" y="222979"/>
            <a:ext cx="10969943" cy="5850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5CBBA00-D392-4A30-90CD-47A924DD37A6}"/>
              </a:ext>
            </a:extLst>
          </p:cNvPr>
          <p:cNvSpPr txBox="1">
            <a:spLocks/>
          </p:cNvSpPr>
          <p:nvPr/>
        </p:nvSpPr>
        <p:spPr>
          <a:xfrm>
            <a:off x="303212" y="771527"/>
            <a:ext cx="10969943" cy="1219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Con lắc đơn gồm một vật nhỏ khối lượng m, treo ở đầu một sợi dây không dãn, khối lượng không đáng kể, có chiều dài l.</a:t>
            </a:r>
          </a:p>
        </p:txBody>
      </p:sp>
      <p:pic>
        <p:nvPicPr>
          <p:cNvPr id="6" name="Picture 2" descr="Giải Vật lý 12 Cơ bản – Con lắc đơn | Giải Bài Tập Hay">
            <a:extLst>
              <a:ext uri="{FF2B5EF4-FFF2-40B4-BE49-F238E27FC236}">
                <a16:creationId xmlns:a16="http://schemas.microsoft.com/office/drawing/2014/main" xmlns="" id="{95E4D22E-0824-4966-8D93-841B7095E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61" y="2766207"/>
            <a:ext cx="2497850" cy="27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ương I: Con lắc đơn: phương trình dao động và năng lượng">
            <a:extLst>
              <a:ext uri="{FF2B5EF4-FFF2-40B4-BE49-F238E27FC236}">
                <a16:creationId xmlns:a16="http://schemas.microsoft.com/office/drawing/2014/main" xmlns="" id="{6096B750-BFA5-45F1-BB93-76C5ECAB55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2" y="2743200"/>
            <a:ext cx="208543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ài 3. Con lắc đơn. - vatlyvmd">
            <a:extLst>
              <a:ext uri="{FF2B5EF4-FFF2-40B4-BE49-F238E27FC236}">
                <a16:creationId xmlns:a16="http://schemas.microsoft.com/office/drawing/2014/main" xmlns="" id="{49244007-DD50-451F-93AE-8E7D55877D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26" y="2743200"/>
            <a:ext cx="2497850" cy="26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AEC9AD-A265-4FDA-8553-BB24140A2D1C}"/>
              </a:ext>
            </a:extLst>
          </p:cNvPr>
          <p:cNvSpPr txBox="1"/>
          <p:nvPr/>
        </p:nvSpPr>
        <p:spPr>
          <a:xfrm>
            <a:off x="604684" y="1832238"/>
            <a:ext cx="868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-VTCB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A7ABBD-D483-4EEE-BB34-E0E036E7489C}"/>
              </a:ext>
            </a:extLst>
          </p:cNvPr>
          <p:cNvSpPr txBox="1"/>
          <p:nvPr/>
        </p:nvSpPr>
        <p:spPr>
          <a:xfrm>
            <a:off x="211015" y="340949"/>
            <a:ext cx="11802793" cy="2024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13: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ℓ</a:t>
            </a:r>
            <a:r>
              <a:rPr lang="en-US" sz="280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chu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s; 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ℓ</a:t>
            </a:r>
            <a:r>
              <a:rPr lang="en-US" sz="280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chu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s. Con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lắc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ℓ = 3ℓ</a:t>
            </a:r>
            <a:r>
              <a:rPr lang="en-US" sz="280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+ 1,5ℓ</a:t>
            </a:r>
            <a:r>
              <a:rPr lang="en-US" sz="280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chu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179705" algn="just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s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B.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s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2,45 s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D.</a:t>
            </a:r>
            <a:r>
              <a:rPr lang="en-US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402E00-DB81-422B-B8AF-BE7F1D3D5822}"/>
                  </a:ext>
                </a:extLst>
              </p:cNvPr>
              <p:cNvSpPr txBox="1"/>
              <p:nvPr/>
            </p:nvSpPr>
            <p:spPr>
              <a:xfrm>
                <a:off x="0" y="324573"/>
                <a:ext cx="11999742" cy="2008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14: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𝓁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= 3,67 s.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= 3,63 s.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= 3,25 s.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= 2,33 s.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402E00-DB81-422B-B8AF-BE7F1D3D5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4573"/>
                <a:ext cx="11999742" cy="2008820"/>
              </a:xfrm>
              <a:prstGeom prst="rect">
                <a:avLst/>
              </a:prstGeom>
              <a:blipFill>
                <a:blip r:embed="rId2"/>
                <a:stretch>
                  <a:fillRect l="-1016" t="-1818" r="-1829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2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06DB52A-861C-41A7-B7E0-EE1CA1501CF6}"/>
                  </a:ext>
                </a:extLst>
              </p:cNvPr>
              <p:cNvSpPr txBox="1"/>
              <p:nvPr/>
            </p:nvSpPr>
            <p:spPr>
              <a:xfrm>
                <a:off x="267287" y="312348"/>
                <a:ext cx="11746522" cy="3530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15 :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lý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tưởng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đang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trí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xác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Khi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treo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4 s. Khi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treo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 s.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treo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treo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tương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6DB52A-861C-41A7-B7E0-EE1CA1501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7" y="312348"/>
                <a:ext cx="11746522" cy="3530647"/>
              </a:xfrm>
              <a:prstGeom prst="rect">
                <a:avLst/>
              </a:prstGeom>
              <a:blipFill>
                <a:blip r:embed="rId2"/>
                <a:stretch>
                  <a:fillRect l="-1090" t="-1036" r="-1038" b="-3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3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08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444865-69B0-4B40-9A93-61A18D36385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5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D4564-E7C7-4D5D-9627-0547B9E008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on lắc đơn - Lý thuyết Vật Lý 12 đầy đủ">
            <a:extLst>
              <a:ext uri="{FF2B5EF4-FFF2-40B4-BE49-F238E27FC236}">
                <a16:creationId xmlns:a16="http://schemas.microsoft.com/office/drawing/2014/main" xmlns="" id="{839B9F69-13FA-4B3B-8BC3-3C84966F2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598" y="1006366"/>
            <a:ext cx="3439820" cy="50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40042D1-7076-4EC0-B441-D790BF32F0FB}"/>
                  </a:ext>
                </a:extLst>
              </p:cNvPr>
              <p:cNvSpPr txBox="1"/>
              <p:nvPr/>
            </p:nvSpPr>
            <p:spPr>
              <a:xfrm>
                <a:off x="157316" y="-69027"/>
                <a:ext cx="9738852" cy="1006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2.Khảo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CLĐ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800" dirty="0">
                  <a:solidFill>
                    <a:srgbClr val="FFFF0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0042D1-7076-4EC0-B441-D790BF32F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6" y="-69027"/>
                <a:ext cx="9738852" cy="1006366"/>
              </a:xfrm>
              <a:prstGeom prst="rect">
                <a:avLst/>
              </a:prstGeom>
              <a:blipFill>
                <a:blip r:embed="rId3"/>
                <a:stretch>
                  <a:fillRect l="-1315" t="-666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8FF2BA6-A829-455D-8FDE-2D12917AD2B0}"/>
                  </a:ext>
                </a:extLst>
              </p:cNvPr>
              <p:cNvSpPr txBox="1"/>
              <p:nvPr/>
            </p:nvSpPr>
            <p:spPr>
              <a:xfrm>
                <a:off x="383459" y="742721"/>
                <a:ext cx="6135328" cy="575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en-US" sz="28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FF2BA6-A829-455D-8FDE-2D12917AD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9" y="742721"/>
                <a:ext cx="6135328" cy="575479"/>
              </a:xfrm>
              <a:prstGeom prst="rect">
                <a:avLst/>
              </a:prstGeom>
              <a:blipFill>
                <a:blip r:embed="rId4"/>
                <a:stretch>
                  <a:fillRect l="-2087" t="-3191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084A0E5-CB62-468F-9AEC-506C2AF1BBE5}"/>
                  </a:ext>
                </a:extLst>
              </p:cNvPr>
              <p:cNvSpPr txBox="1"/>
              <p:nvPr/>
            </p:nvSpPr>
            <p:spPr>
              <a:xfrm>
                <a:off x="383459" y="1157411"/>
                <a:ext cx="7939549" cy="1006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  <m:r>
                      <a:rPr lang="en-US" sz="28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h𝑡</m:t>
                        </m:r>
                      </m:sub>
                    </m:sSub>
                  </m:oMath>
                </a14:m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84A0E5-CB62-468F-9AEC-506C2AF1B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9" y="1157411"/>
                <a:ext cx="7939549" cy="1006366"/>
              </a:xfrm>
              <a:prstGeom prst="rect">
                <a:avLst/>
              </a:prstGeom>
              <a:blipFill>
                <a:blip r:embed="rId5"/>
                <a:stretch>
                  <a:fillRect l="-1613" t="-1212" r="-1536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F4633E0-2DC9-480D-9BA9-813556033AF3}"/>
                  </a:ext>
                </a:extLst>
              </p:cNvPr>
              <p:cNvSpPr txBox="1"/>
              <p:nvPr/>
            </p:nvSpPr>
            <p:spPr>
              <a:xfrm>
                <a:off x="117512" y="2232804"/>
                <a:ext cx="8265909" cy="3253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phục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𝑚𝑔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CLĐ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DĐĐH. </a:t>
                </a:r>
                <a:endParaRPr lang="en-US" sz="2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𝑟𝑎𝑑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𝑘𝑣</m:t>
                        </m:r>
                      </m:sub>
                    </m:sSub>
                    <m:r>
                      <a:rPr lang="en-US" sz="2800" b="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b="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en-US" sz="2800" b="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b="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𝑚𝑔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𝓁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b="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b="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 smtClean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en-US" sz="2800" i="1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Dao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CLĐ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DĐĐH.</a:t>
                </a:r>
                <a:endParaRPr lang="en-US" sz="2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4633E0-2DC9-480D-9BA9-813556033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2" y="2232804"/>
                <a:ext cx="8265909" cy="3253904"/>
              </a:xfrm>
              <a:prstGeom prst="rect">
                <a:avLst/>
              </a:prstGeom>
              <a:blipFill rotWithShape="0">
                <a:blip r:embed="rId6"/>
                <a:stretch>
                  <a:fillRect l="-1475" t="-1873" r="-1549" b="-43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9F213C8-11AD-4050-9501-CC004D946B1C}"/>
                  </a:ext>
                </a:extLst>
              </p:cNvPr>
              <p:cNvSpPr txBox="1"/>
              <p:nvPr/>
            </p:nvSpPr>
            <p:spPr>
              <a:xfrm>
                <a:off x="117512" y="5513469"/>
                <a:ext cx="8465574" cy="1400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VẬY: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nhỏ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CLĐ  DĐĐH 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𝓵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F213C8-11AD-4050-9501-CC004D946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2" y="5513469"/>
                <a:ext cx="8465574" cy="1400063"/>
              </a:xfrm>
              <a:prstGeom prst="rect">
                <a:avLst/>
              </a:prstGeom>
              <a:blipFill>
                <a:blip r:embed="rId7"/>
                <a:stretch>
                  <a:fillRect l="-1440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1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477000" y="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VNI-Helve" pitchFamily="2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76400" y="23622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165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Phöông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trình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vi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phaân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treân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coù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nghieäm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laø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>
                <a:latin typeface="VNI-Helve" pitchFamily="2" charset="0"/>
                <a:ea typeface="SimSun" panose="02010600030101010101" pitchFamily="2" charset="-122"/>
              </a:rPr>
              <a:t>: </a:t>
            </a:r>
            <a:r>
              <a:rPr lang="en-US" altLang="zh-CN" sz="2400" b="1" dirty="0">
                <a:solidFill>
                  <a:srgbClr val="FF0000"/>
                </a:solidFill>
                <a:latin typeface="VNI-Helve" pitchFamily="2" charset="0"/>
                <a:ea typeface="SimSun" panose="02010600030101010101" pitchFamily="2" charset="-122"/>
              </a:rPr>
              <a:t>s = </a:t>
            </a:r>
            <a:r>
              <a:rPr lang="en-US" altLang="zh-CN" sz="2400" b="1" dirty="0" err="1">
                <a:solidFill>
                  <a:srgbClr val="FF0000"/>
                </a:solidFill>
                <a:latin typeface="VNI-Helve" pitchFamily="2" charset="0"/>
                <a:ea typeface="SimSun" panose="02010600030101010101" pitchFamily="2" charset="-122"/>
              </a:rPr>
              <a:t>Acos</a:t>
            </a:r>
            <a:r>
              <a:rPr lang="en-US" altLang="zh-CN" sz="2400" b="1" dirty="0">
                <a:solidFill>
                  <a:srgbClr val="FF0000"/>
                </a:solidFill>
                <a:latin typeface="VNI-Helve" pitchFamily="2" charset="0"/>
                <a:ea typeface="SimSun" panose="02010600030101010101" pitchFamily="2" charset="-122"/>
              </a:rPr>
              <a:t>(</a:t>
            </a:r>
            <a:r>
              <a:rPr lang="en-US" altLang="zh-CN" sz="2400" b="1" dirty="0">
                <a:solidFill>
                  <a:srgbClr val="FF0000"/>
                </a:solidFill>
                <a:latin typeface="VNI-Helve" pitchFamily="2" charset="0"/>
                <a:ea typeface="SimSun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2400" b="1" dirty="0">
                <a:solidFill>
                  <a:srgbClr val="FF0000"/>
                </a:solidFill>
                <a:latin typeface="VNI-Helve" pitchFamily="2" charset="0"/>
                <a:ea typeface="SimSun" panose="02010600030101010101" pitchFamily="2" charset="-122"/>
              </a:rPr>
              <a:t>t+</a:t>
            </a:r>
            <a:r>
              <a:rPr lang="en-US" altLang="zh-CN" sz="2400" b="1" dirty="0">
                <a:solidFill>
                  <a:srgbClr val="FF0000"/>
                </a:solidFill>
                <a:latin typeface="VNI-Helve" pitchFamily="2" charset="0"/>
                <a:ea typeface="SimSun" panose="02010600030101010101" pitchFamily="2" charset="-122"/>
                <a:sym typeface="Symbol" panose="05050102010706020507" pitchFamily="18" charset="2"/>
              </a:rPr>
              <a:t></a:t>
            </a:r>
            <a:r>
              <a:rPr lang="en-US" altLang="zh-CN" sz="2400" b="1" dirty="0">
                <a:solidFill>
                  <a:srgbClr val="FF0000"/>
                </a:solidFill>
                <a:latin typeface="VNI-Helve" pitchFamily="2" charset="0"/>
                <a:ea typeface="SimSun" panose="02010600030101010101" pitchFamily="2" charset="-122"/>
              </a:rPr>
              <a:t>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97100" y="15240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165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Ñaët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:</a:t>
            </a:r>
            <a:endParaRPr lang="el-GR" altLang="en-US" sz="2400" dirty="0">
              <a:solidFill>
                <a:schemeClr val="bg1"/>
              </a:solidFill>
              <a:latin typeface="VNI-Helve" pitchFamily="2" charset="0"/>
              <a:ea typeface="SimSun" panose="02010600030101010101" pitchFamily="2" charset="-122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09800" y="762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165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ea typeface="SimSun" panose="02010600030101010101" pitchFamily="2" charset="-122"/>
                <a:sym typeface="Symbol" panose="05050102010706020507" pitchFamily="18" charset="2"/>
              </a:rPr>
              <a:t></a:t>
            </a:r>
            <a:endParaRPr lang="el-GR" altLang="en-US" sz="2400">
              <a:latin typeface="VNI-Helve" pitchFamily="2" charset="0"/>
              <a:ea typeface="SimSun" panose="02010600030101010101" pitchFamily="2" charset="-122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ahoma" panose="020B0604030504040204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524001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ahoma" panose="020B0604030504040204" pitchFamily="34" charset="0"/>
            </a:endParaRP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3478214" y="1414464"/>
          <a:ext cx="17033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495245" imgH="419207" progId="Equation.3">
                  <p:embed/>
                </p:oleObj>
              </mc:Choice>
              <mc:Fallback>
                <p:oleObj name="Equation" r:id="rId3" imgW="495245" imgH="4192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4" y="1414464"/>
                        <a:ext cx="1703387" cy="795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828800" y="2895601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Vaäy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vôùi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caùc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dao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ñoäng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nhoû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dao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ñoäng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cuûa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con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laéc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ñôn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laø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moät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dao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ñoäng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ñieàu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hoøa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.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905001" y="3994150"/>
            <a:ext cx="161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165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Chu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kì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: 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096001" y="3917950"/>
            <a:ext cx="161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165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Taàn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soá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>
                <a:latin typeface="VNI-Helve" pitchFamily="2" charset="0"/>
                <a:ea typeface="SimSun" panose="02010600030101010101" pitchFamily="2" charset="-122"/>
              </a:rPr>
              <a:t>: </a:t>
            </a:r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1524001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ahoma" panose="020B0604030504040204" pitchFamily="34" charset="0"/>
            </a:endParaRPr>
          </a:p>
        </p:txBody>
      </p:sp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3733800" y="3749676"/>
          <a:ext cx="19192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990490" imgH="438102" progId="Equation.3">
                  <p:embed/>
                </p:oleObj>
              </mc:Choice>
              <mc:Fallback>
                <p:oleObj name="Equation" r:id="rId5" imgW="990490" imgH="438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49676"/>
                        <a:ext cx="1919288" cy="1006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1524001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ahoma" panose="020B0604030504040204" pitchFamily="34" charset="0"/>
            </a:endParaRPr>
          </a:p>
        </p:txBody>
      </p:sp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7910514" y="3733800"/>
          <a:ext cx="23764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000217" imgH="419207" progId="Equation.3">
                  <p:embed/>
                </p:oleObj>
              </mc:Choice>
              <mc:Fallback>
                <p:oleObj name="Equation" r:id="rId7" imgW="1000217" imgH="4192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4" y="3733800"/>
                        <a:ext cx="2376487" cy="1028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286000" y="152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Ñònh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luaät</a:t>
            </a:r>
            <a:r>
              <a:rPr lang="en-US" altLang="zh-CN" sz="2400" dirty="0">
                <a:solidFill>
                  <a:schemeClr val="bg1"/>
                </a:solidFill>
                <a:latin typeface="VNI-Helve" pitchFamily="2" charset="0"/>
                <a:ea typeface="SimSun" panose="02010600030101010101" pitchFamily="2" charset="-122"/>
              </a:rPr>
              <a:t>  II  Newton :	F = ma</a:t>
            </a:r>
            <a:endParaRPr lang="en-US" altLang="en-US" sz="2400" dirty="0">
              <a:solidFill>
                <a:schemeClr val="bg1"/>
              </a:solidFill>
              <a:latin typeface="VNI-Helve" pitchFamily="2" charset="0"/>
              <a:ea typeface="SimSun" panose="02010600030101010101" pitchFamily="2" charset="-122"/>
            </a:endParaRPr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ahoma" panose="020B0604030504040204" pitchFamily="34" charset="0"/>
            </a:endParaRPr>
          </a:p>
        </p:txBody>
      </p:sp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3108325" y="457201"/>
          <a:ext cx="31559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962121" imgH="361981" progId="Equation.3">
                  <p:embed/>
                </p:oleObj>
              </mc:Choice>
              <mc:Fallback>
                <p:oleObj name="Equation" r:id="rId9" imgW="962121" imgH="36198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457201"/>
                        <a:ext cx="31559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51105"/>
              </p:ext>
            </p:extLst>
          </p:nvPr>
        </p:nvGraphicFramePr>
        <p:xfrm>
          <a:off x="7757318" y="533400"/>
          <a:ext cx="1528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514428" imgH="361981" progId="Equation.3">
                  <p:embed/>
                </p:oleObj>
              </mc:Choice>
              <mc:Fallback>
                <p:oleObj name="Equation" r:id="rId11" imgW="514428" imgH="36198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318" y="533400"/>
                        <a:ext cx="15287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6553200" y="762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165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ea typeface="SimSun" panose="02010600030101010101" pitchFamily="2" charset="-122"/>
                <a:sym typeface="Symbol" panose="05050102010706020507" pitchFamily="18" charset="2"/>
              </a:rPr>
              <a:t></a:t>
            </a:r>
            <a:endParaRPr lang="el-GR" altLang="en-US" sz="2400">
              <a:latin typeface="VNI-Helve" pitchFamily="2" charset="0"/>
              <a:ea typeface="SimSun" panose="02010600030101010101" pitchFamily="2" charset="-122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752600" y="49530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Vaäy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ñoái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vôùi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caùc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dao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ñoäng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nhoû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chu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kì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con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laéc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ñôn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chæ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phuï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thuoäc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vaøo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i="1" dirty="0">
                <a:solidFill>
                  <a:schemeClr val="bg1"/>
                </a:solidFill>
                <a:latin typeface="VNI-Times" pitchFamily="2" charset="0"/>
              </a:rPr>
              <a:t>l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vaø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g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maø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khoâng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phuï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thuoäc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vaøo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bieân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ñoä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A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vaø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khoái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löôïng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vaät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naëng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m.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Taïi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moät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ñieåm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treo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(g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khoâng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ñoåi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)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dao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ñoäng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con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laéc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ñôn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laø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dao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ñoäng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VNI-Helve" pitchFamily="2" charset="0"/>
              </a:rPr>
              <a:t>töï</a:t>
            </a:r>
            <a:r>
              <a:rPr lang="en-US" altLang="en-US" sz="2400" dirty="0">
                <a:solidFill>
                  <a:schemeClr val="bg1"/>
                </a:solidFill>
                <a:latin typeface="VNI-Helve" pitchFamily="2" charset="0"/>
              </a:rPr>
              <a:t> do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480050" y="1524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165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SimSun" panose="02010600030101010101" pitchFamily="2" charset="-122"/>
                <a:sym typeface="Symbol" panose="05050102010706020507" pitchFamily="18" charset="2"/>
              </a:rPr>
              <a:t></a:t>
            </a:r>
            <a:endParaRPr lang="el-GR" altLang="en-US" sz="2400" dirty="0">
              <a:latin typeface="VNI-Helve" pitchFamily="2" charset="0"/>
              <a:ea typeface="SimSun" panose="02010600030101010101" pitchFamily="2" charset="-122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6553201" y="1538288"/>
            <a:ext cx="2468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165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a = s” = -</a:t>
            </a:r>
            <a:r>
              <a:rPr lang="en-US" altLang="zh-CN" sz="2800" baseline="30000">
                <a:solidFill>
                  <a:srgbClr val="FF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2800">
                <a:solidFill>
                  <a:srgbClr val="FF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s</a:t>
            </a:r>
            <a:endParaRPr lang="en-US" altLang="en-US" sz="2800">
              <a:solidFill>
                <a:srgbClr val="FF0000"/>
              </a:solidFill>
              <a:latin typeface="VNI-Helve" pitchFamily="2" charset="0"/>
              <a:ea typeface="SimSun" panose="02010600030101010101" pitchFamily="2" charset="-122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3357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63" grpId="0"/>
      <p:bldP spid="23564" grpId="0"/>
      <p:bldP spid="23565" grpId="0"/>
      <p:bldP spid="23570" grpId="0"/>
      <p:bldP spid="23575" grpId="0"/>
      <p:bldP spid="23576" grpId="0"/>
      <p:bldP spid="23580" grpId="0"/>
      <p:bldP spid="235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D4564-E7C7-4D5D-9627-0547B9E008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313E086-C189-4FF0-B410-812FEA86E5DB}"/>
                  </a:ext>
                </a:extLst>
              </p:cNvPr>
              <p:cNvSpPr txBox="1"/>
              <p:nvPr/>
            </p:nvSpPr>
            <p:spPr>
              <a:xfrm>
                <a:off x="221226" y="332837"/>
                <a:ext cx="11665974" cy="3463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3.Khảo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CLĐ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𝓁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𝓁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13E086-C189-4FF0-B410-812FEA86E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6" y="332837"/>
                <a:ext cx="11665974" cy="3463512"/>
              </a:xfrm>
              <a:prstGeom prst="rect">
                <a:avLst/>
              </a:prstGeom>
              <a:blipFill>
                <a:blip r:embed="rId2"/>
                <a:stretch>
                  <a:fillRect l="-1045" t="-1937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35EC51C-633C-44FA-AB3F-767439F8EC44}"/>
                  </a:ext>
                </a:extLst>
              </p:cNvPr>
              <p:cNvSpPr txBox="1"/>
              <p:nvPr/>
            </p:nvSpPr>
            <p:spPr>
              <a:xfrm>
                <a:off x="221226" y="3870089"/>
                <a:ext cx="11665974" cy="2054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4.Ứng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𝓁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dđtp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𝓁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5EC51C-633C-44FA-AB3F-767439F8E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6" y="3870089"/>
                <a:ext cx="11665974" cy="2054537"/>
              </a:xfrm>
              <a:prstGeom prst="rect">
                <a:avLst/>
              </a:prstGeom>
              <a:blipFill>
                <a:blip r:embed="rId3"/>
                <a:stretch>
                  <a:fillRect l="-1045" t="-3264" b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65985A1-46C6-4B1A-941D-4D783D8C5C52}"/>
              </a:ext>
            </a:extLst>
          </p:cNvPr>
          <p:cNvGrpSpPr/>
          <p:nvPr/>
        </p:nvGrpSpPr>
        <p:grpSpPr>
          <a:xfrm>
            <a:off x="7998265" y="-616846"/>
            <a:ext cx="3972509" cy="4413195"/>
            <a:chOff x="81006" y="-338726"/>
            <a:chExt cx="3972509" cy="44131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D31A156-A191-4E7B-90D0-9D48901085D4}"/>
                </a:ext>
              </a:extLst>
            </p:cNvPr>
            <p:cNvGrpSpPr/>
            <p:nvPr/>
          </p:nvGrpSpPr>
          <p:grpSpPr>
            <a:xfrm rot="5400000" flipH="1">
              <a:off x="2035204" y="1235813"/>
              <a:ext cx="122293" cy="629829"/>
              <a:chOff x="2656110" y="2490606"/>
              <a:chExt cx="126902" cy="384048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99A2D988-C099-4CAD-B213-DBBC9970D67B}"/>
                  </a:ext>
                </a:extLst>
              </p:cNvPr>
              <p:cNvSpPr/>
              <p:nvPr/>
            </p:nvSpPr>
            <p:spPr>
              <a:xfrm rot="16200000" flipH="1">
                <a:off x="806772" y="4354845"/>
                <a:ext cx="3840480" cy="112001"/>
              </a:xfrm>
              <a:prstGeom prst="rect">
                <a:avLst/>
              </a:prstGeom>
              <a:pattFill prst="diagBrick">
                <a:fgClr>
                  <a:schemeClr val="bg1"/>
                </a:fgClr>
                <a:bgClr>
                  <a:schemeClr val="tx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57F07E84-1E7D-4C24-A4A5-EAB827A735F1}"/>
                  </a:ext>
                </a:extLst>
              </p:cNvPr>
              <p:cNvCxnSpPr/>
              <p:nvPr/>
            </p:nvCxnSpPr>
            <p:spPr>
              <a:xfrm rot="16200000" flipH="1">
                <a:off x="735870" y="4410852"/>
                <a:ext cx="384048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AutoShape 2696">
              <a:extLst>
                <a:ext uri="{FF2B5EF4-FFF2-40B4-BE49-F238E27FC236}">
                  <a16:creationId xmlns:a16="http://schemas.microsoft.com/office/drawing/2014/main" xmlns="" id="{75F70D52-8F43-44B3-A7B1-BB0D07FC09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7980" y="1618324"/>
              <a:ext cx="1045279" cy="182880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 type="oval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2692">
              <a:extLst>
                <a:ext uri="{FF2B5EF4-FFF2-40B4-BE49-F238E27FC236}">
                  <a16:creationId xmlns:a16="http://schemas.microsoft.com/office/drawing/2014/main" xmlns="" id="{ABA74B3B-305D-4E29-A430-AF3294FC25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95740" y="1632683"/>
              <a:ext cx="0" cy="204929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2697">
              <a:extLst>
                <a:ext uri="{FF2B5EF4-FFF2-40B4-BE49-F238E27FC236}">
                  <a16:creationId xmlns:a16="http://schemas.microsoft.com/office/drawing/2014/main" xmlns="" id="{9B51369B-E6E6-4B8B-BD79-99EA85545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816" y="3767030"/>
              <a:ext cx="307439" cy="307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b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7ABFEBA-74E2-4DE6-BB31-1C683EA33072}"/>
                </a:ext>
              </a:extLst>
            </p:cNvPr>
            <p:cNvCxnSpPr>
              <a:stCxn id="21" idx="0"/>
              <a:endCxn id="19" idx="2"/>
            </p:cNvCxnSpPr>
            <p:nvPr/>
          </p:nvCxnSpPr>
          <p:spPr>
            <a:xfrm flipH="1">
              <a:off x="611490" y="1597514"/>
              <a:ext cx="1484861" cy="1447652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BE19F8E1-2725-45CB-A30C-31D58F524CAD}"/>
                </a:ext>
              </a:extLst>
            </p:cNvPr>
            <p:cNvCxnSpPr>
              <a:stCxn id="21" idx="0"/>
              <a:endCxn id="19" idx="0"/>
            </p:cNvCxnSpPr>
            <p:nvPr/>
          </p:nvCxnSpPr>
          <p:spPr>
            <a:xfrm>
              <a:off x="2096351" y="1597514"/>
              <a:ext cx="1487169" cy="1449202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2698">
              <a:extLst>
                <a:ext uri="{FF2B5EF4-FFF2-40B4-BE49-F238E27FC236}">
                  <a16:creationId xmlns:a16="http://schemas.microsoft.com/office/drawing/2014/main" xmlns="" id="{ABB676D8-A45F-4139-AB52-3C63B8C0E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3319" y="2735267"/>
              <a:ext cx="390196" cy="307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en-US" sz="2400" b="1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698">
              <a:extLst>
                <a:ext uri="{FF2B5EF4-FFF2-40B4-BE49-F238E27FC236}">
                  <a16:creationId xmlns:a16="http://schemas.microsoft.com/office/drawing/2014/main" xmlns="" id="{50E543AA-F642-461B-A308-C6F347733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325" y="2781521"/>
              <a:ext cx="390196" cy="307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en-US" sz="2400" b="1" baseline="-25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xmlns="" id="{11852186-8A66-4BB5-9CD6-512D1E13B088}"/>
                </a:ext>
              </a:extLst>
            </p:cNvPr>
            <p:cNvSpPr/>
            <p:nvPr/>
          </p:nvSpPr>
          <p:spPr>
            <a:xfrm rot="8134014">
              <a:off x="81006" y="-338726"/>
              <a:ext cx="3966963" cy="4067314"/>
            </a:xfrm>
            <a:prstGeom prst="arc">
              <a:avLst>
                <a:gd name="adj1" fmla="val 15965937"/>
                <a:gd name="adj2" fmla="val 91954"/>
              </a:avLst>
            </a:prstGeom>
            <a:ln w="25400"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20" name="Text Box 2691">
              <a:extLst>
                <a:ext uri="{FF2B5EF4-FFF2-40B4-BE49-F238E27FC236}">
                  <a16:creationId xmlns:a16="http://schemas.microsoft.com/office/drawing/2014/main" xmlns="" id="{5A4CBE46-110F-40C8-82CD-B50E2F0B2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783" y="3343781"/>
              <a:ext cx="307439" cy="307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b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3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D4564-E7C7-4D5D-9627-0547B9E008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514800-1DD0-4A57-B921-CA1D314A40C9}"/>
              </a:ext>
            </a:extLst>
          </p:cNvPr>
          <p:cNvSpPr txBox="1"/>
          <p:nvPr/>
        </p:nvSpPr>
        <p:spPr>
          <a:xfrm>
            <a:off x="0" y="0"/>
            <a:ext cx="11690252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7970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1: Chu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5AF3F29-13B9-4931-AE83-DB0E413C2443}"/>
                  </a:ext>
                </a:extLst>
              </p:cNvPr>
              <p:cNvSpPr txBox="1"/>
              <p:nvPr/>
            </p:nvSpPr>
            <p:spPr>
              <a:xfrm>
                <a:off x="0" y="644295"/>
                <a:ext cx="11840307" cy="4801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1.Công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thức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tần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́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góc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chu kì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tần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́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của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lắc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𝓁</m:t>
                            </m:r>
                          </m:den>
                        </m:f>
                      </m:e>
                    </m:rad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𝓁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den>
                                </m:f>
                              </m:e>
                            </m:rad>
                          </m:e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𝓁</m:t>
                                    </m:r>
                                  </m:den>
                                </m:f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𝓁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𝓁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𝓁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𝓁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𝓁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AF3F29-13B9-4931-AE83-DB0E413C2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4295"/>
                <a:ext cx="11840307" cy="4801186"/>
              </a:xfrm>
              <a:prstGeom prst="rect">
                <a:avLst/>
              </a:prstGeom>
              <a:blipFill>
                <a:blip r:embed="rId2"/>
                <a:stretch>
                  <a:fillRect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1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D4564-E7C7-4D5D-9627-0547B9E008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09F5BCB2-E5A5-4DAF-B0D4-504114C84896}"/>
                  </a:ext>
                </a:extLst>
              </p:cNvPr>
              <p:cNvSpPr txBox="1"/>
              <p:nvPr/>
            </p:nvSpPr>
            <p:spPr>
              <a:xfrm>
                <a:off x="112541" y="1924778"/>
                <a:ext cx="11746523" cy="3715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2.Chu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điều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hòa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của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lắc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đổi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chiều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dài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Gọi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</a:t>
                </a:r>
                <a:r>
                  <a:rPr lang="en-US" sz="2800" baseline="-25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T</a:t>
                </a:r>
                <a:r>
                  <a:rPr lang="en-US" sz="2800" baseline="-25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là chu kì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của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lắc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có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chiều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dài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𝓁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𝓁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𝓁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𝓁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F5BCB2-E5A5-4DAF-B0D4-504114C84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" y="1924778"/>
                <a:ext cx="11746523" cy="3715120"/>
              </a:xfrm>
              <a:prstGeom prst="rect">
                <a:avLst/>
              </a:prstGeom>
              <a:blipFill>
                <a:blip r:embed="rId2"/>
                <a:stretch>
                  <a:fillRect l="-1038" t="-1806" r="-1868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3A9B5E3-836D-4F0F-8498-A18A7E393FB2}"/>
                  </a:ext>
                </a:extLst>
              </p:cNvPr>
              <p:cNvSpPr txBox="1"/>
              <p:nvPr/>
            </p:nvSpPr>
            <p:spPr>
              <a:xfrm>
                <a:off x="0" y="270982"/>
                <a:ext cx="11215468" cy="1382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 ý:</a:t>
                </a:r>
                <a:r>
                  <a:rPr lang="en-US" sz="28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cùng khoảng thời gian, hai con lắc thực hiện N</a:t>
                </a:r>
                <a:r>
                  <a:rPr lang="vi-VN" sz="2800" baseline="-25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N</a:t>
                </a:r>
                <a:r>
                  <a:rPr lang="vi-VN" sz="2800" baseline="-25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dđtp:</a:t>
                </a:r>
                <a:endParaRPr lang="en-US" sz="2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vi-VN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A9B5E3-836D-4F0F-8498-A18A7E39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982"/>
                <a:ext cx="11215468" cy="1382814"/>
              </a:xfrm>
              <a:prstGeom prst="rect">
                <a:avLst/>
              </a:prstGeom>
              <a:blipFill>
                <a:blip r:embed="rId3"/>
                <a:stretch>
                  <a:fillRect t="-4405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9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D4564-E7C7-4D5D-9627-0547B9E008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E54366-D791-4446-8368-FCBFDCE97DE1}"/>
              </a:ext>
            </a:extLst>
          </p:cNvPr>
          <p:cNvSpPr txBox="1"/>
          <p:nvPr/>
        </p:nvSpPr>
        <p:spPr>
          <a:xfrm>
            <a:off x="-37513" y="252962"/>
            <a:ext cx="6133512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7970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MINH HỌA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187CBEA-5761-4A60-8526-F99848CAE3B2}"/>
                  </a:ext>
                </a:extLst>
              </p:cNvPr>
              <p:cNvSpPr txBox="1"/>
              <p:nvPr/>
            </p:nvSpPr>
            <p:spPr>
              <a:xfrm>
                <a:off x="239151" y="775221"/>
                <a:ext cx="11713698" cy="1513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1: 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(ĐH 2013)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121 cm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nơi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g.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Lấy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𝑔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Chu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 indent="17970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0,5 s.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s.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s.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</a:t>
                </a:r>
                <a:r>
                  <a:rPr lang="en-US" sz="2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2,2 s.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87CBEA-5761-4A60-8526-F99848CAE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1" y="775221"/>
                <a:ext cx="11713698" cy="1513299"/>
              </a:xfrm>
              <a:prstGeom prst="rect">
                <a:avLst/>
              </a:prstGeom>
              <a:blipFill>
                <a:blip r:embed="rId2"/>
                <a:stretch>
                  <a:fillRect l="-1041" t="-2419" r="-1821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0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5D4564-E7C7-4D5D-9627-0547B9E0084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351AAE-0A27-4231-BA6D-032ACF0F36C8}"/>
              </a:ext>
            </a:extLst>
          </p:cNvPr>
          <p:cNvSpPr txBox="1"/>
          <p:nvPr/>
        </p:nvSpPr>
        <p:spPr>
          <a:xfrm>
            <a:off x="126610" y="401389"/>
            <a:ext cx="11929402" cy="2024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pt-BR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 một nơi xác định, một con lắc đơn dao động với chu kỳ T, biên độ góc </a:t>
            </a:r>
            <a:r>
              <a:rPr lang="pt-BR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pt-BR" sz="280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pt-BR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Khi độ dài của con lắc tăng lên 4 lần và biên độ góc giảm 2 thì chu kì con lắc: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179705" algn="just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pt-B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pt-BR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đổi 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pt-BR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tăng 4 lần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pt-B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pt-BR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tăng 2 lần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pt-BR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tăng 16 lần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1065</Words>
  <PresentationFormat>Widescreen</PresentationFormat>
  <Paragraphs>84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SimSun</vt:lpstr>
      <vt:lpstr>.VnTime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VNI-Helve</vt:lpstr>
      <vt:lpstr>VNI-Times</vt:lpstr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2021-08-22T04:10:45Z</dcterms:created>
  <dcterms:modified xsi:type="dcterms:W3CDTF">2021-09-11T13:38:19Z</dcterms:modified>
</cp:coreProperties>
</file>