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40"/>
  </p:notesMasterIdLst>
  <p:sldIdLst>
    <p:sldId id="300" r:id="rId3"/>
    <p:sldId id="304" r:id="rId4"/>
    <p:sldId id="302" r:id="rId5"/>
    <p:sldId id="303" r:id="rId6"/>
    <p:sldId id="292" r:id="rId7"/>
    <p:sldId id="301" r:id="rId8"/>
    <p:sldId id="306" r:id="rId9"/>
    <p:sldId id="305" r:id="rId10"/>
    <p:sldId id="338" r:id="rId11"/>
    <p:sldId id="307" r:id="rId12"/>
    <p:sldId id="333" r:id="rId13"/>
    <p:sldId id="349" r:id="rId14"/>
    <p:sldId id="350" r:id="rId15"/>
    <p:sldId id="312" r:id="rId16"/>
    <p:sldId id="340" r:id="rId17"/>
    <p:sldId id="351" r:id="rId18"/>
    <p:sldId id="353" r:id="rId19"/>
    <p:sldId id="352" r:id="rId20"/>
    <p:sldId id="344" r:id="rId21"/>
    <p:sldId id="357" r:id="rId22"/>
    <p:sldId id="342" r:id="rId23"/>
    <p:sldId id="343" r:id="rId24"/>
    <p:sldId id="346" r:id="rId25"/>
    <p:sldId id="345" r:id="rId26"/>
    <p:sldId id="356" r:id="rId27"/>
    <p:sldId id="360" r:id="rId28"/>
    <p:sldId id="361" r:id="rId29"/>
    <p:sldId id="362" r:id="rId30"/>
    <p:sldId id="327" r:id="rId31"/>
    <p:sldId id="315" r:id="rId32"/>
    <p:sldId id="363" r:id="rId33"/>
    <p:sldId id="332" r:id="rId34"/>
    <p:sldId id="331" r:id="rId35"/>
    <p:sldId id="295" r:id="rId36"/>
    <p:sldId id="328" r:id="rId37"/>
    <p:sldId id="329" r:id="rId38"/>
    <p:sldId id="33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11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11" autoAdjust="0"/>
    <p:restoredTop sz="89818" autoAdjust="0"/>
  </p:normalViewPr>
  <p:slideViewPr>
    <p:cSldViewPr snapToGrid="0">
      <p:cViewPr varScale="1">
        <p:scale>
          <a:sx n="78" d="100"/>
          <a:sy n="78" d="100"/>
        </p:scale>
        <p:origin x="1147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25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34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30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90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75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98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845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5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43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77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6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86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61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2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65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73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66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08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20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01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94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42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19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1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03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13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</a:t>
            </a:r>
            <a:r>
              <a:rPr lang="en-US" sz="1800" b="1" smtClean="0">
                <a:solidFill>
                  <a:schemeClr val="bg1"/>
                </a:solidFill>
              </a:rPr>
              <a:t>1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Lesson </a:t>
            </a:r>
            <a:r>
              <a:rPr lang="en-US" smtClean="0"/>
              <a:t>1.1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296F6-FECB-40AC-AD26-62762C077BE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5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audio" Target="../media/media13.mp3"/><Relationship Id="rId3" Type="http://schemas.microsoft.com/office/2007/relationships/media" Target="../media/media2.mp3"/><Relationship Id="rId21" Type="http://schemas.microsoft.com/office/2007/relationships/media" Target="../media/media11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microsoft.com/office/2007/relationships/media" Target="../media/media13.mp3"/><Relationship Id="rId33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microsoft.com/office/2007/relationships/media" Target="../media/media15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audio" Target="../media/media12.mp3"/><Relationship Id="rId32" Type="http://schemas.openxmlformats.org/officeDocument/2006/relationships/notesSlide" Target="../notesSlides/notesSlide2.xml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microsoft.com/office/2007/relationships/media" Target="../media/media12.mp3"/><Relationship Id="rId28" Type="http://schemas.openxmlformats.org/officeDocument/2006/relationships/audio" Target="../media/media14.mp3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audio" Target="../media/media11.mp3"/><Relationship Id="rId27" Type="http://schemas.microsoft.com/office/2007/relationships/media" Target="../media/media14.mp3"/><Relationship Id="rId30" Type="http://schemas.openxmlformats.org/officeDocument/2006/relationships/audio" Target="../media/media15.mp3"/><Relationship Id="rId8" Type="http://schemas.openxmlformats.org/officeDocument/2006/relationships/audio" Target="../media/media4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eduhome.com.vn/DHALesson?idGrade=10&amp;idSubject=1&amp;idSeries=118&amp;idTheme=1067&amp;IdLevel=3&amp;idThemeServer=77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Unit </a:t>
            </a:r>
            <a:r>
              <a:rPr lang="en-US" sz="4400" b="1" smtClean="0">
                <a:solidFill>
                  <a:srgbClr val="0070C0"/>
                </a:solidFill>
              </a:rPr>
              <a:t>1: Free time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>
                <a:solidFill>
                  <a:srgbClr val="00B050"/>
                </a:solidFill>
              </a:rPr>
              <a:t>Lesson </a:t>
            </a:r>
            <a:r>
              <a:rPr lang="en-US" sz="3200" b="1" smtClean="0">
                <a:solidFill>
                  <a:srgbClr val="00B050"/>
                </a:solidFill>
              </a:rPr>
              <a:t>1.1</a:t>
            </a:r>
            <a:r>
              <a:rPr lang="en-US" sz="3200" b="1" dirty="0">
                <a:solidFill>
                  <a:srgbClr val="00B050"/>
                </a:solidFill>
              </a:rPr>
              <a:t>: Vocabulary &amp; Reading</a:t>
            </a:r>
          </a:p>
          <a:p>
            <a:pPr algn="ctr"/>
            <a:r>
              <a:rPr lang="en-US" sz="3200">
                <a:solidFill>
                  <a:srgbClr val="FF0000"/>
                </a:solidFill>
              </a:rPr>
              <a:t>Page</a:t>
            </a:r>
            <a:r>
              <a:rPr lang="en-US" sz="3200"/>
              <a:t> </a:t>
            </a:r>
            <a:r>
              <a:rPr lang="en-US" sz="3200" smtClean="0">
                <a:solidFill>
                  <a:srgbClr val="FF0000"/>
                </a:solidFill>
              </a:rPr>
              <a:t>4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7807" y="26637"/>
            <a:ext cx="836051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B0F0"/>
                </a:solidFill>
              </a:rPr>
              <a:t>Listen and repeat</a:t>
            </a:r>
            <a:r>
              <a:rPr lang="en-US" sz="3600" b="1" i="1" dirty="0" smtClean="0">
                <a:solidFill>
                  <a:srgbClr val="00B0F0"/>
                </a:solidFill>
              </a:rPr>
              <a:t>. </a:t>
            </a:r>
            <a:r>
              <a:rPr lang="en-US" sz="2400" b="1" i="1" dirty="0" smtClean="0">
                <a:solidFill>
                  <a:srgbClr val="00B0F0"/>
                </a:solidFill>
              </a:rPr>
              <a:t>Click each phrase to hear the sound.</a:t>
            </a:r>
            <a:r>
              <a:rPr lang="en-US" sz="3600" b="1" i="1" dirty="0" smtClean="0">
                <a:solidFill>
                  <a:srgbClr val="00B0F0"/>
                </a:solidFill>
              </a:rPr>
              <a:t> </a:t>
            </a:r>
            <a:endParaRPr lang="en-US" sz="3600" b="1" i="1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5336" y="3019867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smtClean="0"/>
              <a:t>bake cakes </a:t>
            </a:r>
            <a:r>
              <a:rPr lang="en-US" sz="2400" smtClean="0"/>
              <a:t>(V</a:t>
            </a:r>
            <a:r>
              <a:rPr lang="en-US" sz="2400"/>
              <a:t>. </a:t>
            </a:r>
            <a:r>
              <a:rPr lang="en-US" sz="2400" smtClean="0"/>
              <a:t>phr) </a:t>
            </a:r>
            <a:r>
              <a:rPr lang="vi-VN" sz="280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/>
              <a:t> </a:t>
            </a:r>
            <a:r>
              <a:rPr lang="en-US" sz="2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beɪk </a:t>
            </a:r>
            <a:r>
              <a:rPr lang="en-US" sz="280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keɪks </a:t>
            </a:r>
            <a:r>
              <a:rPr lang="vi-VN" sz="2800" smtClean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800" smtClean="0">
                <a:latin typeface="Calibri" panose="020F0502020204030204" pitchFamily="34" charset="0"/>
                <a:cs typeface="Calibri" panose="020F0502020204030204" pitchFamily="34" charset="0"/>
              </a:rPr>
              <a:t> làm bánh</a:t>
            </a:r>
            <a:endParaRPr lang="en-US" sz="28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2723" y="2229569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 smtClean="0"/>
              <a:t>build models</a:t>
            </a:r>
            <a:r>
              <a:rPr lang="en-US" sz="2800" dirty="0" smtClean="0"/>
              <a:t> </a:t>
            </a:r>
            <a:r>
              <a:rPr lang="en-US" sz="2400" dirty="0"/>
              <a:t>(V. </a:t>
            </a:r>
            <a:r>
              <a:rPr lang="en-US" sz="2400" dirty="0" err="1"/>
              <a:t>phr</a:t>
            </a:r>
            <a:r>
              <a:rPr lang="en-US" sz="2400" dirty="0"/>
              <a:t>) 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dirty="0"/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bɪld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mɑːdəlz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lắp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lang="en-US" sz="28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5336" y="966298"/>
            <a:ext cx="11419722" cy="107721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/>
              <a:t>collect soccer stickers </a:t>
            </a:r>
            <a:r>
              <a:rPr lang="en-US" sz="2800" dirty="0"/>
              <a:t>(V. </a:t>
            </a:r>
            <a:r>
              <a:rPr lang="en-US" sz="2800" dirty="0" err="1" smtClean="0"/>
              <a:t>phr</a:t>
            </a:r>
            <a:r>
              <a:rPr lang="en-US" sz="2800" dirty="0" smtClean="0"/>
              <a:t>)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kəˈlekt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sɑːkə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en-US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stɪkəz</a:t>
            </a:r>
            <a:r>
              <a:rPr lang="en-US" sz="2800" dirty="0" smtClean="0">
                <a:solidFill>
                  <a:srgbClr val="FF0000"/>
                </a:solidFill>
              </a:rPr>
              <a:t>/ </a:t>
            </a:r>
          </a:p>
          <a:p>
            <a:r>
              <a:rPr lang="en-US" sz="2800" dirty="0" err="1" smtClean="0"/>
              <a:t>sưu</a:t>
            </a:r>
            <a:r>
              <a:rPr lang="en-US" sz="2800" dirty="0" smtClean="0"/>
              <a:t> </a:t>
            </a:r>
            <a:r>
              <a:rPr lang="en-US" sz="2800" dirty="0" err="1"/>
              <a:t>tầm</a:t>
            </a:r>
            <a:r>
              <a:rPr lang="en-US" sz="2800" dirty="0"/>
              <a:t> </a:t>
            </a:r>
            <a:r>
              <a:rPr lang="en-US" sz="2800" dirty="0" err="1"/>
              <a:t>miếng</a:t>
            </a:r>
            <a:r>
              <a:rPr lang="en-US" sz="2800" dirty="0"/>
              <a:t> </a:t>
            </a:r>
            <a:r>
              <a:rPr lang="en-US" sz="2800" dirty="0" err="1"/>
              <a:t>dán</a:t>
            </a:r>
            <a:r>
              <a:rPr lang="en-US" sz="2800" dirty="0"/>
              <a:t> </a:t>
            </a:r>
            <a:r>
              <a:rPr lang="en-US" sz="2800" dirty="0" err="1"/>
              <a:t>cầu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đá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	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2723" y="381016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smtClean="0"/>
              <a:t>make vlogs </a:t>
            </a:r>
            <a:r>
              <a:rPr lang="en-US" sz="2400" smtClean="0"/>
              <a:t>(V</a:t>
            </a:r>
            <a:r>
              <a:rPr lang="en-US" sz="2400"/>
              <a:t>. phrase) </a:t>
            </a:r>
            <a:r>
              <a:rPr lang="vi-VN" sz="280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/>
              <a:t> </a:t>
            </a:r>
            <a:r>
              <a:rPr lang="en-US" sz="2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meɪk </a:t>
            </a:r>
            <a:r>
              <a:rPr lang="en-US" sz="280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vlɑːɡz </a:t>
            </a:r>
            <a:r>
              <a:rPr lang="vi-VN" sz="2800" smtClean="0">
                <a:cs typeface="Calibri" panose="020F0502020204030204" pitchFamily="34" charset="0"/>
              </a:rPr>
              <a:t>/ </a:t>
            </a:r>
            <a:r>
              <a:rPr lang="en-US" sz="2800" smtClean="0">
                <a:latin typeface="Calibri" panose="020F0502020204030204" pitchFamily="34" charset="0"/>
                <a:cs typeface="Calibri" panose="020F0502020204030204" pitchFamily="34" charset="0"/>
              </a:rPr>
              <a:t>quay video dạng nhật ký ngắn</a:t>
            </a:r>
            <a:endParaRPr lang="en-US" sz="28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2723" y="4642549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 smtClean="0"/>
              <a:t>read comics </a:t>
            </a:r>
            <a:r>
              <a:rPr lang="en-US" sz="2400" dirty="0" smtClean="0"/>
              <a:t>(V</a:t>
            </a:r>
            <a:r>
              <a:rPr lang="en-US" sz="2400" dirty="0"/>
              <a:t>. phrase) 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riːd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kɑːmɪks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smtClean="0">
                <a:cs typeface="Calibri" panose="020F0502020204030204" pitchFamily="34" charset="0"/>
              </a:rPr>
              <a:t>/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truyện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endParaRPr lang="en-US" sz="28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5336" y="558939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 smtClean="0"/>
              <a:t>play online games </a:t>
            </a:r>
            <a:r>
              <a:rPr lang="en-US" sz="2400" dirty="0"/>
              <a:t>(V. </a:t>
            </a:r>
            <a:r>
              <a:rPr lang="en-US" sz="2400" dirty="0" err="1" smtClean="0"/>
              <a:t>phr</a:t>
            </a:r>
            <a:r>
              <a:rPr lang="en-US" sz="2400" dirty="0" smtClean="0"/>
              <a:t>) 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dirty="0"/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pleɪ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ɑːnlaɪn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ɡeɪmz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trực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tuyến</a:t>
            </a:r>
            <a:endParaRPr lang="en-US" sz="28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heap to buil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47108" y="441180"/>
            <a:ext cx="487363" cy="487363"/>
          </a:xfrm>
          <a:prstGeom prst="rect">
            <a:avLst/>
          </a:prstGeom>
        </p:spPr>
      </p:pic>
      <p:pic>
        <p:nvPicPr>
          <p:cNvPr id="5" name="clear to ru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47107" y="441180"/>
            <a:ext cx="487363" cy="487363"/>
          </a:xfrm>
          <a:prstGeom prst="rect">
            <a:avLst/>
          </a:prstGeom>
        </p:spPr>
      </p:pic>
      <p:pic>
        <p:nvPicPr>
          <p:cNvPr id="6" name="dangerou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47107" y="429286"/>
            <a:ext cx="487363" cy="487363"/>
          </a:xfrm>
          <a:prstGeom prst="rect">
            <a:avLst/>
          </a:prstGeom>
        </p:spPr>
      </p:pic>
      <p:pic>
        <p:nvPicPr>
          <p:cNvPr id="7" name="expensive to ru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47107" y="448684"/>
            <a:ext cx="488594" cy="487363"/>
          </a:xfrm>
          <a:prstGeom prst="rect">
            <a:avLst/>
          </a:prstGeom>
        </p:spPr>
      </p:pic>
      <p:pic>
        <p:nvPicPr>
          <p:cNvPr id="8" name="nois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59590" y="452195"/>
            <a:ext cx="487363" cy="487363"/>
          </a:xfrm>
          <a:prstGeom prst="rect">
            <a:avLst/>
          </a:prstGeom>
        </p:spPr>
      </p:pic>
      <p:pic>
        <p:nvPicPr>
          <p:cNvPr id="15" name="nuclear power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59590" y="452195"/>
            <a:ext cx="487363" cy="487363"/>
          </a:xfrm>
          <a:prstGeom prst="rect">
            <a:avLst/>
          </a:prstGeom>
        </p:spPr>
      </p:pic>
      <p:pic>
        <p:nvPicPr>
          <p:cNvPr id="28" name="power plant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45877" y="460240"/>
            <a:ext cx="487363" cy="487363"/>
          </a:xfrm>
          <a:prstGeom prst="rect">
            <a:avLst/>
          </a:prstGeom>
        </p:spPr>
      </p:pic>
      <p:pic>
        <p:nvPicPr>
          <p:cNvPr id="29" name="solar panel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52733" y="459699"/>
            <a:ext cx="487363" cy="487363"/>
          </a:xfrm>
          <a:prstGeom prst="rect">
            <a:avLst/>
          </a:prstGeom>
        </p:spPr>
      </p:pic>
      <p:pic>
        <p:nvPicPr>
          <p:cNvPr id="30" name="solar panel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52732" y="459699"/>
            <a:ext cx="487363" cy="487363"/>
          </a:xfrm>
          <a:prstGeom prst="rect">
            <a:avLst/>
          </a:prstGeom>
        </p:spPr>
      </p:pic>
      <p:pic>
        <p:nvPicPr>
          <p:cNvPr id="31" name="wind turbine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66447" y="452195"/>
            <a:ext cx="487363" cy="487363"/>
          </a:xfrm>
          <a:prstGeom prst="rect">
            <a:avLst/>
          </a:prstGeom>
        </p:spPr>
      </p:pic>
      <p:pic>
        <p:nvPicPr>
          <p:cNvPr id="33" name="clear to ru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693759" y="459699"/>
            <a:ext cx="487363" cy="48736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1436346" y="379642"/>
            <a:ext cx="720436" cy="849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collect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224206" y="648972"/>
            <a:ext cx="609600" cy="609600"/>
          </a:xfrm>
          <a:prstGeom prst="rect">
            <a:avLst/>
          </a:prstGeom>
        </p:spPr>
      </p:pic>
      <p:pic>
        <p:nvPicPr>
          <p:cNvPr id="23" name="collect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299694" y="786590"/>
            <a:ext cx="609600" cy="609600"/>
          </a:xfrm>
          <a:prstGeom prst="rect">
            <a:avLst/>
          </a:prstGeom>
        </p:spPr>
      </p:pic>
      <p:pic>
        <p:nvPicPr>
          <p:cNvPr id="24" name="build models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235458" y="635637"/>
            <a:ext cx="609600" cy="609600"/>
          </a:xfrm>
          <a:prstGeom prst="rect">
            <a:avLst/>
          </a:prstGeom>
        </p:spPr>
      </p:pic>
      <p:pic>
        <p:nvPicPr>
          <p:cNvPr id="25" name="bake cakes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131546" y="647621"/>
            <a:ext cx="609600" cy="609600"/>
          </a:xfrm>
          <a:prstGeom prst="rect">
            <a:avLst/>
          </a:prstGeom>
        </p:spPr>
      </p:pic>
      <p:pic>
        <p:nvPicPr>
          <p:cNvPr id="26" name="make vlogs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254911" y="728457"/>
            <a:ext cx="609600" cy="609600"/>
          </a:xfrm>
          <a:prstGeom prst="rect">
            <a:avLst/>
          </a:prstGeom>
        </p:spPr>
      </p:pic>
      <p:pic>
        <p:nvPicPr>
          <p:cNvPr id="27" name="readcomics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254911" y="607564"/>
            <a:ext cx="609600" cy="609600"/>
          </a:xfrm>
          <a:prstGeom prst="rect">
            <a:avLst/>
          </a:prstGeom>
        </p:spPr>
      </p:pic>
      <p:pic>
        <p:nvPicPr>
          <p:cNvPr id="32" name="playonline games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299693" y="415337"/>
            <a:ext cx="468765" cy="46876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1006747" y="444903"/>
            <a:ext cx="1105927" cy="9935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9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98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7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69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3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59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01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09785"/>
            <a:ext cx="1209364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Work </a:t>
            </a:r>
            <a:r>
              <a:rPr lang="en-US" sz="3600" i="1">
                <a:solidFill>
                  <a:srgbClr val="00B0F0"/>
                </a:solidFill>
              </a:rPr>
              <a:t>in </a:t>
            </a:r>
            <a:r>
              <a:rPr lang="en-US" sz="3600" i="1" smtClean="0">
                <a:solidFill>
                  <a:srgbClr val="00B0F0"/>
                </a:solidFill>
              </a:rPr>
              <a:t>pairs</a:t>
            </a:r>
            <a:r>
              <a:rPr lang="en-US" sz="3600" i="1" dirty="0">
                <a:solidFill>
                  <a:srgbClr val="00B0F0"/>
                </a:solidFill>
              </a:rPr>
              <a:t>. </a:t>
            </a:r>
            <a:endParaRPr lang="en-US" sz="3600" i="1" dirty="0" smtClean="0">
              <a:solidFill>
                <a:srgbClr val="00B0F0"/>
              </a:solidFill>
            </a:endParaRPr>
          </a:p>
          <a:p>
            <a:r>
              <a:rPr lang="en-US" sz="3600" i="1" smtClean="0">
                <a:solidFill>
                  <a:srgbClr val="00B0F0"/>
                </a:solidFill>
              </a:rPr>
              <a:t>b. Note three more hobbies you know. Discuss if you like them.</a:t>
            </a:r>
            <a:endParaRPr lang="en-US" sz="3600" i="1" dirty="0">
              <a:solidFill>
                <a:srgbClr val="00B0F0"/>
              </a:solidFill>
            </a:endParaRPr>
          </a:p>
        </p:txBody>
      </p:sp>
      <p:pic>
        <p:nvPicPr>
          <p:cNvPr id="3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44" y="4286251"/>
            <a:ext cx="2901763" cy="185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SW MOET 7 SB Unit 1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3" t="52902" r="7500" b="33747"/>
          <a:stretch/>
        </p:blipFill>
        <p:spPr>
          <a:xfrm>
            <a:off x="319314" y="2337981"/>
            <a:ext cx="11774326" cy="194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8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121" y="1810941"/>
            <a:ext cx="1131672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smtClean="0"/>
              <a:t>1. Frank </a:t>
            </a:r>
            <a:r>
              <a:rPr lang="en-US" sz="3600" i="1"/>
              <a:t>likes stories with pictures and reads a lot. </a:t>
            </a:r>
            <a:endParaRPr lang="en-US" sz="3600" i="1" smtClean="0"/>
          </a:p>
          <a:p>
            <a:r>
              <a:rPr lang="en-US" sz="3600" i="1" smtClean="0"/>
              <a:t>His </a:t>
            </a:r>
            <a:r>
              <a:rPr lang="en-US" sz="3600" i="1"/>
              <a:t>hobby is </a:t>
            </a:r>
            <a:r>
              <a:rPr lang="en-US" sz="3600" i="1" smtClean="0"/>
              <a:t>_____________.</a:t>
            </a:r>
            <a:br>
              <a:rPr lang="en-US" sz="3600" i="1" smtClean="0"/>
            </a:br>
            <a:r>
              <a:rPr lang="en-US" sz="3600" i="1" smtClean="0"/>
              <a:t>2. Carol </a:t>
            </a:r>
            <a:r>
              <a:rPr lang="en-US" sz="3600" i="1"/>
              <a:t>creates videos and posts them on the internet. </a:t>
            </a:r>
          </a:p>
          <a:p>
            <a:r>
              <a:rPr lang="en-US" sz="3600" i="1" smtClean="0"/>
              <a:t>Her </a:t>
            </a:r>
            <a:r>
              <a:rPr lang="en-US" sz="3600" i="1"/>
              <a:t>hobby is </a:t>
            </a:r>
            <a:r>
              <a:rPr lang="en-US" sz="3600" i="1" smtClean="0"/>
              <a:t>___________.</a:t>
            </a:r>
            <a:r>
              <a:rPr lang="en-US" sz="3600" i="1"/>
              <a:t/>
            </a:r>
            <a:br>
              <a:rPr lang="en-US" sz="3600" i="1"/>
            </a:br>
            <a:r>
              <a:rPr lang="en-US" sz="3600" i="1" smtClean="0"/>
              <a:t>3</a:t>
            </a:r>
            <a:r>
              <a:rPr lang="en-US" sz="3600" i="1"/>
              <a:t>. James likes sports. He likes collecting things, too. </a:t>
            </a:r>
            <a:endParaRPr lang="en-US" sz="3600" i="1" smtClean="0"/>
          </a:p>
          <a:p>
            <a:r>
              <a:rPr lang="en-US" sz="3600" i="1" smtClean="0"/>
              <a:t>His </a:t>
            </a:r>
            <a:r>
              <a:rPr lang="en-US" sz="3600" i="1"/>
              <a:t>hobby is </a:t>
            </a:r>
            <a:r>
              <a:rPr lang="en-US" sz="3600" i="1" smtClean="0"/>
              <a:t>_____________________.</a:t>
            </a:r>
            <a:endParaRPr lang="en-US" sz="3600"/>
          </a:p>
        </p:txBody>
      </p:sp>
      <p:sp>
        <p:nvSpPr>
          <p:cNvPr id="3" name="TextBox 2"/>
          <p:cNvSpPr txBox="1"/>
          <p:nvPr/>
        </p:nvSpPr>
        <p:spPr>
          <a:xfrm>
            <a:off x="56121" y="395298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</a:t>
            </a:r>
            <a:r>
              <a:rPr lang="en-US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2600" y="416132"/>
            <a:ext cx="1019175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smtClean="0">
                <a:solidFill>
                  <a:srgbClr val="00B0F0"/>
                </a:solidFill>
              </a:rPr>
              <a:t>Fill in the blanks with the words you have learnt with correct form of verbs.</a:t>
            </a:r>
            <a:endParaRPr lang="en-US" sz="3600" i="1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1382" y="2385773"/>
            <a:ext cx="7092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sym typeface="Wingdings" panose="05000000000000000000" pitchFamily="2" charset="2"/>
              </a:rPr>
              <a:t>reading comics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1382" y="3478250"/>
            <a:ext cx="2779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sym typeface="Wingdings" panose="05000000000000000000" pitchFamily="2" charset="2"/>
              </a:rPr>
              <a:t>making vlogs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1383" y="4580930"/>
            <a:ext cx="4760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sym typeface="Wingdings" panose="05000000000000000000" pitchFamily="2" charset="2"/>
              </a:rPr>
              <a:t>collecting soccer stickers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3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0044" y="1368811"/>
            <a:ext cx="1164430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smtClean="0"/>
              <a:t/>
            </a:r>
            <a:br>
              <a:rPr lang="en-US" sz="3600" i="1" smtClean="0"/>
            </a:br>
            <a:r>
              <a:rPr lang="en-US" sz="3600" i="1" smtClean="0"/>
              <a:t>4</a:t>
            </a:r>
            <a:r>
              <a:rPr lang="en-US" sz="3600" i="1"/>
              <a:t>. Tom likes cooking and he likes making sweet food. </a:t>
            </a:r>
            <a:endParaRPr lang="en-US" sz="3600" i="1" smtClean="0"/>
          </a:p>
          <a:p>
            <a:r>
              <a:rPr lang="en-US" sz="3600" i="1" smtClean="0"/>
              <a:t>His </a:t>
            </a:r>
            <a:r>
              <a:rPr lang="en-US" sz="3600" i="1"/>
              <a:t>hobby is </a:t>
            </a:r>
            <a:r>
              <a:rPr lang="en-US" sz="3600" i="1" smtClean="0"/>
              <a:t>___________.</a:t>
            </a:r>
            <a:r>
              <a:rPr lang="en-US" sz="3600" i="1"/>
              <a:t/>
            </a:r>
            <a:br>
              <a:rPr lang="en-US" sz="3600" i="1"/>
            </a:br>
            <a:r>
              <a:rPr lang="en-US" sz="3600" i="1" smtClean="0"/>
              <a:t>5</a:t>
            </a:r>
            <a:r>
              <a:rPr lang="en-US" sz="3600" i="1"/>
              <a:t>. Leo really likes making planes, trains, and boats. </a:t>
            </a:r>
            <a:endParaRPr lang="en-US" sz="3600" i="1" smtClean="0"/>
          </a:p>
          <a:p>
            <a:r>
              <a:rPr lang="en-US" sz="3600" i="1" smtClean="0"/>
              <a:t>His </a:t>
            </a:r>
            <a:r>
              <a:rPr lang="en-US" sz="3600" i="1"/>
              <a:t>hobby is </a:t>
            </a:r>
            <a:r>
              <a:rPr lang="en-US" sz="3600" i="1" smtClean="0"/>
              <a:t>_____________.</a:t>
            </a:r>
            <a:r>
              <a:rPr lang="en-US" sz="3600" i="1"/>
              <a:t/>
            </a:r>
            <a:br>
              <a:rPr lang="en-US" sz="3600" i="1"/>
            </a:br>
            <a:r>
              <a:rPr lang="en-US" sz="3600" i="1" smtClean="0"/>
              <a:t>6</a:t>
            </a:r>
            <a:r>
              <a:rPr lang="en-US" sz="3600" i="1"/>
              <a:t>. Tina likes using different characters to compete against people on the internet. </a:t>
            </a:r>
            <a:endParaRPr lang="en-US" sz="3600" i="1" smtClean="0"/>
          </a:p>
          <a:p>
            <a:r>
              <a:rPr lang="en-US" sz="3600" i="1" smtClean="0"/>
              <a:t>Her </a:t>
            </a:r>
            <a:r>
              <a:rPr lang="en-US" sz="3600" i="1"/>
              <a:t>hobby is </a:t>
            </a:r>
            <a:r>
              <a:rPr lang="en-US" sz="3600" i="1" smtClean="0"/>
              <a:t>_________________. </a:t>
            </a:r>
            <a:r>
              <a:rPr lang="en-US" sz="3600"/>
              <a:t/>
            </a:r>
            <a:br>
              <a:rPr lang="en-US" sz="3600"/>
            </a:br>
            <a:endParaRPr lang="en-US" sz="3600"/>
          </a:p>
        </p:txBody>
      </p:sp>
      <p:sp>
        <p:nvSpPr>
          <p:cNvPr id="3" name="TextBox 2"/>
          <p:cNvSpPr txBox="1"/>
          <p:nvPr/>
        </p:nvSpPr>
        <p:spPr>
          <a:xfrm>
            <a:off x="56121" y="395298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</a:t>
            </a:r>
            <a:r>
              <a:rPr lang="en-US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62150" y="416132"/>
            <a:ext cx="998220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smtClean="0">
                <a:solidFill>
                  <a:srgbClr val="00B0F0"/>
                </a:solidFill>
              </a:rPr>
              <a:t>Fill in the blanks with the words you have learnt with correct form of verbs.</a:t>
            </a:r>
            <a:endParaRPr lang="en-US" sz="3600" i="1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71063" y="2431779"/>
            <a:ext cx="2548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sym typeface="Wingdings" panose="05000000000000000000" pitchFamily="2" charset="2"/>
              </a:rPr>
              <a:t>baking cakes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5811" y="3554450"/>
            <a:ext cx="3348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sym typeface="Wingdings" panose="05000000000000000000" pitchFamily="2" charset="2"/>
              </a:rPr>
              <a:t>building models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71063" y="5153460"/>
            <a:ext cx="4396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sym typeface="Wingdings" panose="05000000000000000000" pitchFamily="2" charset="2"/>
              </a:rPr>
              <a:t>playing online games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31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913" y="391885"/>
            <a:ext cx="8768726" cy="5994886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reading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1" y="1460901"/>
            <a:ext cx="4086709" cy="8346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60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3" y="-39194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Unit 1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C08CEA-C81F-4403-B676-D46254D99460}"/>
              </a:ext>
            </a:extLst>
          </p:cNvPr>
          <p:cNvSpPr txBox="1"/>
          <p:nvPr/>
        </p:nvSpPr>
        <p:spPr>
          <a:xfrm>
            <a:off x="152403" y="397041"/>
            <a:ext cx="2752130" cy="584775"/>
          </a:xfrm>
          <a:prstGeom prst="rect">
            <a:avLst/>
          </a:prstGeom>
          <a:solidFill>
            <a:srgbClr val="0098A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Pre-reading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6668" y="513678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/>
              <a:t>What is the girl’s name?</a:t>
            </a:r>
            <a:endParaRPr lang="en-US" sz="3000" dirty="0"/>
          </a:p>
        </p:txBody>
      </p:sp>
      <p:sp>
        <p:nvSpPr>
          <p:cNvPr id="16" name="TextBox 15"/>
          <p:cNvSpPr txBox="1"/>
          <p:nvPr/>
        </p:nvSpPr>
        <p:spPr>
          <a:xfrm>
            <a:off x="4786668" y="1067676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srgbClr val="FF0000"/>
                </a:solidFill>
                <a:sym typeface="Wingdings" panose="05000000000000000000" pitchFamily="2" charset="2"/>
              </a:rPr>
              <a:t> Her name is Kate.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96" r="2079"/>
          <a:stretch/>
        </p:blipFill>
        <p:spPr>
          <a:xfrm>
            <a:off x="685802" y="2025334"/>
            <a:ext cx="1066800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175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3" y="-39194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Unit 1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C08CEA-C81F-4403-B676-D46254D99460}"/>
              </a:ext>
            </a:extLst>
          </p:cNvPr>
          <p:cNvSpPr txBox="1"/>
          <p:nvPr/>
        </p:nvSpPr>
        <p:spPr>
          <a:xfrm>
            <a:off x="152403" y="397041"/>
            <a:ext cx="2752130" cy="584775"/>
          </a:xfrm>
          <a:prstGeom prst="rect">
            <a:avLst/>
          </a:prstGeom>
          <a:solidFill>
            <a:srgbClr val="0098A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Pre - reading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19547" y="429016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/>
              <a:t>What does she like doing?</a:t>
            </a:r>
            <a:endParaRPr lang="en-US" sz="3000" dirty="0"/>
          </a:p>
        </p:txBody>
      </p:sp>
      <p:sp>
        <p:nvSpPr>
          <p:cNvPr id="17" name="TextBox 16"/>
          <p:cNvSpPr txBox="1"/>
          <p:nvPr/>
        </p:nvSpPr>
        <p:spPr>
          <a:xfrm>
            <a:off x="4019547" y="999492"/>
            <a:ext cx="92685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3000" smtClean="0">
                <a:solidFill>
                  <a:srgbClr val="FF0000"/>
                </a:solidFill>
                <a:sym typeface="Wingdings" panose="05000000000000000000" pitchFamily="2" charset="2"/>
              </a:rPr>
              <a:t>She likes building models and blogging.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96" r="2079"/>
          <a:stretch/>
        </p:blipFill>
        <p:spPr>
          <a:xfrm>
            <a:off x="853786" y="1893533"/>
            <a:ext cx="1066800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107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3" y="-39194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Unit 1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C08CEA-C81F-4403-B676-D46254D99460}"/>
              </a:ext>
            </a:extLst>
          </p:cNvPr>
          <p:cNvSpPr txBox="1"/>
          <p:nvPr/>
        </p:nvSpPr>
        <p:spPr>
          <a:xfrm>
            <a:off x="152403" y="397041"/>
            <a:ext cx="2752130" cy="584775"/>
          </a:xfrm>
          <a:prstGeom prst="rect">
            <a:avLst/>
          </a:prstGeom>
          <a:solidFill>
            <a:srgbClr val="0098A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Pre - reading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46383" y="443758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/>
              <a:t>What are you going to do?</a:t>
            </a:r>
            <a:endParaRPr lang="en-US" sz="3000" dirty="0"/>
          </a:p>
        </p:txBody>
      </p:sp>
      <p:sp>
        <p:nvSpPr>
          <p:cNvPr id="19" name="TextBox 18"/>
          <p:cNvSpPr txBox="1"/>
          <p:nvPr/>
        </p:nvSpPr>
        <p:spPr>
          <a:xfrm>
            <a:off x="3546383" y="1120644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srgbClr val="FF0000"/>
                </a:solidFill>
                <a:sym typeface="Wingdings" panose="05000000000000000000" pitchFamily="2" charset="2"/>
              </a:rPr>
              <a:t> Read Kate’s blog post.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96" r="2079"/>
          <a:stretch/>
        </p:blipFill>
        <p:spPr>
          <a:xfrm>
            <a:off x="588818" y="1797530"/>
            <a:ext cx="11050731" cy="427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974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3" y="-39194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Unit 1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C08CEA-C81F-4403-B676-D46254D99460}"/>
              </a:ext>
            </a:extLst>
          </p:cNvPr>
          <p:cNvSpPr txBox="1"/>
          <p:nvPr/>
        </p:nvSpPr>
        <p:spPr>
          <a:xfrm>
            <a:off x="152403" y="397041"/>
            <a:ext cx="2752130" cy="584775"/>
          </a:xfrm>
          <a:prstGeom prst="rect">
            <a:avLst/>
          </a:prstGeom>
          <a:solidFill>
            <a:srgbClr val="0098A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Pre - reading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90150" y="445941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/>
              <a:t>And then?</a:t>
            </a:r>
            <a:endParaRPr lang="en-US" sz="3000" dirty="0"/>
          </a:p>
        </p:txBody>
      </p:sp>
      <p:sp>
        <p:nvSpPr>
          <p:cNvPr id="21" name="TextBox 20"/>
          <p:cNvSpPr txBox="1"/>
          <p:nvPr/>
        </p:nvSpPr>
        <p:spPr>
          <a:xfrm>
            <a:off x="4090149" y="999939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srgbClr val="FF0000"/>
                </a:solidFill>
                <a:sym typeface="Wingdings" panose="05000000000000000000" pitchFamily="2" charset="2"/>
              </a:rPr>
              <a:t> Choose the best title.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96" r="2079"/>
          <a:stretch/>
        </p:blipFill>
        <p:spPr>
          <a:xfrm>
            <a:off x="1025236" y="1891984"/>
            <a:ext cx="1066800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72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Read the instruction quickly. Underline the key words. 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Read and </a:t>
            </a:r>
            <a:r>
              <a:rPr lang="en-US" sz="3600" i="1" dirty="0" smtClean="0">
                <a:solidFill>
                  <a:srgbClr val="FF0000"/>
                </a:solidFill>
              </a:rPr>
              <a:t>choose </a:t>
            </a:r>
            <a:r>
              <a:rPr lang="en-US" sz="3600" i="1" dirty="0">
                <a:solidFill>
                  <a:srgbClr val="FF0000"/>
                </a:solidFill>
              </a:rPr>
              <a:t>the </a:t>
            </a:r>
            <a:r>
              <a:rPr lang="en-US" sz="3600" i="1" dirty="0" smtClean="0">
                <a:solidFill>
                  <a:srgbClr val="FF0000"/>
                </a:solidFill>
              </a:rPr>
              <a:t>correct </a:t>
            </a:r>
            <a:r>
              <a:rPr lang="en-US" sz="3600" i="1" dirty="0">
                <a:solidFill>
                  <a:srgbClr val="FF0000"/>
                </a:solidFill>
              </a:rPr>
              <a:t>title.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199"/>
            <a:ext cx="2790958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Pre - reading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3771900" y="3997773"/>
            <a:ext cx="1600200" cy="3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483912" y="3997773"/>
            <a:ext cx="1764988" cy="672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127968" y="335813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/>
              <a:t>1. My Model Collection </a:t>
            </a:r>
            <a:r>
              <a:rPr lang="en-US" sz="3600" i="1" dirty="0">
                <a:solidFill>
                  <a:srgbClr val="0070C0"/>
                </a:solidFill>
              </a:rPr>
              <a:t/>
            </a:r>
            <a:br>
              <a:rPr lang="en-US" sz="3600" i="1" dirty="0">
                <a:solidFill>
                  <a:srgbClr val="0070C0"/>
                </a:solidFill>
              </a:rPr>
            </a:b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39244" y="336951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+mj-lt"/>
              </a:rPr>
              <a:t>2. Building Model Cars Is Fun</a:t>
            </a:r>
            <a:r>
              <a:rPr lang="en-US" sz="3600">
                <a:latin typeface="+mj-lt"/>
              </a:rPr>
              <a:t> </a:t>
            </a:r>
            <a:r>
              <a:rPr lang="en-US" sz="3600">
                <a:latin typeface="Ca4"/>
              </a:rPr>
              <a:t/>
            </a:r>
            <a:br>
              <a:rPr lang="en-US" sz="3600">
                <a:latin typeface="Ca4"/>
              </a:rPr>
            </a:br>
            <a:endParaRPr lang="en-US" sz="3600">
              <a:latin typeface="Ca4"/>
            </a:endParaRPr>
          </a:p>
        </p:txBody>
      </p:sp>
    </p:spTree>
    <p:extLst>
      <p:ext uri="{BB962C8B-B14F-4D97-AF65-F5344CB8AC3E}">
        <p14:creationId xmlns:p14="http://schemas.microsoft.com/office/powerpoint/2010/main" val="190911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LESSON </a:t>
            </a:r>
            <a:r>
              <a:rPr lang="en-US" sz="3200" b="1" dirty="0">
                <a:solidFill>
                  <a:schemeClr val="bg1"/>
                </a:solidFill>
              </a:rPr>
              <a:t>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5041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99944" y="501529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8870" y="3575419"/>
            <a:ext cx="4343472" cy="885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735" y="480986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Read </a:t>
            </a:r>
            <a:r>
              <a:rPr lang="en-US" sz="3600" i="1" dirty="0">
                <a:solidFill>
                  <a:srgbClr val="FF0000"/>
                </a:solidFill>
              </a:rPr>
              <a:t>and </a:t>
            </a:r>
            <a:r>
              <a:rPr lang="en-US" sz="3600" i="1" dirty="0" smtClean="0">
                <a:solidFill>
                  <a:srgbClr val="FF0000"/>
                </a:solidFill>
              </a:rPr>
              <a:t>choose </a:t>
            </a:r>
            <a:r>
              <a:rPr lang="en-US" sz="3600" i="1" dirty="0">
                <a:solidFill>
                  <a:srgbClr val="FF0000"/>
                </a:solidFill>
              </a:rPr>
              <a:t>the </a:t>
            </a:r>
            <a:r>
              <a:rPr lang="en-US" sz="3600" i="1" dirty="0" smtClean="0">
                <a:solidFill>
                  <a:srgbClr val="FF0000"/>
                </a:solidFill>
              </a:rPr>
              <a:t>correct </a:t>
            </a:r>
            <a:r>
              <a:rPr lang="en-US" sz="3600" i="1" dirty="0">
                <a:solidFill>
                  <a:srgbClr val="FF0000"/>
                </a:solidFill>
              </a:rPr>
              <a:t>title.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199"/>
            <a:ext cx="2790958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While- </a:t>
            </a:r>
            <a:r>
              <a:rPr lang="en-US" sz="2800" b="1" dirty="0">
                <a:solidFill>
                  <a:schemeClr val="bg1"/>
                </a:solidFill>
              </a:rPr>
              <a:t>reading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3771900" y="3997773"/>
            <a:ext cx="1600200" cy="3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483912" y="3997773"/>
            <a:ext cx="1764988" cy="672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2996232" y="4676775"/>
            <a:ext cx="3043012" cy="10396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car, planes, ships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0" name="Down Arrow 29"/>
          <p:cNvSpPr/>
          <p:nvPr/>
        </p:nvSpPr>
        <p:spPr>
          <a:xfrm>
            <a:off x="4475018" y="4027784"/>
            <a:ext cx="193963" cy="62122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9172443" y="4042003"/>
            <a:ext cx="193963" cy="62122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7911323" y="4678276"/>
            <a:ext cx="2716201" cy="10396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car only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27968" y="335813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/>
              <a:t>1. My Model Collection </a:t>
            </a:r>
            <a:r>
              <a:rPr lang="en-US" sz="3600" i="1">
                <a:solidFill>
                  <a:srgbClr val="0070C0"/>
                </a:solidFill>
              </a:rPr>
              <a:t/>
            </a:r>
            <a:br>
              <a:rPr lang="en-US" sz="3600" i="1">
                <a:solidFill>
                  <a:srgbClr val="0070C0"/>
                </a:solidFill>
              </a:rPr>
            </a:br>
            <a:endParaRPr lang="en-US" sz="3600" i="1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39244" y="336951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+mj-lt"/>
              </a:rPr>
              <a:t>2. Building Model Cars Is Fun</a:t>
            </a:r>
            <a:r>
              <a:rPr lang="en-US" sz="3600">
                <a:latin typeface="+mj-lt"/>
              </a:rPr>
              <a:t> </a:t>
            </a:r>
            <a:r>
              <a:rPr lang="en-US" sz="3600">
                <a:latin typeface="Ca4"/>
              </a:rPr>
              <a:t/>
            </a:r>
            <a:br>
              <a:rPr lang="en-US" sz="3600">
                <a:latin typeface="Ca4"/>
              </a:rPr>
            </a:br>
            <a:endParaRPr lang="en-US" sz="3600">
              <a:latin typeface="Ca4"/>
            </a:endParaRPr>
          </a:p>
        </p:txBody>
      </p:sp>
    </p:spTree>
    <p:extLst>
      <p:ext uri="{BB962C8B-B14F-4D97-AF65-F5344CB8AC3E}">
        <p14:creationId xmlns:p14="http://schemas.microsoft.com/office/powerpoint/2010/main" val="56517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3" y="-39194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Unit 1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2" name="Picture 1" descr="iSW MOET 7 SB Unit 1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2" t="67013" r="19510" b="8146"/>
          <a:stretch/>
        </p:blipFill>
        <p:spPr>
          <a:xfrm>
            <a:off x="304801" y="1600200"/>
            <a:ext cx="11533237" cy="436039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438153" y="2152650"/>
            <a:ext cx="3790947" cy="108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ular Callout 10"/>
          <p:cNvSpPr/>
          <p:nvPr/>
        </p:nvSpPr>
        <p:spPr>
          <a:xfrm>
            <a:off x="3519919" y="998939"/>
            <a:ext cx="6187786" cy="637309"/>
          </a:xfrm>
          <a:prstGeom prst="wedgeRoundRectCallout">
            <a:avLst>
              <a:gd name="adj1" fmla="val -41978"/>
              <a:gd name="adj2" fmla="val 7540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smtClean="0">
                <a:solidFill>
                  <a:srgbClr val="FF0000"/>
                </a:solidFill>
              </a:rPr>
              <a:t>Building models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8529" y="267035"/>
            <a:ext cx="11973471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B0F0"/>
                </a:solidFill>
              </a:rPr>
              <a:t>Look at the </a:t>
            </a:r>
            <a:r>
              <a:rPr lang="en-US" sz="3400" i="1" dirty="0" smtClean="0">
                <a:solidFill>
                  <a:srgbClr val="00B0F0"/>
                </a:solidFill>
              </a:rPr>
              <a:t>topic sentence and guess. </a:t>
            </a:r>
            <a:endParaRPr lang="en-US" sz="34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2769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3" y="-39194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Unit 1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2" name="Picture 1" descr="iSW MOET 7 SB Unit 1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2" t="67013" r="19510" b="8146"/>
          <a:stretch/>
        </p:blipFill>
        <p:spPr>
          <a:xfrm>
            <a:off x="304802" y="1600200"/>
            <a:ext cx="11346424" cy="43603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2403" y="365004"/>
            <a:ext cx="1203959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Skim the text. Underline the key </a:t>
            </a:r>
            <a:r>
              <a:rPr lang="en-US" sz="3600" i="1" dirty="0" smtClean="0">
                <a:solidFill>
                  <a:srgbClr val="00B0F0"/>
                </a:solidFill>
              </a:rPr>
              <a:t>words/phrases. Choose </a:t>
            </a:r>
            <a:r>
              <a:rPr lang="en-US" sz="3600" i="1" dirty="0">
                <a:solidFill>
                  <a:srgbClr val="00B0F0"/>
                </a:solidFill>
              </a:rPr>
              <a:t>the best title.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62550" y="980558"/>
            <a:ext cx="6868072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2. </a:t>
            </a:r>
            <a:r>
              <a:rPr lang="en-US" sz="3200" i="1">
                <a:solidFill>
                  <a:srgbClr val="FF0000"/>
                </a:solidFill>
              </a:rPr>
              <a:t>My Model Collection 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607845" y="2658842"/>
            <a:ext cx="745706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076073" y="2658842"/>
            <a:ext cx="5157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170322" y="3135092"/>
            <a:ext cx="5157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507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3" y="-39194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Unit 1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C08CEA-C81F-4403-B676-D46254D99460}"/>
              </a:ext>
            </a:extLst>
          </p:cNvPr>
          <p:cNvSpPr txBox="1"/>
          <p:nvPr/>
        </p:nvSpPr>
        <p:spPr>
          <a:xfrm>
            <a:off x="152403" y="397041"/>
            <a:ext cx="2752130" cy="584775"/>
          </a:xfrm>
          <a:prstGeom prst="rect">
            <a:avLst/>
          </a:prstGeom>
          <a:solidFill>
            <a:srgbClr val="0098A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Pre - reading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3" y="967432"/>
            <a:ext cx="70927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/>
              <a:t>What are you going to do with </a:t>
            </a:r>
          </a:p>
          <a:p>
            <a:r>
              <a:rPr lang="en-US" sz="3000" smtClean="0"/>
              <a:t>exercise b?</a:t>
            </a:r>
            <a:endParaRPr lang="en-US" sz="3000" dirty="0"/>
          </a:p>
        </p:txBody>
      </p:sp>
      <p:sp>
        <p:nvSpPr>
          <p:cNvPr id="16" name="TextBox 15"/>
          <p:cNvSpPr txBox="1"/>
          <p:nvPr/>
        </p:nvSpPr>
        <p:spPr>
          <a:xfrm>
            <a:off x="40131" y="2071223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srgbClr val="FF0000"/>
                </a:solidFill>
                <a:sym typeface="Wingdings" panose="05000000000000000000" pitchFamily="2" charset="2"/>
              </a:rPr>
              <a:t> Read the blog post again.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131" y="2859966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/>
              <a:t>And then?</a:t>
            </a:r>
            <a:endParaRPr lang="en-US" sz="3000" dirty="0"/>
          </a:p>
        </p:txBody>
      </p:sp>
      <p:sp>
        <p:nvSpPr>
          <p:cNvPr id="19" name="TextBox 18"/>
          <p:cNvSpPr txBox="1"/>
          <p:nvPr/>
        </p:nvSpPr>
        <p:spPr>
          <a:xfrm>
            <a:off x="16890" y="3654945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srgbClr val="FF0000"/>
                </a:solidFill>
                <a:sym typeface="Wingdings" panose="05000000000000000000" pitchFamily="2" charset="2"/>
              </a:rPr>
              <a:t> Circle the correct answer.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22" name="Picture 21" descr="iSW MOET 7 SB Unit 1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0" t="26781" r="22501" b="9657"/>
          <a:stretch/>
        </p:blipFill>
        <p:spPr>
          <a:xfrm>
            <a:off x="5209308" y="263235"/>
            <a:ext cx="6982691" cy="611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9112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3" y="-39194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Unit 1</a:t>
            </a:r>
            <a:endParaRPr lang="en-US" b="1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896617" y="2379829"/>
            <a:ext cx="36508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931415" y="3403922"/>
            <a:ext cx="2613042" cy="354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90504" y="4555677"/>
            <a:ext cx="7334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691485" y="4553869"/>
            <a:ext cx="8224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90504" y="5675086"/>
            <a:ext cx="733496" cy="13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77729" y="4553869"/>
            <a:ext cx="669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52403" y="433466"/>
            <a:ext cx="12039597" cy="11387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smtClean="0">
                <a:solidFill>
                  <a:srgbClr val="00B0F0"/>
                </a:solidFill>
              </a:rPr>
              <a:t>b. Read </a:t>
            </a:r>
            <a:r>
              <a:rPr lang="en-US" sz="3400" i="1" dirty="0">
                <a:solidFill>
                  <a:srgbClr val="00B0F0"/>
                </a:solidFill>
              </a:rPr>
              <a:t>the questions. Underline the key words. </a:t>
            </a:r>
            <a:r>
              <a:rPr lang="en-US" sz="3400" i="1" dirty="0" smtClean="0">
                <a:solidFill>
                  <a:srgbClr val="00B0F0"/>
                </a:solidFill>
              </a:rPr>
              <a:t>Scan the text </a:t>
            </a:r>
            <a:r>
              <a:rPr lang="en-US" sz="3400" i="1" smtClean="0">
                <a:solidFill>
                  <a:srgbClr val="00B0F0"/>
                </a:solidFill>
              </a:rPr>
              <a:t>and choose the correct answer.</a:t>
            </a:r>
            <a:endParaRPr lang="en-US" sz="3400" i="1" dirty="0">
              <a:solidFill>
                <a:srgbClr val="00B0F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3" y="1779687"/>
            <a:ext cx="1159147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000000"/>
                </a:solidFill>
                <a:latin typeface="+mj-lt"/>
              </a:rPr>
              <a:t>1. How did 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Kate get most of her models?</a:t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>a. They were gifts. </a:t>
            </a:r>
            <a:r>
              <a:rPr lang="en-US" sz="3600" smtClean="0">
                <a:solidFill>
                  <a:srgbClr val="000000"/>
                </a:solidFill>
                <a:latin typeface="+mj-lt"/>
              </a:rPr>
              <a:t>b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. She bought them. c. She found them.</a:t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>2. What is her favorite model?</a:t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>a. a car b. a ship c. a plane</a:t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>3. Who does Kate build her models with?</a:t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>a. her friend b. her teacher c. her sister</a:t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>4. Why does Alice </a:t>
            </a:r>
            <a:r>
              <a:rPr lang="en-US" sz="3600" smtClean="0">
                <a:solidFill>
                  <a:srgbClr val="000000"/>
                </a:solidFill>
                <a:latin typeface="+mj-lt"/>
              </a:rPr>
              <a:t>film 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them building models?</a:t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>a. for school b. for her vlogs c. for her friends</a:t>
            </a:r>
            <a:r>
              <a:rPr lang="en-US" sz="3600">
                <a:latin typeface="+mj-lt"/>
              </a:rPr>
              <a:t> </a:t>
            </a:r>
            <a:br>
              <a:rPr lang="en-US" sz="3600">
                <a:latin typeface="+mj-lt"/>
              </a:rPr>
            </a:br>
            <a:endParaRPr lang="en-US" sz="3600">
              <a:latin typeface="+mj-lt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669829" y="5631029"/>
            <a:ext cx="6989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45913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3" y="-39194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Unit 1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0558" y="330138"/>
            <a:ext cx="115914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 smtClean="0">
                <a:solidFill>
                  <a:srgbClr val="000000"/>
                </a:solidFill>
                <a:latin typeface="+mj-lt"/>
              </a:rPr>
              <a:t>How did 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Kate get most of her </a:t>
            </a:r>
            <a:r>
              <a:rPr lang="en-US" sz="3600" dirty="0" smtClean="0">
                <a:solidFill>
                  <a:srgbClr val="000000"/>
                </a:solidFill>
                <a:latin typeface="+mj-lt"/>
              </a:rPr>
              <a:t>models?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+mj-lt"/>
              </a:rPr>
              <a:t>a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. They were </a:t>
            </a:r>
            <a:r>
              <a:rPr lang="en-US" sz="3600" dirty="0" smtClean="0">
                <a:solidFill>
                  <a:srgbClr val="000000"/>
                </a:solidFill>
                <a:latin typeface="+mj-lt"/>
              </a:rPr>
              <a:t>gifts.	b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. She bought them. </a:t>
            </a:r>
            <a:r>
              <a:rPr lang="en-US" sz="3600" dirty="0" smtClean="0">
                <a:solidFill>
                  <a:srgbClr val="000000"/>
                </a:solidFill>
                <a:latin typeface="+mj-lt"/>
              </a:rPr>
              <a:t>c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. She found them</a:t>
            </a:r>
            <a:r>
              <a:rPr lang="en-US" sz="3600" dirty="0" smtClean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3600" dirty="0">
                <a:latin typeface="+mj-lt"/>
              </a:rPr>
              <a:t/>
            </a:r>
            <a:br>
              <a:rPr lang="en-US" sz="3600" dirty="0">
                <a:latin typeface="+mj-lt"/>
              </a:rPr>
            </a:br>
            <a:endParaRPr lang="en-US" sz="3600" dirty="0"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3915920" y="891614"/>
            <a:ext cx="455221" cy="6313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221899" y="368394"/>
            <a:ext cx="2630129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While- </a:t>
            </a:r>
            <a:r>
              <a:rPr lang="en-US" sz="2800" b="1" dirty="0">
                <a:solidFill>
                  <a:schemeClr val="bg1"/>
                </a:solidFill>
              </a:rPr>
              <a:t>reading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58" y="1577711"/>
            <a:ext cx="11591470" cy="484017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3559277" y="3844413"/>
            <a:ext cx="2920181" cy="98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41423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3" y="-39194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Unit 1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0558" y="330138"/>
            <a:ext cx="115914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2. What </a:t>
            </a:r>
            <a:r>
              <a:rPr lang="en-US" sz="3600" dirty="0">
                <a:solidFill>
                  <a:srgbClr val="000000"/>
                </a:solidFill>
              </a:rPr>
              <a:t>is her favorite model?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>	a. a car </a:t>
            </a:r>
            <a:r>
              <a:rPr lang="en-US" sz="3600" dirty="0" smtClean="0">
                <a:solidFill>
                  <a:srgbClr val="000000"/>
                </a:solidFill>
              </a:rPr>
              <a:t> b</a:t>
            </a:r>
            <a:r>
              <a:rPr lang="en-US" sz="3600" dirty="0">
                <a:solidFill>
                  <a:srgbClr val="000000"/>
                </a:solidFill>
              </a:rPr>
              <a:t>. a ship </a:t>
            </a:r>
            <a:r>
              <a:rPr lang="en-US" sz="3600" dirty="0" smtClean="0">
                <a:solidFill>
                  <a:srgbClr val="000000"/>
                </a:solidFill>
              </a:rPr>
              <a:t>  c</a:t>
            </a:r>
            <a:r>
              <a:rPr lang="en-US" sz="3600" dirty="0">
                <a:solidFill>
                  <a:srgbClr val="000000"/>
                </a:solidFill>
              </a:rPr>
              <a:t>. a plane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>
                <a:latin typeface="+mj-lt"/>
              </a:rPr>
              <a:t/>
            </a:r>
            <a:br>
              <a:rPr lang="en-US" sz="3600" dirty="0">
                <a:latin typeface="+mj-lt"/>
              </a:rPr>
            </a:br>
            <a:endParaRPr lang="en-US" sz="3600" dirty="0"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1153056" y="970914"/>
            <a:ext cx="455221" cy="6313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221899" y="368394"/>
            <a:ext cx="2630129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While- </a:t>
            </a:r>
            <a:r>
              <a:rPr lang="en-US" sz="2800" b="1" dirty="0">
                <a:solidFill>
                  <a:schemeClr val="bg1"/>
                </a:solidFill>
              </a:rPr>
              <a:t>reading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3" y="1602287"/>
            <a:ext cx="11591470" cy="484017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4488047" y="4227872"/>
            <a:ext cx="5206559" cy="98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558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3" y="-39194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Unit 1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0558" y="330138"/>
            <a:ext cx="115914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3. Who </a:t>
            </a:r>
            <a:r>
              <a:rPr lang="en-US" sz="3600" dirty="0">
                <a:solidFill>
                  <a:srgbClr val="000000"/>
                </a:solidFill>
              </a:rPr>
              <a:t>does Kate build her models with?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>	a. her friend 	b. her teacher </a:t>
            </a:r>
            <a:r>
              <a:rPr lang="en-US" sz="3600" dirty="0" smtClean="0">
                <a:solidFill>
                  <a:srgbClr val="000000"/>
                </a:solidFill>
              </a:rPr>
              <a:t> c. her </a:t>
            </a:r>
            <a:r>
              <a:rPr lang="en-US" sz="3600" dirty="0">
                <a:solidFill>
                  <a:srgbClr val="000000"/>
                </a:solidFill>
              </a:rPr>
              <a:t>sister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>
                <a:latin typeface="+mj-lt"/>
              </a:rPr>
              <a:t/>
            </a:r>
            <a:br>
              <a:rPr lang="en-US" sz="3600" dirty="0">
                <a:latin typeface="+mj-lt"/>
              </a:rPr>
            </a:br>
            <a:endParaRPr lang="en-US" sz="3600" dirty="0"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6727946" y="891614"/>
            <a:ext cx="455221" cy="6313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221899" y="368394"/>
            <a:ext cx="2630129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While- </a:t>
            </a:r>
            <a:r>
              <a:rPr lang="en-US" sz="2800" b="1" dirty="0">
                <a:solidFill>
                  <a:schemeClr val="bg1"/>
                </a:solidFill>
              </a:rPr>
              <a:t>reading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3" y="1602287"/>
            <a:ext cx="11591470" cy="484017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260558" y="5476568"/>
            <a:ext cx="3918152" cy="196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691448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3" y="-39194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Unit 1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0558" y="330138"/>
            <a:ext cx="115914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4. Why </a:t>
            </a:r>
            <a:r>
              <a:rPr lang="en-US" sz="3600" dirty="0">
                <a:solidFill>
                  <a:srgbClr val="000000"/>
                </a:solidFill>
              </a:rPr>
              <a:t>does Alice film them building models?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>	a. for school </a:t>
            </a:r>
            <a:r>
              <a:rPr lang="en-US" sz="3600" dirty="0" smtClean="0">
                <a:solidFill>
                  <a:srgbClr val="000000"/>
                </a:solidFill>
              </a:rPr>
              <a:t> b</a:t>
            </a:r>
            <a:r>
              <a:rPr lang="en-US" sz="3600" dirty="0">
                <a:solidFill>
                  <a:srgbClr val="000000"/>
                </a:solidFill>
              </a:rPr>
              <a:t>. for her </a:t>
            </a:r>
            <a:r>
              <a:rPr lang="en-US" sz="3600" dirty="0" smtClean="0">
                <a:solidFill>
                  <a:srgbClr val="000000"/>
                </a:solidFill>
              </a:rPr>
              <a:t>vlogs  c. for her friends</a:t>
            </a:r>
            <a:endParaRPr lang="en-US" sz="3600" dirty="0"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3620953" y="899094"/>
            <a:ext cx="455221" cy="6313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221899" y="368394"/>
            <a:ext cx="2630129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While- </a:t>
            </a:r>
            <a:r>
              <a:rPr lang="en-US" sz="2800" b="1" dirty="0">
                <a:solidFill>
                  <a:schemeClr val="bg1"/>
                </a:solidFill>
              </a:rPr>
              <a:t>reading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3" y="1602287"/>
            <a:ext cx="11591470" cy="484017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4744067" y="5525729"/>
            <a:ext cx="5068527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27149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1928" y="3481218"/>
            <a:ext cx="8562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smtClean="0"/>
              <a:t>Talk about cool things you can make.</a:t>
            </a:r>
            <a:endParaRPr lang="en-US" sz="3200" b="1" dirty="0"/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82" y="657255"/>
            <a:ext cx="3557355" cy="226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6999" y="457200"/>
            <a:ext cx="2409723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Post -</a:t>
            </a:r>
            <a:r>
              <a:rPr lang="en-US" sz="2800" b="1" dirty="0" smtClean="0">
                <a:solidFill>
                  <a:schemeClr val="bg1"/>
                </a:solidFill>
              </a:rPr>
              <a:t>reading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35875" y="1345513"/>
            <a:ext cx="3254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  <a:ea typeface="Times New Roman" panose="02020603050405020304" pitchFamily="18" charset="0"/>
              </a:rPr>
              <a:t>Work in </a:t>
            </a:r>
            <a:r>
              <a:rPr lang="en-US" sz="4000" b="1" dirty="0" smtClean="0">
                <a:solidFill>
                  <a:srgbClr val="00B0F0"/>
                </a:solidFill>
                <a:ea typeface="Times New Roman" panose="02020603050405020304" pitchFamily="18" charset="0"/>
              </a:rPr>
              <a:t>pairs.</a:t>
            </a:r>
          </a:p>
        </p:txBody>
      </p:sp>
    </p:spTree>
    <p:extLst>
      <p:ext uri="{BB962C8B-B14F-4D97-AF65-F5344CB8AC3E}">
        <p14:creationId xmlns:p14="http://schemas.microsoft.com/office/powerpoint/2010/main" val="32871307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1076" y="622338"/>
            <a:ext cx="58285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r>
              <a:rPr lang="en-US" sz="3600" i="1" smtClean="0">
                <a:solidFill>
                  <a:srgbClr val="0070C0"/>
                </a:solidFill>
              </a:rPr>
              <a:t>- </a:t>
            </a:r>
            <a:r>
              <a:rPr lang="en-US" sz="3600" i="1">
                <a:solidFill>
                  <a:srgbClr val="0070C0"/>
                </a:solidFill>
              </a:rPr>
              <a:t>talk about their </a:t>
            </a:r>
            <a:r>
              <a:rPr lang="en-US" sz="3600" i="1" smtClean="0">
                <a:solidFill>
                  <a:srgbClr val="0070C0"/>
                </a:solidFill>
              </a:rPr>
              <a:t>hobbies. </a:t>
            </a:r>
            <a:endParaRPr lang="en-US" sz="3600" i="1">
              <a:solidFill>
                <a:srgbClr val="0070C0"/>
              </a:solidFill>
            </a:endParaRPr>
          </a:p>
          <a:p>
            <a:r>
              <a:rPr lang="en-US" sz="3600" i="1" smtClean="0">
                <a:solidFill>
                  <a:srgbClr val="0070C0"/>
                </a:solidFill>
              </a:rPr>
              <a:t>- practice </a:t>
            </a:r>
            <a:r>
              <a:rPr lang="en-US" sz="3600" i="1">
                <a:solidFill>
                  <a:srgbClr val="0070C0"/>
                </a:solidFill>
              </a:rPr>
              <a:t>reading and understanding general and specific information about a teen’s hobby</a:t>
            </a:r>
            <a:r>
              <a:rPr lang="en-US" sz="3600" i="1" smtClean="0">
                <a:solidFill>
                  <a:srgbClr val="0070C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  <a:p>
            <a:endParaRPr lang="en-US" sz="3600" i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4062915" y="409036"/>
            <a:ext cx="370585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8574833" y="886408"/>
            <a:ext cx="3032449" cy="36933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</a:t>
            </a:r>
            <a:r>
              <a:rPr lang="en-US" i="1" dirty="0" smtClean="0"/>
              <a:t>here to play the game</a:t>
            </a:r>
            <a:endParaRPr lang="en-US" i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5364D-9A63-C65B-4647-665BD3734DA5}"/>
              </a:ext>
            </a:extLst>
          </p:cNvPr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417" y="1710813"/>
            <a:ext cx="9425323" cy="418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992777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Write about </a:t>
            </a:r>
            <a:r>
              <a:rPr lang="en-US" sz="3600" i="1" dirty="0" smtClean="0">
                <a:solidFill>
                  <a:srgbClr val="00B0F0"/>
                </a:solidFill>
              </a:rPr>
              <a:t>what activities you like doing in your free time and why you like doing them, </a:t>
            </a:r>
            <a:r>
              <a:rPr lang="en-US" sz="3600" i="1" dirty="0">
                <a:solidFill>
                  <a:srgbClr val="00B0F0"/>
                </a:solidFill>
              </a:rPr>
              <a:t>using the words you learned today. (about 70 words)  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442791" y="693071"/>
            <a:ext cx="470418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smtClean="0">
                <a:solidFill>
                  <a:srgbClr val="00B0F0"/>
                </a:solidFill>
              </a:rPr>
              <a:t>- collect </a:t>
            </a:r>
            <a:r>
              <a:rPr lang="en-US" sz="3600" i="1">
                <a:solidFill>
                  <a:srgbClr val="00B0F0"/>
                </a:solidFill>
              </a:rPr>
              <a:t>soccer stickers</a:t>
            </a:r>
          </a:p>
          <a:p>
            <a:r>
              <a:rPr lang="en-US" sz="3600" i="1" smtClean="0">
                <a:solidFill>
                  <a:srgbClr val="00B0F0"/>
                </a:solidFill>
              </a:rPr>
              <a:t>- build </a:t>
            </a:r>
            <a:r>
              <a:rPr lang="en-US" sz="3600" i="1">
                <a:solidFill>
                  <a:srgbClr val="00B0F0"/>
                </a:solidFill>
              </a:rPr>
              <a:t>models</a:t>
            </a:r>
          </a:p>
          <a:p>
            <a:r>
              <a:rPr lang="en-US" sz="3600" i="1" smtClean="0">
                <a:solidFill>
                  <a:srgbClr val="00B0F0"/>
                </a:solidFill>
              </a:rPr>
              <a:t>- bake </a:t>
            </a:r>
            <a:r>
              <a:rPr lang="en-US" sz="3600" i="1">
                <a:solidFill>
                  <a:srgbClr val="00B0F0"/>
                </a:solidFill>
              </a:rPr>
              <a:t>cakes</a:t>
            </a:r>
          </a:p>
          <a:p>
            <a:r>
              <a:rPr lang="en-US" sz="3600" i="1" smtClean="0">
                <a:solidFill>
                  <a:srgbClr val="00B0F0"/>
                </a:solidFill>
              </a:rPr>
              <a:t>- make </a:t>
            </a:r>
            <a:r>
              <a:rPr lang="en-US" sz="3600" i="1">
                <a:solidFill>
                  <a:srgbClr val="00B0F0"/>
                </a:solidFill>
              </a:rPr>
              <a:t>vlogs</a:t>
            </a:r>
          </a:p>
          <a:p>
            <a:r>
              <a:rPr lang="en-US" sz="3600" i="1" smtClean="0">
                <a:solidFill>
                  <a:srgbClr val="00B0F0"/>
                </a:solidFill>
              </a:rPr>
              <a:t>- read </a:t>
            </a:r>
            <a:r>
              <a:rPr lang="en-US" sz="3600" i="1">
                <a:solidFill>
                  <a:srgbClr val="00B0F0"/>
                </a:solidFill>
              </a:rPr>
              <a:t>comics</a:t>
            </a:r>
          </a:p>
          <a:p>
            <a:r>
              <a:rPr lang="en-US" sz="3600" i="1" smtClean="0">
                <a:solidFill>
                  <a:srgbClr val="00B0F0"/>
                </a:solidFill>
              </a:rPr>
              <a:t>- play </a:t>
            </a:r>
            <a:r>
              <a:rPr lang="en-US" sz="3600" i="1">
                <a:solidFill>
                  <a:srgbClr val="00B0F0"/>
                </a:solidFill>
              </a:rPr>
              <a:t>online games</a:t>
            </a:r>
            <a:endParaRPr lang="en-US" sz="36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161143" y="1828282"/>
            <a:ext cx="10573657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Reading: </a:t>
            </a:r>
          </a:p>
          <a:p>
            <a:r>
              <a:rPr lang="en-US" sz="3600" i="1" dirty="0">
                <a:solidFill>
                  <a:srgbClr val="00B0F0"/>
                </a:solidFill>
              </a:rPr>
              <a:t>-    Understanding instructions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B0F0"/>
                </a:solidFill>
              </a:rPr>
              <a:t>Skimming and scanning for general and specific information</a:t>
            </a:r>
          </a:p>
          <a:p>
            <a:r>
              <a:rPr lang="en-US" sz="3600" i="1" dirty="0">
                <a:solidFill>
                  <a:srgbClr val="00B0F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B0F0"/>
                </a:solidFill>
              </a:rPr>
              <a:t>-    Talking about </a:t>
            </a:r>
            <a:r>
              <a:rPr lang="en-US" sz="3600" i="1" dirty="0" smtClean="0">
                <a:solidFill>
                  <a:srgbClr val="00B0F0"/>
                </a:solidFill>
              </a:rPr>
              <a:t>cool things you do in your free time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</a:t>
            </a:r>
            <a:r>
              <a:rPr lang="en-US" sz="3600" i="1" dirty="0" smtClean="0">
                <a:solidFill>
                  <a:srgbClr val="0070C0"/>
                </a:solidFill>
              </a:rPr>
              <a:t>heart </a:t>
            </a:r>
            <a:r>
              <a:rPr lang="en-US" sz="3600" i="1" dirty="0">
                <a:solidFill>
                  <a:srgbClr val="0070C0"/>
                </a:solidFill>
              </a:rPr>
              <a:t>vocabularies and make </a:t>
            </a:r>
            <a:r>
              <a:rPr lang="en-US" sz="3600" i="1" dirty="0" smtClean="0">
                <a:solidFill>
                  <a:srgbClr val="0070C0"/>
                </a:solidFill>
              </a:rPr>
              <a:t>sentences using </a:t>
            </a:r>
            <a:r>
              <a:rPr lang="en-US" sz="3600" i="1" dirty="0">
                <a:solidFill>
                  <a:srgbClr val="0070C0"/>
                </a:solidFill>
              </a:rPr>
              <a:t>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Reading exercise on page </a:t>
            </a:r>
            <a:r>
              <a:rPr lang="en-US" sz="3600" i="1" dirty="0" smtClean="0">
                <a:solidFill>
                  <a:srgbClr val="0070C0"/>
                </a:solidFill>
              </a:rPr>
              <a:t>3 WB.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Tiếng</a:t>
            </a:r>
            <a:r>
              <a:rPr lang="en-US" sz="3600" b="1" i="1" dirty="0" smtClean="0">
                <a:solidFill>
                  <a:srgbClr val="0070C0"/>
                </a:solidFill>
              </a:rPr>
              <a:t> Anh 7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i</a:t>
            </a:r>
            <a:r>
              <a:rPr lang="en-US" sz="3600" b="1" i="1" dirty="0" smtClean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 smtClean="0">
                <a:solidFill>
                  <a:srgbClr val="0070C0"/>
                </a:solidFill>
              </a:rPr>
              <a:t> on page 2.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Prepare </a:t>
            </a:r>
            <a:r>
              <a:rPr lang="en-US" sz="3600" i="1" dirty="0">
                <a:solidFill>
                  <a:srgbClr val="0070C0"/>
                </a:solidFill>
              </a:rPr>
              <a:t>the next lesson (page </a:t>
            </a:r>
            <a:r>
              <a:rPr lang="en-US" sz="3600" i="1" dirty="0" smtClean="0">
                <a:solidFill>
                  <a:srgbClr val="0070C0"/>
                </a:solidFill>
              </a:rPr>
              <a:t>5 SB)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Tiếng</a:t>
            </a:r>
            <a:r>
              <a:rPr lang="en-US" sz="3600" b="1" i="1" dirty="0" smtClean="0">
                <a:solidFill>
                  <a:srgbClr val="0070C0"/>
                </a:solidFill>
              </a:rPr>
              <a:t> Anh 7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i</a:t>
            </a:r>
            <a:r>
              <a:rPr lang="en-US" sz="3600" b="1" i="1" dirty="0" smtClean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 smtClean="0">
                <a:solidFill>
                  <a:srgbClr val="0070C0"/>
                </a:solidFill>
              </a:rPr>
              <a:t>on </a:t>
            </a:r>
            <a:r>
              <a:rPr lang="en-US" sz="3600" i="1" dirty="0" smtClean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" y="355460"/>
            <a:ext cx="8958016" cy="59333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19607" y="774560"/>
            <a:ext cx="4340593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New </a:t>
            </a:r>
            <a:r>
              <a:rPr lang="en-US" sz="3600" i="1" smtClean="0">
                <a:solidFill>
                  <a:srgbClr val="FF0000"/>
                </a:solidFill>
              </a:rPr>
              <a:t>words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smtClean="0">
                <a:solidFill>
                  <a:srgbClr val="0070C0"/>
                </a:solidFill>
              </a:rPr>
              <a:t>collect soccer stickers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>
                <a:solidFill>
                  <a:srgbClr val="0070C0"/>
                </a:solidFill>
              </a:rPr>
              <a:t>build models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smtClean="0">
                <a:solidFill>
                  <a:srgbClr val="0070C0"/>
                </a:solidFill>
              </a:rPr>
              <a:t>bake cakes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smtClean="0">
                <a:solidFill>
                  <a:srgbClr val="0070C0"/>
                </a:solidFill>
              </a:rPr>
              <a:t>make vlogs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smtClean="0">
                <a:solidFill>
                  <a:srgbClr val="0070C0"/>
                </a:solidFill>
              </a:rPr>
              <a:t>read comics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smtClean="0">
                <a:solidFill>
                  <a:srgbClr val="0070C0"/>
                </a:solidFill>
              </a:rPr>
              <a:t>play online games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1624" y="2662674"/>
            <a:ext cx="1101857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i="1" smtClean="0"/>
              <a:t>1. What </a:t>
            </a:r>
            <a:r>
              <a:rPr lang="en-US" sz="3600" i="1"/>
              <a:t>do you often do in your free time</a:t>
            </a:r>
            <a:r>
              <a:rPr lang="en-US" sz="3600" i="1" smtClean="0"/>
              <a:t>?</a:t>
            </a:r>
            <a:endParaRPr lang="en-US" sz="3600" i="1"/>
          </a:p>
          <a:p>
            <a:pPr>
              <a:lnSpc>
                <a:spcPct val="150000"/>
              </a:lnSpc>
            </a:pPr>
            <a:r>
              <a:rPr lang="en-US" sz="3600" i="1" smtClean="0"/>
              <a:t>2. </a:t>
            </a:r>
            <a:r>
              <a:rPr lang="en-US" sz="3600" i="1"/>
              <a:t>How much time do you spend doing </a:t>
            </a:r>
            <a:r>
              <a:rPr lang="en-US" sz="3600" i="1" smtClean="0"/>
              <a:t>it?</a:t>
            </a:r>
            <a:endParaRPr lang="en-US" sz="3600" i="1"/>
          </a:p>
          <a:p>
            <a:pPr>
              <a:lnSpc>
                <a:spcPct val="150000"/>
              </a:lnSpc>
            </a:pPr>
            <a:r>
              <a:rPr lang="en-US" sz="3600" i="1" smtClean="0"/>
              <a:t>3. Do </a:t>
            </a:r>
            <a:r>
              <a:rPr lang="en-US" sz="3600" i="1"/>
              <a:t>you find it useful? </a:t>
            </a:r>
            <a:r>
              <a:rPr lang="en-US" sz="3600" i="1" smtClean="0"/>
              <a:t>Why</a:t>
            </a:r>
            <a:r>
              <a:rPr lang="en-US" sz="3600" i="1" dirty="0"/>
              <a:t>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602" y="584289"/>
            <a:ext cx="3258616" cy="207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204113" y="2076585"/>
            <a:ext cx="83921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/>
          </a:p>
        </p:txBody>
      </p:sp>
      <p:sp>
        <p:nvSpPr>
          <p:cNvPr id="11" name="Rectangle 10"/>
          <p:cNvSpPr/>
          <p:nvPr/>
        </p:nvSpPr>
        <p:spPr>
          <a:xfrm>
            <a:off x="3204113" y="2976702"/>
            <a:ext cx="8225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/>
          </a:p>
        </p:txBody>
      </p:sp>
      <p:sp>
        <p:nvSpPr>
          <p:cNvPr id="12" name="Rectangle 11"/>
          <p:cNvSpPr/>
          <p:nvPr/>
        </p:nvSpPr>
        <p:spPr>
          <a:xfrm>
            <a:off x="3204113" y="399093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72" y="328247"/>
            <a:ext cx="9749028" cy="6082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83" y="68681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78088"/>
            <a:ext cx="1133752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Work in pairs. </a:t>
            </a:r>
            <a:endParaRPr lang="en-US" sz="3600" i="1" dirty="0" smtClean="0">
              <a:solidFill>
                <a:srgbClr val="00B0F0"/>
              </a:solidFill>
            </a:endParaRPr>
          </a:p>
          <a:p>
            <a:r>
              <a:rPr lang="en-US" sz="3600" i="1" smtClean="0">
                <a:solidFill>
                  <a:srgbClr val="00B0F0"/>
                </a:solidFill>
              </a:rPr>
              <a:t>What does each person do in each picture?</a:t>
            </a:r>
            <a:endParaRPr lang="en-US" sz="3600" i="1" dirty="0">
              <a:solidFill>
                <a:srgbClr val="00B0F0"/>
              </a:solidFill>
            </a:endParaRPr>
          </a:p>
        </p:txBody>
      </p:sp>
      <p:pic>
        <p:nvPicPr>
          <p:cNvPr id="5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782" y="378088"/>
            <a:ext cx="1887018" cy="120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SW MOET 7 SB Unit 1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7" t="45053" r="25063" b="23771"/>
          <a:stretch/>
        </p:blipFill>
        <p:spPr>
          <a:xfrm>
            <a:off x="601517" y="1797205"/>
            <a:ext cx="11017945" cy="443734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016000" y="3517900"/>
            <a:ext cx="368300" cy="381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W MOET 7 SB Unit 1.pdf - Foxit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33720" r="8125" b="12268"/>
          <a:stretch/>
        </p:blipFill>
        <p:spPr>
          <a:xfrm>
            <a:off x="0" y="1194750"/>
            <a:ext cx="12192000" cy="51140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42353" y="5487596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</a:rPr>
              <a:t>2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42753" y="5507842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</a:rPr>
              <a:t>3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60575" y="2997353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4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86003" y="5507842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</a:rPr>
              <a:t>5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86003" y="2997353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</a:rPr>
              <a:t>6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6165" y="446073"/>
            <a:ext cx="720205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Work in pairs</a:t>
            </a:r>
            <a:r>
              <a:rPr lang="en-US" sz="3600" i="1">
                <a:solidFill>
                  <a:srgbClr val="00B0F0"/>
                </a:solidFill>
              </a:rPr>
              <a:t>.  </a:t>
            </a:r>
            <a:r>
              <a:rPr lang="en-US" sz="3600" i="1" smtClean="0">
                <a:solidFill>
                  <a:srgbClr val="00B0F0"/>
                </a:solidFill>
              </a:rPr>
              <a:t>a. Number the pictures</a:t>
            </a:r>
            <a:endParaRPr lang="en-US" sz="3600" i="1" dirty="0">
              <a:solidFill>
                <a:srgbClr val="00B0F0"/>
              </a:solidFill>
            </a:endParaRPr>
          </a:p>
        </p:txBody>
      </p:sp>
      <p:pic>
        <p:nvPicPr>
          <p:cNvPr id="20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308632"/>
            <a:ext cx="1444332" cy="92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15618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6723</TotalTime>
  <Words>835</Words>
  <Application>Microsoft Office PowerPoint</Application>
  <PresentationFormat>Widescreen</PresentationFormat>
  <Paragraphs>164</Paragraphs>
  <Slides>37</Slides>
  <Notes>16</Notes>
  <HiddenSlides>0</HiddenSlides>
  <MMClips>18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APPLE CHANCERY</vt:lpstr>
      <vt:lpstr>Arial</vt:lpstr>
      <vt:lpstr>Ca4</vt:lpstr>
      <vt:lpstr>Calibri</vt:lpstr>
      <vt:lpstr>Calibri Light</vt:lpstr>
      <vt:lpstr>Times New Roman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287</cp:revision>
  <dcterms:created xsi:type="dcterms:W3CDTF">2020-12-08T03:17:05Z</dcterms:created>
  <dcterms:modified xsi:type="dcterms:W3CDTF">2022-06-14T16:14:08Z</dcterms:modified>
</cp:coreProperties>
</file>