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2"/>
  </p:notesMasterIdLst>
  <p:sldIdLst>
    <p:sldId id="256" r:id="rId3"/>
    <p:sldId id="257" r:id="rId4"/>
    <p:sldId id="308" r:id="rId5"/>
    <p:sldId id="283" r:id="rId6"/>
    <p:sldId id="306" r:id="rId7"/>
    <p:sldId id="309" r:id="rId8"/>
    <p:sldId id="305" r:id="rId9"/>
    <p:sldId id="310" r:id="rId10"/>
    <p:sldId id="289" r:id="rId11"/>
    <p:sldId id="307" r:id="rId12"/>
    <p:sldId id="304" r:id="rId13"/>
    <p:sldId id="258" r:id="rId14"/>
    <p:sldId id="311" r:id="rId15"/>
    <p:sldId id="312" r:id="rId16"/>
    <p:sldId id="313" r:id="rId17"/>
    <p:sldId id="314" r:id="rId18"/>
    <p:sldId id="315" r:id="rId19"/>
    <p:sldId id="316" r:id="rId20"/>
    <p:sldId id="279" r:id="rId21"/>
  </p:sldIdLst>
  <p:sldSz cx="9144000" cy="5143500" type="screen16x9"/>
  <p:notesSz cx="6858000" cy="9144000"/>
  <p:embeddedFontLst>
    <p:embeddedFont>
      <p:font typeface="Catamaran" panose="020B0604020202020204" charset="0"/>
      <p:regular r:id="rId23"/>
      <p:bold r:id="rId24"/>
    </p:embeddedFont>
    <p:embeddedFont>
      <p:font typeface="Vibur" panose="020B0604020202020204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mfortaa" panose="020B0604020202020204" charset="0"/>
      <p:regular r:id="rId32"/>
      <p:bold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Roboto Slab Regular" panose="020B0604020202020204" charset="0"/>
      <p:regular r:id="rId36"/>
      <p:bold r:id="rId37"/>
    </p:embeddedFont>
    <p:embeddedFont>
      <p:font typeface="Cambria Math" panose="02040503050406030204" pitchFamily="18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610201-EA41-45FD-9E82-D0831EE0904B}">
  <a:tblStyle styleId="{E3610201-EA41-45FD-9E82-D0831EE090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" y="10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gd768e69cfa_0_10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2" name="Google Shape;3112;gd768e69cfa_0_10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Google Shape;4145;gd768e69cfa_0_11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6" name="Google Shape;4146;gd768e69cfa_0_11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7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FFAA-6108-4E8B-B644-3C95480B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E6598-3C5D-4AB1-B398-F468F9705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134A9-8E9C-47BE-9799-704370B0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7114-7401-4972-A065-53DF4DB3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4D923-D0BA-4B92-A815-24051AC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2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EA2-4D45-4655-8DEB-5F176C1D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75E3-CE6D-407E-BC51-A140FAAE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452D0-0A46-43F4-A989-11A63D08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1A80E-66CF-49B9-B358-1144561A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3358A-FD3A-42AD-8A56-FAF81DD0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07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4BE7-4DE0-405B-ACFD-57D8BE3B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AF3CF-CC7F-48CD-BAB5-42DE16318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CDC6-9EF4-4CB6-97ED-D47DFF17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BCA68-7C26-4422-A865-A7D99856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4D6FE-01CD-4046-9306-2A29AA4F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397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B27C-D2AA-45CC-BBF0-81A7F427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C710-D507-404C-A17C-9A891FFB9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FF892-D99A-4C04-BE6C-FE6FBD50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B5C3F-BDD3-4E0B-8A05-0A78B183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9BC03-5970-4AA3-944B-3EB3D62C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0DA83-21F9-4489-8E7E-BB732B92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B1D7-52E1-49CE-8A19-6C9A8BD3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7ED99-D6B0-43A5-A285-08B8A3716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BB0BC-96C4-4E92-96DF-17F43AAAB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A561C-17B0-4580-B2AF-233C13B4E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4DD5D-D7C2-40CE-9280-D05D56838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15181-00F2-4DE7-96D2-279E7B49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8A1CD-66E1-4D22-95C9-DA32BF66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9578F-256F-4160-8A45-970A0E4B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961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12C4-1BEC-49EE-985B-C750C4FA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7940B-A048-4A18-9794-DF96D729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317AD-20C7-4D43-BAE4-57ED6B7C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A0B8A-5CFD-46FF-8C27-579F748D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41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555D0-EDA1-4B7D-AE84-9474402C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C813E-CB95-409D-98CB-070F263E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5AB7B-5D69-4679-BA91-9E6202EE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81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8287-C57D-44BD-AB71-A37953D2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1861-BA4A-4488-8206-AD721974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837E4-4A89-4BB9-ABE9-B5449CEB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0CFA-5BF8-4F91-83D3-96E02257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31404-B16C-45AE-8670-0060691E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FEBB0-2AC7-499F-881B-F0B1726C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46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1CA0-9EB2-4807-BE62-2971FBA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8EB1-C620-48EE-8D97-90A236B3C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DF5D0-DF7E-464F-9428-DD4F43C72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4EB07-C976-47D5-AF96-15EB6147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4299B-31EF-4EC1-845C-C937B576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B75C-F794-4E53-A787-169F569D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98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9661-BF4C-4FD0-9D90-41670F28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5EF2F-1DAB-491D-9457-7DB7394CD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F5341-01D6-47AA-994D-5BE6CE7D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EE1A-D709-4CEA-853A-EFA026B0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4D21-ED6C-4FA7-80C6-A8B4A8B9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111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D9D85-B3A8-4CC7-8247-82B671EF5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D3F9A-CA67-4498-BDF3-099BC7E54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6E760-E2B9-4D2B-B275-C34E2053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5EE35-B517-46A2-AAAF-6533817C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CF10D-6025-48BA-824B-3A118C74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3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 dirty="0"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 dirty="0"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 dirty="0"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 dirty="0"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 dirty="0"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 dirty="0"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165975"/>
            <a:ext cx="1025973" cy="811032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5" y="243963"/>
            <a:ext cx="1724333" cy="472838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2541" y="4635556"/>
            <a:ext cx="639248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5" y="4225366"/>
            <a:ext cx="666115" cy="973447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38181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 dirty="0"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176999" y="137425"/>
            <a:ext cx="537861" cy="55587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8484889" y="4502991"/>
            <a:ext cx="604654" cy="578037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1861125"/>
            <a:ext cx="4221900" cy="2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66" r:id="rId6"/>
    <p:sldLayoutId id="2147483675" r:id="rId7"/>
    <p:sldLayoutId id="2147483678" r:id="rId8"/>
    <p:sldLayoutId id="2147483679" r:id="rId9"/>
    <p:sldLayoutId id="2147483680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AF2F7-9440-498B-8673-CB44E587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90C79-90FA-4C81-8FAD-FF8A3B888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54AEC-35D3-4C55-AA50-E9A80593B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CFA8-6AAD-426F-8ADE-A8FA3FAA3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6C58-42E2-4A8B-A9B1-91B6900FD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17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437750" y="1558350"/>
            <a:ext cx="6156850" cy="16039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2800" y="169566"/>
            <a:ext cx="6972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4.25.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mảnh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giấy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diện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tích</a:t>
            </a:r>
            <a:r>
              <a:rPr lang="en-US" sz="2000" dirty="0" smtClean="0">
                <a:solidFill>
                  <a:schemeClr val="tx1"/>
                </a:solidFill>
              </a:rPr>
              <a:t> 96 cm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độ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dài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12 cm. </a:t>
            </a:r>
            <a:r>
              <a:rPr lang="en-US" sz="2000" dirty="0" err="1" smtClean="0">
                <a:solidFill>
                  <a:schemeClr val="tx1"/>
                </a:solidFill>
              </a:rPr>
              <a:t>Tính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chu</a:t>
            </a:r>
            <a:r>
              <a:rPr lang="en-US" sz="2000" dirty="0" smtClean="0">
                <a:solidFill>
                  <a:schemeClr val="tx1"/>
                </a:solidFill>
              </a:rPr>
              <a:t> vi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mảnh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giấy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đó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4514" y="1694956"/>
            <a:ext cx="188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 smtClean="0"/>
              <a:t>Giải</a:t>
            </a:r>
            <a:r>
              <a:rPr lang="en-US" sz="1800" b="1" u="sng" dirty="0" smtClean="0"/>
              <a:t>.</a:t>
            </a:r>
            <a:endParaRPr lang="vi-VN" sz="18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812800" y="2119770"/>
            <a:ext cx="67691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    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96 : 12 = 8 (cm)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  2.(8 + 12) = 40 (cm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sz="2000" b="1" dirty="0" err="1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b="1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b="1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40 cm.</a:t>
            </a:r>
            <a:endParaRPr lang="en-US" sz="20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700" y="474366"/>
            <a:ext cx="777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4.26.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mảnh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vườn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20 m. </a:t>
            </a:r>
            <a:r>
              <a:rPr lang="en-US" sz="2000" dirty="0" err="1" smtClean="0">
                <a:solidFill>
                  <a:schemeClr val="tx1"/>
                </a:solidFill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</a:rPr>
              <a:t> ta </a:t>
            </a:r>
            <a:r>
              <a:rPr lang="en-US" sz="2000" dirty="0" err="1" smtClean="0">
                <a:solidFill>
                  <a:schemeClr val="tx1"/>
                </a:solidFill>
              </a:rPr>
              <a:t>làm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lối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xung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quanh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vườn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rộng</a:t>
            </a:r>
            <a:r>
              <a:rPr lang="en-US" sz="2000" dirty="0" smtClean="0">
                <a:solidFill>
                  <a:schemeClr val="tx1"/>
                </a:solidFill>
              </a:rPr>
              <a:t> 2m </a:t>
            </a:r>
            <a:r>
              <a:rPr lang="en-US" sz="2000" dirty="0" err="1" smtClean="0">
                <a:solidFill>
                  <a:schemeClr val="tx1"/>
                </a:solidFill>
              </a:rPr>
              <a:t>thuộc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vườn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Phần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còn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lại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dùng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trọt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Tính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diện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tích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trọt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mảnh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vườn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9914" y="1853467"/>
            <a:ext cx="188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 smtClean="0"/>
              <a:t>Giải</a:t>
            </a:r>
            <a:r>
              <a:rPr lang="en-US" sz="1800" b="1" u="sng" dirty="0" smtClean="0"/>
              <a:t>.</a:t>
            </a:r>
            <a:endParaRPr lang="vi-VN" sz="1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794" y="2437270"/>
            <a:ext cx="67691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trồng</a:t>
            </a:r>
            <a:r>
              <a:rPr lang="en-US" sz="2000" dirty="0"/>
              <a:t> </a:t>
            </a:r>
            <a:r>
              <a:rPr lang="en-US" sz="2000" dirty="0" err="1"/>
              <a:t>trọt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:   </a:t>
            </a:r>
          </a:p>
          <a:p>
            <a:pPr algn="ctr">
              <a:lnSpc>
                <a:spcPct val="130000"/>
              </a:lnSpc>
            </a:pPr>
            <a:r>
              <a:rPr lang="en-US" sz="2000" dirty="0"/>
              <a:t>  20 - 2 - 2 = 16 (m)</a:t>
            </a:r>
          </a:p>
          <a:p>
            <a:pPr algn="ctr">
              <a:lnSpc>
                <a:spcPct val="130000"/>
              </a:lnSpc>
            </a:pP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trồng</a:t>
            </a:r>
            <a:r>
              <a:rPr lang="en-US" sz="2000" dirty="0"/>
              <a:t> </a:t>
            </a:r>
            <a:r>
              <a:rPr lang="en-US" sz="2000" dirty="0" err="1"/>
              <a:t>trọt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vườn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     </a:t>
            </a:r>
          </a:p>
          <a:p>
            <a:pPr algn="ctr">
              <a:lnSpc>
                <a:spcPct val="130000"/>
              </a:lnSpc>
            </a:pPr>
            <a:r>
              <a:rPr lang="en-US" sz="2000" dirty="0" smtClean="0"/>
              <a:t>16 . 16 </a:t>
            </a:r>
            <a:r>
              <a:rPr lang="en-US" sz="2000" dirty="0"/>
              <a:t>= 256 (m</a:t>
            </a:r>
            <a:r>
              <a:rPr lang="en-US" sz="2000" baseline="30000" dirty="0"/>
              <a:t>2</a:t>
            </a:r>
            <a:r>
              <a:rPr lang="en-US" sz="2000" dirty="0" smtClean="0"/>
              <a:t>)</a:t>
            </a:r>
          </a:p>
          <a:p>
            <a:pPr algn="ctr">
              <a:lnSpc>
                <a:spcPct val="130000"/>
              </a:lnSpc>
            </a:pPr>
            <a:r>
              <a:rPr lang="en-US" sz="2000" b="1" dirty="0" err="1" smtClean="0"/>
              <a:t>Vậy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trồng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trọt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mảnh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vườn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/>
              <a:t> </a:t>
            </a:r>
            <a:r>
              <a:rPr lang="en-US" sz="2000" b="1" dirty="0" smtClean="0"/>
              <a:t>256 m</a:t>
            </a:r>
            <a:r>
              <a:rPr lang="en-US" sz="2000" b="1" baseline="30000" dirty="0" smtClean="0"/>
              <a:t>2</a:t>
            </a:r>
            <a:endParaRPr lang="en-US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9987" y="1637567"/>
            <a:ext cx="2665413" cy="23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767430" y="719897"/>
                <a:ext cx="7246270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1800" b="1" dirty="0" smtClean="0">
                    <a:solidFill>
                      <a:srgbClr val="0070C0"/>
                    </a:solidFill>
                  </a:rPr>
                  <a:t>4.25.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Một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mảnh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vườn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hình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chữ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nhật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chiều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dài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25 m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Chiều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rộng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chiều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dài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Người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ta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làm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hai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lối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đi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rộng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1 m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như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hình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vẽ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Phần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đất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còn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lại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dùng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để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trồng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cây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diện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tích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đất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dung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để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trồng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cây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30" y="719897"/>
                <a:ext cx="7246270" cy="1324017"/>
              </a:xfrm>
              <a:prstGeom prst="rect">
                <a:avLst/>
              </a:prstGeom>
              <a:blipFill>
                <a:blip r:embed="rId3"/>
                <a:stretch>
                  <a:fillRect l="-757" r="-673" b="-3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8450" y="2422643"/>
            <a:ext cx="2495550" cy="1590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4808" y="2017728"/>
            <a:ext cx="188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 smtClean="0"/>
              <a:t>Giải</a:t>
            </a:r>
            <a:r>
              <a:rPr lang="en-US" sz="1800" b="1" u="sng" dirty="0" smtClean="0"/>
              <a:t>.</a:t>
            </a:r>
            <a:endParaRPr lang="vi-VN" sz="18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50491" y="2386520"/>
                <a:ext cx="6717506" cy="2788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800" dirty="0" err="1"/>
                  <a:t>Chiều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rộng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mảnh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vườn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800" dirty="0"/>
                  <a:t>25.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/>
                        </m:ctrlPr>
                      </m:fPr>
                      <m:num>
                        <m:r>
                          <a:rPr lang="en-US" sz="1800" i="1"/>
                          <m:t>3</m:t>
                        </m:r>
                      </m:num>
                      <m:den>
                        <m:r>
                          <a:rPr lang="en-US" sz="1800" i="1"/>
                          <m:t>5</m:t>
                        </m:r>
                      </m:den>
                    </m:f>
                  </m:oMath>
                </a14:m>
                <a:r>
                  <a:rPr lang="en-US" sz="1800" dirty="0"/>
                  <a:t> = 15 (m)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800" dirty="0" err="1" smtClean="0"/>
                  <a:t>Chiều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dài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mảnh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800" dirty="0"/>
                  <a:t>(25 - 1) : 2 = 12 (m)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800" dirty="0" err="1"/>
                  <a:t>Chiều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rộng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mảnh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800" dirty="0"/>
                  <a:t>(15 - 1) : 2 = 7 (m</a:t>
                </a:r>
                <a:r>
                  <a:rPr lang="en-US" sz="1800" dirty="0" smtClean="0"/>
                  <a:t>)</a:t>
                </a:r>
              </a:p>
              <a:p>
                <a:pPr algn="ctr"/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diện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tích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để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trồng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cây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/>
                <a:r>
                  <a:rPr lang="en-US" sz="1800" dirty="0"/>
                  <a:t>4</a:t>
                </a:r>
                <a:r>
                  <a:rPr lang="en-US" sz="1800" dirty="0" smtClean="0"/>
                  <a:t>. (7.12) </a:t>
                </a:r>
                <a:r>
                  <a:rPr lang="en-US" sz="1800" dirty="0"/>
                  <a:t>= </a:t>
                </a:r>
                <a:r>
                  <a:rPr lang="en-US" sz="1800" b="1" dirty="0"/>
                  <a:t>336 (m</a:t>
                </a:r>
                <a:r>
                  <a:rPr lang="en-US" sz="1800" b="1" baseline="30000" dirty="0"/>
                  <a:t>2</a:t>
                </a:r>
                <a:r>
                  <a:rPr lang="en-US" sz="1800" b="1" dirty="0" smtClean="0"/>
                  <a:t>)</a:t>
                </a:r>
                <a:endParaRPr lang="en-US" sz="1800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1" y="2386520"/>
                <a:ext cx="6717506" cy="2788456"/>
              </a:xfrm>
              <a:prstGeom prst="rect">
                <a:avLst/>
              </a:prstGeom>
              <a:blipFill>
                <a:blip r:embed="rId5"/>
                <a:stretch>
                  <a:fillRect b="-2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charRg st="4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charRg st="4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" grpId="0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 descr="O-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16440" r="14776" b="10264"/>
          <a:stretch/>
        </p:blipFill>
        <p:spPr bwMode="auto">
          <a:xfrm>
            <a:off x="-228600" y="725593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63" y="915080"/>
            <a:ext cx="2601031" cy="26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80" y="3902088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vuông</a:t>
            </a:r>
            <a:endParaRPr lang="en-US" sz="1800" kern="1200" baseline="300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bình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hành</a:t>
            </a:r>
            <a:endParaRPr lang="en-US" sz="1800" kern="1200" baseline="300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chữ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nhật</a:t>
            </a:r>
            <a:endParaRPr lang="en-US" sz="1800" kern="1200" baseline="300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42266" y="4545319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thoi</a:t>
            </a:r>
            <a:endParaRPr lang="en-US" sz="1800" kern="1200" baseline="300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66A1EE-E627-4ACC-B893-05BE78BB43D8}"/>
              </a:ext>
            </a:extLst>
          </p:cNvPr>
          <p:cNvSpPr txBox="1"/>
          <p:nvPr/>
        </p:nvSpPr>
        <p:spPr>
          <a:xfrm>
            <a:off x="934300" y="2766237"/>
            <a:ext cx="7275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83036" y="2978126"/>
            <a:ext cx="70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thang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cân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8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u hoi c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828216" y="4454516"/>
                <a:ext cx="3487814" cy="768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68" lvl="0" indent="-257168" defTabSz="685783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800" kern="1200" dirty="0" smtClean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1800" kern="12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kern="120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kern="120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kern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 + b</a:t>
                </a:r>
                <a:r>
                  <a:rPr lang="en-US" sz="1800" kern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).h</a:t>
                </a:r>
                <a:endParaRPr lang="en-US" sz="18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57168" indent="-257168" defTabSz="685783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endParaRPr lang="en-US" sz="1800" kern="1200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cau hoi c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16" y="4454516"/>
                <a:ext cx="3487814" cy="768095"/>
              </a:xfrm>
              <a:prstGeom prst="rect">
                <a:avLst/>
              </a:prstGeom>
              <a:blipFill>
                <a:blip r:embed="rId11"/>
                <a:stretch>
                  <a:fillRect l="-12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80" y="3897872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 = a</a:t>
            </a:r>
            <a:r>
              <a:rPr lang="en-US" sz="1800" kern="1200" baseline="300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endParaRPr lang="en-US" sz="1800" kern="1200" baseline="300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 = a . b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4826680" y="4446225"/>
                <a:ext cx="3487814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68" indent="-257168" defTabSz="685783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800" kern="1200" dirty="0" smtClean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18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2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kern="12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kern="12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kern="1200" baseline="300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. a .h</a:t>
                </a:r>
                <a:endParaRPr lang="en-US" sz="1800" kern="1200" baseline="300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80" y="4446225"/>
                <a:ext cx="3487814" cy="483466"/>
              </a:xfrm>
              <a:prstGeom prst="rect">
                <a:avLst/>
              </a:prstGeom>
              <a:blipFill>
                <a:blip r:embed="rId12"/>
                <a:stretch>
                  <a:fillRect l="-1224" b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53114" y="2805633"/>
            <a:ext cx="7037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r>
              <a:rPr lang="en-US" sz="21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1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3. </a:t>
            </a:r>
            <a:r>
              <a:rPr lang="en-US" sz="21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1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cạnh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10cm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chiều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tương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4cm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08" indent="-214308" algn="ctr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08" indent="-214308" algn="ctr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80" y="4545318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 cm</a:t>
            </a:r>
            <a:r>
              <a:rPr lang="en-US" sz="1800" kern="1200" baseline="300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80" y="3897871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40cm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4749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28cm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29507" y="4545318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14cm</a:t>
            </a:r>
            <a:r>
              <a:rPr lang="en-US" sz="1800" kern="1200" baseline="300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14433" y="2901705"/>
            <a:ext cx="793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 Tam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cân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chéo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9507" y="3897873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80" y="3897873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80" y="4545319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500" y="190500"/>
            <a:ext cx="53086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500" y="867936"/>
            <a:ext cx="8331200" cy="402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1. 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Nhiệm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vụ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cá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nhân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+mn-lt"/>
                <a:ea typeface="Calibri" panose="020F0502020204030204" pitchFamily="34" charset="0"/>
              </a:rPr>
              <a:t>- Học thuộc kĩ lại các công thức tính chu vi, diện tích các hình.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Xem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Ôn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chương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IV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4.30; 4.31; 4.32; 4.33; 4.35.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2.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Nhiệm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vụ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theo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tổ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Thiết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kế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sơ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tư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duy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theo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sáng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riêng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mỗi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nhóm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18 -&gt;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20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trình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bày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giấy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A0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hoặc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A1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báo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cáo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buổi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sau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704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60"/>
          <p:cNvSpPr/>
          <p:nvPr/>
        </p:nvSpPr>
        <p:spPr>
          <a:xfrm>
            <a:off x="1709078" y="966200"/>
            <a:ext cx="6206700" cy="293100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60"/>
          <p:cNvSpPr/>
          <p:nvPr/>
        </p:nvSpPr>
        <p:spPr>
          <a:xfrm>
            <a:off x="1558422" y="1117984"/>
            <a:ext cx="6206700" cy="293100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61278" y="1702814"/>
            <a:ext cx="5702300" cy="16094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BẠN ĐÃ CHÚ Ý BÀI GIẢNG!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3105587" y="0"/>
            <a:ext cx="3056175" cy="61572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2512" y="762782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/>
              <a:t>Em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hãy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hoàn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thành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vào</a:t>
            </a:r>
            <a:r>
              <a:rPr lang="en-US" sz="1800" i="1" dirty="0" smtClean="0"/>
              <a:t> </a:t>
            </a:r>
            <a:r>
              <a:rPr lang="en-US" sz="1800" b="1" i="1" dirty="0" err="1" smtClean="0"/>
              <a:t>phiếu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bài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tập</a:t>
            </a:r>
            <a:r>
              <a:rPr lang="en-US" sz="1800" i="1" dirty="0" smtClean="0"/>
              <a:t>.</a:t>
            </a:r>
            <a:endParaRPr lang="vi-VN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944356" y="695179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PHIẾU BÀI TẬP</a:t>
            </a:r>
            <a:endParaRPr lang="vi-VN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0562" y="1094507"/>
            <a:ext cx="93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1. </a:t>
            </a:r>
            <a:r>
              <a:rPr lang="en-US" sz="1800" b="1" dirty="0" err="1" smtClean="0"/>
              <a:t>Nối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0374" y="1279173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Tam </a:t>
            </a:r>
            <a:r>
              <a:rPr lang="en-US" sz="1800" dirty="0" err="1" smtClean="0"/>
              <a:t>giác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endParaRPr lang="vi-VN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630374" y="1839581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vuông</a:t>
            </a:r>
            <a:endParaRPr lang="vi-VN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630374" y="2357111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Lục</a:t>
            </a:r>
            <a:r>
              <a:rPr lang="en-US" sz="1800" dirty="0" smtClean="0"/>
              <a:t> </a:t>
            </a:r>
            <a:r>
              <a:rPr lang="en-US" sz="1800" dirty="0" err="1" smtClean="0"/>
              <a:t>giác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endParaRPr lang="vi-VN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630374" y="2864846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endParaRPr lang="vi-VN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0374" y="3382376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thoi</a:t>
            </a:r>
            <a:endParaRPr lang="vi-VN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630374" y="3899906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bình</a:t>
            </a:r>
            <a:r>
              <a:rPr lang="en-US" sz="1800" dirty="0" smtClean="0"/>
              <a:t> </a:t>
            </a:r>
            <a:r>
              <a:rPr lang="en-US" sz="1800" dirty="0" err="1" smtClean="0"/>
              <a:t>hành</a:t>
            </a:r>
            <a:endParaRPr lang="vi-VN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630374" y="4473849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Hình</a:t>
            </a:r>
            <a:r>
              <a:rPr lang="en-US" sz="1800" dirty="0" smtClean="0"/>
              <a:t> thang </a:t>
            </a:r>
            <a:r>
              <a:rPr lang="en-US" sz="1800" dirty="0" err="1" smtClean="0"/>
              <a:t>cân</a:t>
            </a:r>
            <a:endParaRPr lang="vi-VN" sz="1800" dirty="0"/>
          </a:p>
        </p:txBody>
      </p:sp>
      <p:sp>
        <p:nvSpPr>
          <p:cNvPr id="7" name="Isosceles Triangle 6"/>
          <p:cNvSpPr/>
          <p:nvPr/>
        </p:nvSpPr>
        <p:spPr>
          <a:xfrm>
            <a:off x="7121819" y="3215371"/>
            <a:ext cx="1066800" cy="754616"/>
          </a:xfrm>
          <a:prstGeom prst="triangle">
            <a:avLst>
              <a:gd name="adj" fmla="val 4758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6</a:t>
            </a:r>
            <a:endParaRPr lang="vi-VN" sz="1800" dirty="0">
              <a:solidFill>
                <a:schemeClr val="bg1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1538483" y="4038345"/>
            <a:ext cx="973667" cy="87100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3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62217" y="4269238"/>
            <a:ext cx="640080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7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8359" y="1890100"/>
            <a:ext cx="1153919" cy="488951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7121819" y="1303146"/>
            <a:ext cx="1213773" cy="540808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4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367435" y="2726443"/>
            <a:ext cx="1315765" cy="87600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2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7062551" y="2237255"/>
            <a:ext cx="1126068" cy="627591"/>
          </a:xfrm>
          <a:prstGeom prst="trapezoid">
            <a:avLst>
              <a:gd name="adj" fmla="val 371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5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18" idx="3"/>
            <a:endCxn id="11" idx="1"/>
          </p:cNvCxnSpPr>
          <p:nvPr/>
        </p:nvCxnSpPr>
        <p:spPr>
          <a:xfrm>
            <a:off x="2602278" y="2134576"/>
            <a:ext cx="1028096" cy="91493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2" idx="1"/>
          </p:cNvCxnSpPr>
          <p:nvPr/>
        </p:nvCxnSpPr>
        <p:spPr>
          <a:xfrm>
            <a:off x="2662226" y="3164444"/>
            <a:ext cx="968148" cy="40259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1"/>
          </p:cNvCxnSpPr>
          <p:nvPr/>
        </p:nvCxnSpPr>
        <p:spPr>
          <a:xfrm flipV="1">
            <a:off x="2460282" y="2541777"/>
            <a:ext cx="1170092" cy="1932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3" idx="3"/>
          </p:cNvCxnSpPr>
          <p:nvPr/>
        </p:nvCxnSpPr>
        <p:spPr>
          <a:xfrm flipH="1">
            <a:off x="5636974" y="1795564"/>
            <a:ext cx="1725243" cy="228900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2"/>
            <a:endCxn id="14" idx="3"/>
          </p:cNvCxnSpPr>
          <p:nvPr/>
        </p:nvCxnSpPr>
        <p:spPr>
          <a:xfrm flipH="1">
            <a:off x="5636974" y="2864846"/>
            <a:ext cx="1988611" cy="17936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1"/>
            <a:endCxn id="5" idx="3"/>
          </p:cNvCxnSpPr>
          <p:nvPr/>
        </p:nvCxnSpPr>
        <p:spPr>
          <a:xfrm flipH="1" flipV="1">
            <a:off x="5636974" y="1463839"/>
            <a:ext cx="1738642" cy="212884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1"/>
            <a:endCxn id="9" idx="3"/>
          </p:cNvCxnSpPr>
          <p:nvPr/>
        </p:nvCxnSpPr>
        <p:spPr>
          <a:xfrm flipH="1" flipV="1">
            <a:off x="5636974" y="2024247"/>
            <a:ext cx="1725243" cy="25650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3101" y="-38958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Em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hãy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hoàn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thiện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bảng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sau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: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73101" y="343933"/>
            <a:ext cx="7823199" cy="4750537"/>
            <a:chOff x="673101" y="305833"/>
            <a:chExt cx="7823199" cy="4750537"/>
          </a:xfrm>
        </p:grpSpPr>
        <p:graphicFrame>
          <p:nvGraphicFramePr>
            <p:cNvPr id="3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5802009"/>
                </p:ext>
              </p:extLst>
            </p:nvPr>
          </p:nvGraphicFramePr>
          <p:xfrm>
            <a:off x="673101" y="305833"/>
            <a:ext cx="7823199" cy="4724718"/>
          </p:xfrm>
          <a:graphic>
            <a:graphicData uri="http://schemas.openxmlformats.org/drawingml/2006/table">
              <a:tbl>
                <a:tblPr firstRow="1" bandRow="1"/>
                <a:tblGrid>
                  <a:gridCol w="247649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654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6924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5047"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1400" dirty="0" err="1" smtClean="0"/>
                          <a:t>Hình</a:t>
                        </a:r>
                        <a:endPara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 anchor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en-US" sz="1400" dirty="0" err="1" smtClean="0"/>
                          <a:t>Công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thức</a:t>
                        </a:r>
                        <a:endParaRPr lang="en-US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5047">
                  <a:tc vMerge="1"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 dirty="0" smtClean="0"/>
                          <a:t>Chu vi</a:t>
                        </a:r>
                        <a:endParaRPr lang="en-US" sz="1400" b="1" dirty="0"/>
                      </a:p>
                    </a:txBody>
                    <a:tcPr marT="34290" marB="34290"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b="1" dirty="0" err="1" smtClean="0"/>
                          <a:t>Diện</a:t>
                        </a:r>
                        <a:r>
                          <a:rPr lang="en-US" sz="1400" b="1" baseline="0" dirty="0" smtClean="0"/>
                          <a:t> </a:t>
                        </a:r>
                        <a:r>
                          <a:rPr lang="en-US" sz="1400" b="1" baseline="0" dirty="0" err="1" smtClean="0"/>
                          <a:t>tích</a:t>
                        </a:r>
                        <a:endParaRPr lang="en-US" sz="1400" b="1" dirty="0"/>
                      </a:p>
                    </a:txBody>
                    <a:tcPr marT="34290" marB="34290"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292248832"/>
                    </a:ext>
                  </a:extLst>
                </a:tr>
                <a:tr h="899478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err="1" smtClean="0"/>
                          <a:t>Hình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vuông</a:t>
                        </a:r>
                        <a:endParaRPr lang="en-US" sz="1400" baseline="0" dirty="0" smtClean="0"/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dirty="0"/>
                      </a:p>
                    </a:txBody>
                    <a:tcPr marT="34290" marB="34290"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899478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err="1" smtClean="0"/>
                          <a:t>Hình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chữ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nhật</a:t>
                        </a:r>
                        <a:endParaRPr lang="en-US" sz="1400" baseline="0" dirty="0" smtClean="0"/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baseline="0" dirty="0" smtClean="0"/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dirty="0" smtClean="0"/>
                      </a:p>
                      <a:p>
                        <a:pPr algn="ctr"/>
                        <a:endPara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691335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err="1" smtClean="0"/>
                          <a:t>Hình</a:t>
                        </a:r>
                        <a:r>
                          <a:rPr lang="en-US" sz="1400" baseline="0" dirty="0" smtClean="0"/>
                          <a:t> thang </a:t>
                        </a:r>
                        <a:r>
                          <a:rPr lang="en-US" sz="1400" baseline="0" dirty="0" err="1" smtClean="0"/>
                          <a:t>cân</a:t>
                        </a:r>
                        <a:endParaRPr lang="en-US" sz="1400" baseline="0" dirty="0" smtClean="0"/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dirty="0" smtClean="0"/>
                      </a:p>
                      <a:p>
                        <a:pPr algn="ctr"/>
                        <a:endPara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b="1" dirty="0"/>
                      </a:p>
                    </a:txBody>
                    <a:tcPr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692387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err="1" smtClean="0"/>
                          <a:t>Hình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bình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hành</a:t>
                        </a:r>
                        <a:endParaRPr lang="en-US" sz="1400" baseline="0" dirty="0" smtClean="0"/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dirty="0" smtClean="0"/>
                      </a:p>
                      <a:p>
                        <a:pPr algn="ctr"/>
                        <a:endPara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 smtClean="0"/>
                      </a:p>
                      <a:p>
                        <a:pPr algn="ctr"/>
                        <a:endParaRPr lang="en-US" sz="1400" dirty="0" smtClean="0"/>
                      </a:p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89947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err="1" smtClean="0"/>
                          <a:t>Hình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thoi</a:t>
                        </a:r>
                        <a:r>
                          <a:rPr lang="en-US" sz="1400" baseline="0" dirty="0" smtClean="0"/>
                          <a:t> </a:t>
                        </a:r>
                        <a:endParaRPr lang="en-US" sz="1400" baseline="0" dirty="0" smtClean="0"/>
                      </a:p>
                      <a:p>
                        <a:pPr algn="ctr"/>
                        <a:endParaRPr lang="en-US" sz="1400" baseline="0" dirty="0" smtClean="0"/>
                      </a:p>
                      <a:p>
                        <a:pPr algn="ctr"/>
                        <a:endPara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smtClean="0"/>
                          <a:t>  </a:t>
                        </a:r>
                        <a:endParaRPr lang="en-US" sz="1400" dirty="0"/>
                      </a:p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1320800" y="1181100"/>
              <a:ext cx="841169" cy="548640"/>
              <a:chOff x="1320800" y="1244600"/>
              <a:chExt cx="841169" cy="54864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13329" y="1244600"/>
                <a:ext cx="548640" cy="548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320800" y="1377140"/>
                <a:ext cx="394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vi-VN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320800" y="2116907"/>
              <a:ext cx="1181101" cy="683105"/>
              <a:chOff x="1320800" y="1244600"/>
              <a:chExt cx="1181101" cy="6831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13329" y="1244600"/>
                <a:ext cx="888572" cy="44031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20800" y="1377140"/>
                <a:ext cx="394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vi-VN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88078" y="1619928"/>
                <a:ext cx="394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vi-VN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431578" y="2846640"/>
              <a:ext cx="1311051" cy="580936"/>
              <a:chOff x="1413868" y="3010873"/>
              <a:chExt cx="1311051" cy="58093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613329" y="3203565"/>
                <a:ext cx="756491" cy="343401"/>
                <a:chOff x="1525716" y="3060199"/>
                <a:chExt cx="815769" cy="435793"/>
              </a:xfrm>
            </p:grpSpPr>
            <p:sp>
              <p:nvSpPr>
                <p:cNvPr id="12" name="Trapezoid 11"/>
                <p:cNvSpPr/>
                <p:nvPr/>
              </p:nvSpPr>
              <p:spPr>
                <a:xfrm>
                  <a:off x="1525716" y="3060199"/>
                  <a:ext cx="815769" cy="435793"/>
                </a:xfrm>
                <a:prstGeom prst="trapezoid">
                  <a:avLst>
                    <a:gd name="adj" fmla="val 42826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714929" y="3060199"/>
                  <a:ext cx="0" cy="43579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1720781" y="3390899"/>
                  <a:ext cx="109728" cy="10509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887008" y="3010873"/>
                <a:ext cx="3941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</a:t>
                </a:r>
                <a:endParaRPr lang="vi-VN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10734" y="3223450"/>
                <a:ext cx="3941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h</a:t>
                </a:r>
                <a:endParaRPr lang="vi-VN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39008" y="3314810"/>
                <a:ext cx="3941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</a:t>
                </a:r>
                <a:endParaRPr lang="vi-VN" sz="12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13868" y="3245558"/>
                <a:ext cx="3941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</a:t>
                </a:r>
                <a:endParaRPr lang="vi-VN" sz="1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330790" y="3214653"/>
                <a:ext cx="3941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d</a:t>
                </a:r>
                <a:endParaRPr lang="vi-VN" sz="12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397794" y="3669485"/>
              <a:ext cx="928921" cy="414608"/>
              <a:chOff x="1361732" y="3872284"/>
              <a:chExt cx="928921" cy="41460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361732" y="3892920"/>
                <a:ext cx="928921" cy="393972"/>
                <a:chOff x="9095972" y="2263708"/>
                <a:chExt cx="6553201" cy="2832204"/>
              </a:xfrm>
            </p:grpSpPr>
            <p:sp>
              <p:nvSpPr>
                <p:cNvPr id="28" name="Parallelogram 27"/>
                <p:cNvSpPr/>
                <p:nvPr/>
              </p:nvSpPr>
              <p:spPr>
                <a:xfrm>
                  <a:off x="9095972" y="2362806"/>
                  <a:ext cx="6553201" cy="2733106"/>
                </a:xfrm>
                <a:prstGeom prst="parallelogram">
                  <a:avLst>
                    <a:gd name="adj" fmla="val 51538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0587640" y="2263708"/>
                  <a:ext cx="0" cy="2629392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ctangle 29"/>
                <p:cNvSpPr/>
                <p:nvPr/>
              </p:nvSpPr>
              <p:spPr>
                <a:xfrm>
                  <a:off x="10677234" y="4413108"/>
                  <a:ext cx="609598" cy="657348"/>
                </a:xfrm>
                <a:prstGeom prst="rect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1537833" y="3879266"/>
                <a:ext cx="126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vi-VN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38450" y="3872284"/>
                <a:ext cx="126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vi-VN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361732" y="3946724"/>
                <a:ext cx="126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vi-VN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479765" y="4434550"/>
              <a:ext cx="1296403" cy="621820"/>
              <a:chOff x="1484567" y="4571051"/>
              <a:chExt cx="1296403" cy="6218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484567" y="4571051"/>
                <a:ext cx="907765" cy="484037"/>
                <a:chOff x="5867400" y="4776796"/>
                <a:chExt cx="6553200" cy="3182070"/>
              </a:xfrm>
            </p:grpSpPr>
            <p:sp>
              <p:nvSpPr>
                <p:cNvPr id="35" name="Diamond 34"/>
                <p:cNvSpPr/>
                <p:nvPr/>
              </p:nvSpPr>
              <p:spPr>
                <a:xfrm>
                  <a:off x="5867400" y="4776796"/>
                  <a:ext cx="6553200" cy="3182070"/>
                </a:xfrm>
                <a:prstGeom prst="diamond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9143996" y="4931180"/>
                  <a:ext cx="1371598" cy="240451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/>
                <p:cNvSpPr/>
                <p:nvPr/>
              </p:nvSpPr>
              <p:spPr>
                <a:xfrm rot="20090079">
                  <a:off x="10362435" y="6684847"/>
                  <a:ext cx="460301" cy="47035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735910" y="4572593"/>
                <a:ext cx="213690" cy="28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vi-VN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159377" y="4915872"/>
                <a:ext cx="6215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vi-VN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3668149" y="1166155"/>
            <a:ext cx="183310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</a:t>
            </a:r>
            <a:endParaRPr lang="en-U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46960" y="1154635"/>
            <a:ext cx="1833102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 = a</a:t>
            </a:r>
            <a:r>
              <a:rPr lang="en-US" sz="1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5998" y="2041283"/>
            <a:ext cx="1833102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 (a + b) .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81149" y="2047225"/>
            <a:ext cx="1833102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 = a . b</a:t>
            </a:r>
            <a:endParaRPr lang="vi-V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30464" y="2884740"/>
            <a:ext cx="22015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 a + b + c +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6197604" y="2776256"/>
                <a:ext cx="1833102" cy="55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 + b) . h</a:t>
                </a:r>
                <a:endParaRPr lang="vi-VN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4" y="2776256"/>
                <a:ext cx="1833102" cy="550920"/>
              </a:xfrm>
              <a:prstGeom prst="rect">
                <a:avLst/>
              </a:prstGeom>
              <a:blipFill>
                <a:blip r:embed="rId2"/>
                <a:stretch>
                  <a:fillRect l="-3000" r="-2667" b="-54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530464" y="3633550"/>
            <a:ext cx="22015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+ b) . 2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23353" y="3661997"/>
            <a:ext cx="220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a.h</a:t>
            </a:r>
            <a:endParaRPr lang="vi-V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39873" y="4507820"/>
            <a:ext cx="22015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. 4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6035092" y="4105263"/>
                <a:ext cx="2201547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1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a.h</a:t>
                </a:r>
                <a:endParaRPr lang="vi-VN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92" y="4105263"/>
                <a:ext cx="2201547" cy="491096"/>
              </a:xfrm>
              <a:prstGeom prst="rect">
                <a:avLst/>
              </a:prstGeom>
              <a:blipFill>
                <a:blip r:embed="rId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 flipV="1">
            <a:off x="1472138" y="4706822"/>
            <a:ext cx="9144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31390" y="4472650"/>
            <a:ext cx="0" cy="484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465371" y="4541247"/>
            <a:ext cx="46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</a:t>
            </a:r>
            <a:endParaRPr lang="vi-VN" dirty="0">
              <a:solidFill>
                <a:srgbClr val="C0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933647" y="4452572"/>
            <a:ext cx="76462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44798" y="4972358"/>
            <a:ext cx="76462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465372" y="4452572"/>
            <a:ext cx="0" cy="5402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460218" y="4681064"/>
            <a:ext cx="0" cy="31180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374618" y="4708196"/>
            <a:ext cx="0" cy="31180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804312" y="4905608"/>
            <a:ext cx="286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</a:t>
            </a:r>
            <a:endParaRPr lang="vi-VN" dirty="0">
              <a:solidFill>
                <a:srgbClr val="C0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447518" y="4997822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6035092" y="4586957"/>
                <a:ext cx="2201547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1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m.n</a:t>
                </a:r>
                <a:endParaRPr lang="vi-VN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92" y="4586957"/>
                <a:ext cx="2201547" cy="491096"/>
              </a:xfrm>
              <a:prstGeom prst="rect">
                <a:avLst/>
              </a:prstGeom>
              <a:blipFill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30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uiExpand="1" build="allAtOnce"/>
      <p:bldP spid="43" grpId="0" uiExpand="1" build="allAtOnce"/>
      <p:bldP spid="45" grpId="0" uiExpand="1" build="allAtOnce"/>
      <p:bldP spid="46" grpId="0" uiExpand="1" build="allAtOnce"/>
      <p:bldP spid="49" grpId="0" uiExpand="1" build="allAtOnce"/>
      <p:bldP spid="50" grpId="0" uiExpand="1" build="allAtOnce"/>
      <p:bldP spid="51" grpId="0" uiExpand="1" build="allAtOnce"/>
      <p:bldP spid="54" grpId="0" uiExpand="1" build="allAtOnce"/>
      <p:bldP spid="56" grpId="0" uiExpand="1" build="allAtOnce"/>
      <p:bldP spid="57" grpId="0" uiExpand="1" build="allAtOnce"/>
      <p:bldP spid="62" grpId="0"/>
      <p:bldP spid="71" grpId="0"/>
      <p:bldP spid="74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5700" y="88901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B050"/>
                </a:solidFill>
              </a:rPr>
              <a:t>Ví</a:t>
            </a: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</a:rPr>
              <a:t>dụ</a:t>
            </a:r>
            <a:r>
              <a:rPr lang="en-US" sz="1800" b="1" dirty="0" smtClean="0">
                <a:solidFill>
                  <a:srgbClr val="00B050"/>
                </a:solidFill>
              </a:rPr>
              <a:t> 1</a:t>
            </a:r>
            <a:endParaRPr lang="vi-VN" sz="1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00" y="478542"/>
            <a:ext cx="798830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ngôi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bãi</a:t>
            </a:r>
            <a:r>
              <a:rPr lang="en-US" sz="1800" dirty="0" smtClean="0"/>
              <a:t> </a:t>
            </a:r>
            <a:r>
              <a:rPr lang="en-US" sz="1800" dirty="0" err="1" smtClean="0"/>
              <a:t>cỏ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quanh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bên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584200" y="927235"/>
            <a:ext cx="798830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/>
              <a:t>a) </a:t>
            </a: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bãi</a:t>
            </a:r>
            <a:r>
              <a:rPr lang="en-US" sz="1800" dirty="0" smtClean="0"/>
              <a:t> </a:t>
            </a:r>
            <a:r>
              <a:rPr lang="en-US" sz="1800" dirty="0" err="1" smtClean="0"/>
              <a:t>cỏ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584200" y="1463060"/>
            <a:ext cx="79883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/>
              <a:t>b</a:t>
            </a:r>
            <a:r>
              <a:rPr lang="en-US" sz="1800" dirty="0" smtClean="0"/>
              <a:t>)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túi</a:t>
            </a:r>
            <a:r>
              <a:rPr lang="en-US" sz="1800" dirty="0" smtClean="0"/>
              <a:t> </a:t>
            </a:r>
            <a:r>
              <a:rPr lang="en-US" sz="1800" dirty="0" err="1" smtClean="0"/>
              <a:t>hạt</a:t>
            </a:r>
            <a:r>
              <a:rPr lang="en-US" sz="1800" dirty="0" smtClean="0"/>
              <a:t> </a:t>
            </a:r>
            <a:r>
              <a:rPr lang="en-US" sz="1800" dirty="0" err="1" smtClean="0"/>
              <a:t>giống</a:t>
            </a:r>
            <a:r>
              <a:rPr lang="en-US" sz="1800" dirty="0" smtClean="0"/>
              <a:t> </a:t>
            </a:r>
            <a:r>
              <a:rPr lang="en-US" sz="1800" dirty="0" err="1" smtClean="0"/>
              <a:t>cỏ</a:t>
            </a:r>
            <a:r>
              <a:rPr lang="en-US" sz="1800" dirty="0" smtClean="0"/>
              <a:t> </a:t>
            </a:r>
            <a:r>
              <a:rPr lang="en-US" sz="1800" dirty="0" err="1" smtClean="0"/>
              <a:t>gieo</a:t>
            </a:r>
            <a:r>
              <a:rPr lang="en-US" sz="1800" dirty="0" smtClean="0"/>
              <a:t> </a:t>
            </a:r>
            <a:r>
              <a:rPr lang="en-US" sz="1800" dirty="0" err="1" smtClean="0"/>
              <a:t>vừa</a:t>
            </a:r>
            <a:r>
              <a:rPr lang="en-US" sz="1800" dirty="0" smtClean="0"/>
              <a:t> </a:t>
            </a:r>
            <a:r>
              <a:rPr lang="en-US" sz="1800" dirty="0" err="1" smtClean="0"/>
              <a:t>đủ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33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 err="1" smtClean="0"/>
              <a:t>đất</a:t>
            </a:r>
            <a:r>
              <a:rPr lang="en-US" sz="1800" dirty="0" smtClean="0"/>
              <a:t>, </a:t>
            </a:r>
            <a:r>
              <a:rPr lang="en-US" sz="1800" dirty="0" err="1" smtClean="0"/>
              <a:t>thì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 </a:t>
            </a:r>
            <a:r>
              <a:rPr lang="en-US" sz="1800" dirty="0" err="1" smtClean="0"/>
              <a:t>túi</a:t>
            </a:r>
            <a:r>
              <a:rPr lang="en-US" sz="1800" dirty="0" smtClean="0"/>
              <a:t> </a:t>
            </a:r>
            <a:r>
              <a:rPr lang="en-US" sz="1800" dirty="0" err="1" smtClean="0"/>
              <a:t>hạt</a:t>
            </a:r>
            <a:r>
              <a:rPr lang="en-US" sz="1800" dirty="0" smtClean="0"/>
              <a:t> </a:t>
            </a:r>
            <a:r>
              <a:rPr lang="en-US" sz="1800" dirty="0" err="1" smtClean="0"/>
              <a:t>giống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gieo</a:t>
            </a:r>
            <a:r>
              <a:rPr lang="en-US" sz="1800" dirty="0" smtClean="0"/>
              <a:t> </a:t>
            </a:r>
            <a:r>
              <a:rPr lang="en-US" sz="1800" dirty="0" err="1" smtClean="0"/>
              <a:t>hết</a:t>
            </a:r>
            <a:r>
              <a:rPr lang="en-US" sz="1800" dirty="0" smtClean="0"/>
              <a:t> </a:t>
            </a:r>
            <a:r>
              <a:rPr lang="en-US" sz="1800" dirty="0" err="1" smtClean="0"/>
              <a:t>bãi</a:t>
            </a:r>
            <a:r>
              <a:rPr lang="en-US" sz="1800" dirty="0" smtClean="0"/>
              <a:t> </a:t>
            </a:r>
            <a:r>
              <a:rPr lang="en-US" sz="1800" dirty="0" err="1" smtClean="0"/>
              <a:t>cỏ</a:t>
            </a:r>
            <a:r>
              <a:rPr lang="en-US" sz="1800" dirty="0" smtClean="0"/>
              <a:t>?</a:t>
            </a:r>
            <a:endParaRPr lang="vi-VN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3257550" y="2146768"/>
            <a:ext cx="132080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dirty="0" err="1" smtClean="0"/>
              <a:t>Giải</a:t>
            </a:r>
            <a:r>
              <a:rPr lang="en-US" sz="1800" b="1" dirty="0" smtClean="0"/>
              <a:t>. </a:t>
            </a:r>
            <a:endParaRPr lang="vi-VN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0" y="2510000"/>
                <a:ext cx="7988300" cy="96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800" dirty="0" err="1"/>
                  <a:t>Diện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tích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cả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bãi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cỏ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 smtClean="0"/>
                  <a:t>:</a:t>
                </a: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30+42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 24=864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/>
                  <a:t>(m</a:t>
                </a:r>
                <a:r>
                  <a:rPr lang="en-US" sz="1800" baseline="30000" dirty="0" smtClean="0"/>
                  <a:t>2</a:t>
                </a:r>
                <a:r>
                  <a:rPr lang="en-US" sz="1800" dirty="0" smtClean="0"/>
                  <a:t>).</a:t>
                </a:r>
                <a:endParaRPr lang="vi-VN" sz="18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10000"/>
                <a:ext cx="7988300" cy="960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-273051" y="3361640"/>
            <a:ext cx="79883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khu</a:t>
            </a:r>
            <a:r>
              <a:rPr lang="en-US" sz="1800" dirty="0" smtClean="0"/>
              <a:t> </a:t>
            </a:r>
            <a:r>
              <a:rPr lang="en-US" sz="1800" dirty="0" err="1" smtClean="0"/>
              <a:t>đất</a:t>
            </a:r>
            <a:r>
              <a:rPr lang="en-US" sz="1800" dirty="0" smtClean="0"/>
              <a:t> </a:t>
            </a:r>
            <a:r>
              <a:rPr lang="en-US" sz="1800" dirty="0" err="1" smtClean="0"/>
              <a:t>làm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 </a:t>
            </a:r>
            <a:endParaRPr lang="en-US" sz="1800" dirty="0" smtClean="0"/>
          </a:p>
          <a:p>
            <a:pPr algn="ctr">
              <a:lnSpc>
                <a:spcPct val="130000"/>
              </a:lnSpc>
            </a:pPr>
            <a:r>
              <a:rPr lang="en-US" sz="1800" dirty="0" smtClean="0"/>
              <a:t>15.18 </a:t>
            </a:r>
            <a:r>
              <a:rPr lang="en-US" sz="1800" dirty="0" smtClean="0"/>
              <a:t>= 270 (m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  <a:endParaRPr lang="vi-VN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584200" y="4152011"/>
            <a:ext cx="798830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cả</a:t>
            </a:r>
            <a:r>
              <a:rPr lang="en-US" sz="1800" dirty="0" smtClean="0"/>
              <a:t> </a:t>
            </a:r>
            <a:r>
              <a:rPr lang="en-US" sz="1800" dirty="0" err="1" smtClean="0"/>
              <a:t>bãi</a:t>
            </a:r>
            <a:r>
              <a:rPr lang="en-US" sz="1800" dirty="0" smtClean="0"/>
              <a:t> </a:t>
            </a:r>
            <a:r>
              <a:rPr lang="en-US" sz="1800" dirty="0" err="1" smtClean="0"/>
              <a:t>cỏ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 864 – 270 = 594 (m</a:t>
            </a:r>
            <a:r>
              <a:rPr lang="en-US" sz="1800" baseline="30000" dirty="0" smtClean="0"/>
              <a:t>2</a:t>
            </a:r>
            <a:r>
              <a:rPr lang="en-US" sz="1800" dirty="0"/>
              <a:t>)</a:t>
            </a:r>
            <a:endParaRPr lang="vi-VN" sz="1800" dirty="0"/>
          </a:p>
        </p:txBody>
      </p:sp>
      <p:sp>
        <p:nvSpPr>
          <p:cNvPr id="53" name="TextBox 52"/>
          <p:cNvSpPr txBox="1"/>
          <p:nvPr/>
        </p:nvSpPr>
        <p:spPr>
          <a:xfrm>
            <a:off x="584200" y="4602840"/>
            <a:ext cx="7988300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gieo</a:t>
            </a:r>
            <a:r>
              <a:rPr lang="en-US" sz="1800" dirty="0" smtClean="0"/>
              <a:t> </a:t>
            </a:r>
            <a:r>
              <a:rPr lang="en-US" sz="1800" dirty="0" err="1" smtClean="0"/>
              <a:t>hết</a:t>
            </a:r>
            <a:r>
              <a:rPr lang="en-US" sz="1800" dirty="0" smtClean="0"/>
              <a:t> </a:t>
            </a:r>
            <a:r>
              <a:rPr lang="en-US" sz="1800" dirty="0" err="1" smtClean="0"/>
              <a:t>bãi</a:t>
            </a:r>
            <a:r>
              <a:rPr lang="en-US" sz="1800" dirty="0" smtClean="0"/>
              <a:t> </a:t>
            </a:r>
            <a:r>
              <a:rPr lang="en-US" sz="1800" dirty="0" err="1" smtClean="0"/>
              <a:t>cỏ</a:t>
            </a:r>
            <a:r>
              <a:rPr lang="en-US" sz="1800" dirty="0" smtClean="0"/>
              <a:t> </a:t>
            </a:r>
            <a:r>
              <a:rPr lang="en-US" sz="1800" dirty="0" err="1" smtClean="0"/>
              <a:t>thì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túi</a:t>
            </a:r>
            <a:r>
              <a:rPr lang="en-US" sz="1800" dirty="0" smtClean="0"/>
              <a:t> </a:t>
            </a:r>
            <a:r>
              <a:rPr lang="en-US" sz="1800" dirty="0" err="1" smtClean="0"/>
              <a:t>hạt</a:t>
            </a:r>
            <a:r>
              <a:rPr lang="en-US" sz="1800" dirty="0" smtClean="0"/>
              <a:t> </a:t>
            </a:r>
            <a:r>
              <a:rPr lang="en-US" sz="1800" dirty="0" err="1" smtClean="0"/>
              <a:t>giống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 594 : 33 = 18 (</a:t>
            </a:r>
            <a:r>
              <a:rPr lang="en-US" sz="1800" dirty="0" err="1" smtClean="0"/>
              <a:t>túi</a:t>
            </a:r>
            <a:r>
              <a:rPr lang="en-US" sz="1800" dirty="0" smtClean="0"/>
              <a:t>).</a:t>
            </a:r>
            <a:endParaRPr lang="vi-VN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2712" y="11427"/>
            <a:ext cx="2505075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7" grpId="0"/>
      <p:bldP spid="48" grpId="0"/>
      <p:bldP spid="49" grpId="0"/>
      <p:bldP spid="50" grpId="0" uiExpand="1" build="allAtOnce"/>
      <p:bldP spid="51" grpId="0" uiExpand="1" build="allAtOnce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600" y="165101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B050"/>
                </a:solidFill>
              </a:rPr>
              <a:t>Ví</a:t>
            </a: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</a:rPr>
              <a:t>dụ</a:t>
            </a:r>
            <a:r>
              <a:rPr lang="en-US" sz="1800" b="1" dirty="0" smtClean="0">
                <a:solidFill>
                  <a:srgbClr val="00B050"/>
                </a:solidFill>
              </a:rPr>
              <a:t> 2</a:t>
            </a:r>
            <a:endParaRPr lang="vi-VN" sz="1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08025" y="419901"/>
                <a:ext cx="8299450" cy="1558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1800" dirty="0" smtClean="0"/>
                  <a:t>Một </a:t>
                </a:r>
                <a:r>
                  <a:rPr lang="en-US" sz="1800" dirty="0" err="1" smtClean="0"/>
                  <a:t>nền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chữ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nhật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chiều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dài</a:t>
                </a:r>
                <a:r>
                  <a:rPr lang="en-US" sz="1800" dirty="0" smtClean="0"/>
                  <a:t> 20m </a:t>
                </a:r>
                <a:r>
                  <a:rPr lang="en-US" sz="1800" dirty="0" err="1" smtClean="0"/>
                  <a:t>và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chiều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rộng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bằng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/>
                  <a:t>chiều dài. </a:t>
                </a:r>
                <a:r>
                  <a:rPr lang="en-US" sz="1800" dirty="0" err="1" smtClean="0"/>
                  <a:t>Người</a:t>
                </a:r>
                <a:r>
                  <a:rPr lang="en-US" sz="1800" dirty="0" smtClean="0"/>
                  <a:t> </a:t>
                </a:r>
                <a:r>
                  <a:rPr lang="en-US" sz="1800" dirty="0" smtClean="0"/>
                  <a:t>ta </a:t>
                </a:r>
                <a:r>
                  <a:rPr lang="en-US" sz="1800" dirty="0" err="1" smtClean="0"/>
                  <a:t>lát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nền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bằng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những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viên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gạch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vuông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cạnh</a:t>
                </a:r>
                <a:r>
                  <a:rPr lang="en-US" sz="1800" dirty="0" smtClean="0"/>
                  <a:t> 4dm. </a:t>
                </a:r>
                <a:r>
                  <a:rPr lang="en-US" sz="1800" dirty="0" err="1" smtClean="0"/>
                  <a:t>Tổng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tiền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mua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gạch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 11 875 000 </a:t>
                </a:r>
                <a:r>
                  <a:rPr lang="en-US" sz="1800" dirty="0" err="1" smtClean="0"/>
                  <a:t>đồng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thì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vừa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đủ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để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lát</a:t>
                </a:r>
                <a:r>
                  <a:rPr lang="en-US" sz="1800" dirty="0" smtClean="0"/>
                  <a:t> . </a:t>
                </a:r>
                <a:r>
                  <a:rPr lang="en-US" sz="1800" dirty="0" err="1" smtClean="0"/>
                  <a:t>Hỏi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giá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mỗi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viên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gạch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lát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nền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bao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nhiêu</a:t>
                </a:r>
                <a:r>
                  <a:rPr lang="en-US" sz="1800" dirty="0" smtClean="0"/>
                  <a:t>?</a:t>
                </a:r>
                <a:endParaRPr lang="vi-VN" sz="1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5" y="419901"/>
                <a:ext cx="8299450" cy="1558888"/>
              </a:xfrm>
              <a:prstGeom prst="rect">
                <a:avLst/>
              </a:prstGeom>
              <a:blipFill>
                <a:blip r:embed="rId2"/>
                <a:stretch>
                  <a:fillRect l="-587" r="-587" b="-35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02000" y="1741570"/>
            <a:ext cx="1353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u="sng" dirty="0" err="1">
                <a:solidFill>
                  <a:srgbClr val="FF0000"/>
                </a:solidFill>
              </a:rPr>
              <a:t>Giải</a:t>
            </a:r>
            <a:endParaRPr lang="vi-VN" sz="1800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3600" y="2032757"/>
                <a:ext cx="7988300" cy="600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800" dirty="0" err="1" smtClean="0"/>
                  <a:t>Chiều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rộng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nền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 smtClean="0"/>
                  <a:t> . 20 = 5 (m). </a:t>
                </a:r>
                <a:endParaRPr lang="vi-VN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2032757"/>
                <a:ext cx="7988300" cy="600805"/>
              </a:xfrm>
              <a:prstGeom prst="rect">
                <a:avLst/>
              </a:prstGeom>
              <a:blipFill>
                <a:blip r:embed="rId3"/>
                <a:stretch>
                  <a:fillRect l="-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2581296"/>
            <a:ext cx="79883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nền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</a:t>
            </a:r>
          </a:p>
          <a:p>
            <a:pPr>
              <a:lnSpc>
                <a:spcPct val="130000"/>
              </a:lnSpc>
            </a:pPr>
            <a:endParaRPr lang="vi-VN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33900" y="2592121"/>
            <a:ext cx="79883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/>
              <a:t>20.5 = 100 (m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  <a:endParaRPr lang="vi-VN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63600" y="2995833"/>
            <a:ext cx="24384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Đổi</a:t>
            </a:r>
            <a:r>
              <a:rPr lang="en-US" sz="1800" dirty="0" smtClean="0"/>
              <a:t> 4dm = 0,4m.</a:t>
            </a:r>
            <a:endParaRPr lang="vi-VN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431060"/>
            <a:ext cx="36957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viên</a:t>
            </a:r>
            <a:r>
              <a:rPr lang="en-US" sz="1800" dirty="0" smtClean="0"/>
              <a:t> </a:t>
            </a:r>
            <a:r>
              <a:rPr lang="en-US" sz="1800" dirty="0" err="1" smtClean="0"/>
              <a:t>gạch</a:t>
            </a:r>
            <a:r>
              <a:rPr lang="en-US" sz="1800" dirty="0" smtClean="0"/>
              <a:t> </a:t>
            </a:r>
            <a:r>
              <a:rPr lang="en-US" sz="1800" dirty="0" err="1" smtClean="0"/>
              <a:t>lát</a:t>
            </a:r>
            <a:r>
              <a:rPr lang="en-US" sz="1800" dirty="0" smtClean="0"/>
              <a:t> </a:t>
            </a:r>
            <a:r>
              <a:rPr lang="en-US" sz="1800" dirty="0" err="1" smtClean="0"/>
              <a:t>nền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</a:t>
            </a:r>
          </a:p>
          <a:p>
            <a:pPr>
              <a:lnSpc>
                <a:spcPct val="130000"/>
              </a:lnSpc>
            </a:pPr>
            <a:endParaRPr lang="vi-VN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3440953"/>
            <a:ext cx="24511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/>
              <a:t>0,4 . 0,4 </a:t>
            </a:r>
            <a:r>
              <a:rPr lang="en-US" sz="1800" dirty="0" smtClean="0"/>
              <a:t>= 0,16 </a:t>
            </a:r>
            <a:r>
              <a:rPr lang="en-US" sz="1800" dirty="0" smtClean="0"/>
              <a:t>(m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).</a:t>
            </a:r>
            <a:endParaRPr lang="vi-VN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876809"/>
            <a:ext cx="36957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viên</a:t>
            </a:r>
            <a:r>
              <a:rPr lang="en-US" sz="1800" dirty="0" smtClean="0"/>
              <a:t> </a:t>
            </a:r>
            <a:r>
              <a:rPr lang="en-US" sz="1800" dirty="0" err="1" smtClean="0"/>
              <a:t>gạch</a:t>
            </a:r>
            <a:r>
              <a:rPr lang="en-US" sz="1800" dirty="0" smtClean="0"/>
              <a:t> </a:t>
            </a:r>
            <a:r>
              <a:rPr lang="en-US" sz="1800" dirty="0" err="1" smtClean="0"/>
              <a:t>dùng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lát</a:t>
            </a:r>
            <a:r>
              <a:rPr lang="en-US" sz="1800" dirty="0" smtClean="0"/>
              <a:t> </a:t>
            </a:r>
            <a:r>
              <a:rPr lang="en-US" sz="1800" dirty="0" err="1" smtClean="0"/>
              <a:t>nền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 </a:t>
            </a:r>
            <a:endParaRPr lang="vi-VN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6400" y="3890478"/>
            <a:ext cx="30861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/>
              <a:t>100 : 0,16 = 625 (</a:t>
            </a:r>
            <a:r>
              <a:rPr lang="en-US" sz="1800" dirty="0" err="1" smtClean="0"/>
              <a:t>viên</a:t>
            </a:r>
            <a:r>
              <a:rPr lang="en-US" sz="1800" dirty="0" smtClean="0"/>
              <a:t>)</a:t>
            </a:r>
            <a:endParaRPr lang="vi-VN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329241"/>
            <a:ext cx="36957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viên</a:t>
            </a:r>
            <a:r>
              <a:rPr lang="en-US" sz="1800" dirty="0" smtClean="0"/>
              <a:t> </a:t>
            </a:r>
            <a:r>
              <a:rPr lang="en-US" sz="1800" dirty="0" err="1" smtClean="0"/>
              <a:t>gạch</a:t>
            </a:r>
            <a:r>
              <a:rPr lang="en-US" sz="1800" dirty="0" smtClean="0"/>
              <a:t> </a:t>
            </a:r>
            <a:r>
              <a:rPr lang="en-US" sz="1800" dirty="0" err="1" smtClean="0"/>
              <a:t>lát</a:t>
            </a:r>
            <a:r>
              <a:rPr lang="en-US" sz="1800" dirty="0" smtClean="0"/>
              <a:t> </a:t>
            </a:r>
            <a:r>
              <a:rPr lang="en-US" sz="1800" dirty="0" err="1" smtClean="0"/>
              <a:t>nền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 </a:t>
            </a:r>
            <a:endParaRPr lang="vi-VN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5400" y="4312665"/>
            <a:ext cx="43561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/>
              <a:t>11 875 000 : 625 = 19 000 (</a:t>
            </a:r>
            <a:r>
              <a:rPr lang="en-US" sz="1800" dirty="0" err="1" smtClean="0"/>
              <a:t>đồng</a:t>
            </a:r>
            <a:r>
              <a:rPr lang="en-US" sz="1800" dirty="0" smtClean="0"/>
              <a:t>.)</a:t>
            </a:r>
            <a:endParaRPr lang="vi-VN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1625" y="1754256"/>
            <a:ext cx="2047875" cy="15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825" y="88900"/>
            <a:ext cx="2510075" cy="646500"/>
          </a:xfr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</a:t>
            </a:r>
            <a:endParaRPr lang="vi-VN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927100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Dạng</a:t>
            </a:r>
            <a:r>
              <a:rPr lang="en-US" sz="2400" b="1" dirty="0" smtClean="0"/>
              <a:t> 1: </a:t>
            </a:r>
            <a:r>
              <a:rPr lang="en-US" sz="2400" dirty="0" err="1" smtClean="0"/>
              <a:t>Vẽ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55700" y="1580465"/>
            <a:ext cx="6515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4.23.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</a:rPr>
              <a:t>Vẽ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cạnh</a:t>
            </a:r>
            <a:r>
              <a:rPr lang="en-US" sz="2000" dirty="0" smtClean="0">
                <a:solidFill>
                  <a:schemeClr val="tx1"/>
                </a:solidFill>
              </a:rPr>
              <a:t> 5cm </a:t>
            </a:r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700" y="2559974"/>
            <a:ext cx="6515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</a:rPr>
              <a:t>Vẽ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chiều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dài</a:t>
            </a:r>
            <a:r>
              <a:rPr lang="en-US" sz="2000" dirty="0" smtClean="0">
                <a:solidFill>
                  <a:schemeClr val="tx1"/>
                </a:solidFill>
              </a:rPr>
              <a:t> 4cm, </a:t>
            </a:r>
            <a:r>
              <a:rPr lang="en-US" sz="2000" dirty="0" err="1" smtClean="0">
                <a:solidFill>
                  <a:schemeClr val="tx1"/>
                </a:solidFill>
              </a:rPr>
              <a:t>chiều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rộng</a:t>
            </a:r>
            <a:r>
              <a:rPr lang="en-US" sz="2000" dirty="0" smtClean="0">
                <a:solidFill>
                  <a:schemeClr val="tx1"/>
                </a:solidFill>
              </a:rPr>
              <a:t> 2cm.</a:t>
            </a:r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700" y="3161556"/>
            <a:ext cx="6515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c) </a:t>
            </a:r>
            <a:r>
              <a:rPr lang="en-US" sz="2000" dirty="0" err="1" smtClean="0">
                <a:solidFill>
                  <a:schemeClr val="tx1"/>
                </a:solidFill>
              </a:rPr>
              <a:t>Vẽ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hình</a:t>
            </a:r>
            <a:r>
              <a:rPr lang="en-US" sz="2000" dirty="0" smtClean="0">
                <a:solidFill>
                  <a:schemeClr val="tx1"/>
                </a:solidFill>
              </a:rPr>
              <a:t> tam </a:t>
            </a:r>
            <a:r>
              <a:rPr lang="en-US" sz="2000" dirty="0" err="1" smtClean="0">
                <a:solidFill>
                  <a:schemeClr val="tx1"/>
                </a:solidFill>
              </a:rPr>
              <a:t>giác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đều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cạnh</a:t>
            </a:r>
            <a:r>
              <a:rPr lang="en-US" sz="2000" dirty="0" smtClean="0">
                <a:solidFill>
                  <a:schemeClr val="tx1"/>
                </a:solidFill>
              </a:rPr>
              <a:t> 3cm.</a:t>
            </a:r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527300" y="3759200"/>
            <a:ext cx="5283200" cy="1041400"/>
          </a:xfrm>
          <a:prstGeom prst="cloudCallout">
            <a:avLst>
              <a:gd name="adj1" fmla="val -61939"/>
              <a:gd name="adj2" fmla="val 2835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nêu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lại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bước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vuông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5" y="3724275"/>
            <a:ext cx="1390650" cy="1419225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2527300" y="3759200"/>
            <a:ext cx="5283200" cy="1041400"/>
          </a:xfrm>
          <a:prstGeom prst="cloudCallout">
            <a:avLst>
              <a:gd name="adj1" fmla="val -61939"/>
              <a:gd name="adj2" fmla="val 2835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rgbClr val="C00000"/>
                </a:solidFill>
              </a:rPr>
              <a:t>Em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hãy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nêu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lại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các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bước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vẽ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hình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chữ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nhật</a:t>
            </a:r>
            <a:endParaRPr lang="vi-VN" sz="1800" b="1" dirty="0">
              <a:solidFill>
                <a:srgbClr val="C00000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527300" y="3759200"/>
            <a:ext cx="5283200" cy="1041400"/>
          </a:xfrm>
          <a:prstGeom prst="cloudCallout">
            <a:avLst>
              <a:gd name="adj1" fmla="val -61939"/>
              <a:gd name="adj2" fmla="val 2835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rgbClr val="002060"/>
                </a:solidFill>
              </a:rPr>
              <a:t>Em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hãy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nêu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lại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các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bước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vẽ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hình</a:t>
            </a:r>
            <a:r>
              <a:rPr lang="en-US" sz="1800" b="1" dirty="0" smtClean="0">
                <a:solidFill>
                  <a:srgbClr val="002060"/>
                </a:solidFill>
              </a:rPr>
              <a:t> tam </a:t>
            </a:r>
            <a:r>
              <a:rPr lang="en-US" sz="1800" b="1" dirty="0" err="1" smtClean="0">
                <a:solidFill>
                  <a:srgbClr val="002060"/>
                </a:solidFill>
              </a:rPr>
              <a:t>giác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đều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vi-VN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0" y="1091302"/>
            <a:ext cx="79883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0070C0"/>
                </a:solidFill>
              </a:rPr>
              <a:t>4.24</a:t>
            </a:r>
            <a:r>
              <a:rPr lang="en-US" sz="1800" dirty="0" smtClean="0">
                <a:solidFill>
                  <a:srgbClr val="0070C0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Cho </a:t>
            </a:r>
            <a:r>
              <a:rPr lang="en-US" sz="1800" dirty="0" err="1" smtClean="0">
                <a:solidFill>
                  <a:schemeClr val="tx1"/>
                </a:solidFill>
              </a:rPr>
              <a:t>hình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thoi</a:t>
            </a:r>
            <a:r>
              <a:rPr lang="en-US" sz="1800" dirty="0" smtClean="0">
                <a:solidFill>
                  <a:schemeClr val="tx1"/>
                </a:solidFill>
              </a:rPr>
              <a:t> MNPQ </a:t>
            </a:r>
            <a:r>
              <a:rPr lang="en-US" sz="1800" dirty="0" err="1" smtClean="0">
                <a:solidFill>
                  <a:schemeClr val="tx1"/>
                </a:solidFill>
              </a:rPr>
              <a:t>như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hình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dưới</a:t>
            </a:r>
            <a:r>
              <a:rPr lang="en-US" sz="1800" dirty="0" smtClean="0">
                <a:solidFill>
                  <a:schemeClr val="tx1"/>
                </a:solidFill>
              </a:rPr>
              <a:t> MN = 8cm; PQ = 6 cm.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243" y="1644581"/>
            <a:ext cx="3975100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a) </a:t>
            </a:r>
            <a:r>
              <a:rPr lang="en-US" sz="1800" dirty="0" err="1" smtClean="0">
                <a:solidFill>
                  <a:schemeClr val="tx1"/>
                </a:solidFill>
              </a:rPr>
              <a:t>Tính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diện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tích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hình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thoi</a:t>
            </a:r>
            <a:r>
              <a:rPr lang="en-US" sz="1800" dirty="0" smtClean="0">
                <a:solidFill>
                  <a:schemeClr val="tx1"/>
                </a:solidFill>
              </a:rPr>
              <a:t> MNPQ.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243" y="2141372"/>
            <a:ext cx="502636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</a:rPr>
              <a:t>Biết</a:t>
            </a:r>
            <a:r>
              <a:rPr lang="en-US" sz="1800" dirty="0" smtClean="0">
                <a:solidFill>
                  <a:schemeClr val="tx1"/>
                </a:solidFill>
              </a:rPr>
              <a:t> MP = 5 cm, </a:t>
            </a:r>
            <a:r>
              <a:rPr lang="en-US" sz="1800" dirty="0" err="1" smtClean="0">
                <a:solidFill>
                  <a:schemeClr val="tx1"/>
                </a:solidFill>
              </a:rPr>
              <a:t>tính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chu</a:t>
            </a:r>
            <a:r>
              <a:rPr lang="en-US" sz="1800" dirty="0" smtClean="0">
                <a:solidFill>
                  <a:schemeClr val="tx1"/>
                </a:solidFill>
              </a:rPr>
              <a:t> vi </a:t>
            </a:r>
            <a:r>
              <a:rPr lang="en-US" sz="1800" dirty="0" err="1" smtClean="0">
                <a:solidFill>
                  <a:schemeClr val="tx1"/>
                </a:solidFill>
              </a:rPr>
              <a:t>của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hình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thoi</a:t>
            </a:r>
            <a:r>
              <a:rPr lang="en-US" sz="1800" dirty="0" smtClean="0">
                <a:solidFill>
                  <a:schemeClr val="tx1"/>
                </a:solidFill>
              </a:rPr>
              <a:t> MNPQ.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0" y="614472"/>
            <a:ext cx="584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Dạng</a:t>
            </a:r>
            <a:r>
              <a:rPr lang="en-US" sz="2000" b="1" dirty="0" smtClean="0"/>
              <a:t> 2.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chu</a:t>
            </a:r>
            <a:r>
              <a:rPr lang="en-US" sz="2000" dirty="0" smtClean="0"/>
              <a:t> vi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diện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endParaRPr lang="vi-VN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73372" y="1335905"/>
            <a:ext cx="3000628" cy="2051970"/>
            <a:chOff x="4978400" y="1527301"/>
            <a:chExt cx="4140200" cy="2688466"/>
          </a:xfrm>
        </p:grpSpPr>
        <p:grpSp>
          <p:nvGrpSpPr>
            <p:cNvPr id="6" name="Group 5"/>
            <p:cNvGrpSpPr/>
            <p:nvPr/>
          </p:nvGrpSpPr>
          <p:grpSpPr>
            <a:xfrm>
              <a:off x="5475325" y="1998449"/>
              <a:ext cx="3135275" cy="1797353"/>
              <a:chOff x="9868255" y="2082274"/>
              <a:chExt cx="6629400" cy="4038600"/>
            </a:xfrm>
          </p:grpSpPr>
          <p:sp>
            <p:nvSpPr>
              <p:cNvPr id="7" name="Diamond 6"/>
              <p:cNvSpPr/>
              <p:nvPr/>
            </p:nvSpPr>
            <p:spPr>
              <a:xfrm>
                <a:off x="9868255" y="2082274"/>
                <a:ext cx="6629400" cy="4038600"/>
              </a:xfrm>
              <a:prstGeom prst="diamon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8" name="Straight Connector 7"/>
              <p:cNvCxnSpPr>
                <a:stCxn id="7" idx="0"/>
                <a:endCxn id="7" idx="2"/>
              </p:cNvCxnSpPr>
              <p:nvPr/>
            </p:nvCxnSpPr>
            <p:spPr>
              <a:xfrm>
                <a:off x="13182955" y="2082274"/>
                <a:ext cx="0" cy="40386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9868255" y="4101574"/>
                <a:ext cx="6629400" cy="4461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4978400" y="2716925"/>
              <a:ext cx="698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</a:t>
              </a:r>
              <a:endParaRPr lang="vi-VN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9900" y="1527301"/>
              <a:ext cx="698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</a:t>
              </a:r>
              <a:endParaRPr lang="vi-VN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20100" y="2370815"/>
              <a:ext cx="698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</a:t>
              </a:r>
              <a:endParaRPr lang="vi-VN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19900" y="3815657"/>
              <a:ext cx="698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Q</a:t>
              </a:r>
              <a:endParaRPr lang="vi-VN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39427" y="2769236"/>
            <a:ext cx="188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 smtClean="0"/>
              <a:t>Giải</a:t>
            </a:r>
            <a:r>
              <a:rPr lang="en-US" sz="1800" b="1" u="sng" dirty="0" smtClean="0"/>
              <a:t>.</a:t>
            </a:r>
            <a:endParaRPr lang="vi-VN" sz="18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397863" y="3207431"/>
                <a:ext cx="4572000" cy="18576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MPNQ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solidFill>
                    <a:srgbClr val="002060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8 . 6 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baseline="30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solidFill>
                    <a:srgbClr val="002060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Chu vi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MPNQ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solidFill>
                    <a:srgbClr val="002060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5 . 4 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20 (m)</a:t>
                </a:r>
                <a:endParaRPr lang="en-US" sz="20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863" y="3207431"/>
                <a:ext cx="4572000" cy="1857624"/>
              </a:xfrm>
              <a:prstGeom prst="rect">
                <a:avLst/>
              </a:prstGeom>
              <a:blipFill>
                <a:blip r:embed="rId2"/>
                <a:stretch>
                  <a:fillRect b="-2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65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6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666750" y="762000"/>
            <a:ext cx="2809875" cy="1381125"/>
          </a:xfrm>
          <a:prstGeom prst="rightArrowCallou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148" tIns="28574" rIns="57148" bIns="28574" rtlCol="0" anchor="ctr"/>
          <a:lstStyle/>
          <a:p>
            <a:pPr algn="ctr"/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25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025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1250" y="1238250"/>
            <a:ext cx="904875" cy="369330"/>
          </a:xfrm>
          <a:prstGeom prst="rect">
            <a:avLst/>
          </a:prstGeom>
          <a:noFill/>
        </p:spPr>
        <p:txBody>
          <a:bodyPr wrap="square" lIns="57148" tIns="28574" rIns="57148" bIns="28574" rtlCol="0">
            <a:spAutoFit/>
          </a:bodyPr>
          <a:lstStyle/>
          <a:p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02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2375" y="809625"/>
            <a:ext cx="4953000" cy="85725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148" tIns="28574" rIns="57148" bIns="28574" rtlCol="0" anchor="ctr"/>
          <a:lstStyle/>
          <a:p>
            <a:pPr>
              <a:buFontTx/>
              <a:buChar char="-"/>
            </a:pP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25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67000" y="2571750"/>
            <a:ext cx="4286250" cy="2143125"/>
            <a:chOff x="4267200" y="4343400"/>
            <a:chExt cx="6858000" cy="3429000"/>
          </a:xfrm>
        </p:grpSpPr>
        <p:sp>
          <p:nvSpPr>
            <p:cNvPr id="9" name="Rectangle 8"/>
            <p:cNvSpPr/>
            <p:nvPr/>
          </p:nvSpPr>
          <p:spPr>
            <a:xfrm>
              <a:off x="4267200" y="4343400"/>
              <a:ext cx="68580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5334000"/>
              <a:ext cx="2971800" cy="137160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sz="2025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2672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343400" y="6705600"/>
              <a:ext cx="18288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1440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9144000" y="6705600"/>
              <a:ext cx="198120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705600" y="45720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025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4191000" y="5696635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025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05600" y="69342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025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9512589" y="5620435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025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62375" y="1666875"/>
            <a:ext cx="4953000" cy="6191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148" tIns="28574" rIns="57148" bIns="28574" rtlCol="0" anchor="ctr"/>
          <a:lstStyle/>
          <a:p>
            <a:pPr>
              <a:buFontTx/>
              <a:buChar char="-"/>
            </a:pP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2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4796" y="15294"/>
            <a:ext cx="3324143" cy="39241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914355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4237" y="952500"/>
            <a:ext cx="49530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148" tIns="28574" rIns="57148" bIns="28574" rtlCol="0" anchor="ctr"/>
          <a:lstStyle/>
          <a:p>
            <a:pPr algn="just">
              <a:lnSpc>
                <a:spcPct val="120000"/>
              </a:lnSpc>
            </a:pPr>
            <a:r>
              <a:rPr lang="en-US" sz="1800" dirty="0" err="1" smtClean="0">
                <a:cs typeface="Times New Roman" pitchFamily="18" charset="0"/>
              </a:rPr>
              <a:t>Hình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thức</a:t>
            </a:r>
            <a:r>
              <a:rPr lang="en-US" sz="1800" dirty="0" smtClean="0">
                <a:cs typeface="Times New Roman" pitchFamily="18" charset="0"/>
              </a:rPr>
              <a:t>: </a:t>
            </a:r>
            <a:r>
              <a:rPr lang="en-US" sz="1800" dirty="0" err="1" smtClean="0">
                <a:cs typeface="Times New Roman" pitchFamily="18" charset="0"/>
              </a:rPr>
              <a:t>Kĩ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thuật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khăn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trải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bàn</a:t>
            </a:r>
            <a:endParaRPr lang="en-US" sz="1800" dirty="0" smtClean="0"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1800" dirty="0"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67000" y="2571750"/>
            <a:ext cx="4286250" cy="2143125"/>
            <a:chOff x="4267200" y="4343400"/>
            <a:chExt cx="6858000" cy="3429000"/>
          </a:xfrm>
        </p:grpSpPr>
        <p:sp>
          <p:nvSpPr>
            <p:cNvPr id="9" name="Rectangle 8"/>
            <p:cNvSpPr/>
            <p:nvPr/>
          </p:nvSpPr>
          <p:spPr>
            <a:xfrm>
              <a:off x="4267200" y="4343400"/>
              <a:ext cx="68580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5334000"/>
              <a:ext cx="2971800" cy="1371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cs typeface="Times New Roman" pitchFamily="18" charset="0"/>
                </a:rPr>
                <a:t>Bài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của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nhóm</a:t>
              </a:r>
              <a:endParaRPr lang="en-US" sz="2000" dirty="0"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2672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343400" y="6705600"/>
              <a:ext cx="18288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91440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9144000" y="6705600"/>
              <a:ext cx="198120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833179" y="4508451"/>
              <a:ext cx="2261275" cy="64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  <a:cs typeface="Times New Roman" pitchFamily="18" charset="0"/>
                </a:rPr>
                <a:t>Cá</a:t>
              </a:r>
              <a:r>
                <a:rPr lang="en-US" sz="2000" dirty="0">
                  <a:latin typeface="+mn-lt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+mn-lt"/>
                  <a:cs typeface="Times New Roman" pitchFamily="18" charset="0"/>
                </a:rPr>
                <a:t>nhân</a:t>
              </a:r>
              <a:endParaRPr lang="en-US" sz="20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5400000">
              <a:off x="4191000" y="5447336"/>
              <a:ext cx="1828800" cy="114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  <a:cs typeface="Times New Roman" pitchFamily="18" charset="0"/>
                </a:rPr>
                <a:t>Cá</a:t>
              </a:r>
              <a:r>
                <a:rPr lang="en-US" sz="2000" dirty="0">
                  <a:latin typeface="+mn-lt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+mn-lt"/>
                  <a:cs typeface="Times New Roman" pitchFamily="18" charset="0"/>
                </a:rPr>
                <a:t>nhân</a:t>
              </a:r>
              <a:endParaRPr lang="en-US" sz="20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3179" y="6934202"/>
              <a:ext cx="2388854" cy="64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  <a:cs typeface="Times New Roman" pitchFamily="18" charset="0"/>
                </a:rPr>
                <a:t>Cá</a:t>
              </a:r>
              <a:r>
                <a:rPr lang="en-US" sz="2000" dirty="0">
                  <a:latin typeface="+mn-lt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+mn-lt"/>
                  <a:cs typeface="Times New Roman" pitchFamily="18" charset="0"/>
                </a:rPr>
                <a:t>nhân</a:t>
              </a:r>
              <a:endParaRPr lang="en-US" sz="20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9512589" y="5371136"/>
              <a:ext cx="1828800" cy="114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  <a:cs typeface="Times New Roman" pitchFamily="18" charset="0"/>
                </a:rPr>
                <a:t>Cá</a:t>
              </a:r>
              <a:r>
                <a:rPr lang="en-US" sz="2000" dirty="0">
                  <a:latin typeface="+mn-lt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+mn-lt"/>
                  <a:cs typeface="Times New Roman" pitchFamily="18" charset="0"/>
                </a:rPr>
                <a:t>nhân</a:t>
              </a:r>
              <a:endParaRPr lang="en-US" sz="2000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484256" y="52326"/>
            <a:ext cx="3954644" cy="7572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4237" y="1524000"/>
            <a:ext cx="49530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148" tIns="28574" rIns="57148" bIns="28574" rtlCol="0" anchor="ctr"/>
          <a:lstStyle/>
          <a:p>
            <a:pPr algn="just">
              <a:lnSpc>
                <a:spcPct val="120000"/>
              </a:lnSpc>
            </a:pPr>
            <a:r>
              <a:rPr lang="en-US" sz="1800" dirty="0" err="1" smtClean="0">
                <a:cs typeface="Times New Roman" pitchFamily="18" charset="0"/>
              </a:rPr>
              <a:t>Thơi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gian</a:t>
            </a:r>
            <a:r>
              <a:rPr lang="en-US" sz="1800" dirty="0" smtClean="0">
                <a:cs typeface="Times New Roman" pitchFamily="18" charset="0"/>
              </a:rPr>
              <a:t>: 4 </a:t>
            </a:r>
            <a:r>
              <a:rPr lang="en-US" sz="1800" dirty="0" err="1" smtClean="0">
                <a:cs typeface="Times New Roman" pitchFamily="18" charset="0"/>
              </a:rPr>
              <a:t>phút</a:t>
            </a:r>
            <a:endParaRPr 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961</Words>
  <PresentationFormat>On-screen Show (16:9)</PresentationFormat>
  <Paragraphs>177</Paragraphs>
  <Slides>19</Slides>
  <Notes>6</Notes>
  <HiddenSlides>0</HiddenSlides>
  <MMClips>16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Catamaran</vt:lpstr>
      <vt:lpstr>Times New Roman</vt:lpstr>
      <vt:lpstr>Vibur</vt:lpstr>
      <vt:lpstr>Calibri Light</vt:lpstr>
      <vt:lpstr>Calibri</vt:lpstr>
      <vt:lpstr>Work Sans</vt:lpstr>
      <vt:lpstr>Comfortaa</vt:lpstr>
      <vt:lpstr>Wingdings</vt:lpstr>
      <vt:lpstr>Tahoma</vt:lpstr>
      <vt:lpstr>Roboto Slab Regular</vt:lpstr>
      <vt:lpstr>Cambria Math</vt:lpstr>
      <vt:lpstr>Learning the Days of the Week by Slidesgo </vt:lpstr>
      <vt:lpstr>Office Theme</vt:lpstr>
      <vt:lpstr>CHÀO MỪNG CÁC EM ĐẾN VỚI TIẾT HỌC!</vt:lpstr>
      <vt:lpstr>KHỞI ĐỘNG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2021-09-17T03:06:16Z</dcterms:modified>
</cp:coreProperties>
</file>