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37" r:id="rId2"/>
    <p:sldId id="256" r:id="rId3"/>
    <p:sldId id="302" r:id="rId4"/>
    <p:sldId id="331" r:id="rId5"/>
    <p:sldId id="276" r:id="rId6"/>
    <p:sldId id="332" r:id="rId7"/>
    <p:sldId id="333" r:id="rId8"/>
    <p:sldId id="325" r:id="rId9"/>
    <p:sldId id="334" r:id="rId10"/>
    <p:sldId id="314" r:id="rId11"/>
    <p:sldId id="335" r:id="rId12"/>
    <p:sldId id="33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37D91"/>
    <a:srgbClr val="FBCDCD"/>
    <a:srgbClr val="F7A5A5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8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49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94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74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7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0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434919"/>
            <a:ext cx="77828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Listening about water pollution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Writing a notice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860" y="135859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4043" y="2166806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Do exercises in the workbook.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0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12855" y="1777834"/>
            <a:ext cx="3581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147" y="2809517"/>
            <a:ext cx="3853229" cy="362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72198" y="266184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85796" y="1234447"/>
            <a:ext cx="5843843" cy="89332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Work in groups. Make a list of some activities that cause </a:t>
            </a:r>
            <a:r>
              <a:rPr lang="en-US">
                <a:solidFill>
                  <a:schemeClr val="tx1"/>
                </a:solidFill>
              </a:rPr>
              <a:t>water </a:t>
            </a:r>
            <a:r>
              <a:rPr lang="en-US" smtClean="0">
                <a:solidFill>
                  <a:schemeClr val="tx1"/>
                </a:solidFill>
              </a:rPr>
              <a:t>pollution.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85796" y="2239457"/>
            <a:ext cx="5861620" cy="158291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Listen to the conversation and choose the correct word to complete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Listen again and give short answers to the following questions. Use no more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THREE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words. 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8" idx="0"/>
          </p:cNvCxnSpPr>
          <p:nvPr/>
        </p:nvCxnSpPr>
        <p:spPr>
          <a:xfrm>
            <a:off x="2505075" y="1409153"/>
            <a:ext cx="1285080" cy="125269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1"/>
            <a:endCxn id="12" idx="0"/>
          </p:cNvCxnSpPr>
          <p:nvPr/>
        </p:nvCxnSpPr>
        <p:spPr>
          <a:xfrm rot="10800000" flipV="1">
            <a:off x="1587118" y="2962566"/>
            <a:ext cx="1285080" cy="145334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873061" y="473584"/>
            <a:ext cx="359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6: SKILLS 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804507" y="5752230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85796" y="5610905"/>
            <a:ext cx="5829531" cy="86711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A83C4A68-EB73-5354-2F41-2D2269B0CBE7}"/>
              </a:ext>
            </a:extLst>
          </p:cNvPr>
          <p:cNvSpPr/>
          <p:nvPr/>
        </p:nvSpPr>
        <p:spPr>
          <a:xfrm>
            <a:off x="669161" y="4415914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4" name="Curved Connector 25">
            <a:extLst>
              <a:ext uri="{FF2B5EF4-FFF2-40B4-BE49-F238E27FC236}">
                <a16:creationId xmlns:a16="http://schemas.microsoft.com/office/drawing/2014/main" id="{07778C8C-1321-B1E6-2B97-8268069FC8FA}"/>
              </a:ext>
            </a:extLst>
          </p:cNvPr>
          <p:cNvCxnSpPr>
            <a:cxnSpLocks/>
            <a:stCxn id="12" idx="3"/>
            <a:endCxn id="27" idx="0"/>
          </p:cNvCxnSpPr>
          <p:nvPr/>
        </p:nvCxnSpPr>
        <p:spPr>
          <a:xfrm>
            <a:off x="2505075" y="4716638"/>
            <a:ext cx="1285081" cy="103559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Rectangle 21">
            <a:extLst>
              <a:ext uri="{FF2B5EF4-FFF2-40B4-BE49-F238E27FC236}">
                <a16:creationId xmlns:a16="http://schemas.microsoft.com/office/drawing/2014/main" id="{8F2A6C5B-D7AA-737A-4C14-9617164743CE}"/>
              </a:ext>
            </a:extLst>
          </p:cNvPr>
          <p:cNvSpPr/>
          <p:nvPr/>
        </p:nvSpPr>
        <p:spPr>
          <a:xfrm>
            <a:off x="5485796" y="3925181"/>
            <a:ext cx="5861620" cy="158291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Work in pairs. Read the notice and match the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headings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numbers.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5: Write a notice for the Go Green Club leader to invite students to attend a lecture on water pollution. 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1042458" y="1246496"/>
            <a:ext cx="95874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Make a list of some activities that cause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water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pollution.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C2857D99-7E44-76B9-9581-BF03AC396FF5}"/>
              </a:ext>
            </a:extLst>
          </p:cNvPr>
          <p:cNvSpPr/>
          <p:nvPr/>
        </p:nvSpPr>
        <p:spPr>
          <a:xfrm>
            <a:off x="487067" y="12175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539852" y="11311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0" name="Google Shape;1881;p31">
            <a:extLst>
              <a:ext uri="{FF2B5EF4-FFF2-40B4-BE49-F238E27FC236}">
                <a16:creationId xmlns:a16="http://schemas.microsoft.com/office/drawing/2014/main" id="{4C4C347B-FD00-EA50-5E98-2C75CAD5C282}"/>
              </a:ext>
            </a:extLst>
          </p:cNvPr>
          <p:cNvSpPr txBox="1">
            <a:spLocks/>
          </p:cNvSpPr>
          <p:nvPr/>
        </p:nvSpPr>
        <p:spPr>
          <a:xfrm>
            <a:off x="2872244" y="1679169"/>
            <a:ext cx="2039716" cy="101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>
                <a:solidFill>
                  <a:srgbClr val="AD4F0F"/>
                </a:solidFill>
              </a:rPr>
              <a:t>THROWING RUBBISH</a:t>
            </a:r>
            <a:endParaRPr lang="en-US" sz="3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cxnSp>
        <p:nvCxnSpPr>
          <p:cNvPr id="48" name="Đường nối Thẳng 47">
            <a:extLst>
              <a:ext uri="{FF2B5EF4-FFF2-40B4-BE49-F238E27FC236}">
                <a16:creationId xmlns:a16="http://schemas.microsoft.com/office/drawing/2014/main" id="{AC3D44D7-3AA1-F3B7-F12F-19790516EC74}"/>
              </a:ext>
            </a:extLst>
          </p:cNvPr>
          <p:cNvCxnSpPr>
            <a:cxnSpLocks/>
          </p:cNvCxnSpPr>
          <p:nvPr/>
        </p:nvCxnSpPr>
        <p:spPr>
          <a:xfrm>
            <a:off x="2882975" y="3095599"/>
            <a:ext cx="720773" cy="60907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oogle Shape;1881;p31">
            <a:extLst>
              <a:ext uri="{FF2B5EF4-FFF2-40B4-BE49-F238E27FC236}">
                <a16:creationId xmlns:a16="http://schemas.microsoft.com/office/drawing/2014/main" id="{5B51BD0A-386E-BF49-54FA-2E41B9E39D2B}"/>
              </a:ext>
            </a:extLst>
          </p:cNvPr>
          <p:cNvSpPr txBox="1">
            <a:spLocks/>
          </p:cNvSpPr>
          <p:nvPr/>
        </p:nvSpPr>
        <p:spPr>
          <a:xfrm>
            <a:off x="6236413" y="1914218"/>
            <a:ext cx="2199462" cy="1069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>
                <a:solidFill>
                  <a:srgbClr val="7192A9"/>
                </a:solidFill>
              </a:rPr>
              <a:t>DOMESTIC WASTE</a:t>
            </a:r>
            <a:endParaRPr lang="en-US" sz="3000" b="1" dirty="0">
              <a:solidFill>
                <a:srgbClr val="7192A9"/>
              </a:solidFill>
              <a:cs typeface="Calibri" panose="020F0502020204030204" pitchFamily="34" charset="0"/>
            </a:endParaRPr>
          </a:p>
        </p:txBody>
      </p:sp>
      <p:cxnSp>
        <p:nvCxnSpPr>
          <p:cNvPr id="56" name="Đường nối Thẳng 55">
            <a:extLst>
              <a:ext uri="{FF2B5EF4-FFF2-40B4-BE49-F238E27FC236}">
                <a16:creationId xmlns:a16="http://schemas.microsoft.com/office/drawing/2014/main" id="{8C6159B8-2D99-F707-E3D4-F6A6193F1F70}"/>
              </a:ext>
            </a:extLst>
          </p:cNvPr>
          <p:cNvCxnSpPr>
            <a:cxnSpLocks/>
          </p:cNvCxnSpPr>
          <p:nvPr/>
        </p:nvCxnSpPr>
        <p:spPr>
          <a:xfrm flipH="1">
            <a:off x="6999500" y="2983933"/>
            <a:ext cx="1379781" cy="6582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Google Shape;1881;p31">
            <a:extLst>
              <a:ext uri="{FF2B5EF4-FFF2-40B4-BE49-F238E27FC236}">
                <a16:creationId xmlns:a16="http://schemas.microsoft.com/office/drawing/2014/main" id="{BC792DD9-5A32-B05E-6B46-1352A75E3368}"/>
              </a:ext>
            </a:extLst>
          </p:cNvPr>
          <p:cNvSpPr txBox="1">
            <a:spLocks/>
          </p:cNvSpPr>
          <p:nvPr/>
        </p:nvSpPr>
        <p:spPr>
          <a:xfrm>
            <a:off x="3209087" y="5450563"/>
            <a:ext cx="1752699" cy="108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>
                <a:solidFill>
                  <a:srgbClr val="EF4B66"/>
                </a:solidFill>
              </a:rPr>
              <a:t>SPILLING FUEL</a:t>
            </a:r>
            <a:endParaRPr lang="en-US" sz="30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cxnSp>
        <p:nvCxnSpPr>
          <p:cNvPr id="60" name="Đường nối Thẳng 59">
            <a:extLst>
              <a:ext uri="{FF2B5EF4-FFF2-40B4-BE49-F238E27FC236}">
                <a16:creationId xmlns:a16="http://schemas.microsoft.com/office/drawing/2014/main" id="{F2700D0A-52BE-C6FE-0E34-4B7E7E28A12E}"/>
              </a:ext>
            </a:extLst>
          </p:cNvPr>
          <p:cNvCxnSpPr>
            <a:cxnSpLocks/>
          </p:cNvCxnSpPr>
          <p:nvPr/>
        </p:nvCxnSpPr>
        <p:spPr>
          <a:xfrm flipV="1">
            <a:off x="3260474" y="5221875"/>
            <a:ext cx="1060528" cy="4137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Google Shape;1881;p31">
            <a:extLst>
              <a:ext uri="{FF2B5EF4-FFF2-40B4-BE49-F238E27FC236}">
                <a16:creationId xmlns:a16="http://schemas.microsoft.com/office/drawing/2014/main" id="{A942A611-D765-C110-FC91-365494386D37}"/>
              </a:ext>
            </a:extLst>
          </p:cNvPr>
          <p:cNvSpPr txBox="1">
            <a:spLocks/>
          </p:cNvSpPr>
          <p:nvPr/>
        </p:nvSpPr>
        <p:spPr>
          <a:xfrm>
            <a:off x="6094095" y="5305218"/>
            <a:ext cx="252936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/>
              <a:t>INDUSTRIAL WASTE</a:t>
            </a:r>
            <a:endParaRPr lang="en-US" sz="3000" b="1" dirty="0">
              <a:cs typeface="Calibri" panose="020F0502020204030204" pitchFamily="34" charset="0"/>
            </a:endParaRPr>
          </a:p>
        </p:txBody>
      </p:sp>
      <p:cxnSp>
        <p:nvCxnSpPr>
          <p:cNvPr id="62" name="Đường nối Thẳng 61">
            <a:extLst>
              <a:ext uri="{FF2B5EF4-FFF2-40B4-BE49-F238E27FC236}">
                <a16:creationId xmlns:a16="http://schemas.microsoft.com/office/drawing/2014/main" id="{B98244EA-EEC9-CBF7-5292-49AB9016F94C}"/>
              </a:ext>
            </a:extLst>
          </p:cNvPr>
          <p:cNvCxnSpPr>
            <a:cxnSpLocks/>
          </p:cNvCxnSpPr>
          <p:nvPr/>
        </p:nvCxnSpPr>
        <p:spPr>
          <a:xfrm>
            <a:off x="7122614" y="4667619"/>
            <a:ext cx="1297477" cy="55441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Hình ảnh 5">
            <a:extLst>
              <a:ext uri="{FF2B5EF4-FFF2-40B4-BE49-F238E27FC236}">
                <a16:creationId xmlns:a16="http://schemas.microsoft.com/office/drawing/2014/main" id="{B9A0871D-2863-B18C-E0DB-DAD4C126D3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846" y="3250791"/>
            <a:ext cx="3408500" cy="1917282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B24821C5-6685-3EBF-6E2C-CC136A43D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8" y="1726835"/>
            <a:ext cx="2039716" cy="2514196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ACA3FBAD-C47F-9BA6-EB37-4B90612309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875" y="1811459"/>
            <a:ext cx="3408500" cy="2189961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DA37F660-1191-E842-1FD1-4F35D21791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2" y="4550128"/>
            <a:ext cx="2844745" cy="2031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5875" y="4220700"/>
            <a:ext cx="3309815" cy="245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5" grpId="0"/>
      <p:bldP spid="59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0500" y="1240862"/>
            <a:ext cx="93772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to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 talk and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word to complete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44752" y="1228293"/>
            <a:ext cx="460324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6676" y="1110920"/>
            <a:ext cx="33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625B6DE-9629-EE24-C619-CB56E80102BE}"/>
              </a:ext>
            </a:extLst>
          </p:cNvPr>
          <p:cNvSpPr txBox="1"/>
          <p:nvPr/>
        </p:nvSpPr>
        <p:spPr>
          <a:xfrm>
            <a:off x="446833" y="135939"/>
            <a:ext cx="31799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15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320109" y="2221929"/>
            <a:ext cx="11547972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smtClean="0">
                <a:solidFill>
                  <a:schemeClr val="accent2"/>
                </a:solidFill>
              </a:rPr>
              <a:t>1.</a:t>
            </a:r>
            <a:r>
              <a:rPr lang="en-US" sz="3200" smtClean="0"/>
              <a:t> </a:t>
            </a:r>
            <a:r>
              <a:rPr lang="en-US" sz="3200"/>
              <a:t>Polluted water is unsafe for </a:t>
            </a:r>
            <a:r>
              <a:rPr lang="en-US" sz="3200" b="1">
                <a:solidFill>
                  <a:srgbClr val="E0702A"/>
                </a:solidFill>
              </a:rPr>
              <a:t>drinking</a:t>
            </a:r>
            <a:r>
              <a:rPr lang="en-US" sz="3200"/>
              <a:t> </a:t>
            </a:r>
            <a:r>
              <a:rPr lang="en-US" sz="3200" smtClean="0"/>
              <a:t>/ </a:t>
            </a:r>
            <a:r>
              <a:rPr lang="en-US" sz="3200" b="1" smtClean="0">
                <a:solidFill>
                  <a:srgbClr val="E0702A"/>
                </a:solidFill>
              </a:rPr>
              <a:t>cooking</a:t>
            </a:r>
            <a:r>
              <a:rPr lang="en-US" sz="3200" smtClean="0"/>
              <a:t> </a:t>
            </a:r>
            <a:r>
              <a:rPr lang="en-US" sz="3200"/>
              <a:t>and for other uses.</a:t>
            </a:r>
            <a:endParaRPr lang="en-US" sz="32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smtClean="0">
                <a:solidFill>
                  <a:schemeClr val="accent2"/>
                </a:solidFill>
              </a:rPr>
              <a:t>2</a:t>
            </a:r>
            <a:r>
              <a:rPr lang="en-US" sz="3200" b="1">
                <a:solidFill>
                  <a:schemeClr val="accent2"/>
                </a:solidFill>
              </a:rPr>
              <a:t>. </a:t>
            </a:r>
            <a:r>
              <a:rPr lang="en-US" sz="3200"/>
              <a:t>Sometimes toxic substances ﬂow </a:t>
            </a:r>
            <a:r>
              <a:rPr lang="en-US" sz="3200" smtClean="0"/>
              <a:t>into rivers </a:t>
            </a:r>
            <a:r>
              <a:rPr lang="en-US" sz="3200"/>
              <a:t>from </a:t>
            </a:r>
            <a:r>
              <a:rPr lang="en-US" sz="3200" b="1">
                <a:solidFill>
                  <a:srgbClr val="E0702A"/>
                </a:solidFill>
              </a:rPr>
              <a:t>factories</a:t>
            </a:r>
            <a:r>
              <a:rPr lang="en-US" sz="3200"/>
              <a:t> / </a:t>
            </a:r>
            <a:r>
              <a:rPr lang="en-US" sz="3200" b="1">
                <a:solidFill>
                  <a:srgbClr val="E0702A"/>
                </a:solidFill>
              </a:rPr>
              <a:t>hospitals</a:t>
            </a:r>
            <a:r>
              <a:rPr lang="en-US" sz="320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3. </a:t>
            </a:r>
            <a:r>
              <a:rPr lang="en-US" sz="3200"/>
              <a:t>Water pollution has a </a:t>
            </a:r>
            <a:r>
              <a:rPr lang="en-US" sz="3200" b="1">
                <a:solidFill>
                  <a:srgbClr val="E0702A"/>
                </a:solidFill>
              </a:rPr>
              <a:t>dangerous</a:t>
            </a:r>
            <a:r>
              <a:rPr lang="en-US" sz="3200"/>
              <a:t> </a:t>
            </a:r>
            <a:r>
              <a:rPr lang="en-US" sz="3200" smtClean="0"/>
              <a:t>/ </a:t>
            </a:r>
            <a:r>
              <a:rPr lang="en-US" sz="3200" b="1" smtClean="0">
                <a:solidFill>
                  <a:srgbClr val="E0702A"/>
                </a:solidFill>
              </a:rPr>
              <a:t>harmful</a:t>
            </a:r>
            <a:r>
              <a:rPr lang="en-US" sz="3200" smtClean="0"/>
              <a:t> </a:t>
            </a:r>
            <a:r>
              <a:rPr lang="en-US" sz="3200"/>
              <a:t>eﬀect on our life.</a:t>
            </a:r>
            <a:endParaRPr lang="en-US" sz="32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4.</a:t>
            </a:r>
            <a:r>
              <a:rPr lang="en-US" sz="3200"/>
              <a:t> We </a:t>
            </a:r>
            <a:r>
              <a:rPr lang="en-US" sz="3200" b="1">
                <a:solidFill>
                  <a:srgbClr val="E0702A"/>
                </a:solidFill>
              </a:rPr>
              <a:t>couldn’t</a:t>
            </a:r>
            <a:r>
              <a:rPr lang="en-US" sz="3200"/>
              <a:t> / </a:t>
            </a:r>
            <a:r>
              <a:rPr lang="en-US" sz="3200" b="1">
                <a:solidFill>
                  <a:srgbClr val="E0702A"/>
                </a:solidFill>
              </a:rPr>
              <a:t>shouldn’t</a:t>
            </a:r>
            <a:r>
              <a:rPr lang="en-US" sz="3200"/>
              <a:t> throw litter </a:t>
            </a:r>
            <a:r>
              <a:rPr lang="en-US" sz="3200" smtClean="0"/>
              <a:t>into rivers </a:t>
            </a:r>
            <a:r>
              <a:rPr lang="en-US" sz="3200"/>
              <a:t>and lakes.</a:t>
            </a:r>
          </a:p>
        </p:txBody>
      </p:sp>
      <p:pic>
        <p:nvPicPr>
          <p:cNvPr id="2" name="Track 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82145" y="1149958"/>
            <a:ext cx="609600" cy="60960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324475" y="2242984"/>
            <a:ext cx="1638300" cy="59237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8872095" y="3165657"/>
            <a:ext cx="1686555" cy="59237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6422048" y="4593372"/>
            <a:ext cx="1578952" cy="59237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105150" y="5552051"/>
            <a:ext cx="1800225" cy="59237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71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44618" y="131946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224" y="1192446"/>
            <a:ext cx="1050180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again and give short answers to the following questions. Use no more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than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THREE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549" y="12141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E47E2F1E-1565-05A4-AD00-EA9411DBDF2E}"/>
              </a:ext>
            </a:extLst>
          </p:cNvPr>
          <p:cNvSpPr txBox="1"/>
          <p:nvPr/>
        </p:nvSpPr>
        <p:spPr>
          <a:xfrm>
            <a:off x="446833" y="135939"/>
            <a:ext cx="31799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pic>
        <p:nvPicPr>
          <p:cNvPr id="3" name="Track 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3200" y="1535895"/>
            <a:ext cx="609600" cy="609600"/>
          </a:xfrm>
          <a:prstGeom prst="rect">
            <a:avLst/>
          </a:prstGeom>
        </p:spPr>
      </p:pic>
      <p:sp>
        <p:nvSpPr>
          <p:cNvPr id="15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863034" y="2018061"/>
            <a:ext cx="9652566" cy="4316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 smtClean="0">
                <a:solidFill>
                  <a:schemeClr val="accent2"/>
                </a:solidFill>
              </a:rPr>
              <a:t>1.</a:t>
            </a:r>
            <a:r>
              <a:rPr lang="en-US" sz="3000" smtClean="0"/>
              <a:t> What </a:t>
            </a:r>
            <a:r>
              <a:rPr lang="en-US" sz="3000"/>
              <a:t>is the listening text about</a:t>
            </a:r>
            <a:r>
              <a:rPr lang="en-US" sz="3000" smtClean="0"/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 smtClean="0">
                <a:solidFill>
                  <a:schemeClr val="accent2"/>
                </a:solidFill>
              </a:rPr>
              <a:t>2</a:t>
            </a:r>
            <a:r>
              <a:rPr lang="en-US" sz="3000" b="1">
                <a:solidFill>
                  <a:schemeClr val="accent2"/>
                </a:solidFill>
              </a:rPr>
              <a:t>. </a:t>
            </a:r>
            <a:r>
              <a:rPr lang="en-US" sz="3000"/>
              <a:t>How many sources of water </a:t>
            </a:r>
            <a:r>
              <a:rPr lang="en-US" sz="3000" smtClean="0"/>
              <a:t>pollution are </a:t>
            </a:r>
            <a:r>
              <a:rPr lang="en-US" sz="3000"/>
              <a:t>there</a:t>
            </a:r>
            <a:r>
              <a:rPr lang="en-US" sz="3000" smtClean="0"/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 smtClean="0">
                <a:solidFill>
                  <a:schemeClr val="accent2"/>
                </a:solidFill>
              </a:rPr>
              <a:t>3</a:t>
            </a:r>
            <a:r>
              <a:rPr lang="en-US" sz="3000" b="1">
                <a:solidFill>
                  <a:schemeClr val="accent2"/>
                </a:solidFill>
              </a:rPr>
              <a:t>. </a:t>
            </a:r>
            <a:r>
              <a:rPr lang="en-US" sz="3000"/>
              <a:t>What are two common sources </a:t>
            </a:r>
            <a:r>
              <a:rPr lang="en-US" sz="3000" smtClean="0"/>
              <a:t>of drinking </a:t>
            </a:r>
            <a:r>
              <a:rPr lang="en-US" sz="3000"/>
              <a:t>water</a:t>
            </a:r>
            <a:r>
              <a:rPr lang="en-US" sz="3000" smtClean="0"/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>
                <a:solidFill>
                  <a:schemeClr val="accent2"/>
                </a:solidFill>
              </a:rPr>
              <a:t>4.</a:t>
            </a:r>
            <a:r>
              <a:rPr lang="en-US" sz="3000"/>
              <a:t> What type of eﬀect does water </a:t>
            </a:r>
            <a:r>
              <a:rPr lang="en-US" sz="3000" smtClean="0"/>
              <a:t>pollution have </a:t>
            </a:r>
            <a:r>
              <a:rPr lang="en-US" sz="3000"/>
              <a:t>on our life</a:t>
            </a:r>
            <a:r>
              <a:rPr lang="en-US" sz="3000" smtClean="0"/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 smtClean="0">
                <a:solidFill>
                  <a:schemeClr val="accent2"/>
                </a:solidFill>
              </a:rPr>
              <a:t>5.</a:t>
            </a:r>
            <a:r>
              <a:rPr lang="en-US" sz="3000"/>
              <a:t> What products can we use to </a:t>
            </a:r>
            <a:r>
              <a:rPr lang="en-US" sz="3000" smtClean="0"/>
              <a:t>reduce water </a:t>
            </a:r>
            <a:r>
              <a:rPr lang="en-US" sz="3000"/>
              <a:t>pollution?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55246" y="2418022"/>
            <a:ext cx="27016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>
                <a:solidFill>
                  <a:srgbClr val="E0702A"/>
                </a:solidFill>
              </a:rPr>
              <a:t>Water pollution</a:t>
            </a:r>
            <a:endParaRPr lang="en-US" sz="3000" b="1" dirty="0">
              <a:solidFill>
                <a:srgbClr val="E0702A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55246" y="3375185"/>
            <a:ext cx="8546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smtClean="0">
                <a:solidFill>
                  <a:srgbClr val="E0702A"/>
                </a:solidFill>
              </a:rPr>
              <a:t>Two</a:t>
            </a:r>
            <a:endParaRPr lang="en-US" sz="3000" b="1" dirty="0">
              <a:solidFill>
                <a:srgbClr val="E0702A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55246" y="4245974"/>
            <a:ext cx="273549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>
                <a:solidFill>
                  <a:srgbClr val="E0702A"/>
                </a:solidFill>
              </a:rPr>
              <a:t>Rivers and lakes</a:t>
            </a:r>
            <a:endParaRPr lang="en-US" sz="3000" b="1" dirty="0">
              <a:solidFill>
                <a:srgbClr val="E0702A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55246" y="5167404"/>
            <a:ext cx="27715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>
                <a:solidFill>
                  <a:srgbClr val="E0702A"/>
                </a:solidFill>
              </a:rPr>
              <a:t>A harmful effect</a:t>
            </a:r>
            <a:endParaRPr lang="en-US" sz="3000" b="1" dirty="0">
              <a:solidFill>
                <a:srgbClr val="E0702A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55246" y="6088835"/>
            <a:ext cx="26491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>
                <a:solidFill>
                  <a:srgbClr val="E0702A"/>
                </a:solidFill>
              </a:rPr>
              <a:t>Green products</a:t>
            </a:r>
            <a:endParaRPr lang="en-US" sz="3000" b="1" dirty="0">
              <a:solidFill>
                <a:srgbClr val="E07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982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7143"/>
          <a:stretch/>
        </p:blipFill>
        <p:spPr>
          <a:xfrm>
            <a:off x="4075186" y="1793680"/>
            <a:ext cx="3557553" cy="506432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9913" y="1014532"/>
            <a:ext cx="738067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Read the notice and match the headings (a – e) below with the numbers (1 –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5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7196" y="1084074"/>
            <a:ext cx="473904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8556" y="971909"/>
            <a:ext cx="270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4B58727F-704B-542B-3E7A-47A42BE55B1A}"/>
              </a:ext>
            </a:extLst>
          </p:cNvPr>
          <p:cNvSpPr txBox="1"/>
          <p:nvPr/>
        </p:nvSpPr>
        <p:spPr>
          <a:xfrm>
            <a:off x="487067" y="194965"/>
            <a:ext cx="218227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68654153-062D-D74E-45D7-48792F18079C}"/>
              </a:ext>
            </a:extLst>
          </p:cNvPr>
          <p:cNvSpPr txBox="1"/>
          <p:nvPr/>
        </p:nvSpPr>
        <p:spPr>
          <a:xfrm>
            <a:off x="7939214" y="1665399"/>
            <a:ext cx="343676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Name of institution or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organisation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(School, etc.)</a:t>
            </a:r>
            <a:endParaRPr lang="vi-V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id="{296A8C55-D420-57E2-AB46-801171FA1A62}"/>
              </a:ext>
            </a:extLst>
          </p:cNvPr>
          <p:cNvCxnSpPr>
            <a:cxnSpLocks/>
          </p:cNvCxnSpPr>
          <p:nvPr/>
        </p:nvCxnSpPr>
        <p:spPr>
          <a:xfrm flipH="1">
            <a:off x="7191375" y="2013576"/>
            <a:ext cx="74070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8B06D7F-1734-EDFF-07D4-351B3B80EAD8}"/>
              </a:ext>
            </a:extLst>
          </p:cNvPr>
          <p:cNvSpPr txBox="1"/>
          <p:nvPr/>
        </p:nvSpPr>
        <p:spPr>
          <a:xfrm>
            <a:off x="978432" y="2143265"/>
            <a:ext cx="246009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c. Date of writing the notice</a:t>
            </a:r>
            <a:endParaRPr lang="vi-V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69B3D5D9-A022-EF71-1B35-8B8E939B0035}"/>
              </a:ext>
            </a:extLst>
          </p:cNvPr>
          <p:cNvCxnSpPr>
            <a:cxnSpLocks/>
          </p:cNvCxnSpPr>
          <p:nvPr/>
        </p:nvCxnSpPr>
        <p:spPr>
          <a:xfrm>
            <a:off x="3438525" y="2583996"/>
            <a:ext cx="167503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3A8BFE42-ED82-3613-F3F8-0077CE235264}"/>
              </a:ext>
            </a:extLst>
          </p:cNvPr>
          <p:cNvSpPr txBox="1"/>
          <p:nvPr/>
        </p:nvSpPr>
        <p:spPr>
          <a:xfrm>
            <a:off x="8709088" y="3507356"/>
            <a:ext cx="287369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Body (date / time / duration / place, etc.)</a:t>
            </a:r>
            <a:endParaRPr lang="vi-V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BB598CA8-F34C-0869-0C5B-38F95B0E6CFB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7124700" y="3445913"/>
            <a:ext cx="1584388" cy="4769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DE4C90E8-EB2A-3B6D-593A-73869C2F565B}"/>
              </a:ext>
            </a:extLst>
          </p:cNvPr>
          <p:cNvSpPr txBox="1"/>
          <p:nvPr/>
        </p:nvSpPr>
        <p:spPr>
          <a:xfrm>
            <a:off x="8991600" y="5177350"/>
            <a:ext cx="199476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e. Contact details</a:t>
            </a:r>
            <a:endParaRPr lang="vi-V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Đường kết nối Mũi tên Thẳng 32">
            <a:extLst>
              <a:ext uri="{FF2B5EF4-FFF2-40B4-BE49-F238E27FC236}">
                <a16:creationId xmlns:a16="http://schemas.microsoft.com/office/drawing/2014/main" id="{32EAEF7B-C924-C205-67A5-82473B83DB7D}"/>
              </a:ext>
            </a:extLst>
          </p:cNvPr>
          <p:cNvCxnSpPr>
            <a:cxnSpLocks/>
          </p:cNvCxnSpPr>
          <p:nvPr/>
        </p:nvCxnSpPr>
        <p:spPr>
          <a:xfrm flipH="1" flipV="1">
            <a:off x="7632741" y="5592849"/>
            <a:ext cx="1358859" cy="78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0E5E2FAC-9242-8C23-D127-032CED70E04E}"/>
              </a:ext>
            </a:extLst>
          </p:cNvPr>
          <p:cNvSpPr txBox="1"/>
          <p:nvPr/>
        </p:nvSpPr>
        <p:spPr>
          <a:xfrm>
            <a:off x="192605" y="5683483"/>
            <a:ext cx="229654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d. Author’s name and signature</a:t>
            </a:r>
            <a:endParaRPr lang="vi-V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5" name="Đường kết nối Mũi tên Thẳng 34">
            <a:extLst>
              <a:ext uri="{FF2B5EF4-FFF2-40B4-BE49-F238E27FC236}">
                <a16:creationId xmlns:a16="http://schemas.microsoft.com/office/drawing/2014/main" id="{650AD1D9-C007-89DC-C0C2-1DCDA839DCE7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2489154" y="6096000"/>
            <a:ext cx="1586032" cy="29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47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095934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notice for the Go Green Club leader to invite students to attend a lecture on water pollution. Use the following details.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7" y="118785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2" y="10852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A65B605E-DFC8-A983-9D9C-36041A0A47FD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46" t="5040" r="7427" b="5040"/>
          <a:stretch/>
        </p:blipFill>
        <p:spPr>
          <a:xfrm>
            <a:off x="152400" y="4061632"/>
            <a:ext cx="5511249" cy="27011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67" y="2075714"/>
            <a:ext cx="4773930" cy="1703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424" t="2366" r="2679" b="1184"/>
          <a:stretch/>
        </p:blipFill>
        <p:spPr>
          <a:xfrm>
            <a:off x="6351349" y="1867609"/>
            <a:ext cx="5660946" cy="489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0">
            <a:extLst>
              <a:ext uri="{FF2B5EF4-FFF2-40B4-BE49-F238E27FC236}">
                <a16:creationId xmlns:a16="http://schemas.microsoft.com/office/drawing/2014/main" id="{A65B605E-DFC8-A983-9D9C-36041A0A47FD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636" y="733246"/>
            <a:ext cx="1131836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Go Green </a:t>
            </a:r>
            <a:r>
              <a:rPr lang="en-US" sz="2800" b="1"/>
              <a:t>Club</a:t>
            </a:r>
            <a:endParaRPr lang="en-US" sz="2800"/>
          </a:p>
          <a:p>
            <a:pPr algn="ctr"/>
            <a:r>
              <a:rPr lang="en-US" sz="2800" b="1"/>
              <a:t>NOTICE</a:t>
            </a:r>
            <a:endParaRPr lang="en-US" sz="2800"/>
          </a:p>
          <a:p>
            <a:pPr algn="ctr"/>
            <a:r>
              <a:rPr lang="en-US" sz="2800"/>
              <a:t>12 January, 2023</a:t>
            </a:r>
          </a:p>
          <a:p>
            <a:pPr algn="ctr"/>
            <a:r>
              <a:rPr lang="en-US" sz="2800"/>
              <a:t>Lecture on Water Pollution</a:t>
            </a:r>
          </a:p>
          <a:p>
            <a:r>
              <a:rPr lang="en-US" sz="2800" smtClean="0"/>
              <a:t>All </a:t>
            </a:r>
            <a:r>
              <a:rPr lang="en-US" sz="2800"/>
              <a:t>students of our school are invited to attend a lecture on water pollution next week. Interested students should contact the club by 17 February, 2023.</a:t>
            </a:r>
          </a:p>
          <a:p>
            <a:r>
              <a:rPr lang="en-US" sz="2800"/>
              <a:t>Details:</a:t>
            </a:r>
          </a:p>
          <a:p>
            <a:r>
              <a:rPr lang="en-US" sz="2800" b="1"/>
              <a:t>Time:</a:t>
            </a:r>
            <a:r>
              <a:rPr lang="en-US" sz="2800"/>
              <a:t> 2 p.m. – 4 p.m., 6 March</a:t>
            </a:r>
          </a:p>
          <a:p>
            <a:r>
              <a:rPr lang="en-US" sz="2800" b="1"/>
              <a:t>Place:</a:t>
            </a:r>
            <a:r>
              <a:rPr lang="en-US" sz="2800"/>
              <a:t> School Grand Hall</a:t>
            </a:r>
          </a:p>
          <a:p>
            <a:r>
              <a:rPr lang="en-US" sz="2800" b="1"/>
              <a:t>Topic:</a:t>
            </a:r>
            <a:r>
              <a:rPr lang="en-US" sz="2800"/>
              <a:t> Water pollution</a:t>
            </a:r>
          </a:p>
          <a:p>
            <a:r>
              <a:rPr lang="en-US" sz="2800"/>
              <a:t>If you have any questions, please contact us at 012-3476-789 or email gogreen@fmail.com.</a:t>
            </a:r>
          </a:p>
          <a:p>
            <a:r>
              <a:rPr lang="en-US" sz="2800" smtClean="0"/>
              <a:t>Club </a:t>
            </a:r>
            <a:r>
              <a:rPr lang="en-US" sz="2800"/>
              <a:t>Leader</a:t>
            </a:r>
          </a:p>
          <a:p>
            <a:r>
              <a:rPr lang="en-US" sz="2800"/>
              <a:t>Nguyen Hong </a:t>
            </a:r>
            <a:r>
              <a:rPr lang="en-US" sz="2800" smtClean="0"/>
              <a:t>Mai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4683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3734</TotalTime>
  <Words>526</Words>
  <PresentationFormat>Widescreen</PresentationFormat>
  <Paragraphs>96</Paragraphs>
  <Slides>12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2023-07-13T09:23:53Z</dcterms:modified>
</cp:coreProperties>
</file>