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52" r:id="rId3"/>
    <p:sldId id="324" r:id="rId4"/>
    <p:sldId id="343" r:id="rId5"/>
    <p:sldId id="354" r:id="rId6"/>
    <p:sldId id="355" r:id="rId7"/>
    <p:sldId id="356" r:id="rId8"/>
    <p:sldId id="357" r:id="rId9"/>
    <p:sldId id="353" r:id="rId10"/>
    <p:sldId id="350" r:id="rId11"/>
    <p:sldId id="348" r:id="rId12"/>
    <p:sldId id="351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53D"/>
    <a:srgbClr val="E0A4A5"/>
    <a:srgbClr val="5E913B"/>
    <a:srgbClr val="CB6466"/>
    <a:srgbClr val="000000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76" autoAdjust="0"/>
    <p:restoredTop sz="94196" autoAdjust="0"/>
  </p:normalViewPr>
  <p:slideViewPr>
    <p:cSldViewPr snapToGrid="0" showGuides="1">
      <p:cViewPr>
        <p:scale>
          <a:sx n="80" d="100"/>
          <a:sy n="80" d="100"/>
        </p:scale>
        <p:origin x="144" y="8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0028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0463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54319"/>
            <a:ext cx="10246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Read the text again and decide whether the statements are true (T) or false (F).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BCBF47-12A6-774C-8E43-3E9BE91B6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49165"/>
              </p:ext>
            </p:extLst>
          </p:nvPr>
        </p:nvGraphicFramePr>
        <p:xfrm>
          <a:off x="208546" y="1823958"/>
          <a:ext cx="11726779" cy="4629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886">
                  <a:extLst>
                    <a:ext uri="{9D8B030D-6E8A-4147-A177-3AD203B41FA5}">
                      <a16:colId xmlns:a16="http://schemas.microsoft.com/office/drawing/2014/main" val="3190236437"/>
                    </a:ext>
                  </a:extLst>
                </a:gridCol>
                <a:gridCol w="1171073">
                  <a:extLst>
                    <a:ext uri="{9D8B030D-6E8A-4147-A177-3AD203B41FA5}">
                      <a16:colId xmlns:a16="http://schemas.microsoft.com/office/drawing/2014/main" val="319248656"/>
                    </a:ext>
                  </a:extLst>
                </a:gridCol>
                <a:gridCol w="1074820">
                  <a:extLst>
                    <a:ext uri="{9D8B030D-6E8A-4147-A177-3AD203B41FA5}">
                      <a16:colId xmlns:a16="http://schemas.microsoft.com/office/drawing/2014/main" val="705586764"/>
                    </a:ext>
                  </a:extLst>
                </a:gridCol>
              </a:tblGrid>
              <a:tr h="76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21496"/>
                  </a:ext>
                </a:extLst>
              </a:tr>
              <a:tr h="568183">
                <a:tc>
                  <a:txBody>
                    <a:bodyPr/>
                    <a:lstStyle/>
                    <a:p>
                      <a:r>
                        <a:rPr lang="en-US" sz="2600" i="1" dirty="0"/>
                        <a:t>Don ca tai </a:t>
                      </a:r>
                      <a:r>
                        <a:rPr lang="en-US" sz="2600" i="1" dirty="0" err="1"/>
                        <a:t>tu</a:t>
                      </a:r>
                      <a:r>
                        <a:rPr lang="en-US" sz="2600" i="1" dirty="0"/>
                        <a:t> </a:t>
                      </a:r>
                      <a:r>
                        <a:rPr lang="en-US" sz="2600" dirty="0"/>
                        <a:t>was added to the UNESCO World Heritage list in 2013.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983177"/>
                  </a:ext>
                </a:extLst>
              </a:tr>
              <a:tr h="641684">
                <a:tc>
                  <a:txBody>
                    <a:bodyPr/>
                    <a:lstStyle/>
                    <a:p>
                      <a:r>
                        <a:rPr lang="en-US" sz="2600" i="1" dirty="0"/>
                        <a:t>Don ca tai </a:t>
                      </a:r>
                      <a:r>
                        <a:rPr lang="en-US" sz="2600" i="1" dirty="0" err="1"/>
                        <a:t>tu</a:t>
                      </a:r>
                      <a:r>
                        <a:rPr lang="en-US" sz="2600" i="1" dirty="0"/>
                        <a:t> </a:t>
                      </a:r>
                      <a:r>
                        <a:rPr lang="en-US" sz="2600" dirty="0"/>
                        <a:t>was originally performed at important ceremonies.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290696"/>
                  </a:ext>
                </a:extLst>
              </a:tr>
              <a:tr h="768154">
                <a:tc>
                  <a:txBody>
                    <a:bodyPr/>
                    <a:lstStyle/>
                    <a:p>
                      <a:r>
                        <a:rPr lang="en-US" sz="2600" dirty="0"/>
                        <a:t>All the performers of this art form are well-trained and perform on big stages.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922296"/>
                  </a:ext>
                </a:extLst>
              </a:tr>
              <a:tr h="768154">
                <a:tc>
                  <a:txBody>
                    <a:bodyPr/>
                    <a:lstStyle/>
                    <a:p>
                      <a:r>
                        <a:rPr lang="en-US" sz="2600" i="1" dirty="0"/>
                        <a:t>Don ca tai </a:t>
                      </a:r>
                      <a:r>
                        <a:rPr lang="en-US" sz="2600" i="1" dirty="0" err="1"/>
                        <a:t>tu</a:t>
                      </a:r>
                      <a:r>
                        <a:rPr lang="en-US" sz="2600" i="1" dirty="0"/>
                        <a:t> </a:t>
                      </a:r>
                      <a:r>
                        <a:rPr lang="en-US" sz="2600" dirty="0"/>
                        <a:t>can be heard at different events such as weddings and festivals.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442176"/>
                  </a:ext>
                </a:extLst>
              </a:tr>
              <a:tr h="768154">
                <a:tc>
                  <a:txBody>
                    <a:bodyPr/>
                    <a:lstStyle/>
                    <a:p>
                      <a:r>
                        <a:rPr lang="en-US" sz="2600" dirty="0"/>
                        <a:t>Performances of d</a:t>
                      </a:r>
                      <a:r>
                        <a:rPr lang="en-US" sz="2600" i="1" dirty="0"/>
                        <a:t>on ca tai </a:t>
                      </a:r>
                      <a:r>
                        <a:rPr lang="en-US" sz="2600" i="1" dirty="0" err="1"/>
                        <a:t>tu</a:t>
                      </a:r>
                      <a:r>
                        <a:rPr lang="en-US" sz="2600" i="1" dirty="0"/>
                        <a:t> </a:t>
                      </a:r>
                      <a:r>
                        <a:rPr lang="en-US" sz="2600" dirty="0"/>
                        <a:t>at floating markets help keep the art alive for future generations.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866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E68A214-7791-134B-862C-E0883E46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16" y="2594867"/>
            <a:ext cx="465220" cy="465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16B20-D755-4145-94BE-609F91EDC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66" y="3228527"/>
            <a:ext cx="465220" cy="465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90CB57-E425-6845-8E14-222474BB3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66" y="3994019"/>
            <a:ext cx="465220" cy="4652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DB5DDF-9AF7-6F40-A572-373474024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16" y="4864825"/>
            <a:ext cx="465220" cy="4652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3D88CA-6C7A-8444-8EF0-6BA875FA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16" y="5795582"/>
            <a:ext cx="465220" cy="4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10362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Read the advert below and discuss what other information you want to know about how to become a club member.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1" y="2061910"/>
            <a:ext cx="10435442" cy="4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10362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an email to the club president asking for more information about how to become a club member.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11387" y="1942186"/>
            <a:ext cx="11569225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Dear Sir/Madam,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I am writing this email to ask for information about joining the </a:t>
            </a:r>
            <a:r>
              <a:rPr lang="en-US" sz="2400" i="1" dirty="0">
                <a:latin typeface="Calibri (Body)"/>
              </a:rPr>
              <a:t>Don ca tai </a:t>
            </a:r>
            <a:r>
              <a:rPr lang="en-US" sz="2400" i="1" dirty="0" err="1">
                <a:latin typeface="Calibri (Body)"/>
              </a:rPr>
              <a:t>tu</a:t>
            </a:r>
            <a:r>
              <a:rPr lang="en-US" sz="2400" dirty="0">
                <a:latin typeface="Calibri (Body)"/>
              </a:rPr>
              <a:t> Club. I enjoy listening to folk music because it keeps me connected to my past and culture.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First, I would like to know if there is an application form that I need to complete. If not, do you need any other information about me, such as age, school, interests, and musical skills?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Second, I wonder whether there is a club fee. If there is one, how much is it and how often do I need to make payments? Are there any discounts for students?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Finally, I want to know what benefits I will get for my membership. Will I get any training in </a:t>
            </a:r>
            <a:r>
              <a:rPr lang="en-US" sz="2400" i="1" dirty="0">
                <a:latin typeface="Calibri (Body)"/>
              </a:rPr>
              <a:t>don ca tai </a:t>
            </a:r>
            <a:r>
              <a:rPr lang="en-US" sz="2400" i="1" dirty="0" err="1">
                <a:latin typeface="Calibri (Body)"/>
              </a:rPr>
              <a:t>tu</a:t>
            </a:r>
            <a:r>
              <a:rPr lang="en-US" sz="2400" i="1" dirty="0">
                <a:latin typeface="Calibri (Body)"/>
              </a:rPr>
              <a:t> </a:t>
            </a:r>
            <a:r>
              <a:rPr lang="en-US" sz="2400" dirty="0">
                <a:latin typeface="Calibri (Body)"/>
              </a:rPr>
              <a:t>singing? Will I get any free tickets to enjoy </a:t>
            </a:r>
            <a:r>
              <a:rPr lang="en-US" sz="2400" i="1" dirty="0">
                <a:latin typeface="Calibri (Body)"/>
              </a:rPr>
              <a:t>don ca tai </a:t>
            </a:r>
            <a:r>
              <a:rPr lang="en-US" sz="2400" i="1" dirty="0" err="1">
                <a:latin typeface="Calibri (Body)"/>
              </a:rPr>
              <a:t>tu</a:t>
            </a:r>
            <a:r>
              <a:rPr lang="en-US" sz="2400" i="1" dirty="0">
                <a:latin typeface="Calibri (Body)"/>
              </a:rPr>
              <a:t> </a:t>
            </a:r>
            <a:r>
              <a:rPr lang="en-US" sz="2400" dirty="0">
                <a:latin typeface="Calibri (Body)"/>
              </a:rPr>
              <a:t>performances?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I look forward to hearing from you.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Yours faithfully,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Nguyen Van An</a:t>
            </a:r>
          </a:p>
        </p:txBody>
      </p:sp>
    </p:spTree>
    <p:extLst>
      <p:ext uri="{BB962C8B-B14F-4D97-AF65-F5344CB8AC3E}">
        <p14:creationId xmlns:p14="http://schemas.microsoft.com/office/powerpoint/2010/main" val="25184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6C6FC-50BD-8A4C-9516-422BDC108C5A}"/>
              </a:ext>
            </a:extLst>
          </p:cNvPr>
          <p:cNvSpPr/>
          <p:nvPr/>
        </p:nvSpPr>
        <p:spPr>
          <a:xfrm>
            <a:off x="1199263" y="2219237"/>
            <a:ext cx="97934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What have you learnt today?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600" dirty="0"/>
              <a:t>Practice the skills listening for main ideas and specific information;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600" dirty="0"/>
              <a:t>Develop ideas for the speaking task and discuss in groups.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Unit 9 – Lesson 1.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READING &amp; WRITING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6-8)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44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READING &amp; WRITING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82532" y="135169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66299" y="2619715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READING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2532" y="395771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WRITING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07693" y="1405917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Guess the music genre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best heading for each paragraph.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True or false.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Discussion.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an email to the club president asking for more information.</a:t>
            </a:r>
          </a:p>
        </p:txBody>
      </p:sp>
      <p:cxnSp>
        <p:nvCxnSpPr>
          <p:cNvPr id="34" name="Curved Connector 33"/>
          <p:cNvCxnSpPr>
            <a:stCxn id="19" idx="3"/>
            <a:endCxn id="20" idx="0"/>
          </p:cNvCxnSpPr>
          <p:nvPr/>
        </p:nvCxnSpPr>
        <p:spPr>
          <a:xfrm>
            <a:off x="3066299" y="1679400"/>
            <a:ext cx="1163817" cy="94031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0" idx="1"/>
            <a:endCxn id="21" idx="0"/>
          </p:cNvCxnSpPr>
          <p:nvPr/>
        </p:nvCxnSpPr>
        <p:spPr>
          <a:xfrm rot="10800000" flipV="1">
            <a:off x="2157899" y="2947417"/>
            <a:ext cx="908400" cy="101029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</a:p>
        </p:txBody>
      </p:sp>
      <p:cxnSp>
        <p:nvCxnSpPr>
          <p:cNvPr id="39" name="Curved Connector 38"/>
          <p:cNvCxnSpPr>
            <a:stCxn id="21" idx="3"/>
            <a:endCxn id="38" idx="0"/>
          </p:cNvCxnSpPr>
          <p:nvPr/>
        </p:nvCxnSpPr>
        <p:spPr>
          <a:xfrm>
            <a:off x="3133265" y="4312816"/>
            <a:ext cx="908401" cy="88550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602325" y="366266"/>
            <a:ext cx="7504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MUSIC GENRE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4533068" y="5839932"/>
            <a:ext cx="364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1953D"/>
                </a:solidFill>
              </a:rPr>
              <a:t>Hip hop/Rap</a:t>
            </a:r>
            <a:endParaRPr lang="en-US" sz="4000" dirty="0">
              <a:solidFill>
                <a:srgbClr val="61953D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FD27FE-A717-D34A-AAC9-D81EE11B0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1" y="1263413"/>
            <a:ext cx="5849677" cy="43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602325" y="366266"/>
            <a:ext cx="7504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MUSIC GENRE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2953499" y="5958892"/>
            <a:ext cx="6801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1953D"/>
                </a:solidFill>
              </a:rPr>
              <a:t>Electronic dance music (EDM)</a:t>
            </a:r>
            <a:endParaRPr lang="en-US" sz="4000" dirty="0">
              <a:solidFill>
                <a:srgbClr val="61953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D481C-AB0F-2B49-8D47-5BFAA4CF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16" y="1193112"/>
            <a:ext cx="6263105" cy="46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602325" y="366266"/>
            <a:ext cx="7504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MUSIC GENRE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4780547" y="5958892"/>
            <a:ext cx="497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1953D"/>
                </a:solidFill>
              </a:rPr>
              <a:t>Pop music</a:t>
            </a:r>
            <a:endParaRPr lang="en-US" sz="4000" dirty="0">
              <a:solidFill>
                <a:srgbClr val="61953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0324B-C67A-B941-92E4-143FF2766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25" y="1214503"/>
            <a:ext cx="7033042" cy="46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602325" y="366266"/>
            <a:ext cx="7504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MUSIC GENRE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4780547" y="5958892"/>
            <a:ext cx="497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1953D"/>
                </a:solidFill>
              </a:rPr>
              <a:t>Rock music</a:t>
            </a:r>
            <a:endParaRPr lang="en-US" sz="4000" dirty="0">
              <a:solidFill>
                <a:srgbClr val="61953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259CE-C5BE-DC43-AE23-6DD085136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10" y="1074152"/>
            <a:ext cx="6545179" cy="49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602325" y="366266"/>
            <a:ext cx="7504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MUSIC GENRE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4604084" y="5958891"/>
            <a:ext cx="497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1953D"/>
                </a:solidFill>
              </a:rPr>
              <a:t>Don ca tai </a:t>
            </a:r>
            <a:r>
              <a:rPr lang="en-US" sz="4000" b="1" dirty="0" err="1">
                <a:solidFill>
                  <a:srgbClr val="61953D"/>
                </a:solidFill>
              </a:rPr>
              <a:t>tu</a:t>
            </a:r>
            <a:endParaRPr lang="en-US" sz="4000" dirty="0">
              <a:solidFill>
                <a:srgbClr val="61953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4A31A-BCAF-1C4D-A0BD-6F6D5996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19" y="1291014"/>
            <a:ext cx="6356819" cy="44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8274" y="1017136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666" y="91914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77272" y="1056077"/>
            <a:ext cx="2663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best heading for each paragraph.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154745-DD15-0740-89DC-3CB87FEC6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839601"/>
            <a:ext cx="8877300" cy="300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96D3A-8EE5-8C43-B77E-80181B6D4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893201"/>
            <a:ext cx="8724900" cy="2946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624487" y="3096126"/>
            <a:ext cx="2268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Key:</a:t>
            </a:r>
          </a:p>
          <a:p>
            <a:r>
              <a:rPr lang="en-US" sz="4000" dirty="0"/>
              <a:t>A – 4 </a:t>
            </a:r>
          </a:p>
          <a:p>
            <a:r>
              <a:rPr lang="en-US" sz="4000" dirty="0"/>
              <a:t>B – 2 </a:t>
            </a:r>
          </a:p>
          <a:p>
            <a:r>
              <a:rPr lang="en-US" sz="4000" dirty="0"/>
              <a:t>C – 1</a:t>
            </a:r>
          </a:p>
        </p:txBody>
      </p:sp>
    </p:spTree>
    <p:extLst>
      <p:ext uri="{BB962C8B-B14F-4D97-AF65-F5344CB8AC3E}">
        <p14:creationId xmlns:p14="http://schemas.microsoft.com/office/powerpoint/2010/main" val="40256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514</Words>
  <Application>Microsoft Macintosh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Gothic Std B</vt:lpstr>
      <vt:lpstr>Arial</vt:lpstr>
      <vt:lpstr>Bookman Old Style</vt:lpstr>
      <vt:lpstr>Calibri</vt:lpstr>
      <vt:lpstr>Calibri (Body)</vt:lpstr>
      <vt:lpstr>Calibri Light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Lan</dc:creator>
  <cp:lastModifiedBy>Quynh Anh</cp:lastModifiedBy>
  <cp:revision>8</cp:revision>
  <dcterms:modified xsi:type="dcterms:W3CDTF">2023-06-05T16:26:32Z</dcterms:modified>
</cp:coreProperties>
</file>