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267" r:id="rId4"/>
    <p:sldId id="269" r:id="rId5"/>
    <p:sldId id="352" r:id="rId6"/>
    <p:sldId id="313" r:id="rId7"/>
    <p:sldId id="334" r:id="rId8"/>
    <p:sldId id="365" r:id="rId9"/>
    <p:sldId id="354" r:id="rId10"/>
    <p:sldId id="366" r:id="rId11"/>
    <p:sldId id="367" r:id="rId12"/>
    <p:sldId id="368" r:id="rId13"/>
    <p:sldId id="369" r:id="rId14"/>
    <p:sldId id="370" r:id="rId15"/>
    <p:sldId id="371" r:id="rId16"/>
    <p:sldId id="360" r:id="rId17"/>
    <p:sldId id="374" r:id="rId18"/>
    <p:sldId id="375" r:id="rId19"/>
    <p:sldId id="361" r:id="rId20"/>
    <p:sldId id="321" r:id="rId21"/>
    <p:sldId id="362" r:id="rId22"/>
    <p:sldId id="372" r:id="rId23"/>
    <p:sldId id="363" r:id="rId24"/>
    <p:sldId id="373" r:id="rId25"/>
    <p:sldId id="294" r:id="rId26"/>
    <p:sldId id="295" r:id="rId27"/>
    <p:sldId id="296" r:id="rId28"/>
    <p:sldId id="297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78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54219" y="90766"/>
            <a:ext cx="376312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3.1: Reading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847" y="3147024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3.1: Reading &amp;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22 &amp; 23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F60B8-43A6-015A-2996-CEB7ADED1D36}"/>
              </a:ext>
            </a:extLst>
          </p:cNvPr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</a:t>
            </a:r>
            <a:r>
              <a:rPr lang="vi-VN" sz="3200" b="1" dirty="0"/>
              <a:t>b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0D63E-F6A2-4428-2E85-268273C9E137}"/>
              </a:ext>
            </a:extLst>
          </p:cNvPr>
          <p:cNvSpPr txBox="1"/>
          <p:nvPr/>
        </p:nvSpPr>
        <p:spPr>
          <a:xfrm>
            <a:off x="53039" y="1386816"/>
            <a:ext cx="12033454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The announcement is for the 2020 </a:t>
            </a:r>
            <a:r>
              <a:rPr lang="en-US" sz="3200" dirty="0" err="1">
                <a:solidFill>
                  <a:schemeClr val="accent5"/>
                </a:solidFill>
              </a:rPr>
              <a:t>Tết</a:t>
            </a:r>
            <a:r>
              <a:rPr lang="en-US" sz="3200" dirty="0">
                <a:solidFill>
                  <a:schemeClr val="accent5"/>
                </a:solidFill>
              </a:rPr>
              <a:t> festival in Hiền Lương Village.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The festival will be on Lê </a:t>
            </a:r>
            <a:r>
              <a:rPr lang="en-US" sz="3200" dirty="0" err="1">
                <a:solidFill>
                  <a:schemeClr val="accent5"/>
                </a:solidFill>
              </a:rPr>
              <a:t>Duẩn</a:t>
            </a:r>
            <a:r>
              <a:rPr lang="en-US" sz="3200" dirty="0">
                <a:solidFill>
                  <a:schemeClr val="accent5"/>
                </a:solidFill>
              </a:rPr>
              <a:t> Street.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The festival is only free for children.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You can enjoy music performances from famous Vietnamese singers.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5. The festival will have some types of traditional </a:t>
            </a:r>
            <a:r>
              <a:rPr lang="en-US" sz="3200" dirty="0" err="1">
                <a:solidFill>
                  <a:schemeClr val="accent5"/>
                </a:solidFill>
              </a:rPr>
              <a:t>Tết</a:t>
            </a:r>
            <a:r>
              <a:rPr lang="en-US" sz="3200" dirty="0">
                <a:solidFill>
                  <a:schemeClr val="accent5"/>
                </a:solidFill>
              </a:rPr>
              <a:t> food like candied fruit and bánh </a:t>
            </a:r>
            <a:r>
              <a:rPr lang="en-US" sz="3200" dirty="0" err="1">
                <a:solidFill>
                  <a:schemeClr val="accent5"/>
                </a:solidFill>
              </a:rPr>
              <a:t>chưng</a:t>
            </a:r>
            <a:r>
              <a:rPr lang="en-US" sz="32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0EE76-50DB-277C-75A3-CA84D7C6C2D8}"/>
              </a:ext>
            </a:extLst>
          </p:cNvPr>
          <p:cNvSpPr/>
          <p:nvPr/>
        </p:nvSpPr>
        <p:spPr>
          <a:xfrm>
            <a:off x="2090613" y="592508"/>
            <a:ext cx="9671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Read the sentences below and underline key words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F2E5E9-D870-AB3B-5B47-5C66C88C4B98}"/>
              </a:ext>
            </a:extLst>
          </p:cNvPr>
          <p:cNvCxnSpPr/>
          <p:nvPr/>
        </p:nvCxnSpPr>
        <p:spPr>
          <a:xfrm>
            <a:off x="1216942" y="2039816"/>
            <a:ext cx="2549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867596-C769-4D31-449B-3E3101D30D2B}"/>
              </a:ext>
            </a:extLst>
          </p:cNvPr>
          <p:cNvCxnSpPr/>
          <p:nvPr/>
        </p:nvCxnSpPr>
        <p:spPr>
          <a:xfrm>
            <a:off x="5475350" y="2051540"/>
            <a:ext cx="2549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BEDA3-020B-FA5D-E81B-B14B8FCABCD2}"/>
              </a:ext>
            </a:extLst>
          </p:cNvPr>
          <p:cNvCxnSpPr>
            <a:cxnSpLocks/>
          </p:cNvCxnSpPr>
          <p:nvPr/>
        </p:nvCxnSpPr>
        <p:spPr>
          <a:xfrm>
            <a:off x="8710919" y="2051540"/>
            <a:ext cx="30509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E13DB2-B30D-C2D3-C82E-373CF0C9371F}"/>
              </a:ext>
            </a:extLst>
          </p:cNvPr>
          <p:cNvCxnSpPr>
            <a:cxnSpLocks/>
          </p:cNvCxnSpPr>
          <p:nvPr/>
        </p:nvCxnSpPr>
        <p:spPr>
          <a:xfrm>
            <a:off x="1249853" y="2798886"/>
            <a:ext cx="11416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F6273F-D0BF-45DD-FEB1-E67A08DC6C3E}"/>
              </a:ext>
            </a:extLst>
          </p:cNvPr>
          <p:cNvCxnSpPr>
            <a:cxnSpLocks/>
          </p:cNvCxnSpPr>
          <p:nvPr/>
        </p:nvCxnSpPr>
        <p:spPr>
          <a:xfrm flipV="1">
            <a:off x="3766711" y="2798886"/>
            <a:ext cx="2783558" cy="2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41FE32-FE46-1FD2-017D-091E2D7CBAB3}"/>
              </a:ext>
            </a:extLst>
          </p:cNvPr>
          <p:cNvCxnSpPr>
            <a:cxnSpLocks/>
          </p:cNvCxnSpPr>
          <p:nvPr/>
        </p:nvCxnSpPr>
        <p:spPr>
          <a:xfrm>
            <a:off x="1216941" y="3537439"/>
            <a:ext cx="11745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56B5F1-E150-D708-9BBB-0BB4EC1E2434}"/>
              </a:ext>
            </a:extLst>
          </p:cNvPr>
          <p:cNvCxnSpPr>
            <a:cxnSpLocks/>
          </p:cNvCxnSpPr>
          <p:nvPr/>
        </p:nvCxnSpPr>
        <p:spPr>
          <a:xfrm>
            <a:off x="2910254" y="3537439"/>
            <a:ext cx="3406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0E800C-0F5D-A066-4395-8130F6A783C6}"/>
              </a:ext>
            </a:extLst>
          </p:cNvPr>
          <p:cNvCxnSpPr>
            <a:cxnSpLocks/>
          </p:cNvCxnSpPr>
          <p:nvPr/>
        </p:nvCxnSpPr>
        <p:spPr>
          <a:xfrm>
            <a:off x="1958426" y="4275993"/>
            <a:ext cx="4358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1720FF-29BC-F368-D0D3-34FAA9D57DE1}"/>
              </a:ext>
            </a:extLst>
          </p:cNvPr>
          <p:cNvCxnSpPr>
            <a:cxnSpLocks/>
          </p:cNvCxnSpPr>
          <p:nvPr/>
        </p:nvCxnSpPr>
        <p:spPr>
          <a:xfrm>
            <a:off x="7374488" y="4275993"/>
            <a:ext cx="43873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E6FF98-ABA8-E5F4-A07B-FE246F3797F0}"/>
              </a:ext>
            </a:extLst>
          </p:cNvPr>
          <p:cNvCxnSpPr>
            <a:cxnSpLocks/>
          </p:cNvCxnSpPr>
          <p:nvPr/>
        </p:nvCxnSpPr>
        <p:spPr>
          <a:xfrm>
            <a:off x="1311399" y="5014547"/>
            <a:ext cx="108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9D9FFF-1689-CA9A-F4C7-C6343B101E14}"/>
              </a:ext>
            </a:extLst>
          </p:cNvPr>
          <p:cNvCxnSpPr>
            <a:cxnSpLocks/>
          </p:cNvCxnSpPr>
          <p:nvPr/>
        </p:nvCxnSpPr>
        <p:spPr>
          <a:xfrm>
            <a:off x="6550269" y="5008686"/>
            <a:ext cx="3191608" cy="58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2D6E50-1002-E26F-38B5-E06A34EBB1C5}"/>
              </a:ext>
            </a:extLst>
          </p:cNvPr>
          <p:cNvCxnSpPr>
            <a:cxnSpLocks/>
          </p:cNvCxnSpPr>
          <p:nvPr/>
        </p:nvCxnSpPr>
        <p:spPr>
          <a:xfrm>
            <a:off x="176131" y="5744309"/>
            <a:ext cx="3590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E88E0A-E07F-5D9F-A88E-45E873882245}"/>
              </a:ext>
            </a:extLst>
          </p:cNvPr>
          <p:cNvSpPr txBox="1"/>
          <p:nvPr/>
        </p:nvSpPr>
        <p:spPr>
          <a:xfrm>
            <a:off x="2105757" y="535335"/>
            <a:ext cx="8541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Now, read and write True, False, or Doesn't say.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B3526-75A2-C521-3E0B-9645F264240E}"/>
              </a:ext>
            </a:extLst>
          </p:cNvPr>
          <p:cNvSpPr txBox="1"/>
          <p:nvPr/>
        </p:nvSpPr>
        <p:spPr>
          <a:xfrm>
            <a:off x="-8792" y="5499489"/>
            <a:ext cx="12033454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The </a:t>
            </a:r>
            <a:r>
              <a:rPr lang="en-US" sz="3000" u="sng" dirty="0">
                <a:solidFill>
                  <a:schemeClr val="accent5"/>
                </a:solidFill>
              </a:rPr>
              <a:t>announcement</a:t>
            </a:r>
            <a:r>
              <a:rPr lang="en-US" sz="3000" dirty="0">
                <a:solidFill>
                  <a:schemeClr val="accent5"/>
                </a:solidFill>
              </a:rPr>
              <a:t> is for the </a:t>
            </a:r>
            <a:r>
              <a:rPr lang="en-US" sz="3000" u="sng" dirty="0">
                <a:solidFill>
                  <a:schemeClr val="accent5"/>
                </a:solidFill>
              </a:rPr>
              <a:t>2020 </a:t>
            </a:r>
            <a:r>
              <a:rPr lang="en-US" sz="3000" u="sng" dirty="0" err="1">
                <a:solidFill>
                  <a:schemeClr val="accent5"/>
                </a:solidFill>
              </a:rPr>
              <a:t>Tết</a:t>
            </a:r>
            <a:r>
              <a:rPr lang="en-US" sz="3000" u="sng" dirty="0">
                <a:solidFill>
                  <a:schemeClr val="accent5"/>
                </a:solidFill>
              </a:rPr>
              <a:t> festival </a:t>
            </a:r>
            <a:r>
              <a:rPr lang="en-US" sz="3000" dirty="0">
                <a:solidFill>
                  <a:schemeClr val="accent5"/>
                </a:solidFill>
              </a:rPr>
              <a:t>in </a:t>
            </a:r>
            <a:r>
              <a:rPr lang="en-US" sz="3000" u="sng" dirty="0">
                <a:solidFill>
                  <a:schemeClr val="accent5"/>
                </a:solidFill>
              </a:rPr>
              <a:t>Hiền Lương Village</a:t>
            </a:r>
            <a:r>
              <a:rPr lang="en-US" sz="3000" dirty="0">
                <a:solidFill>
                  <a:schemeClr val="accent5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40264-ECFF-A109-EE33-CB7FE6E88429}"/>
              </a:ext>
            </a:extLst>
          </p:cNvPr>
          <p:cNvSpPr txBox="1"/>
          <p:nvPr/>
        </p:nvSpPr>
        <p:spPr>
          <a:xfrm>
            <a:off x="0" y="1107082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125B0A-74AD-9C8C-CBC1-32281C8758DE}"/>
              </a:ext>
            </a:extLst>
          </p:cNvPr>
          <p:cNvCxnSpPr>
            <a:cxnSpLocks/>
          </p:cNvCxnSpPr>
          <p:nvPr/>
        </p:nvCxnSpPr>
        <p:spPr>
          <a:xfrm>
            <a:off x="79131" y="1547446"/>
            <a:ext cx="49764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D766D-F44B-46D8-EFEE-39FD8F4A0CF8}"/>
              </a:ext>
            </a:extLst>
          </p:cNvPr>
          <p:cNvSpPr/>
          <p:nvPr/>
        </p:nvSpPr>
        <p:spPr>
          <a:xfrm>
            <a:off x="11160086" y="567103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C68B83-4BAD-0813-276F-030ADB066274}"/>
              </a:ext>
            </a:extLst>
          </p:cNvPr>
          <p:cNvSpPr txBox="1"/>
          <p:nvPr/>
        </p:nvSpPr>
        <p:spPr>
          <a:xfrm>
            <a:off x="316523" y="5425136"/>
            <a:ext cx="869998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be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Lê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Duẩn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F9D90-7A03-19A0-CB0F-43DB1B9AA505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2E856-B87C-A17B-9C3E-199DF8B3AEB2}"/>
              </a:ext>
            </a:extLst>
          </p:cNvPr>
          <p:cNvSpPr/>
          <p:nvPr/>
        </p:nvSpPr>
        <p:spPr>
          <a:xfrm>
            <a:off x="7238716" y="555181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EB126E-9BAE-2A93-4CDB-D316DA180007}"/>
              </a:ext>
            </a:extLst>
          </p:cNvPr>
          <p:cNvCxnSpPr>
            <a:cxnSpLocks/>
          </p:cNvCxnSpPr>
          <p:nvPr/>
        </p:nvCxnSpPr>
        <p:spPr>
          <a:xfrm>
            <a:off x="4308231" y="1661746"/>
            <a:ext cx="74382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10E97E-9C33-963B-E0BD-CE2D024EBBAA}"/>
              </a:ext>
            </a:extLst>
          </p:cNvPr>
          <p:cNvCxnSpPr>
            <a:cxnSpLocks/>
          </p:cNvCxnSpPr>
          <p:nvPr/>
        </p:nvCxnSpPr>
        <p:spPr>
          <a:xfrm>
            <a:off x="96715" y="2074985"/>
            <a:ext cx="1573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037BF1-0DDF-8FAC-FCDE-3A4FD5378571}"/>
              </a:ext>
            </a:extLst>
          </p:cNvPr>
          <p:cNvSpPr txBox="1"/>
          <p:nvPr/>
        </p:nvSpPr>
        <p:spPr>
          <a:xfrm>
            <a:off x="545123" y="5328059"/>
            <a:ext cx="8823081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free for children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9F44C-EEBC-23C4-EBB7-91E13636DA69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CE8A0E-9898-038A-AED3-39312897079E}"/>
              </a:ext>
            </a:extLst>
          </p:cNvPr>
          <p:cNvCxnSpPr>
            <a:cxnSpLocks/>
          </p:cNvCxnSpPr>
          <p:nvPr/>
        </p:nvCxnSpPr>
        <p:spPr>
          <a:xfrm>
            <a:off x="175847" y="2839915"/>
            <a:ext cx="42906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A7F5873-B37A-58F2-4EEB-BE96F2617257}"/>
              </a:ext>
            </a:extLst>
          </p:cNvPr>
          <p:cNvSpPr/>
          <p:nvPr/>
        </p:nvSpPr>
        <p:spPr>
          <a:xfrm>
            <a:off x="7238716" y="555181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99DAAA-F7BE-3846-46E9-613CB0699DE2}"/>
              </a:ext>
            </a:extLst>
          </p:cNvPr>
          <p:cNvSpPr txBox="1"/>
          <p:nvPr/>
        </p:nvSpPr>
        <p:spPr>
          <a:xfrm>
            <a:off x="57883" y="5355019"/>
            <a:ext cx="12076234" cy="7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You can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enjoy music performances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 Vietnamese singers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662C4-B62F-54B8-7065-F8B301A02A75}"/>
              </a:ext>
            </a:extLst>
          </p:cNvPr>
          <p:cNvSpPr txBox="1"/>
          <p:nvPr/>
        </p:nvSpPr>
        <p:spPr>
          <a:xfrm>
            <a:off x="0" y="834521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F8187F-C7B5-4C9D-076A-AFF631923E63}"/>
              </a:ext>
            </a:extLst>
          </p:cNvPr>
          <p:cNvCxnSpPr>
            <a:cxnSpLocks/>
          </p:cNvCxnSpPr>
          <p:nvPr/>
        </p:nvCxnSpPr>
        <p:spPr>
          <a:xfrm>
            <a:off x="9671538" y="3631223"/>
            <a:ext cx="19782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4C1E56-19AD-D8EA-0FE3-FD08BC5E83C8}"/>
              </a:ext>
            </a:extLst>
          </p:cNvPr>
          <p:cNvCxnSpPr>
            <a:cxnSpLocks/>
          </p:cNvCxnSpPr>
          <p:nvPr/>
        </p:nvCxnSpPr>
        <p:spPr>
          <a:xfrm>
            <a:off x="57883" y="4038600"/>
            <a:ext cx="41096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FDC1A9-F639-1ABA-684E-9533DD336F9C}"/>
              </a:ext>
            </a:extLst>
          </p:cNvPr>
          <p:cNvSpPr/>
          <p:nvPr/>
        </p:nvSpPr>
        <p:spPr>
          <a:xfrm>
            <a:off x="11221915" y="5522150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F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159B9C-F5CA-2E85-57ED-1AC3970687DF}"/>
              </a:ext>
            </a:extLst>
          </p:cNvPr>
          <p:cNvSpPr txBox="1"/>
          <p:nvPr/>
        </p:nvSpPr>
        <p:spPr>
          <a:xfrm>
            <a:off x="140677" y="5188074"/>
            <a:ext cx="11746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The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festival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have some types of 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like candied fruit and bánh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chưng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684FC-4107-C8C1-4109-1F69014E45C9}"/>
              </a:ext>
            </a:extLst>
          </p:cNvPr>
          <p:cNvSpPr txBox="1"/>
          <p:nvPr/>
        </p:nvSpPr>
        <p:spPr>
          <a:xfrm>
            <a:off x="0" y="447660"/>
            <a:ext cx="12192000" cy="4493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b="1" dirty="0"/>
              <a:t>2023 Hiền Lương Village </a:t>
            </a:r>
            <a:r>
              <a:rPr lang="en-US" sz="2600" b="1" dirty="0" err="1"/>
              <a:t>Tết</a:t>
            </a:r>
            <a:r>
              <a:rPr lang="en-US" sz="2600" b="1" dirty="0"/>
              <a:t> Festival </a:t>
            </a:r>
            <a:endParaRPr lang="vi-VN" sz="2600" b="1" dirty="0"/>
          </a:p>
          <a:p>
            <a:r>
              <a:rPr lang="en-US" sz="2600" dirty="0"/>
              <a:t>We are happy to announce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will take place on Lê </a:t>
            </a:r>
            <a:r>
              <a:rPr lang="en-US" sz="2600" dirty="0" err="1"/>
              <a:t>Duẩn</a:t>
            </a:r>
            <a:r>
              <a:rPr lang="en-US" sz="2600" dirty="0"/>
              <a:t> Street from January 21st to January 29th from 8 a.m. to 10 p.m. </a:t>
            </a:r>
            <a:endParaRPr lang="vi-VN" sz="2600" dirty="0"/>
          </a:p>
          <a:p>
            <a:r>
              <a:rPr lang="en-US" sz="2600" dirty="0"/>
              <a:t>Come and celebrate the 2023 Hiền Lương Village </a:t>
            </a:r>
            <a:r>
              <a:rPr lang="en-US" sz="2600" dirty="0" err="1"/>
              <a:t>Tết</a:t>
            </a:r>
            <a:r>
              <a:rPr lang="en-US" sz="2600" dirty="0"/>
              <a:t> Festival next Saturday. </a:t>
            </a:r>
            <a:endParaRPr lang="vi-VN" sz="2600" dirty="0"/>
          </a:p>
          <a:p>
            <a:r>
              <a:rPr lang="en-US" sz="2600" dirty="0"/>
              <a:t>This is a free event for everyone. There are lots of activities and types of traditional food to enjoy. </a:t>
            </a:r>
            <a:endParaRPr lang="vi-VN" sz="2600" dirty="0"/>
          </a:p>
          <a:p>
            <a:r>
              <a:rPr lang="en-US" sz="26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600" dirty="0" err="1"/>
              <a:t>Tết</a:t>
            </a:r>
            <a:r>
              <a:rPr lang="en-US" sz="2600" dirty="0"/>
              <a:t> Eve from Hiền Lương Bridge. Enjoy different types of traditional </a:t>
            </a:r>
            <a:r>
              <a:rPr lang="en-US" sz="2600" dirty="0" err="1"/>
              <a:t>Tết</a:t>
            </a:r>
            <a:r>
              <a:rPr lang="en-US" sz="2600" dirty="0"/>
              <a:t> food like bánh </a:t>
            </a:r>
            <a:r>
              <a:rPr lang="en-US" sz="2600" dirty="0" err="1"/>
              <a:t>chưng</a:t>
            </a:r>
            <a:r>
              <a:rPr lang="en-US" sz="2600" dirty="0"/>
              <a:t> or candied fruit. </a:t>
            </a:r>
            <a:endParaRPr lang="vi-VN" sz="2600" dirty="0"/>
          </a:p>
          <a:p>
            <a:r>
              <a:rPr lang="en-US" sz="2600" dirty="0"/>
              <a:t>Bring your family and friends!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BB3BBD-8323-8EAF-2692-49CA40599C93}"/>
              </a:ext>
            </a:extLst>
          </p:cNvPr>
          <p:cNvCxnSpPr>
            <a:cxnSpLocks/>
          </p:cNvCxnSpPr>
          <p:nvPr/>
        </p:nvCxnSpPr>
        <p:spPr>
          <a:xfrm>
            <a:off x="4515583" y="4073769"/>
            <a:ext cx="69320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C0BB38-71D2-3A5C-514C-3811E23B45D2}"/>
              </a:ext>
            </a:extLst>
          </p:cNvPr>
          <p:cNvCxnSpPr>
            <a:cxnSpLocks/>
          </p:cNvCxnSpPr>
          <p:nvPr/>
        </p:nvCxnSpPr>
        <p:spPr>
          <a:xfrm>
            <a:off x="140677" y="4460631"/>
            <a:ext cx="2927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A602790-DD40-269A-2404-EDB9CD92B3A5}"/>
              </a:ext>
            </a:extLst>
          </p:cNvPr>
          <p:cNvSpPr/>
          <p:nvPr/>
        </p:nvSpPr>
        <p:spPr>
          <a:xfrm>
            <a:off x="3141784" y="5702408"/>
            <a:ext cx="427892" cy="501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0566" y="596598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Listen and read.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288A-2B56-96EF-9F62-C440D62597DC}"/>
              </a:ext>
            </a:extLst>
          </p:cNvPr>
          <p:cNvSpPr txBox="1"/>
          <p:nvPr/>
        </p:nvSpPr>
        <p:spPr>
          <a:xfrm>
            <a:off x="50693" y="1265345"/>
            <a:ext cx="1211580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2023 Hiền Lương Village </a:t>
            </a:r>
            <a:r>
              <a:rPr lang="en-US" sz="2800" b="1" dirty="0" err="1"/>
              <a:t>Tết</a:t>
            </a:r>
            <a:r>
              <a:rPr lang="en-US" sz="2800" b="1" dirty="0"/>
              <a:t> Festival </a:t>
            </a:r>
            <a:endParaRPr lang="vi-VN" sz="2800" b="1" dirty="0"/>
          </a:p>
          <a:p>
            <a:r>
              <a:rPr lang="en-US" sz="2800" dirty="0"/>
              <a:t>We are happy to announce the 2023 Hiền Lương Village </a:t>
            </a:r>
            <a:r>
              <a:rPr lang="en-US" sz="2800" dirty="0" err="1"/>
              <a:t>Tết</a:t>
            </a:r>
            <a:r>
              <a:rPr lang="en-US" sz="2800" dirty="0"/>
              <a:t> Festival will take place on Lê </a:t>
            </a:r>
            <a:r>
              <a:rPr lang="en-US" sz="2800" dirty="0" err="1"/>
              <a:t>Duẩn</a:t>
            </a:r>
            <a:r>
              <a:rPr lang="en-US" sz="2800" dirty="0"/>
              <a:t> Street from January 21st to January 29th from 8 a.m. to 10 p.m. </a:t>
            </a:r>
            <a:endParaRPr lang="vi-VN" sz="2800" dirty="0"/>
          </a:p>
          <a:p>
            <a:r>
              <a:rPr lang="en-US" sz="2800" dirty="0"/>
              <a:t>Come and celebrate the 2023 Hiền Lương Village </a:t>
            </a:r>
            <a:r>
              <a:rPr lang="en-US" sz="2800" dirty="0" err="1"/>
              <a:t>Tết</a:t>
            </a:r>
            <a:r>
              <a:rPr lang="en-US" sz="2800" dirty="0"/>
              <a:t> Festival next Saturday. </a:t>
            </a:r>
            <a:endParaRPr lang="vi-VN" sz="2800" dirty="0"/>
          </a:p>
          <a:p>
            <a:r>
              <a:rPr lang="en-US" sz="2800" dirty="0"/>
              <a:t>This is a free event for everyone. There are lots of activities and types of traditional food to enjoy. </a:t>
            </a:r>
            <a:endParaRPr lang="vi-VN" sz="2800" dirty="0"/>
          </a:p>
          <a:p>
            <a:r>
              <a:rPr lang="en-US" sz="2800" dirty="0"/>
              <a:t>Come to Hiền Lương People's Committee and play exciting folk games. Enjoy activities like street music performances and lion dances. Watch the amazing fireworks show on </a:t>
            </a:r>
            <a:r>
              <a:rPr lang="en-US" sz="2800" dirty="0" err="1"/>
              <a:t>Tết</a:t>
            </a:r>
            <a:r>
              <a:rPr lang="en-US" sz="2800" dirty="0"/>
              <a:t> Eve from Hiền Lương Bridge. Enjoy different types of traditional </a:t>
            </a:r>
            <a:r>
              <a:rPr lang="en-US" sz="2800" dirty="0" err="1"/>
              <a:t>Tết</a:t>
            </a:r>
            <a:r>
              <a:rPr lang="en-US" sz="2800" dirty="0"/>
              <a:t> food like bánh </a:t>
            </a:r>
            <a:r>
              <a:rPr lang="en-US" sz="2800" dirty="0" err="1"/>
              <a:t>chưng</a:t>
            </a:r>
            <a:r>
              <a:rPr lang="en-US" sz="2800" dirty="0"/>
              <a:t> or candied fruit. </a:t>
            </a:r>
            <a:endParaRPr lang="vi-VN" sz="2800" dirty="0"/>
          </a:p>
          <a:p>
            <a:r>
              <a:rPr lang="en-US" sz="2800" dirty="0"/>
              <a:t>Bring your family and friends!</a:t>
            </a:r>
          </a:p>
        </p:txBody>
      </p:sp>
      <p:pic>
        <p:nvPicPr>
          <p:cNvPr id="7" name="CD1 TRACK 25">
            <a:hlinkClick r:id="" action="ppaction://media"/>
            <a:extLst>
              <a:ext uri="{FF2B5EF4-FFF2-40B4-BE49-F238E27FC236}">
                <a16:creationId xmlns:a16="http://schemas.microsoft.com/office/drawing/2014/main" id="{BD74D254-C327-A699-3C6A-19A6FA870E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8108" y="629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61791-8B55-3390-2904-AF8D7FBEDFB5}"/>
              </a:ext>
            </a:extLst>
          </p:cNvPr>
          <p:cNvSpPr/>
          <p:nvPr/>
        </p:nvSpPr>
        <p:spPr>
          <a:xfrm>
            <a:off x="149468" y="606669"/>
            <a:ext cx="2885857" cy="5099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Extra practice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7BF0E-35CF-AE98-D73E-1DF0D5C4F35A}"/>
              </a:ext>
            </a:extLst>
          </p:cNvPr>
          <p:cNvSpPr txBox="1"/>
          <p:nvPr/>
        </p:nvSpPr>
        <p:spPr>
          <a:xfrm>
            <a:off x="149469" y="1426504"/>
            <a:ext cx="11843239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Hiền Lương Village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Festival will take place on </a:t>
            </a:r>
            <a:r>
              <a:rPr lang="vi-VN" sz="2800" dirty="0">
                <a:solidFill>
                  <a:schemeClr val="accent5"/>
                </a:solidFill>
              </a:rPr>
              <a:t>...........................</a:t>
            </a:r>
            <a:r>
              <a:rPr lang="en-US" sz="2800" dirty="0">
                <a:solidFill>
                  <a:schemeClr val="accent5"/>
                </a:solidFill>
              </a:rPr>
              <a:t>Street from January 21st to January </a:t>
            </a:r>
            <a:r>
              <a:rPr lang="vi-VN" sz="2800" dirty="0">
                <a:solidFill>
                  <a:schemeClr val="accent5"/>
                </a:solidFill>
              </a:rPr>
              <a:t>.......................</a:t>
            </a:r>
            <a:r>
              <a:rPr lang="en-US" sz="2800" dirty="0">
                <a:solidFill>
                  <a:schemeClr val="accent5"/>
                </a:solidFill>
              </a:rPr>
              <a:t> This is a free event for</a:t>
            </a:r>
            <a:r>
              <a:rPr lang="vi-VN" sz="2800" dirty="0">
                <a:solidFill>
                  <a:schemeClr val="accent5"/>
                </a:solidFill>
              </a:rPr>
              <a:t> ......................... </a:t>
            </a:r>
            <a:r>
              <a:rPr lang="en-US" sz="2800" dirty="0">
                <a:solidFill>
                  <a:schemeClr val="accent5"/>
                </a:solidFill>
              </a:rPr>
              <a:t>There are lots of activities </a:t>
            </a:r>
            <a:r>
              <a:rPr lang="vi-VN" sz="2800" dirty="0">
                <a:solidFill>
                  <a:schemeClr val="accent5"/>
                </a:solidFill>
              </a:rPr>
              <a:t>to join such as ......................</a:t>
            </a:r>
            <a:r>
              <a:rPr lang="en-US" sz="2800" dirty="0">
                <a:solidFill>
                  <a:schemeClr val="accent5"/>
                </a:solidFill>
              </a:rPr>
              <a:t> games</a:t>
            </a:r>
            <a:r>
              <a:rPr lang="vi-VN" sz="2800" dirty="0">
                <a:solidFill>
                  <a:schemeClr val="accent5"/>
                </a:solidFill>
              </a:rPr>
              <a:t>,</a:t>
            </a:r>
            <a:r>
              <a:rPr lang="en-US" sz="2800" dirty="0">
                <a:solidFill>
                  <a:schemeClr val="accent5"/>
                </a:solidFill>
              </a:rPr>
              <a:t> street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music performances and </a:t>
            </a:r>
            <a:r>
              <a:rPr lang="vi-VN" sz="2800" dirty="0">
                <a:solidFill>
                  <a:schemeClr val="accent5"/>
                </a:solidFill>
              </a:rPr>
              <a:t>........................</a:t>
            </a:r>
            <a:r>
              <a:rPr lang="en-US" sz="2800" dirty="0">
                <a:solidFill>
                  <a:schemeClr val="accent5"/>
                </a:solidFill>
              </a:rPr>
              <a:t> dances.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</a:t>
            </a:r>
            <a:r>
              <a:rPr lang="en-US" sz="2800" dirty="0" err="1">
                <a:solidFill>
                  <a:schemeClr val="accent5"/>
                </a:solidFill>
              </a:rPr>
              <a:t>atch</a:t>
            </a:r>
            <a:r>
              <a:rPr lang="en-US" sz="2800" dirty="0">
                <a:solidFill>
                  <a:schemeClr val="accent5"/>
                </a:solidFill>
              </a:rPr>
              <a:t> the amazing </a:t>
            </a:r>
            <a:r>
              <a:rPr lang="vi-VN" sz="2800" dirty="0">
                <a:solidFill>
                  <a:schemeClr val="accent5"/>
                </a:solidFill>
              </a:rPr>
              <a:t>.................................</a:t>
            </a:r>
            <a:r>
              <a:rPr lang="en-US" sz="2800" dirty="0">
                <a:solidFill>
                  <a:schemeClr val="accent5"/>
                </a:solidFill>
              </a:rPr>
              <a:t> show on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Eve from Hiền Lương Bridge.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also e</a:t>
            </a:r>
            <a:r>
              <a:rPr lang="en-US" sz="2800" dirty="0" err="1">
                <a:solidFill>
                  <a:schemeClr val="accent5"/>
                </a:solidFill>
              </a:rPr>
              <a:t>njoy</a:t>
            </a:r>
            <a:r>
              <a:rPr lang="en-US" sz="2800" dirty="0">
                <a:solidFill>
                  <a:schemeClr val="accent5"/>
                </a:solidFill>
              </a:rPr>
              <a:t> different types of </a:t>
            </a:r>
            <a:r>
              <a:rPr lang="vi-VN" sz="2800" dirty="0">
                <a:solidFill>
                  <a:schemeClr val="accent5"/>
                </a:solidFill>
              </a:rPr>
              <a:t>.............................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US" sz="2800" dirty="0">
                <a:solidFill>
                  <a:schemeClr val="accent5"/>
                </a:solidFill>
              </a:rPr>
              <a:t> like bánh </a:t>
            </a:r>
            <a:r>
              <a:rPr lang="en-US" sz="2800" dirty="0" err="1">
                <a:solidFill>
                  <a:schemeClr val="accent5"/>
                </a:solidFill>
              </a:rPr>
              <a:t>chưng</a:t>
            </a:r>
            <a:r>
              <a:rPr lang="en-US" sz="2800" dirty="0">
                <a:solidFill>
                  <a:schemeClr val="accent5"/>
                </a:solidFill>
              </a:rPr>
              <a:t> or candied fruit. </a:t>
            </a:r>
            <a:r>
              <a:rPr lang="vi-VN" sz="2800" dirty="0">
                <a:solidFill>
                  <a:schemeClr val="accent5"/>
                </a:solidFill>
              </a:rPr>
              <a:t>    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DA85A-562F-2317-88BE-69874F8F1A16}"/>
              </a:ext>
            </a:extLst>
          </p:cNvPr>
          <p:cNvSpPr/>
          <p:nvPr/>
        </p:nvSpPr>
        <p:spPr>
          <a:xfrm>
            <a:off x="3179885" y="507486"/>
            <a:ext cx="8957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summary and guess the types of the missing words.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02E73-6191-3182-C3CF-51F52C319CE7}"/>
              </a:ext>
            </a:extLst>
          </p:cNvPr>
          <p:cNvSpPr txBox="1"/>
          <p:nvPr/>
        </p:nvSpPr>
        <p:spPr>
          <a:xfrm>
            <a:off x="7895492" y="1503485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5D08D-3336-4659-36CB-1FE4C6994ED0}"/>
              </a:ext>
            </a:extLst>
          </p:cNvPr>
          <p:cNvSpPr txBox="1"/>
          <p:nvPr/>
        </p:nvSpPr>
        <p:spPr>
          <a:xfrm>
            <a:off x="4091354" y="2148254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date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0311C-7208-EAE8-5BFA-58AFF6EFFFF4}"/>
              </a:ext>
            </a:extLst>
          </p:cNvPr>
          <p:cNvSpPr txBox="1"/>
          <p:nvPr/>
        </p:nvSpPr>
        <p:spPr>
          <a:xfrm>
            <a:off x="9396046" y="2137468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E03E7-D368-CFAF-40F0-C6BE305D2F7C}"/>
              </a:ext>
            </a:extLst>
          </p:cNvPr>
          <p:cNvSpPr txBox="1"/>
          <p:nvPr/>
        </p:nvSpPr>
        <p:spPr>
          <a:xfrm>
            <a:off x="6679223" y="2775438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5039C-B282-993B-F9CD-08011F7F1E13}"/>
              </a:ext>
            </a:extLst>
          </p:cNvPr>
          <p:cNvSpPr txBox="1"/>
          <p:nvPr/>
        </p:nvSpPr>
        <p:spPr>
          <a:xfrm>
            <a:off x="3851032" y="3407365"/>
            <a:ext cx="261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adjective/noun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20461-A05B-6949-410A-44346AFB960D}"/>
              </a:ext>
            </a:extLst>
          </p:cNvPr>
          <p:cNvSpPr txBox="1"/>
          <p:nvPr/>
        </p:nvSpPr>
        <p:spPr>
          <a:xfrm>
            <a:off x="920262" y="4006361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noun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FE482-D0FD-35BE-A34E-8BB5DCF4B7CB}"/>
              </a:ext>
            </a:extLst>
          </p:cNvPr>
          <p:cNvSpPr txBox="1"/>
          <p:nvPr/>
        </p:nvSpPr>
        <p:spPr>
          <a:xfrm>
            <a:off x="4091353" y="4666476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adjective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124A9-9426-257C-141F-61827C592143}"/>
              </a:ext>
            </a:extLst>
          </p:cNvPr>
          <p:cNvSpPr txBox="1"/>
          <p:nvPr/>
        </p:nvSpPr>
        <p:spPr>
          <a:xfrm>
            <a:off x="149469" y="1426504"/>
            <a:ext cx="11843239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Hiền Lương Village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Festival will take place on </a:t>
            </a:r>
            <a:r>
              <a:rPr lang="vi-VN" sz="2800" dirty="0">
                <a:solidFill>
                  <a:schemeClr val="accent5"/>
                </a:solidFill>
              </a:rPr>
              <a:t>...........................</a:t>
            </a:r>
            <a:r>
              <a:rPr lang="en-US" sz="2800" dirty="0">
                <a:solidFill>
                  <a:schemeClr val="accent5"/>
                </a:solidFill>
              </a:rPr>
              <a:t>Street from January 21st to January </a:t>
            </a:r>
            <a:r>
              <a:rPr lang="vi-VN" sz="2800" dirty="0">
                <a:solidFill>
                  <a:schemeClr val="accent5"/>
                </a:solidFill>
              </a:rPr>
              <a:t>.......................</a:t>
            </a:r>
            <a:r>
              <a:rPr lang="en-US" sz="2800" dirty="0">
                <a:solidFill>
                  <a:schemeClr val="accent5"/>
                </a:solidFill>
              </a:rPr>
              <a:t> This is a free event for</a:t>
            </a:r>
            <a:r>
              <a:rPr lang="vi-VN" sz="2800" dirty="0">
                <a:solidFill>
                  <a:schemeClr val="accent5"/>
                </a:solidFill>
              </a:rPr>
              <a:t> ......................... </a:t>
            </a:r>
            <a:r>
              <a:rPr lang="en-US" sz="2800" dirty="0">
                <a:solidFill>
                  <a:schemeClr val="accent5"/>
                </a:solidFill>
              </a:rPr>
              <a:t>There are lots of activities </a:t>
            </a:r>
            <a:r>
              <a:rPr lang="vi-VN" sz="2800" dirty="0">
                <a:solidFill>
                  <a:schemeClr val="accent5"/>
                </a:solidFill>
              </a:rPr>
              <a:t>to join such as ......................</a:t>
            </a:r>
            <a:r>
              <a:rPr lang="en-US" sz="2800" dirty="0">
                <a:solidFill>
                  <a:schemeClr val="accent5"/>
                </a:solidFill>
              </a:rPr>
              <a:t> games</a:t>
            </a:r>
            <a:r>
              <a:rPr lang="vi-VN" sz="2800" dirty="0">
                <a:solidFill>
                  <a:schemeClr val="accent5"/>
                </a:solidFill>
              </a:rPr>
              <a:t>,</a:t>
            </a:r>
            <a:r>
              <a:rPr lang="en-US" sz="2800" dirty="0">
                <a:solidFill>
                  <a:schemeClr val="accent5"/>
                </a:solidFill>
              </a:rPr>
              <a:t> street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music performances and </a:t>
            </a:r>
            <a:r>
              <a:rPr lang="vi-VN" sz="2800" dirty="0">
                <a:solidFill>
                  <a:schemeClr val="accent5"/>
                </a:solidFill>
              </a:rPr>
              <a:t>........................</a:t>
            </a:r>
            <a:r>
              <a:rPr lang="en-US" sz="2800" dirty="0">
                <a:solidFill>
                  <a:schemeClr val="accent5"/>
                </a:solidFill>
              </a:rPr>
              <a:t> dances.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</a:t>
            </a:r>
            <a:r>
              <a:rPr lang="en-US" sz="2800" dirty="0" err="1">
                <a:solidFill>
                  <a:schemeClr val="accent5"/>
                </a:solidFill>
              </a:rPr>
              <a:t>atch</a:t>
            </a:r>
            <a:r>
              <a:rPr lang="en-US" sz="2800" dirty="0">
                <a:solidFill>
                  <a:schemeClr val="accent5"/>
                </a:solidFill>
              </a:rPr>
              <a:t> the amazing </a:t>
            </a:r>
            <a:r>
              <a:rPr lang="vi-VN" sz="2800" dirty="0">
                <a:solidFill>
                  <a:schemeClr val="accent5"/>
                </a:solidFill>
              </a:rPr>
              <a:t>.................................</a:t>
            </a:r>
            <a:r>
              <a:rPr lang="en-US" sz="2800" dirty="0">
                <a:solidFill>
                  <a:schemeClr val="accent5"/>
                </a:solidFill>
              </a:rPr>
              <a:t> show on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Eve from Hiền Lương Bridge.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also e</a:t>
            </a:r>
            <a:r>
              <a:rPr lang="en-US" sz="2800" dirty="0" err="1">
                <a:solidFill>
                  <a:schemeClr val="accent5"/>
                </a:solidFill>
              </a:rPr>
              <a:t>njoy</a:t>
            </a:r>
            <a:r>
              <a:rPr lang="en-US" sz="2800" dirty="0">
                <a:solidFill>
                  <a:schemeClr val="accent5"/>
                </a:solidFill>
              </a:rPr>
              <a:t> different types of </a:t>
            </a:r>
            <a:r>
              <a:rPr lang="vi-VN" sz="2800" dirty="0">
                <a:solidFill>
                  <a:schemeClr val="accent5"/>
                </a:solidFill>
              </a:rPr>
              <a:t>.............................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Tết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vi-VN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n-US" sz="2800" dirty="0">
                <a:solidFill>
                  <a:schemeClr val="accent5"/>
                </a:solidFill>
              </a:rPr>
              <a:t> like bánh </a:t>
            </a:r>
            <a:r>
              <a:rPr lang="en-US" sz="2800" dirty="0" err="1">
                <a:solidFill>
                  <a:schemeClr val="accent5"/>
                </a:solidFill>
              </a:rPr>
              <a:t>chưng</a:t>
            </a:r>
            <a:r>
              <a:rPr lang="en-US" sz="2800" dirty="0">
                <a:solidFill>
                  <a:schemeClr val="accent5"/>
                </a:solidFill>
              </a:rPr>
              <a:t> or candied fruit. </a:t>
            </a:r>
            <a:r>
              <a:rPr lang="vi-VN" sz="2800" dirty="0">
                <a:solidFill>
                  <a:schemeClr val="accent5"/>
                </a:solidFill>
              </a:rPr>
              <a:t>    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E458-3731-03D5-721B-89D451C8B83D}"/>
              </a:ext>
            </a:extLst>
          </p:cNvPr>
          <p:cNvSpPr txBox="1"/>
          <p:nvPr/>
        </p:nvSpPr>
        <p:spPr>
          <a:xfrm>
            <a:off x="7895492" y="1503485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Lê Duẩn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F3B39-9FF3-A1C9-02EA-6CB642EAB8BA}"/>
              </a:ext>
            </a:extLst>
          </p:cNvPr>
          <p:cNvSpPr txBox="1"/>
          <p:nvPr/>
        </p:nvSpPr>
        <p:spPr>
          <a:xfrm>
            <a:off x="3836377" y="2122049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29th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B4787-F57C-7A42-996B-262F0FC75A0D}"/>
              </a:ext>
            </a:extLst>
          </p:cNvPr>
          <p:cNvSpPr txBox="1"/>
          <p:nvPr/>
        </p:nvSpPr>
        <p:spPr>
          <a:xfrm>
            <a:off x="9464315" y="2122049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everyone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9EE44-BB3B-7B37-4D49-C65B22DBA861}"/>
              </a:ext>
            </a:extLst>
          </p:cNvPr>
          <p:cNvSpPr txBox="1"/>
          <p:nvPr/>
        </p:nvSpPr>
        <p:spPr>
          <a:xfrm>
            <a:off x="6918339" y="2812333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folk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CB259-625C-22FB-9F77-8860362899F9}"/>
              </a:ext>
            </a:extLst>
          </p:cNvPr>
          <p:cNvSpPr txBox="1"/>
          <p:nvPr/>
        </p:nvSpPr>
        <p:spPr>
          <a:xfrm>
            <a:off x="4327539" y="3429000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lion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8AB8C-2D6A-7640-18B1-BEC6A45887EC}"/>
              </a:ext>
            </a:extLst>
          </p:cNvPr>
          <p:cNvSpPr txBox="1"/>
          <p:nvPr/>
        </p:nvSpPr>
        <p:spPr>
          <a:xfrm>
            <a:off x="1414009" y="4022567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fireworks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6E0EA-3D87-B44B-863C-EBBB727132B9}"/>
              </a:ext>
            </a:extLst>
          </p:cNvPr>
          <p:cNvSpPr txBox="1"/>
          <p:nvPr/>
        </p:nvSpPr>
        <p:spPr>
          <a:xfrm>
            <a:off x="4166174" y="4701291"/>
            <a:ext cx="225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traditional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40" y="612475"/>
            <a:ext cx="2803585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Post-reading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9026" y="612475"/>
            <a:ext cx="8773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Which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activities do you like best? Why?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91872" y="2183865"/>
            <a:ext cx="5106506" cy="2490270"/>
          </a:xfrm>
          <a:prstGeom prst="wedgeEllipseCallout">
            <a:avLst>
              <a:gd name="adj1" fmla="val 44250"/>
              <a:gd name="adj2" fmla="val 81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 like playing games with my family and friends because it's fun!</a:t>
            </a:r>
          </a:p>
        </p:txBody>
      </p:sp>
      <p:sp>
        <p:nvSpPr>
          <p:cNvPr id="4" name="Oval Callout 4">
            <a:extLst>
              <a:ext uri="{FF2B5EF4-FFF2-40B4-BE49-F238E27FC236}">
                <a16:creationId xmlns:a16="http://schemas.microsoft.com/office/drawing/2014/main" id="{65398155-ED75-DEB8-5F48-D6EC9749C160}"/>
              </a:ext>
            </a:extLst>
          </p:cNvPr>
          <p:cNvSpPr/>
          <p:nvPr/>
        </p:nvSpPr>
        <p:spPr>
          <a:xfrm>
            <a:off x="6593624" y="2183865"/>
            <a:ext cx="5106506" cy="2490270"/>
          </a:xfrm>
          <a:prstGeom prst="wedgeEllipseCallout">
            <a:avLst>
              <a:gd name="adj1" fmla="val -42700"/>
              <a:gd name="adj2" fmla="val 7909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visiting my grandparents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because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send them best wishes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12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11889" y="158612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11889" y="253915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11889" y="44579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11889" y="536546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11889" y="349511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11889" y="6551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564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Writing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720" y="590686"/>
            <a:ext cx="986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about writing long-form announcements.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131" y="1175461"/>
            <a:ext cx="12015870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Writing long-form announcements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To write a long-form announcement, you should: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Write a heading. Say what the event is. 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The 2024 Culture Festival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Write a summary sentence about what, where, and when the festival is. </a:t>
            </a:r>
          </a:p>
          <a:p>
            <a:pPr>
              <a:lnSpc>
                <a:spcPct val="150000"/>
              </a:lnSpc>
            </a:pPr>
            <a:r>
              <a:rPr lang="en-US" sz="3000" i="1" dirty="0">
                <a:solidFill>
                  <a:srgbClr val="0070C0"/>
                </a:solidFill>
              </a:rPr>
              <a:t>We are excited to announce the 2024 Culture Festival will take place at King Park on Saturday, October 8th from 1 p.m. to 10 p.m.</a:t>
            </a:r>
          </a:p>
        </p:txBody>
      </p:sp>
    </p:spTree>
    <p:extLst>
      <p:ext uri="{BB962C8B-B14F-4D97-AF65-F5344CB8AC3E}">
        <p14:creationId xmlns:p14="http://schemas.microsoft.com/office/powerpoint/2010/main" val="20982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FE7BD-9E32-1EBE-B542-126E3C27ED96}"/>
              </a:ext>
            </a:extLst>
          </p:cNvPr>
          <p:cNvSpPr txBox="1"/>
          <p:nvPr/>
        </p:nvSpPr>
        <p:spPr>
          <a:xfrm>
            <a:off x="114300" y="1056916"/>
            <a:ext cx="11963400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Give a call to action. Ask the readers to take part or join in.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and celebrate the 2024 Culture Festival…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Say the cost.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free event for everyone; Tickets to the festival cost 50,000 VND.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Say the different activities and food at the festival.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Enjoy activities like…, Take part in…, Eat many types of traditional food like…</a:t>
            </a:r>
          </a:p>
        </p:txBody>
      </p:sp>
    </p:spTree>
    <p:extLst>
      <p:ext uri="{BB962C8B-B14F-4D97-AF65-F5344CB8AC3E}">
        <p14:creationId xmlns:p14="http://schemas.microsoft.com/office/powerpoint/2010/main" val="17417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614" y="590686"/>
            <a:ext cx="1185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</a:rPr>
              <a:t>R</a:t>
            </a:r>
            <a:r>
              <a:rPr lang="en-US" sz="3200" dirty="0" err="1">
                <a:solidFill>
                  <a:srgbClr val="0070C0"/>
                </a:solidFill>
              </a:rPr>
              <a:t>ead</a:t>
            </a:r>
            <a:r>
              <a:rPr lang="en-US" sz="3200" dirty="0">
                <a:solidFill>
                  <a:srgbClr val="0070C0"/>
                </a:solidFill>
              </a:rPr>
              <a:t> the announcement for the </a:t>
            </a:r>
            <a:r>
              <a:rPr lang="en-US" sz="3200" dirty="0" err="1">
                <a:solidFill>
                  <a:srgbClr val="0070C0"/>
                </a:solidFill>
              </a:rPr>
              <a:t>Tết</a:t>
            </a:r>
            <a:r>
              <a:rPr lang="en-US" sz="3200" dirty="0">
                <a:solidFill>
                  <a:srgbClr val="0070C0"/>
                </a:solidFill>
              </a:rPr>
              <a:t> Festival again and underline the place, time, cost, activities, and food for the event.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614" y="1667904"/>
            <a:ext cx="11857718" cy="4493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Hiền Lương Village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happy to announce the 2023 Hiền Lương Village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will take place on Lê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Street from January 21st to January 29th from 8 a.m. to 10 p.m.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and celebrate the 2023 Hiền Lương Village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Festival next Saturday.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free event for everyone. There are lots of activities and types of traditional food to enjoy.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to Hiền Lương People's Committee and play exciting folk games. Enjoy activities like street music performances and lion dances. Watch the amazing fireworks show 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 from Hiền Lương Bridge. Enjoy different types of traditional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food like bánh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candied fruit. 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your family and friends!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41763" y="2885471"/>
            <a:ext cx="9526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414424" y="3685534"/>
            <a:ext cx="5550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51385" y="4896614"/>
            <a:ext cx="104027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4722311" y="5263599"/>
            <a:ext cx="6909912" cy="28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41763" y="5659317"/>
            <a:ext cx="2885014" cy="373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8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A1F75-42F0-D314-9B31-AC2676EB57AF}"/>
              </a:ext>
            </a:extLst>
          </p:cNvPr>
          <p:cNvSpPr txBox="1"/>
          <p:nvPr/>
        </p:nvSpPr>
        <p:spPr>
          <a:xfrm>
            <a:off x="2070588" y="590686"/>
            <a:ext cx="9945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Reorder the parts of the announcement. Use the Writing skill box to help you.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FE8C1-19B9-F8A2-367B-5908A7CF89CD}"/>
              </a:ext>
            </a:extLst>
          </p:cNvPr>
          <p:cNvSpPr/>
          <p:nvPr/>
        </p:nvSpPr>
        <p:spPr>
          <a:xfrm>
            <a:off x="176131" y="590686"/>
            <a:ext cx="1656272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74804-602F-773C-520F-68109E830E78}"/>
              </a:ext>
            </a:extLst>
          </p:cNvPr>
          <p:cNvSpPr txBox="1"/>
          <p:nvPr/>
        </p:nvSpPr>
        <p:spPr>
          <a:xfrm>
            <a:off x="1004267" y="1745123"/>
            <a:ext cx="1085655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Tickets to the festival cost 25,000 VND.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Take part in activities like a lantern parade.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The 2024 Mid-Autumn Festival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Come and take part in the 2024 Mid-Autumn Festival.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5"/>
                </a:solidFill>
              </a:rPr>
              <a:t>We are happy to announce the 2024 Mid-Autumn Festival will take place on </a:t>
            </a:r>
            <a:r>
              <a:rPr lang="en-US" sz="2800" dirty="0" err="1">
                <a:solidFill>
                  <a:schemeClr val="accent5"/>
                </a:solidFill>
              </a:rPr>
              <a:t>Nguyễn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 err="1">
                <a:solidFill>
                  <a:schemeClr val="accent5"/>
                </a:solidFill>
              </a:rPr>
              <a:t>Huệ</a:t>
            </a:r>
            <a:r>
              <a:rPr lang="en-US" sz="2800" dirty="0">
                <a:solidFill>
                  <a:schemeClr val="accent5"/>
                </a:solidFill>
              </a:rPr>
              <a:t> Street on Tuesday, September 21st from 1 p.m. to 9 p.m.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8FFF0-F482-028F-1268-722C7767C112}"/>
              </a:ext>
            </a:extLst>
          </p:cNvPr>
          <p:cNvSpPr txBox="1"/>
          <p:nvPr/>
        </p:nvSpPr>
        <p:spPr>
          <a:xfrm>
            <a:off x="331178" y="1745123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15087-9B75-3ABE-2578-4286D885B291}"/>
              </a:ext>
            </a:extLst>
          </p:cNvPr>
          <p:cNvSpPr txBox="1"/>
          <p:nvPr/>
        </p:nvSpPr>
        <p:spPr>
          <a:xfrm>
            <a:off x="331176" y="2379634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B32B7-17CF-C434-E7ED-70012CD29CDB}"/>
              </a:ext>
            </a:extLst>
          </p:cNvPr>
          <p:cNvSpPr txBox="1"/>
          <p:nvPr/>
        </p:nvSpPr>
        <p:spPr>
          <a:xfrm>
            <a:off x="331176" y="3014146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61C0-EF57-60CA-58FD-9DA4BE039287}"/>
              </a:ext>
            </a:extLst>
          </p:cNvPr>
          <p:cNvSpPr txBox="1"/>
          <p:nvPr/>
        </p:nvSpPr>
        <p:spPr>
          <a:xfrm>
            <a:off x="331176" y="3648658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53D41-5E0E-382C-6BAD-C2B5DE327170}"/>
              </a:ext>
            </a:extLst>
          </p:cNvPr>
          <p:cNvSpPr txBox="1"/>
          <p:nvPr/>
        </p:nvSpPr>
        <p:spPr>
          <a:xfrm>
            <a:off x="331175" y="4328048"/>
            <a:ext cx="67308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the five sentences in exercise b in the correct order to make a complete paragraph.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837" y="2122236"/>
            <a:ext cx="11205712" cy="3706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The 2024 Mid-Autumn Festival</a:t>
            </a:r>
            <a:r>
              <a:rPr lang="vi-VN" sz="3200" dirty="0">
                <a:solidFill>
                  <a:srgbClr val="0070C0"/>
                </a:solidFill>
              </a:rPr>
              <a:t>. </a:t>
            </a:r>
            <a:r>
              <a:rPr lang="en-US" sz="3200" dirty="0">
                <a:solidFill>
                  <a:srgbClr val="0070C0"/>
                </a:solidFill>
              </a:rPr>
              <a:t>We are happy to announce the 2024 Mid-Autumn</a:t>
            </a:r>
            <a:r>
              <a:rPr lang="vi-VN" sz="3200" dirty="0">
                <a:solidFill>
                  <a:srgbClr val="0070C0"/>
                </a:solidFill>
              </a:rPr>
              <a:t>. </a:t>
            </a:r>
            <a:r>
              <a:rPr lang="en-US" sz="3200" dirty="0">
                <a:solidFill>
                  <a:srgbClr val="0070C0"/>
                </a:solidFill>
              </a:rPr>
              <a:t>Festival will take place on </a:t>
            </a:r>
            <a:r>
              <a:rPr lang="en-US" sz="3200" dirty="0" err="1">
                <a:solidFill>
                  <a:srgbClr val="0070C0"/>
                </a:solidFill>
              </a:rPr>
              <a:t>Nguyễn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Huệ</a:t>
            </a:r>
            <a:r>
              <a:rPr lang="en-US" sz="3200" dirty="0">
                <a:solidFill>
                  <a:srgbClr val="0070C0"/>
                </a:solidFill>
              </a:rPr>
              <a:t> Street on Tuesday, September 21st from 1 p.m. to 9 p.m.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Come and take part in the 2024 Mid-Autumn Festival.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Tickets to the festival cost 25,000 VND.</a:t>
            </a:r>
            <a:r>
              <a:rPr lang="vi-VN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Take part in activities like a lantern parade.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10152882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announcement </a:t>
            </a:r>
            <a:r>
              <a:rPr lang="en-US" sz="3600" i="1" dirty="0">
                <a:solidFill>
                  <a:srgbClr val="0070C0"/>
                </a:solidFill>
              </a:rPr>
              <a:t>about a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r>
              <a:rPr lang="vi-VN" sz="3600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057" y="3900009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Writing a long-form announcement. 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</a:t>
            </a:r>
            <a:r>
              <a:rPr lang="vi-VN" sz="3600" i="1" dirty="0">
                <a:solidFill>
                  <a:srgbClr val="0070C0"/>
                </a:solidFill>
              </a:rPr>
              <a:t>12</a:t>
            </a:r>
            <a:r>
              <a:rPr lang="en-US" sz="3600" i="1" dirty="0">
                <a:solidFill>
                  <a:srgbClr val="0070C0"/>
                </a:solidFill>
              </a:rPr>
              <a:t>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</a:t>
            </a:r>
            <a:r>
              <a:rPr lang="vi-VN" sz="3600" i="1" dirty="0">
                <a:solidFill>
                  <a:srgbClr val="0070C0"/>
                </a:solidFill>
              </a:rPr>
              <a:t>18.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</a:t>
            </a:r>
            <a:r>
              <a:rPr lang="vi-VN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588368"/>
            <a:ext cx="620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main ideas and specific information/ detail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learn how to write long-form announcements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815" y="421958"/>
            <a:ext cx="10152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solidFill>
                  <a:srgbClr val="0070C0"/>
                </a:solidFill>
              </a:rPr>
              <a:t>In pairs</a:t>
            </a:r>
            <a:r>
              <a:rPr lang="en-US" sz="3000" dirty="0">
                <a:solidFill>
                  <a:srgbClr val="0070C0"/>
                </a:solidFill>
              </a:rPr>
              <a:t>:  Look at the pictures.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What traditional festivals can you see?</a:t>
            </a:r>
          </a:p>
          <a:p>
            <a:r>
              <a:rPr lang="en-US" sz="3000" dirty="0">
                <a:solidFill>
                  <a:srgbClr val="0070C0"/>
                </a:solidFill>
              </a:rPr>
              <a:t>What are some other activities people do during these festivals?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275" y="652855"/>
            <a:ext cx="1759789" cy="534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Let’s talk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B8B8A-C100-3D38-E2DD-03918CF5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961" y="2022231"/>
            <a:ext cx="8270588" cy="39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4829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79533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Reading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2741"/>
            <a:ext cx="12192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Look at the title of the announcement and guess its main purpose.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3FA89-1A70-C0F2-76A9-AAB0EA5778AE}"/>
              </a:ext>
            </a:extLst>
          </p:cNvPr>
          <p:cNvSpPr txBox="1"/>
          <p:nvPr/>
        </p:nvSpPr>
        <p:spPr>
          <a:xfrm>
            <a:off x="2017835" y="1428590"/>
            <a:ext cx="7803172" cy="1624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chemeClr val="accent5"/>
                </a:solidFill>
              </a:rPr>
              <a:t>Say when and where the festival will be.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dirty="0">
                <a:solidFill>
                  <a:schemeClr val="accent5"/>
                </a:solidFill>
              </a:rPr>
              <a:t>Say what you can do at the festival.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D9EF7-2AC0-25E0-FD1B-56FD50CC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04" y="3804734"/>
            <a:ext cx="645885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DF9B0B-7F6D-8902-9851-89FDD001A948}"/>
              </a:ext>
            </a:extLst>
          </p:cNvPr>
          <p:cNvSpPr/>
          <p:nvPr/>
        </p:nvSpPr>
        <p:spPr>
          <a:xfrm>
            <a:off x="155276" y="652855"/>
            <a:ext cx="1242702" cy="5348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Task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919C4-CBB8-646E-15C5-ECC24B52104F}"/>
              </a:ext>
            </a:extLst>
          </p:cNvPr>
          <p:cNvSpPr txBox="1"/>
          <p:nvPr/>
        </p:nvSpPr>
        <p:spPr>
          <a:xfrm>
            <a:off x="1525465" y="533555"/>
            <a:ext cx="10300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3200" dirty="0">
                <a:solidFill>
                  <a:schemeClr val="accent5"/>
                </a:solidFill>
              </a:rPr>
              <a:t>Read the announcement. What is the main purpose of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6CF9C-90C5-B323-F517-6129C739E31B}"/>
              </a:ext>
            </a:extLst>
          </p:cNvPr>
          <p:cNvSpPr txBox="1"/>
          <p:nvPr/>
        </p:nvSpPr>
        <p:spPr>
          <a:xfrm>
            <a:off x="2413489" y="1017095"/>
            <a:ext cx="7680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5"/>
                </a:solidFill>
              </a:rPr>
              <a:t>Say when and where the festival will be. 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5"/>
                </a:solidFill>
              </a:rPr>
              <a:t>Say what you can do at the festival.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547D5C-C097-3078-9C04-ED5E6C7D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077"/>
            <a:ext cx="12192000" cy="43313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245D1F-235A-C56D-163C-8DD083407E20}"/>
              </a:ext>
            </a:extLst>
          </p:cNvPr>
          <p:cNvSpPr/>
          <p:nvPr/>
        </p:nvSpPr>
        <p:spPr>
          <a:xfrm>
            <a:off x="2422281" y="1601870"/>
            <a:ext cx="439615" cy="419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0F00E4-FA38-5982-CC1C-A71029E07F7F}"/>
              </a:ext>
            </a:extLst>
          </p:cNvPr>
          <p:cNvCxnSpPr/>
          <p:nvPr/>
        </p:nvCxnSpPr>
        <p:spPr>
          <a:xfrm>
            <a:off x="4422531" y="4448908"/>
            <a:ext cx="74031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30232C-4603-114F-6227-A04C78C2107B}"/>
              </a:ext>
            </a:extLst>
          </p:cNvPr>
          <p:cNvCxnSpPr>
            <a:cxnSpLocks/>
          </p:cNvCxnSpPr>
          <p:nvPr/>
        </p:nvCxnSpPr>
        <p:spPr>
          <a:xfrm>
            <a:off x="5911362" y="4953001"/>
            <a:ext cx="59142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17A8F-BEC8-AFA5-D7DB-0034184EC34F}"/>
              </a:ext>
            </a:extLst>
          </p:cNvPr>
          <p:cNvCxnSpPr>
            <a:cxnSpLocks/>
          </p:cNvCxnSpPr>
          <p:nvPr/>
        </p:nvCxnSpPr>
        <p:spPr>
          <a:xfrm>
            <a:off x="416170" y="5287108"/>
            <a:ext cx="106181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2DCB4-CCCD-D2CC-29EF-5B42C3B120B2}"/>
              </a:ext>
            </a:extLst>
          </p:cNvPr>
          <p:cNvCxnSpPr>
            <a:cxnSpLocks/>
          </p:cNvCxnSpPr>
          <p:nvPr/>
        </p:nvCxnSpPr>
        <p:spPr>
          <a:xfrm>
            <a:off x="416170" y="5665177"/>
            <a:ext cx="11084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683" y="612475"/>
            <a:ext cx="2475781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682" y="1484718"/>
            <a:ext cx="1183831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take place </a:t>
            </a:r>
            <a:r>
              <a:rPr lang="en-US" sz="3600" dirty="0"/>
              <a:t>(v </a:t>
            </a:r>
            <a:r>
              <a:rPr lang="en-US" sz="3600" dirty="0" err="1"/>
              <a:t>phr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teɪk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pleɪs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err="1"/>
              <a:t>xảy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82" y="2513950"/>
            <a:ext cx="1183831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People’s Committee </a:t>
            </a:r>
            <a:r>
              <a:rPr lang="en-US" sz="3600" dirty="0"/>
              <a:t>(n </a:t>
            </a:r>
            <a:r>
              <a:rPr lang="en-US" sz="3600" dirty="0" err="1"/>
              <a:t>phr</a:t>
            </a:r>
            <a:r>
              <a:rPr lang="en-US" sz="3600" dirty="0"/>
              <a:t>)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piːpəlz</a:t>
            </a:r>
            <a:r>
              <a:rPr lang="en-US" sz="3600" dirty="0">
                <a:solidFill>
                  <a:srgbClr val="FF0000"/>
                </a:solidFill>
              </a:rPr>
              <a:t> kəˈmɪti/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ủy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 d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2" y="3543677"/>
            <a:ext cx="1183831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Eve </a:t>
            </a:r>
            <a:r>
              <a:rPr lang="en-US" sz="3600" dirty="0"/>
              <a:t>(n)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iːv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ngày hoặc đêm trước lễ hội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3" y="4657460"/>
            <a:ext cx="1183831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candied </a:t>
            </a:r>
            <a:r>
              <a:rPr lang="en-US" sz="3600" dirty="0"/>
              <a:t>(a)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kændid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tẩm ướp đường</a:t>
            </a:r>
            <a:endParaRPr lang="en-US" sz="36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1913</Words>
  <Application>Microsoft Office PowerPoint</Application>
  <PresentationFormat>Widescreen</PresentationFormat>
  <Paragraphs>161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145</cp:revision>
  <dcterms:created xsi:type="dcterms:W3CDTF">2023-02-01T04:45:54Z</dcterms:created>
  <dcterms:modified xsi:type="dcterms:W3CDTF">2023-03-13T16:07:49Z</dcterms:modified>
</cp:coreProperties>
</file>