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0.xml" ContentType="application/vnd.openxmlformats-officedocument.presentationml.tags+xml"/>
  <Override PartName="/ppt/notesSlides/notesSlide34.xml" ContentType="application/vnd.openxmlformats-officedocument.presentationml.notesSlide+xml"/>
  <Override PartName="/ppt/tags/tag3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334" r:id="rId2"/>
    <p:sldId id="356" r:id="rId3"/>
    <p:sldId id="357" r:id="rId4"/>
    <p:sldId id="358" r:id="rId5"/>
    <p:sldId id="359" r:id="rId6"/>
    <p:sldId id="360" r:id="rId7"/>
    <p:sldId id="361" r:id="rId8"/>
    <p:sldId id="362" r:id="rId9"/>
    <p:sldId id="363" r:id="rId10"/>
    <p:sldId id="364" r:id="rId11"/>
    <p:sldId id="365" r:id="rId12"/>
    <p:sldId id="393" r:id="rId13"/>
    <p:sldId id="335" r:id="rId14"/>
    <p:sldId id="297" r:id="rId15"/>
    <p:sldId id="294" r:id="rId16"/>
    <p:sldId id="366" r:id="rId17"/>
    <p:sldId id="367" r:id="rId18"/>
    <p:sldId id="368" r:id="rId19"/>
    <p:sldId id="369" r:id="rId20"/>
    <p:sldId id="370" r:id="rId21"/>
    <p:sldId id="372" r:id="rId22"/>
    <p:sldId id="373" r:id="rId23"/>
    <p:sldId id="374" r:id="rId24"/>
    <p:sldId id="375" r:id="rId25"/>
    <p:sldId id="376" r:id="rId26"/>
    <p:sldId id="377" r:id="rId27"/>
    <p:sldId id="378" r:id="rId28"/>
    <p:sldId id="379" r:id="rId29"/>
    <p:sldId id="380" r:id="rId30"/>
    <p:sldId id="382" r:id="rId31"/>
    <p:sldId id="383" r:id="rId32"/>
    <p:sldId id="384" r:id="rId33"/>
    <p:sldId id="385" r:id="rId34"/>
    <p:sldId id="386" r:id="rId35"/>
    <p:sldId id="387" r:id="rId36"/>
    <p:sldId id="388" r:id="rId37"/>
    <p:sldId id="389" r:id="rId38"/>
    <p:sldId id="390" r:id="rId39"/>
    <p:sldId id="391" r:id="rId40"/>
    <p:sldId id="394" r:id="rId41"/>
    <p:sldId id="392" r:id="rId42"/>
    <p:sldId id="395" r:id="rId43"/>
    <p:sldId id="396" r:id="rId44"/>
    <p:sldId id="355" r:id="rId45"/>
  </p:sldIdLst>
  <p:sldSz cx="9144000" cy="5143500" type="screen16x9"/>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118C3B"/>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26" autoAdjust="0"/>
    <p:restoredTop sz="86478" autoAdjust="0"/>
  </p:normalViewPr>
  <p:slideViewPr>
    <p:cSldViewPr>
      <p:cViewPr varScale="1">
        <p:scale>
          <a:sx n="129" d="100"/>
          <a:sy n="129" d="100"/>
        </p:scale>
        <p:origin x="708"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2B909-2B53-4A70-BC70-AEF46C7ACF24}" type="datetimeFigureOut">
              <a:rPr lang="zh-CN" altLang="en-US" smtClean="0"/>
              <a:pPr/>
              <a:t>2023/9/10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9BF44-F5CE-455C-A9FE-73A15FC422D4}" type="slidenum">
              <a:rPr lang="zh-CN" altLang="en-US" smtClean="0"/>
              <a:pPr/>
              <a:t>‹#›</a:t>
            </a:fld>
            <a:endParaRPr lang="zh-CN" altLang="en-US"/>
          </a:p>
        </p:txBody>
      </p:sp>
    </p:spTree>
    <p:extLst>
      <p:ext uri="{BB962C8B-B14F-4D97-AF65-F5344CB8AC3E}">
        <p14:creationId xmlns:p14="http://schemas.microsoft.com/office/powerpoint/2010/main" val="55322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solidFill>
                <a:srgbClr val="7030A0"/>
              </a:solidFill>
            </a:endParaRPr>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1</a:t>
            </a:fld>
            <a:endParaRPr lang="zh-CN" altLang="en-US"/>
          </a:p>
        </p:txBody>
      </p:sp>
    </p:spTree>
    <p:extLst>
      <p:ext uri="{BB962C8B-B14F-4D97-AF65-F5344CB8AC3E}">
        <p14:creationId xmlns:p14="http://schemas.microsoft.com/office/powerpoint/2010/main" val="687007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18</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19</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20</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21</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22</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23</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24</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25</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26</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27</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10</a:t>
            </a:fld>
            <a:endParaRPr lang="zh-CN" altLang="en-US"/>
          </a:p>
        </p:txBody>
      </p:sp>
    </p:spTree>
    <p:extLst>
      <p:ext uri="{BB962C8B-B14F-4D97-AF65-F5344CB8AC3E}">
        <p14:creationId xmlns:p14="http://schemas.microsoft.com/office/powerpoint/2010/main" val="3513617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28</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29</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30</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31</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32</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33</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34</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35</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36</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37</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solidFill>
                <a:srgbClr val="7030A0"/>
              </a:solidFill>
            </a:endParaRPr>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11</a:t>
            </a:fld>
            <a:endParaRPr lang="zh-CN" altLang="en-US"/>
          </a:p>
        </p:txBody>
      </p:sp>
    </p:spTree>
    <p:extLst>
      <p:ext uri="{BB962C8B-B14F-4D97-AF65-F5344CB8AC3E}">
        <p14:creationId xmlns:p14="http://schemas.microsoft.com/office/powerpoint/2010/main" val="748608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38</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39</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solidFill>
                <a:srgbClr val="7030A0"/>
              </a:solidFill>
            </a:endParaRPr>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40</a:t>
            </a:fld>
            <a:endParaRPr lang="zh-CN" altLang="en-US"/>
          </a:p>
        </p:txBody>
      </p:sp>
    </p:spTree>
    <p:extLst>
      <p:ext uri="{BB962C8B-B14F-4D97-AF65-F5344CB8AC3E}">
        <p14:creationId xmlns:p14="http://schemas.microsoft.com/office/powerpoint/2010/main" val="748608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41</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solidFill>
                <a:srgbClr val="7030A0"/>
              </a:solidFill>
            </a:endParaRPr>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42</a:t>
            </a:fld>
            <a:endParaRPr lang="zh-CN" altLang="en-US"/>
          </a:p>
        </p:txBody>
      </p:sp>
    </p:spTree>
    <p:extLst>
      <p:ext uri="{BB962C8B-B14F-4D97-AF65-F5344CB8AC3E}">
        <p14:creationId xmlns:p14="http://schemas.microsoft.com/office/powerpoint/2010/main" val="7486085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solidFill>
                <a:srgbClr val="7030A0"/>
              </a:solidFill>
            </a:endParaRPr>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43</a:t>
            </a:fld>
            <a:endParaRPr lang="zh-CN" altLang="en-US"/>
          </a:p>
        </p:txBody>
      </p:sp>
    </p:spTree>
    <p:extLst>
      <p:ext uri="{BB962C8B-B14F-4D97-AF65-F5344CB8AC3E}">
        <p14:creationId xmlns:p14="http://schemas.microsoft.com/office/powerpoint/2010/main" val="748608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44</a:t>
            </a:fld>
            <a:endParaRPr lang="zh-CN" altLang="en-US"/>
          </a:p>
        </p:txBody>
      </p:sp>
    </p:spTree>
    <p:extLst>
      <p:ext uri="{BB962C8B-B14F-4D97-AF65-F5344CB8AC3E}">
        <p14:creationId xmlns:p14="http://schemas.microsoft.com/office/powerpoint/2010/main" val="425284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solidFill>
                <a:srgbClr val="7030A0"/>
              </a:solidFill>
            </a:endParaRPr>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12</a:t>
            </a:fld>
            <a:endParaRPr lang="zh-CN" altLang="en-US"/>
          </a:p>
        </p:txBody>
      </p:sp>
    </p:spTree>
    <p:extLst>
      <p:ext uri="{BB962C8B-B14F-4D97-AF65-F5344CB8AC3E}">
        <p14:creationId xmlns:p14="http://schemas.microsoft.com/office/powerpoint/2010/main" val="748608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13</a:t>
            </a:fld>
            <a:endParaRPr lang="zh-CN" altLang="en-US"/>
          </a:p>
        </p:txBody>
      </p:sp>
    </p:spTree>
    <p:extLst>
      <p:ext uri="{BB962C8B-B14F-4D97-AF65-F5344CB8AC3E}">
        <p14:creationId xmlns:p14="http://schemas.microsoft.com/office/powerpoint/2010/main" val="3017710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14</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15</a:t>
            </a:fld>
            <a:endParaRPr lang="zh-CN" altLang="en-US"/>
          </a:p>
        </p:txBody>
      </p:sp>
    </p:spTree>
    <p:extLst>
      <p:ext uri="{BB962C8B-B14F-4D97-AF65-F5344CB8AC3E}">
        <p14:creationId xmlns:p14="http://schemas.microsoft.com/office/powerpoint/2010/main" val="2581340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16</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17</a:t>
            </a:fld>
            <a:endParaRPr lang="zh-CN" altLang="en-US"/>
          </a:p>
        </p:txBody>
      </p:sp>
    </p:spTree>
    <p:extLst>
      <p:ext uri="{BB962C8B-B14F-4D97-AF65-F5344CB8AC3E}">
        <p14:creationId xmlns:p14="http://schemas.microsoft.com/office/powerpoint/2010/main" val="931461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41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lIns="68580" tIns="34290" rIns="68580" bIns="34290"/>
          <a:lstStyle/>
          <a:p>
            <a:r>
              <a:rPr lang="en-US"/>
              <a:t>Click to edit Master title style</a:t>
            </a:r>
          </a:p>
        </p:txBody>
      </p:sp>
      <p:sp>
        <p:nvSpPr>
          <p:cNvPr id="3" name="Content Placeholder 2"/>
          <p:cNvSpPr>
            <a:spLocks noGrp="1"/>
          </p:cNvSpPr>
          <p:nvPr>
            <p:ph idx="1"/>
          </p:nvPr>
        </p:nvSpPr>
        <p:spPr>
          <a:xfrm>
            <a:off x="628650" y="1369218"/>
            <a:ext cx="7886700" cy="3263504"/>
          </a:xfrm>
          <a:prstGeom prst="rect">
            <a:avLst/>
          </a:prstGeom>
        </p:spPr>
        <p:txBody>
          <a:bodyPr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E3099-751B-A029-F3D7-0C43A434F1F4}"/>
              </a:ext>
            </a:extLst>
          </p:cNvPr>
          <p:cNvSpPr>
            <a:spLocks noGrp="1"/>
          </p:cNvSpPr>
          <p:nvPr>
            <p:ph type="dt" sz="half" idx="10"/>
          </p:nvPr>
        </p:nvSpPr>
        <p:spPr>
          <a:xfrm>
            <a:off x="628650" y="4767263"/>
            <a:ext cx="2057400" cy="273844"/>
          </a:xfrm>
          <a:prstGeom prst="rect">
            <a:avLst/>
          </a:prstGeom>
        </p:spPr>
        <p:txBody>
          <a:bodyPr lIns="68580" tIns="34290" rIns="68580" bIns="34290"/>
          <a:lstStyle>
            <a:lvl1pPr>
              <a:defRPr/>
            </a:lvl1pPr>
          </a:lstStyle>
          <a:p>
            <a:pPr>
              <a:defRPr/>
            </a:pPr>
            <a:fld id="{5F7B1A63-1099-4369-A151-0A257207F8DA}" type="datetimeFigureOut">
              <a:rPr lang="en-US"/>
              <a:pPr>
                <a:defRPr/>
              </a:pPr>
              <a:t>9/10/2023</a:t>
            </a:fld>
            <a:endParaRPr lang="en-US"/>
          </a:p>
        </p:txBody>
      </p:sp>
      <p:sp>
        <p:nvSpPr>
          <p:cNvPr id="5" name="Footer Placeholder 4">
            <a:extLst>
              <a:ext uri="{FF2B5EF4-FFF2-40B4-BE49-F238E27FC236}">
                <a16:creationId xmlns:a16="http://schemas.microsoft.com/office/drawing/2014/main" id="{5A7C17DA-1FDB-9F93-5760-193851C0991C}"/>
              </a:ext>
            </a:extLst>
          </p:cNvPr>
          <p:cNvSpPr>
            <a:spLocks noGrp="1"/>
          </p:cNvSpPr>
          <p:nvPr>
            <p:ph type="ftr" sz="quarter" idx="11"/>
          </p:nvPr>
        </p:nvSpPr>
        <p:spPr>
          <a:xfrm>
            <a:off x="3028950" y="4767263"/>
            <a:ext cx="3086100" cy="273844"/>
          </a:xfrm>
          <a:prstGeom prst="rect">
            <a:avLst/>
          </a:prstGeom>
        </p:spPr>
        <p:txBody>
          <a:bodyPr lIns="68580" tIns="34290" rIns="68580" bIns="34290"/>
          <a:lstStyle>
            <a:lvl1pPr>
              <a:defRPr/>
            </a:lvl1pPr>
          </a:lstStyle>
          <a:p>
            <a:pPr>
              <a:defRPr/>
            </a:pPr>
            <a:endParaRPr lang="en-US"/>
          </a:p>
        </p:txBody>
      </p:sp>
      <p:sp>
        <p:nvSpPr>
          <p:cNvPr id="6" name="Slide Number Placeholder 5">
            <a:extLst>
              <a:ext uri="{FF2B5EF4-FFF2-40B4-BE49-F238E27FC236}">
                <a16:creationId xmlns:a16="http://schemas.microsoft.com/office/drawing/2014/main" id="{E5CE6CED-A8A9-3D07-8DE2-D66642BDF76F}"/>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lvl1pPr>
              <a:defRPr/>
            </a:lvl1pPr>
          </a:lstStyle>
          <a:p>
            <a:pPr>
              <a:defRPr/>
            </a:pPr>
            <a:fld id="{D35E8F36-B97C-463C-83BD-ED5C5C1BF2AE}" type="slidenum">
              <a:rPr lang="en-US"/>
              <a:pPr>
                <a:defRPr/>
              </a:pPr>
              <a:t>‹#›</a:t>
            </a:fld>
            <a:endParaRPr lang="en-US"/>
          </a:p>
        </p:txBody>
      </p:sp>
    </p:spTree>
    <p:extLst>
      <p:ext uri="{BB962C8B-B14F-4D97-AF65-F5344CB8AC3E}">
        <p14:creationId xmlns:p14="http://schemas.microsoft.com/office/powerpoint/2010/main" val="3040845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封面/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51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封面/目录">
    <p:spTree>
      <p:nvGrpSpPr>
        <p:cNvPr id="1" name=""/>
        <p:cNvGrpSpPr/>
        <p:nvPr/>
      </p:nvGrpSpPr>
      <p:grpSpPr>
        <a:xfrm>
          <a:off x="0" y="0"/>
          <a:ext cx="0" cy="0"/>
          <a:chOff x="0" y="0"/>
          <a:chExt cx="0" cy="0"/>
        </a:xfrm>
      </p:grpSpPr>
      <p:pic>
        <p:nvPicPr>
          <p:cNvPr id="3"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81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备用">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48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pic>
        <p:nvPicPr>
          <p:cNvPr id="66" name="Picture 4" descr="F:\0PPT素材\背景及图片\白麻子.jpg"/>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圆角矩形 11"/>
          <p:cNvSpPr/>
          <p:nvPr userDrawn="1"/>
        </p:nvSpPr>
        <p:spPr>
          <a:xfrm>
            <a:off x="792422" y="282745"/>
            <a:ext cx="7956042" cy="556740"/>
          </a:xfrm>
          <a:prstGeom prst="roundRect">
            <a:avLst>
              <a:gd name="adj" fmla="val 10650"/>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23528" y="150888"/>
            <a:ext cx="690204" cy="690204"/>
            <a:chOff x="4229236" y="3968984"/>
            <a:chExt cx="792000" cy="792000"/>
          </a:xfrm>
          <a:effectLst/>
        </p:grpSpPr>
        <p:sp>
          <p:nvSpPr>
            <p:cNvPr id="14" name="MH_Other_2"/>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900">
                <a:solidFill>
                  <a:prstClr val="white"/>
                </a:solidFill>
                <a:cs typeface="+mn-ea"/>
                <a:sym typeface="+mn-lt"/>
              </a:endParaRPr>
            </a:p>
          </p:txBody>
        </p:sp>
        <p:sp>
          <p:nvSpPr>
            <p:cNvPr id="15" name="MH_Title_1"/>
            <p:cNvSpPr/>
            <p:nvPr>
              <p:custDataLst>
                <p:tags r:id="rId2"/>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2400" dirty="0">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grpSp>
      <p:grpSp>
        <p:nvGrpSpPr>
          <p:cNvPr id="16" name="组合 15"/>
          <p:cNvGrpSpPr/>
          <p:nvPr userDrawn="1"/>
        </p:nvGrpSpPr>
        <p:grpSpPr>
          <a:xfrm>
            <a:off x="3426849" y="2715766"/>
            <a:ext cx="5717151" cy="2430016"/>
            <a:chOff x="3426849" y="2715766"/>
            <a:chExt cx="5717151" cy="2430016"/>
          </a:xfrm>
        </p:grpSpPr>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t="77539"/>
            <a:stretch/>
          </p:blipFill>
          <p:spPr>
            <a:xfrm rot="16200000">
              <a:off x="7317728" y="3319510"/>
              <a:ext cx="2430016" cy="1222527"/>
            </a:xfrm>
            <a:prstGeom prst="rect">
              <a:avLst/>
            </a:prstGeom>
          </p:spPr>
        </p:pic>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712634" y="1712134"/>
              <a:ext cx="1145581" cy="5717151"/>
            </a:xfrm>
            <a:prstGeom prst="rect">
              <a:avLst/>
            </a:prstGeom>
          </p:spPr>
        </p:pic>
      </p:grpSp>
    </p:spTree>
    <p:extLst>
      <p:ext uri="{BB962C8B-B14F-4D97-AF65-F5344CB8AC3E}">
        <p14:creationId xmlns:p14="http://schemas.microsoft.com/office/powerpoint/2010/main" val="35243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教学设计">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1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57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93E93-166D-47F5-9EF1-ACEABE24AEEA}" type="datetimeFigureOut">
              <a:rPr lang="zh-CN" altLang="en-US" smtClean="0"/>
              <a:pPr/>
              <a:t>2023/9/10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152005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373023"/>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7" r:id="rId3"/>
    <p:sldLayoutId id="2147483673" r:id="rId4"/>
    <p:sldLayoutId id="2147483671" r:id="rId5"/>
    <p:sldLayoutId id="2147483674" r:id="rId6"/>
    <p:sldLayoutId id="2147483675" r:id="rId7"/>
    <p:sldLayoutId id="2147483676" r:id="rId8"/>
    <p:sldLayoutId id="2147483678" r:id="rId9"/>
    <p:sldLayoutId id="2147483679" r:id="rId10"/>
  </p:sldLayoutIdLst>
  <p:txStyles>
    <p:titleStyle>
      <a:lvl1pPr algn="ctr" defTabSz="1023252" rtl="0" eaLnBrk="1" latinLnBrk="0" hangingPunct="1">
        <a:spcBef>
          <a:spcPct val="0"/>
        </a:spcBef>
        <a:buNone/>
        <a:defRPr sz="5000" kern="1200">
          <a:solidFill>
            <a:schemeClr val="tx1"/>
          </a:solidFill>
          <a:latin typeface="+mj-lt"/>
          <a:ea typeface="+mj-ea"/>
          <a:cs typeface="+mj-cs"/>
        </a:defRPr>
      </a:lvl1pPr>
    </p:titleStyle>
    <p:bodyStyle>
      <a:lvl1pPr marL="383717" indent="-383717" algn="l" defTabSz="10232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392" indent="-319759" algn="l" defTabSz="10232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062" indent="-255814" algn="l" defTabSz="1023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68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31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940"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564"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188"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8819"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3252" rtl="0" eaLnBrk="1" latinLnBrk="0" hangingPunct="1">
        <a:defRPr sz="2000" kern="1200">
          <a:solidFill>
            <a:schemeClr val="tx1"/>
          </a:solidFill>
          <a:latin typeface="+mn-lt"/>
          <a:ea typeface="+mn-ea"/>
          <a:cs typeface="+mn-cs"/>
        </a:defRPr>
      </a:lvl1pPr>
      <a:lvl2pPr marL="511626" algn="l" defTabSz="1023252" rtl="0" eaLnBrk="1" latinLnBrk="0" hangingPunct="1">
        <a:defRPr sz="2000" kern="1200">
          <a:solidFill>
            <a:schemeClr val="tx1"/>
          </a:solidFill>
          <a:latin typeface="+mn-lt"/>
          <a:ea typeface="+mn-ea"/>
          <a:cs typeface="+mn-cs"/>
        </a:defRPr>
      </a:lvl2pPr>
      <a:lvl3pPr marL="1023252" algn="l" defTabSz="1023252" rtl="0" eaLnBrk="1" latinLnBrk="0" hangingPunct="1">
        <a:defRPr sz="2000" kern="1200">
          <a:solidFill>
            <a:schemeClr val="tx1"/>
          </a:solidFill>
          <a:latin typeface="+mn-lt"/>
          <a:ea typeface="+mn-ea"/>
          <a:cs typeface="+mn-cs"/>
        </a:defRPr>
      </a:lvl3pPr>
      <a:lvl4pPr marL="1534879" algn="l" defTabSz="1023252" rtl="0" eaLnBrk="1" latinLnBrk="0" hangingPunct="1">
        <a:defRPr sz="2000" kern="1200">
          <a:solidFill>
            <a:schemeClr val="tx1"/>
          </a:solidFill>
          <a:latin typeface="+mn-lt"/>
          <a:ea typeface="+mn-ea"/>
          <a:cs typeface="+mn-cs"/>
        </a:defRPr>
      </a:lvl4pPr>
      <a:lvl5pPr marL="2046502" algn="l" defTabSz="1023252" rtl="0" eaLnBrk="1" latinLnBrk="0" hangingPunct="1">
        <a:defRPr sz="2000" kern="1200">
          <a:solidFill>
            <a:schemeClr val="tx1"/>
          </a:solidFill>
          <a:latin typeface="+mn-lt"/>
          <a:ea typeface="+mn-ea"/>
          <a:cs typeface="+mn-cs"/>
        </a:defRPr>
      </a:lvl5pPr>
      <a:lvl6pPr marL="2558128" algn="l" defTabSz="1023252" rtl="0" eaLnBrk="1" latinLnBrk="0" hangingPunct="1">
        <a:defRPr sz="2000" kern="1200">
          <a:solidFill>
            <a:schemeClr val="tx1"/>
          </a:solidFill>
          <a:latin typeface="+mn-lt"/>
          <a:ea typeface="+mn-ea"/>
          <a:cs typeface="+mn-cs"/>
        </a:defRPr>
      </a:lvl6pPr>
      <a:lvl7pPr marL="3069752" algn="l" defTabSz="1023252" rtl="0" eaLnBrk="1" latinLnBrk="0" hangingPunct="1">
        <a:defRPr sz="2000" kern="1200">
          <a:solidFill>
            <a:schemeClr val="tx1"/>
          </a:solidFill>
          <a:latin typeface="+mn-lt"/>
          <a:ea typeface="+mn-ea"/>
          <a:cs typeface="+mn-cs"/>
        </a:defRPr>
      </a:lvl7pPr>
      <a:lvl8pPr marL="3581376" algn="l" defTabSz="1023252" rtl="0" eaLnBrk="1" latinLnBrk="0" hangingPunct="1">
        <a:defRPr sz="2000" kern="1200">
          <a:solidFill>
            <a:schemeClr val="tx1"/>
          </a:solidFill>
          <a:latin typeface="+mn-lt"/>
          <a:ea typeface="+mn-ea"/>
          <a:cs typeface="+mn-cs"/>
        </a:defRPr>
      </a:lvl8pPr>
      <a:lvl9pPr marL="4093003" algn="l" defTabSz="10232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7.xml"/><Relationship Id="rId7" Type="http://schemas.openxmlformats.org/officeDocument/2006/relationships/notesSlide" Target="../notesSlides/notesSlide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3.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slideLayout" Target="../slideLayouts/slideLayout5.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19" Type="http://schemas.openxmlformats.org/officeDocument/2006/relationships/notesSlide" Target="../notesSlides/notesSlide5.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29.xml"/><Relationship Id="rId5" Type="http://schemas.openxmlformats.org/officeDocument/2006/relationships/image" Target="../media/image4.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4.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1.xml"/><Relationship Id="rId5" Type="http://schemas.openxmlformats.org/officeDocument/2006/relationships/image" Target="../media/image4.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15535" y="-181039"/>
            <a:ext cx="1776609" cy="8866367"/>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flipV="1">
            <a:off x="2537684" y="-1470103"/>
            <a:ext cx="4078202" cy="9153568"/>
          </a:xfrm>
          <a:prstGeom prst="rect">
            <a:avLst/>
          </a:prstGeom>
        </p:spPr>
      </p:pic>
      <p:sp>
        <p:nvSpPr>
          <p:cNvPr id="15" name="圆角矩形 14"/>
          <p:cNvSpPr/>
          <p:nvPr/>
        </p:nvSpPr>
        <p:spPr>
          <a:xfrm>
            <a:off x="683568" y="1331749"/>
            <a:ext cx="7560840" cy="1675956"/>
          </a:xfrm>
          <a:prstGeom prst="roundRect">
            <a:avLst>
              <a:gd name="adj" fmla="val 6466"/>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HIỂU BẢN THÂN, </a:t>
            </a:r>
          </a:p>
          <a:p>
            <a:pPr algn="ctr"/>
            <a:r>
              <a:rPr lang="en-US" altLang="zh-CN" sz="40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CHỌN ĐÚNG NGHỀ</a:t>
            </a:r>
            <a:endParaRPr lang="zh-CN" altLang="en-US" sz="40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7" name="MH_Other_2"/>
          <p:cNvSpPr/>
          <p:nvPr>
            <p:custDataLst>
              <p:tags r:id="rId1"/>
            </p:custDataLst>
          </p:nvPr>
        </p:nvSpPr>
        <p:spPr>
          <a:xfrm>
            <a:off x="2668572" y="0"/>
            <a:ext cx="3816424" cy="1324708"/>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200" b="1" dirty="0">
                <a:solidFill>
                  <a:srgbClr val="002060"/>
                </a:solidFill>
                <a:latin typeface="Times New Roman" panose="02020603050405020304" pitchFamily="18" charset="0"/>
                <a:cs typeface="Times New Roman" panose="02020603050405020304" pitchFamily="18" charset="0"/>
                <a:sym typeface="+mn-lt"/>
              </a:rPr>
              <a:t>CHỦ ĐỀ 9</a:t>
            </a:r>
            <a:endParaRPr lang="zh-CN" altLang="en-US" sz="3200" b="1" dirty="0">
              <a:solidFill>
                <a:srgbClr val="002060"/>
              </a:solidFill>
              <a:latin typeface="Times New Roman" panose="02020603050405020304" pitchFamily="18" charset="0"/>
              <a:cs typeface="Times New Roman" panose="02020603050405020304" pitchFamily="18" charset="0"/>
              <a:sym typeface="+mn-lt"/>
            </a:endParaRPr>
          </a:p>
        </p:txBody>
      </p:sp>
      <p:pic>
        <p:nvPicPr>
          <p:cNvPr id="3" name="Picture 2"/>
          <p:cNvPicPr>
            <a:picLocks noChangeAspect="1"/>
          </p:cNvPicPr>
          <p:nvPr/>
        </p:nvPicPr>
        <p:blipFill>
          <a:blip r:embed="rId6"/>
          <a:stretch>
            <a:fillRect/>
          </a:stretch>
        </p:blipFill>
        <p:spPr>
          <a:xfrm>
            <a:off x="1907704" y="2859782"/>
            <a:ext cx="4968552" cy="2280667"/>
          </a:xfrm>
          <a:prstGeom prst="rect">
            <a:avLst/>
          </a:prstGeom>
        </p:spPr>
      </p:pic>
    </p:spTree>
    <p:extLst>
      <p:ext uri="{BB962C8B-B14F-4D97-AF65-F5344CB8AC3E}">
        <p14:creationId xmlns:p14="http://schemas.microsoft.com/office/powerpoint/2010/main" val="322679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3815535" y="-181039"/>
            <a:ext cx="1776609" cy="8866367"/>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flipV="1">
            <a:off x="2537684" y="-1470102"/>
            <a:ext cx="4078202" cy="9153568"/>
          </a:xfrm>
          <a:prstGeom prst="rect">
            <a:avLst/>
          </a:prstGeom>
        </p:spPr>
      </p:pic>
      <p:sp>
        <p:nvSpPr>
          <p:cNvPr id="15" name="圆角矩形 14"/>
          <p:cNvSpPr/>
          <p:nvPr/>
        </p:nvSpPr>
        <p:spPr>
          <a:xfrm>
            <a:off x="796364" y="1923678"/>
            <a:ext cx="7560840" cy="2035996"/>
          </a:xfrm>
          <a:prstGeom prst="roundRect">
            <a:avLst>
              <a:gd name="adj" fmla="val 6466"/>
            </a:avLst>
          </a:prstGeom>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500" b="1" dirty="0">
                <a:latin typeface="UVN Bach Dang Nang" pitchFamily="18" charset="0"/>
              </a:rPr>
              <a:t>XEM VIDEO – CÔNG VIỆC TẦM THƯỜNG</a:t>
            </a:r>
            <a:endParaRPr lang="zh-CN" altLang="en-US" sz="3500" b="1" dirty="0">
              <a:latin typeface="UVN Bach Dang Nang" pitchFamily="18" charset="0"/>
            </a:endParaRPr>
          </a:p>
        </p:txBody>
      </p:sp>
      <p:grpSp>
        <p:nvGrpSpPr>
          <p:cNvPr id="6" name="组合 5"/>
          <p:cNvGrpSpPr/>
          <p:nvPr/>
        </p:nvGrpSpPr>
        <p:grpSpPr>
          <a:xfrm>
            <a:off x="1619672" y="629223"/>
            <a:ext cx="4687485" cy="1121826"/>
            <a:chOff x="2375335" y="607879"/>
            <a:chExt cx="4687485" cy="1121826"/>
          </a:xfrm>
        </p:grpSpPr>
        <p:sp>
          <p:nvSpPr>
            <p:cNvPr id="47" name="MH_Other_2"/>
            <p:cNvSpPr/>
            <p:nvPr>
              <p:custDataLst>
                <p:tags r:id="rId2"/>
              </p:custDataLst>
            </p:nvPr>
          </p:nvSpPr>
          <p:spPr>
            <a:xfrm>
              <a:off x="2375335" y="607879"/>
              <a:ext cx="1121826" cy="1121826"/>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500" b="1" dirty="0">
                  <a:solidFill>
                    <a:srgbClr val="118C3B"/>
                  </a:solidFill>
                  <a:latin typeface="UVN Bach Dang Nang" pitchFamily="18" charset="0"/>
                  <a:cs typeface="+mn-ea"/>
                  <a:sym typeface="+mn-lt"/>
                </a:rPr>
                <a:t>M</a:t>
              </a:r>
              <a:endParaRPr lang="zh-CN" altLang="en-US" sz="4500" b="1" dirty="0">
                <a:solidFill>
                  <a:srgbClr val="118C3B"/>
                </a:solidFill>
                <a:latin typeface="UVN Bach Dang Nang" pitchFamily="18" charset="0"/>
                <a:cs typeface="+mn-ea"/>
                <a:sym typeface="+mn-lt"/>
              </a:endParaRPr>
            </a:p>
          </p:txBody>
        </p:sp>
        <p:sp>
          <p:nvSpPr>
            <p:cNvPr id="61" name="MH_Other_2"/>
            <p:cNvSpPr/>
            <p:nvPr>
              <p:custDataLst>
                <p:tags r:id="rId3"/>
              </p:custDataLst>
            </p:nvPr>
          </p:nvSpPr>
          <p:spPr>
            <a:xfrm>
              <a:off x="3563888" y="607879"/>
              <a:ext cx="1121826" cy="1121826"/>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500" b="1" dirty="0">
                  <a:solidFill>
                    <a:srgbClr val="118C3B"/>
                  </a:solidFill>
                  <a:latin typeface="UVN Bach Dang Nang" pitchFamily="18" charset="0"/>
                  <a:cs typeface="+mn-ea"/>
                  <a:sym typeface="+mn-lt"/>
                </a:rPr>
                <a:t>Ở</a:t>
              </a:r>
              <a:endParaRPr lang="zh-CN" altLang="en-US" sz="4500" b="1" dirty="0">
                <a:solidFill>
                  <a:srgbClr val="118C3B"/>
                </a:solidFill>
                <a:latin typeface="UVN Bach Dang Nang" pitchFamily="18" charset="0"/>
                <a:cs typeface="+mn-ea"/>
                <a:sym typeface="+mn-lt"/>
              </a:endParaRPr>
            </a:p>
          </p:txBody>
        </p:sp>
        <p:sp>
          <p:nvSpPr>
            <p:cNvPr id="64" name="MH_Other_2"/>
            <p:cNvSpPr/>
            <p:nvPr>
              <p:custDataLst>
                <p:tags r:id="rId4"/>
              </p:custDataLst>
            </p:nvPr>
          </p:nvSpPr>
          <p:spPr>
            <a:xfrm>
              <a:off x="4752441" y="607879"/>
              <a:ext cx="1121826" cy="1121826"/>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500" b="1" dirty="0">
                  <a:solidFill>
                    <a:srgbClr val="118C3B"/>
                  </a:solidFill>
                  <a:latin typeface="UVN Bach Dang Nang" pitchFamily="18" charset="0"/>
                  <a:cs typeface="+mn-ea"/>
                  <a:sym typeface="+mn-lt"/>
                </a:rPr>
                <a:t>Đ</a:t>
              </a:r>
              <a:endParaRPr lang="zh-CN" altLang="en-US" sz="4500" b="1" dirty="0">
                <a:solidFill>
                  <a:srgbClr val="118C3B"/>
                </a:solidFill>
                <a:latin typeface="UVN Bach Dang Nang" pitchFamily="18" charset="0"/>
                <a:cs typeface="+mn-ea"/>
                <a:sym typeface="+mn-lt"/>
              </a:endParaRPr>
            </a:p>
          </p:txBody>
        </p:sp>
        <p:sp>
          <p:nvSpPr>
            <p:cNvPr id="70" name="MH_Other_2"/>
            <p:cNvSpPr/>
            <p:nvPr>
              <p:custDataLst>
                <p:tags r:id="rId5"/>
              </p:custDataLst>
            </p:nvPr>
          </p:nvSpPr>
          <p:spPr>
            <a:xfrm>
              <a:off x="5940994" y="607879"/>
              <a:ext cx="1121826" cy="1121826"/>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500" b="1" dirty="0">
                  <a:solidFill>
                    <a:srgbClr val="118C3B"/>
                  </a:solidFill>
                  <a:latin typeface="UVN Bach Dang Nang" pitchFamily="18" charset="0"/>
                  <a:cs typeface="+mn-ea"/>
                  <a:sym typeface="+mn-lt"/>
                </a:rPr>
                <a:t>Ầ</a:t>
              </a:r>
              <a:endParaRPr lang="zh-CN" altLang="en-US" sz="4500" b="1" dirty="0">
                <a:solidFill>
                  <a:srgbClr val="118C3B"/>
                </a:solidFill>
                <a:latin typeface="UVN Bach Dang Nang" pitchFamily="18" charset="0"/>
                <a:cs typeface="+mn-ea"/>
                <a:sym typeface="+mn-lt"/>
              </a:endParaRPr>
            </a:p>
          </p:txBody>
        </p:sp>
      </p:grpSp>
      <p:sp>
        <p:nvSpPr>
          <p:cNvPr id="11" name="MH_Other_2"/>
          <p:cNvSpPr/>
          <p:nvPr>
            <p:custDataLst>
              <p:tags r:id="rId1"/>
            </p:custDataLst>
          </p:nvPr>
        </p:nvSpPr>
        <p:spPr>
          <a:xfrm>
            <a:off x="6373884" y="637352"/>
            <a:ext cx="1121826" cy="1121826"/>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500" b="1" dirty="0">
                <a:solidFill>
                  <a:srgbClr val="118C3B"/>
                </a:solidFill>
                <a:latin typeface="UVN Bach Dang Nang" pitchFamily="18" charset="0"/>
                <a:cs typeface="+mn-ea"/>
                <a:sym typeface="+mn-lt"/>
              </a:rPr>
              <a:t>U</a:t>
            </a:r>
            <a:endParaRPr lang="zh-CN" altLang="en-US" sz="4500" b="1" dirty="0">
              <a:solidFill>
                <a:srgbClr val="118C3B"/>
              </a:solidFill>
              <a:latin typeface="UVN Bach Dang Nang" pitchFamily="18" charset="0"/>
              <a:cs typeface="+mn-ea"/>
              <a:sym typeface="+mn-lt"/>
            </a:endParaRPr>
          </a:p>
        </p:txBody>
      </p:sp>
    </p:spTree>
    <p:extLst>
      <p:ext uri="{BB962C8B-B14F-4D97-AF65-F5344CB8AC3E}">
        <p14:creationId xmlns:p14="http://schemas.microsoft.com/office/powerpoint/2010/main" val="251213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V="1">
            <a:off x="2537684" y="-1470103"/>
            <a:ext cx="4078202" cy="9153568"/>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815535" y="-181039"/>
            <a:ext cx="1776609" cy="8866367"/>
          </a:xfrm>
          <a:prstGeom prst="rect">
            <a:avLst/>
          </a:prstGeom>
        </p:spPr>
      </p:pic>
      <p:sp>
        <p:nvSpPr>
          <p:cNvPr id="13" name="圆角矩形 12"/>
          <p:cNvSpPr/>
          <p:nvPr/>
        </p:nvSpPr>
        <p:spPr>
          <a:xfrm>
            <a:off x="2123444" y="627534"/>
            <a:ext cx="6722488" cy="1401535"/>
          </a:xfrm>
          <a:prstGeom prst="roundRect">
            <a:avLst/>
          </a:prstGeom>
          <a:solidFill>
            <a:srgbClr val="118C3B"/>
          </a:solidFill>
          <a:ln w="12700">
            <a:solidFill>
              <a:schemeClr val="bg1">
                <a:lumMod val="85000"/>
              </a:schemeClr>
            </a:solidFill>
          </a:ln>
          <a:effectLst>
            <a:innerShdw blurRad="127000" dist="50800" dir="18900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000" dirty="0">
                <a:solidFill>
                  <a:schemeClr val="bg1"/>
                </a:solidFill>
                <a:latin typeface="Times New Roman" panose="02020603050405020304" pitchFamily="18" charset="0"/>
                <a:cs typeface="Times New Roman" panose="02020603050405020304" pitchFamily="18" charset="0"/>
              </a:rPr>
              <a:t>- </a:t>
            </a:r>
            <a:r>
              <a:rPr lang="en-US" altLang="zh-CN" sz="2000" dirty="0" err="1">
                <a:solidFill>
                  <a:schemeClr val="bg1"/>
                </a:solidFill>
                <a:latin typeface="Times New Roman" panose="02020603050405020304" pitchFamily="18" charset="0"/>
                <a:cs typeface="Times New Roman" panose="02020603050405020304" pitchFamily="18" charset="0"/>
              </a:rPr>
              <a:t>Em</a:t>
            </a:r>
            <a:r>
              <a:rPr lang="vi-VN" altLang="zh-CN" sz="2000" dirty="0">
                <a:solidFill>
                  <a:schemeClr val="bg1"/>
                </a:solidFill>
                <a:latin typeface="Times New Roman" panose="02020603050405020304" pitchFamily="18" charset="0"/>
                <a:cs typeface="Times New Roman" panose="02020603050405020304" pitchFamily="18" charset="0"/>
              </a:rPr>
              <a:t> nhận xét được</a:t>
            </a:r>
            <a:r>
              <a:rPr lang="en-US" altLang="zh-CN" sz="2000" dirty="0">
                <a:solidFill>
                  <a:schemeClr val="bg1"/>
                </a:solidFill>
                <a:latin typeface="Times New Roman" panose="02020603050405020304" pitchFamily="18" charset="0"/>
                <a:cs typeface="Times New Roman" panose="02020603050405020304" pitchFamily="18" charset="0"/>
              </a:rPr>
              <a:t> </a:t>
            </a:r>
            <a:r>
              <a:rPr lang="en-US" altLang="zh-CN" sz="2000" dirty="0" err="1">
                <a:solidFill>
                  <a:schemeClr val="bg1"/>
                </a:solidFill>
                <a:latin typeface="Times New Roman" panose="02020603050405020304" pitchFamily="18" charset="0"/>
                <a:cs typeface="Times New Roman" panose="02020603050405020304" pitchFamily="18" charset="0"/>
              </a:rPr>
              <a:t>gì</a:t>
            </a:r>
            <a:r>
              <a:rPr lang="vi-VN" altLang="zh-CN" sz="2000" dirty="0">
                <a:solidFill>
                  <a:schemeClr val="bg1"/>
                </a:solidFill>
                <a:latin typeface="Times New Roman" panose="02020603050405020304" pitchFamily="18" charset="0"/>
                <a:cs typeface="Times New Roman" panose="02020603050405020304" pitchFamily="18" charset="0"/>
              </a:rPr>
              <a:t> về tính chất công việc? </a:t>
            </a:r>
          </a:p>
        </p:txBody>
      </p:sp>
      <p:sp>
        <p:nvSpPr>
          <p:cNvPr id="21" name="圆角矩形 20"/>
          <p:cNvSpPr/>
          <p:nvPr/>
        </p:nvSpPr>
        <p:spPr>
          <a:xfrm>
            <a:off x="2123444" y="2392827"/>
            <a:ext cx="6794496" cy="1322691"/>
          </a:xfrm>
          <a:prstGeom prst="roundRect">
            <a:avLst/>
          </a:prstGeom>
          <a:solidFill>
            <a:srgbClr val="92D050"/>
          </a:solidFill>
          <a:ln w="12700">
            <a:solidFill>
              <a:schemeClr val="bg1">
                <a:lumMod val="85000"/>
              </a:schemeClr>
            </a:solidFill>
          </a:ln>
          <a:effectLst>
            <a:innerShdw blurRad="127000" dist="50800" dir="18900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000" dirty="0">
                <a:solidFill>
                  <a:srgbClr val="002060"/>
                </a:solidFill>
                <a:latin typeface="Times New Roman" panose="02020603050405020304" pitchFamily="18" charset="0"/>
                <a:cs typeface="Times New Roman" panose="02020603050405020304" pitchFamily="18" charset="0"/>
              </a:rPr>
              <a:t>- Cách các nhân vật tiếp nhận công việc và thực hiện công việc của mình như thế nào?</a:t>
            </a:r>
          </a:p>
        </p:txBody>
      </p:sp>
      <p:sp>
        <p:nvSpPr>
          <p:cNvPr id="16" name="MH_Other_2"/>
          <p:cNvSpPr/>
          <p:nvPr>
            <p:custDataLst>
              <p:tags r:id="rId1"/>
            </p:custDataLst>
          </p:nvPr>
        </p:nvSpPr>
        <p:spPr>
          <a:xfrm>
            <a:off x="-22237" y="1748516"/>
            <a:ext cx="2160240" cy="1121826"/>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b="1" dirty="0" err="1">
                <a:solidFill>
                  <a:srgbClr val="118C3B"/>
                </a:solidFill>
                <a:latin typeface="Times New Roman" panose="02020603050405020304" pitchFamily="18" charset="0"/>
                <a:cs typeface="Times New Roman" panose="02020603050405020304" pitchFamily="18" charset="0"/>
                <a:sym typeface="+mn-lt"/>
              </a:rPr>
              <a:t>Trả</a:t>
            </a:r>
            <a:r>
              <a:rPr lang="en-US" altLang="zh-CN" sz="2400" b="1" dirty="0">
                <a:solidFill>
                  <a:srgbClr val="118C3B"/>
                </a:solidFill>
                <a:latin typeface="Times New Roman" panose="02020603050405020304" pitchFamily="18" charset="0"/>
                <a:cs typeface="Times New Roman" panose="02020603050405020304" pitchFamily="18" charset="0"/>
                <a:sym typeface="+mn-lt"/>
              </a:rPr>
              <a:t> </a:t>
            </a:r>
            <a:r>
              <a:rPr lang="en-US" altLang="zh-CN" sz="2400" b="1" dirty="0" err="1">
                <a:solidFill>
                  <a:srgbClr val="118C3B"/>
                </a:solidFill>
                <a:latin typeface="Times New Roman" panose="02020603050405020304" pitchFamily="18" charset="0"/>
                <a:cs typeface="Times New Roman" panose="02020603050405020304" pitchFamily="18" charset="0"/>
                <a:sym typeface="+mn-lt"/>
              </a:rPr>
              <a:t>lời</a:t>
            </a:r>
            <a:r>
              <a:rPr lang="en-US" altLang="zh-CN" sz="2400" b="1" dirty="0">
                <a:solidFill>
                  <a:srgbClr val="118C3B"/>
                </a:solidFill>
                <a:latin typeface="Times New Roman" panose="02020603050405020304" pitchFamily="18" charset="0"/>
                <a:cs typeface="Times New Roman" panose="02020603050405020304" pitchFamily="18" charset="0"/>
                <a:sym typeface="+mn-lt"/>
              </a:rPr>
              <a:t> </a:t>
            </a:r>
            <a:r>
              <a:rPr lang="en-US" altLang="zh-CN" sz="2400" b="1" dirty="0" err="1">
                <a:solidFill>
                  <a:srgbClr val="118C3B"/>
                </a:solidFill>
                <a:latin typeface="Times New Roman" panose="02020603050405020304" pitchFamily="18" charset="0"/>
                <a:cs typeface="Times New Roman" panose="02020603050405020304" pitchFamily="18" charset="0"/>
                <a:sym typeface="+mn-lt"/>
              </a:rPr>
              <a:t>câu</a:t>
            </a:r>
            <a:r>
              <a:rPr lang="en-US" altLang="zh-CN" sz="2400" b="1" dirty="0">
                <a:solidFill>
                  <a:srgbClr val="118C3B"/>
                </a:solidFill>
                <a:latin typeface="Times New Roman" panose="02020603050405020304" pitchFamily="18" charset="0"/>
                <a:cs typeface="Times New Roman" panose="02020603050405020304" pitchFamily="18" charset="0"/>
                <a:sym typeface="+mn-lt"/>
              </a:rPr>
              <a:t> </a:t>
            </a:r>
            <a:r>
              <a:rPr lang="en-US" altLang="zh-CN" sz="2400" b="1" dirty="0" err="1">
                <a:solidFill>
                  <a:srgbClr val="118C3B"/>
                </a:solidFill>
                <a:latin typeface="Times New Roman" panose="02020603050405020304" pitchFamily="18" charset="0"/>
                <a:cs typeface="Times New Roman" panose="02020603050405020304" pitchFamily="18" charset="0"/>
                <a:sym typeface="+mn-lt"/>
              </a:rPr>
              <a:t>hỏi</a:t>
            </a:r>
            <a:endParaRPr lang="zh-CN" altLang="en-US" sz="2400" b="1" dirty="0">
              <a:solidFill>
                <a:srgbClr val="118C3B"/>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6751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V="1">
            <a:off x="2537684" y="-1470103"/>
            <a:ext cx="4078202" cy="9153568"/>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815535" y="-181039"/>
            <a:ext cx="1776609" cy="8866367"/>
          </a:xfrm>
          <a:prstGeom prst="rect">
            <a:avLst/>
          </a:prstGeom>
        </p:spPr>
      </p:pic>
      <p:sp>
        <p:nvSpPr>
          <p:cNvPr id="16" name="MH_Other_2"/>
          <p:cNvSpPr/>
          <p:nvPr>
            <p:custDataLst>
              <p:tags r:id="rId1"/>
            </p:custDataLst>
          </p:nvPr>
        </p:nvSpPr>
        <p:spPr>
          <a:xfrm>
            <a:off x="1115616" y="554063"/>
            <a:ext cx="7200800" cy="872093"/>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b="1" dirty="0">
                <a:solidFill>
                  <a:srgbClr val="118C3B"/>
                </a:solidFill>
                <a:latin typeface="Times New Roman" panose="02020603050405020304" pitchFamily="18" charset="0"/>
                <a:cs typeface="Times New Roman" panose="02020603050405020304" pitchFamily="18" charset="0"/>
                <a:sym typeface="+mn-lt"/>
              </a:rPr>
              <a:t>2. HÌNH THÀNH KIẾN THỨC MỚI</a:t>
            </a:r>
            <a:endParaRPr lang="zh-CN" altLang="en-US" sz="2400" b="1" dirty="0">
              <a:solidFill>
                <a:srgbClr val="118C3B"/>
              </a:solidFill>
              <a:latin typeface="Times New Roman" panose="02020603050405020304" pitchFamily="18" charset="0"/>
              <a:cs typeface="Times New Roman" panose="02020603050405020304" pitchFamily="18" charset="0"/>
              <a:sym typeface="+mn-lt"/>
            </a:endParaRPr>
          </a:p>
        </p:txBody>
      </p:sp>
      <p:sp>
        <p:nvSpPr>
          <p:cNvPr id="7" name="圆角矩形 12"/>
          <p:cNvSpPr/>
          <p:nvPr/>
        </p:nvSpPr>
        <p:spPr>
          <a:xfrm>
            <a:off x="1115616" y="1779662"/>
            <a:ext cx="7560840" cy="744656"/>
          </a:xfrm>
          <a:prstGeom prst="roundRect">
            <a:avLst/>
          </a:prstGeom>
          <a:solidFill>
            <a:srgbClr val="118C3B"/>
          </a:solidFill>
          <a:ln w="12700">
            <a:solidFill>
              <a:schemeClr val="bg1">
                <a:lumMod val="85000"/>
              </a:schemeClr>
            </a:solidFill>
          </a:ln>
          <a:effectLst>
            <a:innerShdw blurRad="127000" dist="50800" dir="18900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itchFamily="18" charset="0"/>
                <a:cs typeface="Times New Roman" pitchFamily="18" charset="0"/>
              </a:rPr>
              <a:t>1. HỨNG THÚ NGHỀ NGHIỆP </a:t>
            </a:r>
            <a:endParaRPr lang="vi-VN" altLang="zh-CN" sz="2000" dirty="0">
              <a:solidFill>
                <a:schemeClr val="tx1"/>
              </a:solidFill>
              <a:latin typeface="Times New Roman" panose="02020603050405020304" pitchFamily="18" charset="0"/>
              <a:cs typeface="Times New Roman" panose="02020603050405020304" pitchFamily="18" charset="0"/>
            </a:endParaRPr>
          </a:p>
        </p:txBody>
      </p:sp>
      <p:sp>
        <p:nvSpPr>
          <p:cNvPr id="10" name="圆角矩形 20"/>
          <p:cNvSpPr/>
          <p:nvPr/>
        </p:nvSpPr>
        <p:spPr>
          <a:xfrm>
            <a:off x="1145770" y="2715766"/>
            <a:ext cx="7560840" cy="1152130"/>
          </a:xfrm>
          <a:prstGeom prst="roundRect">
            <a:avLst/>
          </a:prstGeom>
          <a:solidFill>
            <a:srgbClr val="92D050"/>
          </a:solidFill>
          <a:ln w="12700">
            <a:solidFill>
              <a:schemeClr val="bg1">
                <a:lumMod val="85000"/>
              </a:schemeClr>
            </a:solidFill>
          </a:ln>
          <a:effectLst>
            <a:innerShdw blurRad="127000" dist="50800" dir="18900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002060"/>
                </a:solidFill>
                <a:latin typeface="Times New Roman" panose="02020603050405020304" pitchFamily="18" charset="0"/>
                <a:cs typeface="Times New Roman" panose="02020603050405020304" pitchFamily="18" charset="0"/>
              </a:rPr>
              <a:t>2. </a:t>
            </a:r>
            <a:r>
              <a:rPr lang="en-US" sz="1900" b="1" dirty="0">
                <a:solidFill>
                  <a:srgbClr val="002060"/>
                </a:solidFill>
                <a:latin typeface="Times New Roman" panose="02020603050405020304" pitchFamily="18" charset="0"/>
                <a:cs typeface="Times New Roman" panose="02020603050405020304" pitchFamily="18" charset="0"/>
              </a:rPr>
              <a:t>RÈN LUYỆN, HỌC TẬP THEO ĐỊNH HƯỚNG NGHỀ NGHIỆP</a:t>
            </a:r>
            <a:endParaRPr lang="vi-VN" altLang="zh-CN" sz="19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36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MH_Other_6"/>
          <p:cNvCxnSpPr>
            <a:cxnSpLocks noChangeShapeType="1"/>
          </p:cNvCxnSpPr>
          <p:nvPr>
            <p:custDataLst>
              <p:tags r:id="rId1"/>
            </p:custDataLst>
          </p:nvPr>
        </p:nvCxnSpPr>
        <p:spPr bwMode="auto">
          <a:xfrm>
            <a:off x="3657901" y="1922371"/>
            <a:ext cx="136850" cy="106473"/>
          </a:xfrm>
          <a:prstGeom prst="line">
            <a:avLst/>
          </a:prstGeom>
          <a:noFill/>
          <a:ln w="38100" algn="ctr">
            <a:solidFill>
              <a:srgbClr val="BFBFBF"/>
            </a:solidFill>
            <a:round/>
            <a:headEnd/>
            <a:tailEnd/>
          </a:ln>
          <a:extLst>
            <a:ext uri="{909E8E84-426E-40DD-AFC4-6F175D3DCCD1}">
              <a14:hiddenFill xmlns:a14="http://schemas.microsoft.com/office/drawing/2010/main">
                <a:noFill/>
              </a14:hiddenFill>
            </a:ext>
          </a:extLst>
        </p:spPr>
      </p:cxnSp>
      <p:cxnSp>
        <p:nvCxnSpPr>
          <p:cNvPr id="3" name="MH_Other_8"/>
          <p:cNvCxnSpPr>
            <a:cxnSpLocks noChangeShapeType="1"/>
          </p:cNvCxnSpPr>
          <p:nvPr>
            <p:custDataLst>
              <p:tags r:id="rId2"/>
            </p:custDataLst>
          </p:nvPr>
        </p:nvCxnSpPr>
        <p:spPr bwMode="auto">
          <a:xfrm flipH="1">
            <a:off x="5550738" y="1623170"/>
            <a:ext cx="254233" cy="49598"/>
          </a:xfrm>
          <a:prstGeom prst="line">
            <a:avLst/>
          </a:prstGeom>
          <a:noFill/>
          <a:ln w="38100" algn="ctr">
            <a:solidFill>
              <a:srgbClr val="BFBFBF"/>
            </a:solidFill>
            <a:round/>
            <a:headEnd/>
            <a:tailEnd/>
          </a:ln>
          <a:extLst>
            <a:ext uri="{909E8E84-426E-40DD-AFC4-6F175D3DCCD1}">
              <a14:hiddenFill xmlns:a14="http://schemas.microsoft.com/office/drawing/2010/main">
                <a:noFill/>
              </a14:hiddenFill>
            </a:ext>
          </a:extLst>
        </p:spPr>
      </p:cxnSp>
      <p:cxnSp>
        <p:nvCxnSpPr>
          <p:cNvPr id="4" name="MH_Other_10"/>
          <p:cNvCxnSpPr>
            <a:cxnSpLocks noChangeShapeType="1"/>
          </p:cNvCxnSpPr>
          <p:nvPr>
            <p:custDataLst>
              <p:tags r:id="rId3"/>
            </p:custDataLst>
          </p:nvPr>
        </p:nvCxnSpPr>
        <p:spPr bwMode="auto">
          <a:xfrm flipV="1">
            <a:off x="3554812" y="2610323"/>
            <a:ext cx="591294" cy="428427"/>
          </a:xfrm>
          <a:prstGeom prst="line">
            <a:avLst/>
          </a:prstGeom>
          <a:noFill/>
          <a:ln w="38100" algn="ctr">
            <a:solidFill>
              <a:srgbClr val="BFBFBF"/>
            </a:solidFill>
            <a:round/>
            <a:headEnd/>
            <a:tailEnd/>
          </a:ln>
          <a:extLst>
            <a:ext uri="{909E8E84-426E-40DD-AFC4-6F175D3DCCD1}">
              <a14:hiddenFill xmlns:a14="http://schemas.microsoft.com/office/drawing/2010/main">
                <a:noFill/>
              </a14:hiddenFill>
            </a:ext>
          </a:extLst>
        </p:spPr>
      </p:cxnSp>
      <p:sp>
        <p:nvSpPr>
          <p:cNvPr id="7" name="MH_Text_1"/>
          <p:cNvSpPr/>
          <p:nvPr>
            <p:custDataLst>
              <p:tags r:id="rId4"/>
            </p:custDataLst>
          </p:nvPr>
        </p:nvSpPr>
        <p:spPr>
          <a:xfrm>
            <a:off x="687179" y="2282741"/>
            <a:ext cx="2218650" cy="561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p>
            <a:endParaRPr lang="en-US" altLang="zh-CN" sz="1050" dirty="0">
              <a:solidFill>
                <a:schemeClr val="tx1"/>
              </a:solidFill>
              <a:cs typeface="+mn-ea"/>
              <a:sym typeface="+mn-lt"/>
            </a:endParaRPr>
          </a:p>
        </p:txBody>
      </p:sp>
      <p:grpSp>
        <p:nvGrpSpPr>
          <p:cNvPr id="14" name="组合 13"/>
          <p:cNvGrpSpPr/>
          <p:nvPr/>
        </p:nvGrpSpPr>
        <p:grpSpPr>
          <a:xfrm>
            <a:off x="5758894" y="1242638"/>
            <a:ext cx="648000" cy="648000"/>
            <a:chOff x="4229236" y="3968984"/>
            <a:chExt cx="792000" cy="792000"/>
          </a:xfrm>
        </p:grpSpPr>
        <p:sp>
          <p:nvSpPr>
            <p:cNvPr id="15" name="MH_Other_2"/>
            <p:cNvSpPr/>
            <p:nvPr>
              <p:custDataLst>
                <p:tags r:id="rId16"/>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16" name="MH_Title_1"/>
            <p:cNvSpPr/>
            <p:nvPr>
              <p:custDataLst>
                <p:tags r:id="rId17"/>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600" dirty="0">
                  <a:cs typeface="+mn-ea"/>
                  <a:sym typeface="+mn-lt"/>
                </a:rPr>
                <a:t>02</a:t>
              </a:r>
            </a:p>
          </p:txBody>
        </p:sp>
      </p:grpSp>
      <p:grpSp>
        <p:nvGrpSpPr>
          <p:cNvPr id="20" name="组合 19"/>
          <p:cNvGrpSpPr/>
          <p:nvPr/>
        </p:nvGrpSpPr>
        <p:grpSpPr>
          <a:xfrm>
            <a:off x="3009901" y="1489474"/>
            <a:ext cx="648000" cy="648000"/>
            <a:chOff x="4229236" y="3968984"/>
            <a:chExt cx="792000" cy="792000"/>
          </a:xfrm>
        </p:grpSpPr>
        <p:sp>
          <p:nvSpPr>
            <p:cNvPr id="21" name="MH_Other_2"/>
            <p:cNvSpPr/>
            <p:nvPr>
              <p:custDataLst>
                <p:tags r:id="rId14"/>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22" name="MH_Title_1"/>
            <p:cNvSpPr/>
            <p:nvPr>
              <p:custDataLst>
                <p:tags r:id="rId15"/>
              </p:custDataLst>
            </p:nvPr>
          </p:nvSpPr>
          <p:spPr>
            <a:xfrm>
              <a:off x="4355238" y="4094984"/>
              <a:ext cx="540000" cy="54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600" dirty="0">
                  <a:cs typeface="+mn-ea"/>
                  <a:sym typeface="+mn-lt"/>
                </a:rPr>
                <a:t>01</a:t>
              </a:r>
            </a:p>
          </p:txBody>
        </p:sp>
      </p:grpSp>
      <p:grpSp>
        <p:nvGrpSpPr>
          <p:cNvPr id="23" name="组合 22"/>
          <p:cNvGrpSpPr/>
          <p:nvPr/>
        </p:nvGrpSpPr>
        <p:grpSpPr>
          <a:xfrm>
            <a:off x="2940758" y="2824536"/>
            <a:ext cx="648000" cy="648000"/>
            <a:chOff x="4229236" y="3968984"/>
            <a:chExt cx="792000" cy="792000"/>
          </a:xfrm>
        </p:grpSpPr>
        <p:sp>
          <p:nvSpPr>
            <p:cNvPr id="24" name="MH_Other_2"/>
            <p:cNvSpPr/>
            <p:nvPr>
              <p:custDataLst>
                <p:tags r:id="rId12"/>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25" name="MH_Title_1"/>
            <p:cNvSpPr/>
            <p:nvPr>
              <p:custDataLst>
                <p:tags r:id="rId13"/>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600" dirty="0">
                  <a:cs typeface="+mn-ea"/>
                  <a:sym typeface="+mn-lt"/>
                </a:rPr>
                <a:t>03</a:t>
              </a:r>
            </a:p>
          </p:txBody>
        </p:sp>
      </p:grpSp>
      <p:grpSp>
        <p:nvGrpSpPr>
          <p:cNvPr id="26" name="组合 25"/>
          <p:cNvGrpSpPr/>
          <p:nvPr/>
        </p:nvGrpSpPr>
        <p:grpSpPr>
          <a:xfrm>
            <a:off x="3882428" y="1053462"/>
            <a:ext cx="1668310" cy="2864794"/>
            <a:chOff x="3753648" y="1314883"/>
            <a:chExt cx="1668310" cy="2864794"/>
          </a:xfrm>
          <a:effectLst>
            <a:outerShdw blurRad="279400" dist="228600" dir="8100000" algn="tr" rotWithShape="0">
              <a:prstClr val="black">
                <a:alpha val="30000"/>
              </a:prstClr>
            </a:outerShdw>
          </a:effectLst>
        </p:grpSpPr>
        <p:sp>
          <p:nvSpPr>
            <p:cNvPr id="27" name="MH_Other_1"/>
            <p:cNvSpPr/>
            <p:nvPr>
              <p:custDataLst>
                <p:tags r:id="rId7"/>
              </p:custDataLst>
            </p:nvPr>
          </p:nvSpPr>
          <p:spPr>
            <a:xfrm>
              <a:off x="4204973" y="3372803"/>
              <a:ext cx="780082" cy="158544"/>
            </a:xfrm>
            <a:prstGeom prst="roundRect">
              <a:avLst>
                <a:gd name="adj" fmla="val 50000"/>
              </a:avLst>
            </a:prstGeom>
            <a:solidFill>
              <a:schemeClr val="accent1"/>
            </a:soli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cs typeface="+mn-ea"/>
                <a:sym typeface="+mn-lt"/>
              </a:endParaRPr>
            </a:p>
          </p:txBody>
        </p:sp>
        <p:sp>
          <p:nvSpPr>
            <p:cNvPr id="28" name="MH_Other_2"/>
            <p:cNvSpPr/>
            <p:nvPr>
              <p:custDataLst>
                <p:tags r:id="rId8"/>
              </p:custDataLst>
            </p:nvPr>
          </p:nvSpPr>
          <p:spPr>
            <a:xfrm>
              <a:off x="4272743" y="3608661"/>
              <a:ext cx="644542" cy="144000"/>
            </a:xfrm>
            <a:prstGeom prst="roundRect">
              <a:avLst>
                <a:gd name="adj" fmla="val 50000"/>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cs typeface="+mn-ea"/>
                <a:sym typeface="+mn-lt"/>
              </a:endParaRPr>
            </a:p>
          </p:txBody>
        </p:sp>
        <p:sp>
          <p:nvSpPr>
            <p:cNvPr id="29" name="MH_Other_3"/>
            <p:cNvSpPr/>
            <p:nvPr>
              <p:custDataLst>
                <p:tags r:id="rId9"/>
              </p:custDataLst>
            </p:nvPr>
          </p:nvSpPr>
          <p:spPr>
            <a:xfrm>
              <a:off x="4204973" y="3830032"/>
              <a:ext cx="780082" cy="158544"/>
            </a:xfrm>
            <a:prstGeom prst="roundRect">
              <a:avLst>
                <a:gd name="adj" fmla="val 50000"/>
              </a:avLst>
            </a:prstGeom>
            <a:solidFill>
              <a:schemeClr val="accent2"/>
            </a:soli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cs typeface="+mn-ea"/>
                <a:sym typeface="+mn-lt"/>
              </a:endParaRPr>
            </a:p>
          </p:txBody>
        </p:sp>
        <p:sp>
          <p:nvSpPr>
            <p:cNvPr id="30" name="MH_Other_4"/>
            <p:cNvSpPr/>
            <p:nvPr>
              <p:custDataLst>
                <p:tags r:id="rId10"/>
              </p:custDataLst>
            </p:nvPr>
          </p:nvSpPr>
          <p:spPr>
            <a:xfrm>
              <a:off x="4349167" y="4059354"/>
              <a:ext cx="491697" cy="120323"/>
            </a:xfrm>
            <a:prstGeom prst="roundRect">
              <a:avLst>
                <a:gd name="adj" fmla="val 50000"/>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cs typeface="+mn-ea"/>
                <a:sym typeface="+mn-lt"/>
              </a:endParaRPr>
            </a:p>
          </p:txBody>
        </p:sp>
        <p:sp>
          <p:nvSpPr>
            <p:cNvPr id="31" name="MH_Title_1"/>
            <p:cNvSpPr/>
            <p:nvPr>
              <p:custDataLst>
                <p:tags r:id="rId11"/>
              </p:custDataLst>
            </p:nvPr>
          </p:nvSpPr>
          <p:spPr>
            <a:xfrm>
              <a:off x="3753648" y="1314883"/>
              <a:ext cx="1668310" cy="1899692"/>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000" b="1" dirty="0">
                <a:solidFill>
                  <a:schemeClr val="accent1"/>
                </a:solidFill>
                <a:cs typeface="+mn-ea"/>
                <a:sym typeface="+mn-lt"/>
              </a:endParaRPr>
            </a:p>
          </p:txBody>
        </p:sp>
      </p:grpSp>
      <p:sp>
        <p:nvSpPr>
          <p:cNvPr id="32" name="MH_Other_9"/>
          <p:cNvSpPr/>
          <p:nvPr>
            <p:custDataLst>
              <p:tags r:id="rId5"/>
            </p:custDataLst>
          </p:nvPr>
        </p:nvSpPr>
        <p:spPr>
          <a:xfrm>
            <a:off x="4262983" y="1387634"/>
            <a:ext cx="907200" cy="908758"/>
          </a:xfrm>
          <a:prstGeom prst="ellipse">
            <a:avLst/>
          </a:prstGeom>
          <a:solidFill>
            <a:schemeClr val="accent1"/>
          </a:solidFill>
          <a:ln>
            <a:noFill/>
          </a:ln>
          <a:effectLst>
            <a:innerShdw blurRad="101600" dist="1016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5400" b="1" dirty="0">
                <a:cs typeface="+mn-ea"/>
                <a:sym typeface="+mn-lt"/>
              </a:rPr>
              <a:t>?</a:t>
            </a:r>
            <a:endParaRPr lang="zh-CN" altLang="en-US" sz="5400" b="1" dirty="0">
              <a:cs typeface="+mn-ea"/>
              <a:sym typeface="+mn-lt"/>
            </a:endParaRPr>
          </a:p>
        </p:txBody>
      </p:sp>
      <p:sp>
        <p:nvSpPr>
          <p:cNvPr id="36" name="MH_Text_1"/>
          <p:cNvSpPr/>
          <p:nvPr>
            <p:custDataLst>
              <p:tags r:id="rId6"/>
            </p:custDataLst>
          </p:nvPr>
        </p:nvSpPr>
        <p:spPr>
          <a:xfrm>
            <a:off x="6564074" y="1992207"/>
            <a:ext cx="1872282" cy="290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p>
            <a:pPr marL="285750" indent="-285750">
              <a:lnSpc>
                <a:spcPct val="120000"/>
              </a:lnSpc>
              <a:buClr>
                <a:schemeClr val="accent1"/>
              </a:buClr>
              <a:buFont typeface="Wingdings" panose="05000000000000000000" pitchFamily="2" charset="2"/>
              <a:buChar char="n"/>
            </a:pPr>
            <a:endParaRPr lang="zh-CN" altLang="en-US" sz="1400" b="1" dirty="0">
              <a:solidFill>
                <a:schemeClr val="bg1">
                  <a:lumMod val="50000"/>
                </a:schemeClr>
              </a:solidFill>
              <a:cs typeface="+mn-ea"/>
              <a:sym typeface="+mn-lt"/>
            </a:endParaRPr>
          </a:p>
        </p:txBody>
      </p:sp>
      <p:sp>
        <p:nvSpPr>
          <p:cNvPr id="38" name="TextBox 37"/>
          <p:cNvSpPr txBox="1"/>
          <p:nvPr/>
        </p:nvSpPr>
        <p:spPr>
          <a:xfrm>
            <a:off x="1069782" y="267494"/>
            <a:ext cx="6430433"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HỨNG THÚ NGHỀ NGHIỆP </a:t>
            </a:r>
            <a:r>
              <a:rPr lang="vi-VN" sz="2800" b="1" dirty="0">
                <a:solidFill>
                  <a:srgbClr val="002060"/>
                </a:solidFill>
                <a:latin typeface="Times New Roman" panose="02020603050405020304" pitchFamily="18" charset="0"/>
                <a:cs typeface="Times New Roman" panose="02020603050405020304" pitchFamily="18" charset="0"/>
              </a:rPr>
              <a:t>(1 tiết)</a:t>
            </a:r>
            <a:r>
              <a:rPr lang="en-US" sz="2800" b="1" dirty="0">
                <a:solidFill>
                  <a:srgbClr val="002060"/>
                </a:solidFill>
                <a:latin typeface="Times New Roman" panose="02020603050405020304" pitchFamily="18" charset="0"/>
                <a:cs typeface="Times New Roman" panose="02020603050405020304" pitchFamily="18" charset="0"/>
              </a:rPr>
              <a:t>                                  </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535774" y="267494"/>
            <a:ext cx="301686" cy="369332"/>
          </a:xfrm>
          <a:prstGeom prst="rect">
            <a:avLst/>
          </a:prstGeom>
          <a:noFill/>
        </p:spPr>
        <p:txBody>
          <a:bodyPr wrap="none" rtlCol="0">
            <a:spAutoFit/>
          </a:bodyPr>
          <a:lstStyle/>
          <a:p>
            <a:r>
              <a:rPr lang="en-US" b="1" dirty="0">
                <a:solidFill>
                  <a:srgbClr val="002060"/>
                </a:solidFill>
              </a:rPr>
              <a:t>1</a:t>
            </a:r>
          </a:p>
        </p:txBody>
      </p:sp>
      <p:sp>
        <p:nvSpPr>
          <p:cNvPr id="8" name="Rectangle 7"/>
          <p:cNvSpPr/>
          <p:nvPr/>
        </p:nvSpPr>
        <p:spPr>
          <a:xfrm>
            <a:off x="53813" y="1099758"/>
            <a:ext cx="3017089" cy="1938992"/>
          </a:xfrm>
          <a:prstGeom prst="rect">
            <a:avLst/>
          </a:prstGeom>
        </p:spPr>
        <p:txBody>
          <a:bodyPr wrap="square">
            <a:spAutoFit/>
          </a:bodyPr>
          <a:lstStyle/>
          <a:p>
            <a:r>
              <a:rPr lang="en-US" sz="2400" dirty="0">
                <a:solidFill>
                  <a:srgbClr val="118C3B"/>
                </a:solidFill>
                <a:latin typeface="Times New Roman" panose="02020603050405020304" pitchFamily="18" charset="0"/>
                <a:cs typeface="Times New Roman" panose="02020603050405020304" pitchFamily="18" charset="0"/>
              </a:rPr>
              <a:t>HĐ1: </a:t>
            </a:r>
            <a:r>
              <a:rPr lang="vi-VN" sz="2400" dirty="0">
                <a:solidFill>
                  <a:srgbClr val="118C3B"/>
                </a:solidFill>
                <a:latin typeface="Times New Roman" panose="02020603050405020304" pitchFamily="18" charset="0"/>
                <a:cs typeface="Times New Roman" panose="02020603050405020304" pitchFamily="18" charset="0"/>
              </a:rPr>
              <a:t>Tìm hiểu việc làm để rèn luyện sức khỏe, độ bền, tính kiên trì, sự chăm chỉ trong công việc.</a:t>
            </a:r>
            <a:endParaRPr lang="en-US" sz="2400" dirty="0">
              <a:solidFill>
                <a:srgbClr val="118C3B"/>
              </a:solidFill>
              <a:latin typeface="Times New Roman" panose="02020603050405020304" pitchFamily="18" charset="0"/>
              <a:cs typeface="Times New Roman" panose="02020603050405020304" pitchFamily="18" charset="0"/>
            </a:endParaRPr>
          </a:p>
        </p:txBody>
      </p:sp>
      <p:sp>
        <p:nvSpPr>
          <p:cNvPr id="9" name="Rectangle 8"/>
          <p:cNvSpPr/>
          <p:nvPr/>
        </p:nvSpPr>
        <p:spPr>
          <a:xfrm>
            <a:off x="6460983" y="1376500"/>
            <a:ext cx="2575513" cy="3046988"/>
          </a:xfrm>
          <a:prstGeom prst="rect">
            <a:avLst/>
          </a:prstGeom>
        </p:spPr>
        <p:txBody>
          <a:bodyPr wrap="square">
            <a:spAutoFit/>
          </a:bodyPr>
          <a:lstStyle/>
          <a:p>
            <a:r>
              <a:rPr lang="en-US" sz="2400" dirty="0">
                <a:solidFill>
                  <a:srgbClr val="0070C0"/>
                </a:solidFill>
                <a:latin typeface="Times New Roman" panose="02020603050405020304" pitchFamily="18" charset="0"/>
                <a:cs typeface="Times New Roman" panose="02020603050405020304" pitchFamily="18" charset="0"/>
              </a:rPr>
              <a:t>HĐ2: </a:t>
            </a:r>
            <a:r>
              <a:rPr lang="vi-VN" sz="2400" dirty="0">
                <a:solidFill>
                  <a:srgbClr val="0070C0"/>
                </a:solidFill>
                <a:latin typeface="Times New Roman" panose="02020603050405020304" pitchFamily="18" charset="0"/>
                <a:cs typeface="Times New Roman" panose="02020603050405020304" pitchFamily="18" charset="0"/>
              </a:rPr>
              <a:t>Tìm hiểu những phẩm chất, năng lực cần có của người lao động trong xã hội hiện đại và cách rèn luyện các phẩm chất, năng lực đó</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3813" y="3420240"/>
            <a:ext cx="3604088" cy="1569660"/>
          </a:xfrm>
          <a:prstGeom prst="rect">
            <a:avLst/>
          </a:prstGeom>
        </p:spPr>
        <p:txBody>
          <a:bodyPr wrap="square">
            <a:spAutoFit/>
          </a:bodyPr>
          <a:lstStyle/>
          <a:p>
            <a:r>
              <a:rPr lang="en-US" sz="2400" dirty="0">
                <a:solidFill>
                  <a:srgbClr val="002060"/>
                </a:solidFill>
                <a:latin typeface="Times New Roman" panose="02020603050405020304" pitchFamily="18" charset="0"/>
                <a:cs typeface="Times New Roman" panose="02020603050405020304" pitchFamily="18" charset="0"/>
              </a:rPr>
              <a:t>HĐ</a:t>
            </a:r>
            <a:r>
              <a:rPr lang="vi-VN" sz="2400" dirty="0">
                <a:solidFill>
                  <a:srgbClr val="002060"/>
                </a:solidFill>
                <a:latin typeface="Times New Roman" panose="02020603050405020304" pitchFamily="18" charset="0"/>
                <a:cs typeface="Times New Roman" panose="02020603050405020304" pitchFamily="18" charset="0"/>
              </a:rPr>
              <a:t>3:</a:t>
            </a:r>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Tìm hiểu định hướng các môn học ở cấp Trung học phổ thông có liên quan đến hướng nghiệp.</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9802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50000">
                                          <p:cBhvr additive="base">
                                            <p:cTn id="7" dur="10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5"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ppt_w</p:attrName>
                                            </p:attrNameLst>
                                          </p:cBhvr>
                                          <p:tavLst>
                                            <p:tav tm="0" fmla="#ppt_w*sin(2.5*pi*$)">
                                              <p:val>
                                                <p:fltVal val="0"/>
                                              </p:val>
                                            </p:tav>
                                            <p:tav tm="100000">
                                              <p:val>
                                                <p:fltVal val="1"/>
                                              </p:val>
                                            </p:tav>
                                          </p:tavLst>
                                        </p:anim>
                                        <p:anim calcmode="lin" valueType="num">
                                          <p:cBhvr>
                                            <p:cTn id="14" dur="1000" fill="hold"/>
                                            <p:tgtEl>
                                              <p:spTgt spid="32"/>
                                            </p:tgtEl>
                                            <p:attrNameLst>
                                              <p:attrName>ppt_h</p:attrName>
                                            </p:attrNameLst>
                                          </p:cBhvr>
                                          <p:tavLst>
                                            <p:tav tm="0">
                                              <p:val>
                                                <p:strVal val="#ppt_h"/>
                                              </p:val>
                                            </p:tav>
                                            <p:tav tm="100000">
                                              <p:val>
                                                <p:strVal val="#ppt_h"/>
                                              </p:val>
                                            </p:tav>
                                          </p:tavLst>
                                        </p:anim>
                                      </p:childTnLst>
                                    </p:cTn>
                                  </p:par>
                                  <p:par>
                                    <p:cTn id="15" presetID="22" presetClass="entr" presetSubtype="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par>
                                    <p:cTn id="18" presetID="22" presetClass="entr" presetSubtype="2"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2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80">
                                              <p:stCondLst>
                                                <p:cond delay="0"/>
                                              </p:stCondLst>
                                            </p:cTn>
                                            <p:tgtEl>
                                              <p:spTgt spid="20"/>
                                            </p:tgtEl>
                                          </p:cBhvr>
                                        </p:animEffect>
                                        <p:anim calcmode="lin" valueType="num">
                                          <p:cBhvr>
                                            <p:cTn id="2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4" dur="26">
                                              <p:stCondLst>
                                                <p:cond delay="650"/>
                                              </p:stCondLst>
                                            </p:cTn>
                                            <p:tgtEl>
                                              <p:spTgt spid="20"/>
                                            </p:tgtEl>
                                          </p:cBhvr>
                                          <p:to x="100000" y="60000"/>
                                        </p:animScale>
                                        <p:animScale>
                                          <p:cBhvr>
                                            <p:cTn id="35" dur="166" decel="50000">
                                              <p:stCondLst>
                                                <p:cond delay="676"/>
                                              </p:stCondLst>
                                            </p:cTn>
                                            <p:tgtEl>
                                              <p:spTgt spid="20"/>
                                            </p:tgtEl>
                                          </p:cBhvr>
                                          <p:to x="100000" y="100000"/>
                                        </p:animScale>
                                        <p:animScale>
                                          <p:cBhvr>
                                            <p:cTn id="36" dur="26">
                                              <p:stCondLst>
                                                <p:cond delay="1312"/>
                                              </p:stCondLst>
                                            </p:cTn>
                                            <p:tgtEl>
                                              <p:spTgt spid="20"/>
                                            </p:tgtEl>
                                          </p:cBhvr>
                                          <p:to x="100000" y="80000"/>
                                        </p:animScale>
                                        <p:animScale>
                                          <p:cBhvr>
                                            <p:cTn id="37" dur="166" decel="50000">
                                              <p:stCondLst>
                                                <p:cond delay="1338"/>
                                              </p:stCondLst>
                                            </p:cTn>
                                            <p:tgtEl>
                                              <p:spTgt spid="20"/>
                                            </p:tgtEl>
                                          </p:cBhvr>
                                          <p:to x="100000" y="100000"/>
                                        </p:animScale>
                                        <p:animScale>
                                          <p:cBhvr>
                                            <p:cTn id="38" dur="26">
                                              <p:stCondLst>
                                                <p:cond delay="1642"/>
                                              </p:stCondLst>
                                            </p:cTn>
                                            <p:tgtEl>
                                              <p:spTgt spid="20"/>
                                            </p:tgtEl>
                                          </p:cBhvr>
                                          <p:to x="100000" y="90000"/>
                                        </p:animScale>
                                        <p:animScale>
                                          <p:cBhvr>
                                            <p:cTn id="39" dur="166" decel="50000">
                                              <p:stCondLst>
                                                <p:cond delay="1668"/>
                                              </p:stCondLst>
                                            </p:cTn>
                                            <p:tgtEl>
                                              <p:spTgt spid="20"/>
                                            </p:tgtEl>
                                          </p:cBhvr>
                                          <p:to x="100000" y="100000"/>
                                        </p:animScale>
                                        <p:animScale>
                                          <p:cBhvr>
                                            <p:cTn id="40" dur="26">
                                              <p:stCondLst>
                                                <p:cond delay="1808"/>
                                              </p:stCondLst>
                                            </p:cTn>
                                            <p:tgtEl>
                                              <p:spTgt spid="20"/>
                                            </p:tgtEl>
                                          </p:cBhvr>
                                          <p:to x="100000" y="95000"/>
                                        </p:animScale>
                                        <p:animScale>
                                          <p:cBhvr>
                                            <p:cTn id="41" dur="166" decel="50000">
                                              <p:stCondLst>
                                                <p:cond delay="1834"/>
                                              </p:stCondLst>
                                            </p:cTn>
                                            <p:tgtEl>
                                              <p:spTgt spid="20"/>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80">
                                              <p:stCondLst>
                                                <p:cond delay="0"/>
                                              </p:stCondLst>
                                            </p:cTn>
                                            <p:tgtEl>
                                              <p:spTgt spid="8"/>
                                            </p:tgtEl>
                                          </p:cBhvr>
                                        </p:animEffect>
                                        <p:anim calcmode="lin" valueType="num">
                                          <p:cBhvr>
                                            <p:cTn id="4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0" dur="26">
                                              <p:stCondLst>
                                                <p:cond delay="650"/>
                                              </p:stCondLst>
                                            </p:cTn>
                                            <p:tgtEl>
                                              <p:spTgt spid="8"/>
                                            </p:tgtEl>
                                          </p:cBhvr>
                                          <p:to x="100000" y="60000"/>
                                        </p:animScale>
                                        <p:animScale>
                                          <p:cBhvr>
                                            <p:cTn id="51" dur="166" decel="50000">
                                              <p:stCondLst>
                                                <p:cond delay="676"/>
                                              </p:stCondLst>
                                            </p:cTn>
                                            <p:tgtEl>
                                              <p:spTgt spid="8"/>
                                            </p:tgtEl>
                                          </p:cBhvr>
                                          <p:to x="100000" y="100000"/>
                                        </p:animScale>
                                        <p:animScale>
                                          <p:cBhvr>
                                            <p:cTn id="52" dur="26">
                                              <p:stCondLst>
                                                <p:cond delay="1312"/>
                                              </p:stCondLst>
                                            </p:cTn>
                                            <p:tgtEl>
                                              <p:spTgt spid="8"/>
                                            </p:tgtEl>
                                          </p:cBhvr>
                                          <p:to x="100000" y="80000"/>
                                        </p:animScale>
                                        <p:animScale>
                                          <p:cBhvr>
                                            <p:cTn id="53" dur="166" decel="50000">
                                              <p:stCondLst>
                                                <p:cond delay="1338"/>
                                              </p:stCondLst>
                                            </p:cTn>
                                            <p:tgtEl>
                                              <p:spTgt spid="8"/>
                                            </p:tgtEl>
                                          </p:cBhvr>
                                          <p:to x="100000" y="100000"/>
                                        </p:animScale>
                                        <p:animScale>
                                          <p:cBhvr>
                                            <p:cTn id="54" dur="26">
                                              <p:stCondLst>
                                                <p:cond delay="1642"/>
                                              </p:stCondLst>
                                            </p:cTn>
                                            <p:tgtEl>
                                              <p:spTgt spid="8"/>
                                            </p:tgtEl>
                                          </p:cBhvr>
                                          <p:to x="100000" y="90000"/>
                                        </p:animScale>
                                        <p:animScale>
                                          <p:cBhvr>
                                            <p:cTn id="55" dur="166" decel="50000">
                                              <p:stCondLst>
                                                <p:cond delay="1668"/>
                                              </p:stCondLst>
                                            </p:cTn>
                                            <p:tgtEl>
                                              <p:spTgt spid="8"/>
                                            </p:tgtEl>
                                          </p:cBhvr>
                                          <p:to x="100000" y="100000"/>
                                        </p:animScale>
                                        <p:animScale>
                                          <p:cBhvr>
                                            <p:cTn id="56" dur="26">
                                              <p:stCondLst>
                                                <p:cond delay="1808"/>
                                              </p:stCondLst>
                                            </p:cTn>
                                            <p:tgtEl>
                                              <p:spTgt spid="8"/>
                                            </p:tgtEl>
                                          </p:cBhvr>
                                          <p:to x="100000" y="95000"/>
                                        </p:animScale>
                                        <p:animScale>
                                          <p:cBhvr>
                                            <p:cTn id="57" dur="166" decel="50000">
                                              <p:stCondLst>
                                                <p:cond delay="1834"/>
                                              </p:stCondLst>
                                            </p:cTn>
                                            <p:tgtEl>
                                              <p:spTgt spid="8"/>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randombar(horizontal)">
                                          <p:cBhvr>
                                            <p:cTn id="62" dur="500"/>
                                            <p:tgtEl>
                                              <p:spTgt spid="14"/>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randombar(horizontal)">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80">
                                              <p:stCondLst>
                                                <p:cond delay="0"/>
                                              </p:stCondLst>
                                            </p:cTn>
                                            <p:tgtEl>
                                              <p:spTgt spid="23"/>
                                            </p:tgtEl>
                                          </p:cBhvr>
                                        </p:animEffect>
                                        <p:anim calcmode="lin" valueType="num">
                                          <p:cBhvr>
                                            <p:cTn id="7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76" dur="26">
                                              <p:stCondLst>
                                                <p:cond delay="650"/>
                                              </p:stCondLst>
                                            </p:cTn>
                                            <p:tgtEl>
                                              <p:spTgt spid="23"/>
                                            </p:tgtEl>
                                          </p:cBhvr>
                                          <p:to x="100000" y="60000"/>
                                        </p:animScale>
                                        <p:animScale>
                                          <p:cBhvr>
                                            <p:cTn id="77" dur="166" decel="50000">
                                              <p:stCondLst>
                                                <p:cond delay="676"/>
                                              </p:stCondLst>
                                            </p:cTn>
                                            <p:tgtEl>
                                              <p:spTgt spid="23"/>
                                            </p:tgtEl>
                                          </p:cBhvr>
                                          <p:to x="100000" y="100000"/>
                                        </p:animScale>
                                        <p:animScale>
                                          <p:cBhvr>
                                            <p:cTn id="78" dur="26">
                                              <p:stCondLst>
                                                <p:cond delay="1312"/>
                                              </p:stCondLst>
                                            </p:cTn>
                                            <p:tgtEl>
                                              <p:spTgt spid="23"/>
                                            </p:tgtEl>
                                          </p:cBhvr>
                                          <p:to x="100000" y="80000"/>
                                        </p:animScale>
                                        <p:animScale>
                                          <p:cBhvr>
                                            <p:cTn id="79" dur="166" decel="50000">
                                              <p:stCondLst>
                                                <p:cond delay="1338"/>
                                              </p:stCondLst>
                                            </p:cTn>
                                            <p:tgtEl>
                                              <p:spTgt spid="23"/>
                                            </p:tgtEl>
                                          </p:cBhvr>
                                          <p:to x="100000" y="100000"/>
                                        </p:animScale>
                                        <p:animScale>
                                          <p:cBhvr>
                                            <p:cTn id="80" dur="26">
                                              <p:stCondLst>
                                                <p:cond delay="1642"/>
                                              </p:stCondLst>
                                            </p:cTn>
                                            <p:tgtEl>
                                              <p:spTgt spid="23"/>
                                            </p:tgtEl>
                                          </p:cBhvr>
                                          <p:to x="100000" y="90000"/>
                                        </p:animScale>
                                        <p:animScale>
                                          <p:cBhvr>
                                            <p:cTn id="81" dur="166" decel="50000">
                                              <p:stCondLst>
                                                <p:cond delay="1668"/>
                                              </p:stCondLst>
                                            </p:cTn>
                                            <p:tgtEl>
                                              <p:spTgt spid="23"/>
                                            </p:tgtEl>
                                          </p:cBhvr>
                                          <p:to x="100000" y="100000"/>
                                        </p:animScale>
                                        <p:animScale>
                                          <p:cBhvr>
                                            <p:cTn id="82" dur="26">
                                              <p:stCondLst>
                                                <p:cond delay="1808"/>
                                              </p:stCondLst>
                                            </p:cTn>
                                            <p:tgtEl>
                                              <p:spTgt spid="23"/>
                                            </p:tgtEl>
                                          </p:cBhvr>
                                          <p:to x="100000" y="95000"/>
                                        </p:animScale>
                                        <p:animScale>
                                          <p:cBhvr>
                                            <p:cTn id="83" dur="166" decel="50000">
                                              <p:stCondLst>
                                                <p:cond delay="1834"/>
                                              </p:stCondLst>
                                            </p:cTn>
                                            <p:tgtEl>
                                              <p:spTgt spid="23"/>
                                            </p:tgtEl>
                                          </p:cBhvr>
                                          <p:to x="100000" y="100000"/>
                                        </p:animScale>
                                      </p:childTnLst>
                                    </p:cTn>
                                  </p:par>
                                  <p:par>
                                    <p:cTn id="84" presetID="42" presetClass="entr" presetSubtype="0" fill="hold" grpId="0" nodeType="withEffect" nodePh="1">
                                      <p:stCondLst>
                                        <p:cond delay="0"/>
                                      </p:stCondLst>
                                      <p:endCondLst>
                                        <p:cond evt="begin" delay="0">
                                          <p:tn val="84"/>
                                        </p:cond>
                                      </p:endCondLst>
                                      <p:childTnLst>
                                        <p:set>
                                          <p:cBhvr>
                                            <p:cTn id="85" dur="1" fill="hold">
                                              <p:stCondLst>
                                                <p:cond delay="0"/>
                                              </p:stCondLst>
                                            </p:cTn>
                                            <p:tgtEl>
                                              <p:spTgt spid="7"/>
                                            </p:tgtEl>
                                            <p:attrNameLst>
                                              <p:attrName>style.visibility</p:attrName>
                                            </p:attrNameLst>
                                          </p:cBhvr>
                                          <p:to>
                                            <p:strVal val="visible"/>
                                          </p:to>
                                        </p:set>
                                        <p:animEffect transition="in" filter="fade">
                                          <p:cBhvr>
                                            <p:cTn id="86" dur="1000"/>
                                            <p:tgtEl>
                                              <p:spTgt spid="7"/>
                                            </p:tgtEl>
                                          </p:cBhvr>
                                        </p:animEffect>
                                        <p:anim calcmode="lin" valueType="num">
                                          <p:cBhvr>
                                            <p:cTn id="87" dur="1000" fill="hold"/>
                                            <p:tgtEl>
                                              <p:spTgt spid="7"/>
                                            </p:tgtEl>
                                            <p:attrNameLst>
                                              <p:attrName>ppt_x</p:attrName>
                                            </p:attrNameLst>
                                          </p:cBhvr>
                                          <p:tavLst>
                                            <p:tav tm="0">
                                              <p:val>
                                                <p:strVal val="#ppt_x"/>
                                              </p:val>
                                            </p:tav>
                                            <p:tav tm="100000">
                                              <p:val>
                                                <p:strVal val="#ppt_x"/>
                                              </p:val>
                                            </p:tav>
                                          </p:tavLst>
                                        </p:anim>
                                        <p:anim calcmode="lin" valueType="num">
                                          <p:cBhvr>
                                            <p:cTn id="88" dur="1000" fill="hold"/>
                                            <p:tgtEl>
                                              <p:spTgt spid="7"/>
                                            </p:tgtEl>
                                            <p:attrNameLst>
                                              <p:attrName>ppt_y</p:attrName>
                                            </p:attrNameLst>
                                          </p:cBhvr>
                                          <p:tavLst>
                                            <p:tav tm="0">
                                              <p:val>
                                                <p:strVal val="#ppt_y+.1"/>
                                              </p:val>
                                            </p:tav>
                                            <p:tav tm="100000">
                                              <p:val>
                                                <p:strVal val="#ppt_y"/>
                                              </p:val>
                                            </p:tav>
                                          </p:tavLst>
                                        </p:anim>
                                      </p:childTnLst>
                                    </p:cTn>
                                  </p:par>
                                </p:childTnLst>
                              </p:cTn>
                            </p:par>
                            <p:par>
                              <p:cTn id="89" fill="hold">
                                <p:stCondLst>
                                  <p:cond delay="2000"/>
                                </p:stCondLst>
                                <p:childTnLst>
                                  <p:par>
                                    <p:cTn id="90" presetID="47" presetClass="entr" presetSubtype="0" fill="hold" grpId="0" nodeType="afterEffect" nodePh="1">
                                      <p:stCondLst>
                                        <p:cond delay="0"/>
                                      </p:stCondLst>
                                      <p:endCondLst>
                                        <p:cond evt="begin" delay="0">
                                          <p:tn val="90"/>
                                        </p:cond>
                                      </p:endCondLst>
                                      <p:childTnLst>
                                        <p:set>
                                          <p:cBhvr>
                                            <p:cTn id="91" dur="1" fill="hold">
                                              <p:stCondLst>
                                                <p:cond delay="0"/>
                                              </p:stCondLst>
                                            </p:cTn>
                                            <p:tgtEl>
                                              <p:spTgt spid="36"/>
                                            </p:tgtEl>
                                            <p:attrNameLst>
                                              <p:attrName>style.visibility</p:attrName>
                                            </p:attrNameLst>
                                          </p:cBhvr>
                                          <p:to>
                                            <p:strVal val="visible"/>
                                          </p:to>
                                        </p:set>
                                        <p:animEffect transition="in" filter="fade">
                                          <p:cBhvr>
                                            <p:cTn id="92" dur="1000"/>
                                            <p:tgtEl>
                                              <p:spTgt spid="36"/>
                                            </p:tgtEl>
                                          </p:cBhvr>
                                        </p:animEffect>
                                        <p:anim calcmode="lin" valueType="num">
                                          <p:cBhvr>
                                            <p:cTn id="93" dur="1000" fill="hold"/>
                                            <p:tgtEl>
                                              <p:spTgt spid="36"/>
                                            </p:tgtEl>
                                            <p:attrNameLst>
                                              <p:attrName>ppt_x</p:attrName>
                                            </p:attrNameLst>
                                          </p:cBhvr>
                                          <p:tavLst>
                                            <p:tav tm="0">
                                              <p:val>
                                                <p:strVal val="#ppt_x"/>
                                              </p:val>
                                            </p:tav>
                                            <p:tav tm="100000">
                                              <p:val>
                                                <p:strVal val="#ppt_x"/>
                                              </p:val>
                                            </p:tav>
                                          </p:tavLst>
                                        </p:anim>
                                        <p:anim calcmode="lin" valueType="num">
                                          <p:cBhvr>
                                            <p:cTn id="94" dur="1000" fill="hold"/>
                                            <p:tgtEl>
                                              <p:spTgt spid="36"/>
                                            </p:tgtEl>
                                            <p:attrNameLst>
                                              <p:attrName>ppt_y</p:attrName>
                                            </p:attrNameLst>
                                          </p:cBhvr>
                                          <p:tavLst>
                                            <p:tav tm="0">
                                              <p:val>
                                                <p:strVal val="#ppt_y-.1"/>
                                              </p:val>
                                            </p:tav>
                                            <p:tav tm="100000">
                                              <p:val>
                                                <p:strVal val="#ppt_y"/>
                                              </p:val>
                                            </p:tav>
                                          </p:tavLst>
                                        </p:anim>
                                      </p:childTnLst>
                                    </p:cTn>
                                  </p:par>
                                  <p:par>
                                    <p:cTn id="95" presetID="26" presetClass="entr" presetSubtype="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down)">
                                          <p:cBhvr>
                                            <p:cTn id="97" dur="580">
                                              <p:stCondLst>
                                                <p:cond delay="0"/>
                                              </p:stCondLst>
                                            </p:cTn>
                                            <p:tgtEl>
                                              <p:spTgt spid="11"/>
                                            </p:tgtEl>
                                          </p:cBhvr>
                                        </p:animEffect>
                                        <p:anim calcmode="lin" valueType="num">
                                          <p:cBhvr>
                                            <p:cTn id="9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3" dur="26">
                                              <p:stCondLst>
                                                <p:cond delay="650"/>
                                              </p:stCondLst>
                                            </p:cTn>
                                            <p:tgtEl>
                                              <p:spTgt spid="11"/>
                                            </p:tgtEl>
                                          </p:cBhvr>
                                          <p:to x="100000" y="60000"/>
                                        </p:animScale>
                                        <p:animScale>
                                          <p:cBhvr>
                                            <p:cTn id="104" dur="166" decel="50000">
                                              <p:stCondLst>
                                                <p:cond delay="676"/>
                                              </p:stCondLst>
                                            </p:cTn>
                                            <p:tgtEl>
                                              <p:spTgt spid="11"/>
                                            </p:tgtEl>
                                          </p:cBhvr>
                                          <p:to x="100000" y="100000"/>
                                        </p:animScale>
                                        <p:animScale>
                                          <p:cBhvr>
                                            <p:cTn id="105" dur="26">
                                              <p:stCondLst>
                                                <p:cond delay="1312"/>
                                              </p:stCondLst>
                                            </p:cTn>
                                            <p:tgtEl>
                                              <p:spTgt spid="11"/>
                                            </p:tgtEl>
                                          </p:cBhvr>
                                          <p:to x="100000" y="80000"/>
                                        </p:animScale>
                                        <p:animScale>
                                          <p:cBhvr>
                                            <p:cTn id="106" dur="166" decel="50000">
                                              <p:stCondLst>
                                                <p:cond delay="1338"/>
                                              </p:stCondLst>
                                            </p:cTn>
                                            <p:tgtEl>
                                              <p:spTgt spid="11"/>
                                            </p:tgtEl>
                                          </p:cBhvr>
                                          <p:to x="100000" y="100000"/>
                                        </p:animScale>
                                        <p:animScale>
                                          <p:cBhvr>
                                            <p:cTn id="107" dur="26">
                                              <p:stCondLst>
                                                <p:cond delay="1642"/>
                                              </p:stCondLst>
                                            </p:cTn>
                                            <p:tgtEl>
                                              <p:spTgt spid="11"/>
                                            </p:tgtEl>
                                          </p:cBhvr>
                                          <p:to x="100000" y="90000"/>
                                        </p:animScale>
                                        <p:animScale>
                                          <p:cBhvr>
                                            <p:cTn id="108" dur="166" decel="50000">
                                              <p:stCondLst>
                                                <p:cond delay="1668"/>
                                              </p:stCondLst>
                                            </p:cTn>
                                            <p:tgtEl>
                                              <p:spTgt spid="11"/>
                                            </p:tgtEl>
                                          </p:cBhvr>
                                          <p:to x="100000" y="100000"/>
                                        </p:animScale>
                                        <p:animScale>
                                          <p:cBhvr>
                                            <p:cTn id="109" dur="26">
                                              <p:stCondLst>
                                                <p:cond delay="1808"/>
                                              </p:stCondLst>
                                            </p:cTn>
                                            <p:tgtEl>
                                              <p:spTgt spid="11"/>
                                            </p:tgtEl>
                                          </p:cBhvr>
                                          <p:to x="100000" y="95000"/>
                                        </p:animScale>
                                        <p:animScale>
                                          <p:cBhvr>
                                            <p:cTn id="11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36" grpId="0"/>
          <p:bldP spid="8" grpId="0"/>
          <p:bldP spid="9"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5"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ppt_w</p:attrName>
                                            </p:attrNameLst>
                                          </p:cBhvr>
                                          <p:tavLst>
                                            <p:tav tm="0" fmla="#ppt_w*sin(2.5*pi*$)">
                                              <p:val>
                                                <p:fltVal val="0"/>
                                              </p:val>
                                            </p:tav>
                                            <p:tav tm="100000">
                                              <p:val>
                                                <p:fltVal val="1"/>
                                              </p:val>
                                            </p:tav>
                                          </p:tavLst>
                                        </p:anim>
                                        <p:anim calcmode="lin" valueType="num">
                                          <p:cBhvr>
                                            <p:cTn id="14" dur="1000" fill="hold"/>
                                            <p:tgtEl>
                                              <p:spTgt spid="32"/>
                                            </p:tgtEl>
                                            <p:attrNameLst>
                                              <p:attrName>ppt_h</p:attrName>
                                            </p:attrNameLst>
                                          </p:cBhvr>
                                          <p:tavLst>
                                            <p:tav tm="0">
                                              <p:val>
                                                <p:strVal val="#ppt_h"/>
                                              </p:val>
                                            </p:tav>
                                            <p:tav tm="100000">
                                              <p:val>
                                                <p:strVal val="#ppt_h"/>
                                              </p:val>
                                            </p:tav>
                                          </p:tavLst>
                                        </p:anim>
                                      </p:childTnLst>
                                    </p:cTn>
                                  </p:par>
                                  <p:par>
                                    <p:cTn id="15" presetID="22" presetClass="entr" presetSubtype="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par>
                                    <p:cTn id="18" presetID="22" presetClass="entr" presetSubtype="2"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2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80">
                                              <p:stCondLst>
                                                <p:cond delay="0"/>
                                              </p:stCondLst>
                                            </p:cTn>
                                            <p:tgtEl>
                                              <p:spTgt spid="20"/>
                                            </p:tgtEl>
                                          </p:cBhvr>
                                        </p:animEffect>
                                        <p:anim calcmode="lin" valueType="num">
                                          <p:cBhvr>
                                            <p:cTn id="2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4" dur="26">
                                              <p:stCondLst>
                                                <p:cond delay="650"/>
                                              </p:stCondLst>
                                            </p:cTn>
                                            <p:tgtEl>
                                              <p:spTgt spid="20"/>
                                            </p:tgtEl>
                                          </p:cBhvr>
                                          <p:to x="100000" y="60000"/>
                                        </p:animScale>
                                        <p:animScale>
                                          <p:cBhvr>
                                            <p:cTn id="35" dur="166" decel="50000">
                                              <p:stCondLst>
                                                <p:cond delay="676"/>
                                              </p:stCondLst>
                                            </p:cTn>
                                            <p:tgtEl>
                                              <p:spTgt spid="20"/>
                                            </p:tgtEl>
                                          </p:cBhvr>
                                          <p:to x="100000" y="100000"/>
                                        </p:animScale>
                                        <p:animScale>
                                          <p:cBhvr>
                                            <p:cTn id="36" dur="26">
                                              <p:stCondLst>
                                                <p:cond delay="1312"/>
                                              </p:stCondLst>
                                            </p:cTn>
                                            <p:tgtEl>
                                              <p:spTgt spid="20"/>
                                            </p:tgtEl>
                                          </p:cBhvr>
                                          <p:to x="100000" y="80000"/>
                                        </p:animScale>
                                        <p:animScale>
                                          <p:cBhvr>
                                            <p:cTn id="37" dur="166" decel="50000">
                                              <p:stCondLst>
                                                <p:cond delay="1338"/>
                                              </p:stCondLst>
                                            </p:cTn>
                                            <p:tgtEl>
                                              <p:spTgt spid="20"/>
                                            </p:tgtEl>
                                          </p:cBhvr>
                                          <p:to x="100000" y="100000"/>
                                        </p:animScale>
                                        <p:animScale>
                                          <p:cBhvr>
                                            <p:cTn id="38" dur="26">
                                              <p:stCondLst>
                                                <p:cond delay="1642"/>
                                              </p:stCondLst>
                                            </p:cTn>
                                            <p:tgtEl>
                                              <p:spTgt spid="20"/>
                                            </p:tgtEl>
                                          </p:cBhvr>
                                          <p:to x="100000" y="90000"/>
                                        </p:animScale>
                                        <p:animScale>
                                          <p:cBhvr>
                                            <p:cTn id="39" dur="166" decel="50000">
                                              <p:stCondLst>
                                                <p:cond delay="1668"/>
                                              </p:stCondLst>
                                            </p:cTn>
                                            <p:tgtEl>
                                              <p:spTgt spid="20"/>
                                            </p:tgtEl>
                                          </p:cBhvr>
                                          <p:to x="100000" y="100000"/>
                                        </p:animScale>
                                        <p:animScale>
                                          <p:cBhvr>
                                            <p:cTn id="40" dur="26">
                                              <p:stCondLst>
                                                <p:cond delay="1808"/>
                                              </p:stCondLst>
                                            </p:cTn>
                                            <p:tgtEl>
                                              <p:spTgt spid="20"/>
                                            </p:tgtEl>
                                          </p:cBhvr>
                                          <p:to x="100000" y="95000"/>
                                        </p:animScale>
                                        <p:animScale>
                                          <p:cBhvr>
                                            <p:cTn id="41" dur="166" decel="50000">
                                              <p:stCondLst>
                                                <p:cond delay="1834"/>
                                              </p:stCondLst>
                                            </p:cTn>
                                            <p:tgtEl>
                                              <p:spTgt spid="20"/>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80">
                                              <p:stCondLst>
                                                <p:cond delay="0"/>
                                              </p:stCondLst>
                                            </p:cTn>
                                            <p:tgtEl>
                                              <p:spTgt spid="8"/>
                                            </p:tgtEl>
                                          </p:cBhvr>
                                        </p:animEffect>
                                        <p:anim calcmode="lin" valueType="num">
                                          <p:cBhvr>
                                            <p:cTn id="4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0" dur="26">
                                              <p:stCondLst>
                                                <p:cond delay="650"/>
                                              </p:stCondLst>
                                            </p:cTn>
                                            <p:tgtEl>
                                              <p:spTgt spid="8"/>
                                            </p:tgtEl>
                                          </p:cBhvr>
                                          <p:to x="100000" y="60000"/>
                                        </p:animScale>
                                        <p:animScale>
                                          <p:cBhvr>
                                            <p:cTn id="51" dur="166" decel="50000">
                                              <p:stCondLst>
                                                <p:cond delay="676"/>
                                              </p:stCondLst>
                                            </p:cTn>
                                            <p:tgtEl>
                                              <p:spTgt spid="8"/>
                                            </p:tgtEl>
                                          </p:cBhvr>
                                          <p:to x="100000" y="100000"/>
                                        </p:animScale>
                                        <p:animScale>
                                          <p:cBhvr>
                                            <p:cTn id="52" dur="26">
                                              <p:stCondLst>
                                                <p:cond delay="1312"/>
                                              </p:stCondLst>
                                            </p:cTn>
                                            <p:tgtEl>
                                              <p:spTgt spid="8"/>
                                            </p:tgtEl>
                                          </p:cBhvr>
                                          <p:to x="100000" y="80000"/>
                                        </p:animScale>
                                        <p:animScale>
                                          <p:cBhvr>
                                            <p:cTn id="53" dur="166" decel="50000">
                                              <p:stCondLst>
                                                <p:cond delay="1338"/>
                                              </p:stCondLst>
                                            </p:cTn>
                                            <p:tgtEl>
                                              <p:spTgt spid="8"/>
                                            </p:tgtEl>
                                          </p:cBhvr>
                                          <p:to x="100000" y="100000"/>
                                        </p:animScale>
                                        <p:animScale>
                                          <p:cBhvr>
                                            <p:cTn id="54" dur="26">
                                              <p:stCondLst>
                                                <p:cond delay="1642"/>
                                              </p:stCondLst>
                                            </p:cTn>
                                            <p:tgtEl>
                                              <p:spTgt spid="8"/>
                                            </p:tgtEl>
                                          </p:cBhvr>
                                          <p:to x="100000" y="90000"/>
                                        </p:animScale>
                                        <p:animScale>
                                          <p:cBhvr>
                                            <p:cTn id="55" dur="166" decel="50000">
                                              <p:stCondLst>
                                                <p:cond delay="1668"/>
                                              </p:stCondLst>
                                            </p:cTn>
                                            <p:tgtEl>
                                              <p:spTgt spid="8"/>
                                            </p:tgtEl>
                                          </p:cBhvr>
                                          <p:to x="100000" y="100000"/>
                                        </p:animScale>
                                        <p:animScale>
                                          <p:cBhvr>
                                            <p:cTn id="56" dur="26">
                                              <p:stCondLst>
                                                <p:cond delay="1808"/>
                                              </p:stCondLst>
                                            </p:cTn>
                                            <p:tgtEl>
                                              <p:spTgt spid="8"/>
                                            </p:tgtEl>
                                          </p:cBhvr>
                                          <p:to x="100000" y="95000"/>
                                        </p:animScale>
                                        <p:animScale>
                                          <p:cBhvr>
                                            <p:cTn id="57" dur="166" decel="50000">
                                              <p:stCondLst>
                                                <p:cond delay="1834"/>
                                              </p:stCondLst>
                                            </p:cTn>
                                            <p:tgtEl>
                                              <p:spTgt spid="8"/>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randombar(horizontal)">
                                          <p:cBhvr>
                                            <p:cTn id="62" dur="500"/>
                                            <p:tgtEl>
                                              <p:spTgt spid="14"/>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randombar(horizontal)">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80">
                                              <p:stCondLst>
                                                <p:cond delay="0"/>
                                              </p:stCondLst>
                                            </p:cTn>
                                            <p:tgtEl>
                                              <p:spTgt spid="23"/>
                                            </p:tgtEl>
                                          </p:cBhvr>
                                        </p:animEffect>
                                        <p:anim calcmode="lin" valueType="num">
                                          <p:cBhvr>
                                            <p:cTn id="7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76" dur="26">
                                              <p:stCondLst>
                                                <p:cond delay="650"/>
                                              </p:stCondLst>
                                            </p:cTn>
                                            <p:tgtEl>
                                              <p:spTgt spid="23"/>
                                            </p:tgtEl>
                                          </p:cBhvr>
                                          <p:to x="100000" y="60000"/>
                                        </p:animScale>
                                        <p:animScale>
                                          <p:cBhvr>
                                            <p:cTn id="77" dur="166" decel="50000">
                                              <p:stCondLst>
                                                <p:cond delay="676"/>
                                              </p:stCondLst>
                                            </p:cTn>
                                            <p:tgtEl>
                                              <p:spTgt spid="23"/>
                                            </p:tgtEl>
                                          </p:cBhvr>
                                          <p:to x="100000" y="100000"/>
                                        </p:animScale>
                                        <p:animScale>
                                          <p:cBhvr>
                                            <p:cTn id="78" dur="26">
                                              <p:stCondLst>
                                                <p:cond delay="1312"/>
                                              </p:stCondLst>
                                            </p:cTn>
                                            <p:tgtEl>
                                              <p:spTgt spid="23"/>
                                            </p:tgtEl>
                                          </p:cBhvr>
                                          <p:to x="100000" y="80000"/>
                                        </p:animScale>
                                        <p:animScale>
                                          <p:cBhvr>
                                            <p:cTn id="79" dur="166" decel="50000">
                                              <p:stCondLst>
                                                <p:cond delay="1338"/>
                                              </p:stCondLst>
                                            </p:cTn>
                                            <p:tgtEl>
                                              <p:spTgt spid="23"/>
                                            </p:tgtEl>
                                          </p:cBhvr>
                                          <p:to x="100000" y="100000"/>
                                        </p:animScale>
                                        <p:animScale>
                                          <p:cBhvr>
                                            <p:cTn id="80" dur="26">
                                              <p:stCondLst>
                                                <p:cond delay="1642"/>
                                              </p:stCondLst>
                                            </p:cTn>
                                            <p:tgtEl>
                                              <p:spTgt spid="23"/>
                                            </p:tgtEl>
                                          </p:cBhvr>
                                          <p:to x="100000" y="90000"/>
                                        </p:animScale>
                                        <p:animScale>
                                          <p:cBhvr>
                                            <p:cTn id="81" dur="166" decel="50000">
                                              <p:stCondLst>
                                                <p:cond delay="1668"/>
                                              </p:stCondLst>
                                            </p:cTn>
                                            <p:tgtEl>
                                              <p:spTgt spid="23"/>
                                            </p:tgtEl>
                                          </p:cBhvr>
                                          <p:to x="100000" y="100000"/>
                                        </p:animScale>
                                        <p:animScale>
                                          <p:cBhvr>
                                            <p:cTn id="82" dur="26">
                                              <p:stCondLst>
                                                <p:cond delay="1808"/>
                                              </p:stCondLst>
                                            </p:cTn>
                                            <p:tgtEl>
                                              <p:spTgt spid="23"/>
                                            </p:tgtEl>
                                          </p:cBhvr>
                                          <p:to x="100000" y="95000"/>
                                        </p:animScale>
                                        <p:animScale>
                                          <p:cBhvr>
                                            <p:cTn id="83" dur="166" decel="50000">
                                              <p:stCondLst>
                                                <p:cond delay="1834"/>
                                              </p:stCondLst>
                                            </p:cTn>
                                            <p:tgtEl>
                                              <p:spTgt spid="23"/>
                                            </p:tgtEl>
                                          </p:cBhvr>
                                          <p:to x="100000" y="100000"/>
                                        </p:animScale>
                                      </p:childTnLst>
                                    </p:cTn>
                                  </p:par>
                                  <p:par>
                                    <p:cTn id="84" presetID="42" presetClass="entr" presetSubtype="0" fill="hold" grpId="0" nodeType="withEffect" nodePh="1">
                                      <p:stCondLst>
                                        <p:cond delay="0"/>
                                      </p:stCondLst>
                                      <p:endCondLst>
                                        <p:cond evt="begin" delay="0">
                                          <p:tn val="84"/>
                                        </p:cond>
                                      </p:endCondLst>
                                      <p:childTnLst>
                                        <p:set>
                                          <p:cBhvr>
                                            <p:cTn id="85" dur="1" fill="hold">
                                              <p:stCondLst>
                                                <p:cond delay="0"/>
                                              </p:stCondLst>
                                            </p:cTn>
                                            <p:tgtEl>
                                              <p:spTgt spid="7"/>
                                            </p:tgtEl>
                                            <p:attrNameLst>
                                              <p:attrName>style.visibility</p:attrName>
                                            </p:attrNameLst>
                                          </p:cBhvr>
                                          <p:to>
                                            <p:strVal val="visible"/>
                                          </p:to>
                                        </p:set>
                                        <p:animEffect transition="in" filter="fade">
                                          <p:cBhvr>
                                            <p:cTn id="86" dur="1000"/>
                                            <p:tgtEl>
                                              <p:spTgt spid="7"/>
                                            </p:tgtEl>
                                          </p:cBhvr>
                                        </p:animEffect>
                                        <p:anim calcmode="lin" valueType="num">
                                          <p:cBhvr>
                                            <p:cTn id="87" dur="1000" fill="hold"/>
                                            <p:tgtEl>
                                              <p:spTgt spid="7"/>
                                            </p:tgtEl>
                                            <p:attrNameLst>
                                              <p:attrName>ppt_x</p:attrName>
                                            </p:attrNameLst>
                                          </p:cBhvr>
                                          <p:tavLst>
                                            <p:tav tm="0">
                                              <p:val>
                                                <p:strVal val="#ppt_x"/>
                                              </p:val>
                                            </p:tav>
                                            <p:tav tm="100000">
                                              <p:val>
                                                <p:strVal val="#ppt_x"/>
                                              </p:val>
                                            </p:tav>
                                          </p:tavLst>
                                        </p:anim>
                                        <p:anim calcmode="lin" valueType="num">
                                          <p:cBhvr>
                                            <p:cTn id="88" dur="1000" fill="hold"/>
                                            <p:tgtEl>
                                              <p:spTgt spid="7"/>
                                            </p:tgtEl>
                                            <p:attrNameLst>
                                              <p:attrName>ppt_y</p:attrName>
                                            </p:attrNameLst>
                                          </p:cBhvr>
                                          <p:tavLst>
                                            <p:tav tm="0">
                                              <p:val>
                                                <p:strVal val="#ppt_y+.1"/>
                                              </p:val>
                                            </p:tav>
                                            <p:tav tm="100000">
                                              <p:val>
                                                <p:strVal val="#ppt_y"/>
                                              </p:val>
                                            </p:tav>
                                          </p:tavLst>
                                        </p:anim>
                                      </p:childTnLst>
                                    </p:cTn>
                                  </p:par>
                                </p:childTnLst>
                              </p:cTn>
                            </p:par>
                            <p:par>
                              <p:cTn id="89" fill="hold">
                                <p:stCondLst>
                                  <p:cond delay="2000"/>
                                </p:stCondLst>
                                <p:childTnLst>
                                  <p:par>
                                    <p:cTn id="90" presetID="47" presetClass="entr" presetSubtype="0" fill="hold" grpId="0" nodeType="afterEffect" nodePh="1">
                                      <p:stCondLst>
                                        <p:cond delay="0"/>
                                      </p:stCondLst>
                                      <p:endCondLst>
                                        <p:cond evt="begin" delay="0">
                                          <p:tn val="90"/>
                                        </p:cond>
                                      </p:endCondLst>
                                      <p:childTnLst>
                                        <p:set>
                                          <p:cBhvr>
                                            <p:cTn id="91" dur="1" fill="hold">
                                              <p:stCondLst>
                                                <p:cond delay="0"/>
                                              </p:stCondLst>
                                            </p:cTn>
                                            <p:tgtEl>
                                              <p:spTgt spid="36"/>
                                            </p:tgtEl>
                                            <p:attrNameLst>
                                              <p:attrName>style.visibility</p:attrName>
                                            </p:attrNameLst>
                                          </p:cBhvr>
                                          <p:to>
                                            <p:strVal val="visible"/>
                                          </p:to>
                                        </p:set>
                                        <p:animEffect transition="in" filter="fade">
                                          <p:cBhvr>
                                            <p:cTn id="92" dur="1000"/>
                                            <p:tgtEl>
                                              <p:spTgt spid="36"/>
                                            </p:tgtEl>
                                          </p:cBhvr>
                                        </p:animEffect>
                                        <p:anim calcmode="lin" valueType="num">
                                          <p:cBhvr>
                                            <p:cTn id="93" dur="1000" fill="hold"/>
                                            <p:tgtEl>
                                              <p:spTgt spid="36"/>
                                            </p:tgtEl>
                                            <p:attrNameLst>
                                              <p:attrName>ppt_x</p:attrName>
                                            </p:attrNameLst>
                                          </p:cBhvr>
                                          <p:tavLst>
                                            <p:tav tm="0">
                                              <p:val>
                                                <p:strVal val="#ppt_x"/>
                                              </p:val>
                                            </p:tav>
                                            <p:tav tm="100000">
                                              <p:val>
                                                <p:strVal val="#ppt_x"/>
                                              </p:val>
                                            </p:tav>
                                          </p:tavLst>
                                        </p:anim>
                                        <p:anim calcmode="lin" valueType="num">
                                          <p:cBhvr>
                                            <p:cTn id="94" dur="1000" fill="hold"/>
                                            <p:tgtEl>
                                              <p:spTgt spid="36"/>
                                            </p:tgtEl>
                                            <p:attrNameLst>
                                              <p:attrName>ppt_y</p:attrName>
                                            </p:attrNameLst>
                                          </p:cBhvr>
                                          <p:tavLst>
                                            <p:tav tm="0">
                                              <p:val>
                                                <p:strVal val="#ppt_y-.1"/>
                                              </p:val>
                                            </p:tav>
                                            <p:tav tm="100000">
                                              <p:val>
                                                <p:strVal val="#ppt_y"/>
                                              </p:val>
                                            </p:tav>
                                          </p:tavLst>
                                        </p:anim>
                                      </p:childTnLst>
                                    </p:cTn>
                                  </p:par>
                                  <p:par>
                                    <p:cTn id="95" presetID="26" presetClass="entr" presetSubtype="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down)">
                                          <p:cBhvr>
                                            <p:cTn id="97" dur="580">
                                              <p:stCondLst>
                                                <p:cond delay="0"/>
                                              </p:stCondLst>
                                            </p:cTn>
                                            <p:tgtEl>
                                              <p:spTgt spid="11"/>
                                            </p:tgtEl>
                                          </p:cBhvr>
                                        </p:animEffect>
                                        <p:anim calcmode="lin" valueType="num">
                                          <p:cBhvr>
                                            <p:cTn id="9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3" dur="26">
                                              <p:stCondLst>
                                                <p:cond delay="650"/>
                                              </p:stCondLst>
                                            </p:cTn>
                                            <p:tgtEl>
                                              <p:spTgt spid="11"/>
                                            </p:tgtEl>
                                          </p:cBhvr>
                                          <p:to x="100000" y="60000"/>
                                        </p:animScale>
                                        <p:animScale>
                                          <p:cBhvr>
                                            <p:cTn id="104" dur="166" decel="50000">
                                              <p:stCondLst>
                                                <p:cond delay="676"/>
                                              </p:stCondLst>
                                            </p:cTn>
                                            <p:tgtEl>
                                              <p:spTgt spid="11"/>
                                            </p:tgtEl>
                                          </p:cBhvr>
                                          <p:to x="100000" y="100000"/>
                                        </p:animScale>
                                        <p:animScale>
                                          <p:cBhvr>
                                            <p:cTn id="105" dur="26">
                                              <p:stCondLst>
                                                <p:cond delay="1312"/>
                                              </p:stCondLst>
                                            </p:cTn>
                                            <p:tgtEl>
                                              <p:spTgt spid="11"/>
                                            </p:tgtEl>
                                          </p:cBhvr>
                                          <p:to x="100000" y="80000"/>
                                        </p:animScale>
                                        <p:animScale>
                                          <p:cBhvr>
                                            <p:cTn id="106" dur="166" decel="50000">
                                              <p:stCondLst>
                                                <p:cond delay="1338"/>
                                              </p:stCondLst>
                                            </p:cTn>
                                            <p:tgtEl>
                                              <p:spTgt spid="11"/>
                                            </p:tgtEl>
                                          </p:cBhvr>
                                          <p:to x="100000" y="100000"/>
                                        </p:animScale>
                                        <p:animScale>
                                          <p:cBhvr>
                                            <p:cTn id="107" dur="26">
                                              <p:stCondLst>
                                                <p:cond delay="1642"/>
                                              </p:stCondLst>
                                            </p:cTn>
                                            <p:tgtEl>
                                              <p:spTgt spid="11"/>
                                            </p:tgtEl>
                                          </p:cBhvr>
                                          <p:to x="100000" y="90000"/>
                                        </p:animScale>
                                        <p:animScale>
                                          <p:cBhvr>
                                            <p:cTn id="108" dur="166" decel="50000">
                                              <p:stCondLst>
                                                <p:cond delay="1668"/>
                                              </p:stCondLst>
                                            </p:cTn>
                                            <p:tgtEl>
                                              <p:spTgt spid="11"/>
                                            </p:tgtEl>
                                          </p:cBhvr>
                                          <p:to x="100000" y="100000"/>
                                        </p:animScale>
                                        <p:animScale>
                                          <p:cBhvr>
                                            <p:cTn id="109" dur="26">
                                              <p:stCondLst>
                                                <p:cond delay="1808"/>
                                              </p:stCondLst>
                                            </p:cTn>
                                            <p:tgtEl>
                                              <p:spTgt spid="11"/>
                                            </p:tgtEl>
                                          </p:cBhvr>
                                          <p:to x="100000" y="95000"/>
                                        </p:animScale>
                                        <p:animScale>
                                          <p:cBhvr>
                                            <p:cTn id="11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36" grpId="0"/>
          <p:bldP spid="8" grpId="0"/>
          <p:bldP spid="9" grpId="0"/>
          <p:bldP spid="1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1</a:t>
            </a:r>
          </a:p>
        </p:txBody>
      </p:sp>
      <p:sp>
        <p:nvSpPr>
          <p:cNvPr id="13" name="TextBox 12"/>
          <p:cNvSpPr txBox="1"/>
          <p:nvPr/>
        </p:nvSpPr>
        <p:spPr>
          <a:xfrm>
            <a:off x="1115616" y="267494"/>
            <a:ext cx="6806119" cy="523220"/>
          </a:xfrm>
          <a:prstGeom prst="rect">
            <a:avLst/>
          </a:prstGeom>
          <a:noFill/>
        </p:spPr>
        <p:txBody>
          <a:bodyPr wrap="square" rtlCol="0">
            <a:spAutoFit/>
          </a:bodyPr>
          <a:lstStyle/>
          <a:p>
            <a:r>
              <a:rPr lang="vi-VN" sz="2800" b="1" dirty="0">
                <a:solidFill>
                  <a:srgbClr val="002060"/>
                </a:solidFill>
                <a:latin typeface="Times New Roman" panose="02020603050405020304" pitchFamily="18" charset="0"/>
                <a:cs typeface="Times New Roman" panose="02020603050405020304" pitchFamily="18" charset="0"/>
              </a:rPr>
              <a:t>HỨNG THÚ NGHỀ NGHIỆP  </a:t>
            </a:r>
            <a:r>
              <a:rPr lang="en-US" sz="2800" b="1" dirty="0">
                <a:solidFill>
                  <a:srgbClr val="002060"/>
                </a:solidFill>
                <a:latin typeface="Times New Roman" panose="02020603050405020304" pitchFamily="18" charset="0"/>
                <a:cs typeface="Times New Roman" panose="02020603050405020304" pitchFamily="18" charset="0"/>
              </a:rPr>
              <a:t>                                </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23438" y="826714"/>
            <a:ext cx="8640960" cy="954107"/>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Hoạt động 1</a:t>
            </a: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vi-VN" sz="2800" dirty="0">
                <a:solidFill>
                  <a:srgbClr val="006600"/>
                </a:solidFill>
                <a:latin typeface="Times New Roman" panose="02020603050405020304" pitchFamily="18" charset="0"/>
                <a:cs typeface="Times New Roman" panose="02020603050405020304" pitchFamily="18" charset="0"/>
              </a:rPr>
              <a:t>Tìm hiểu việc làm để rèn luyện sức khỏe, độ bền, tính kiên trì, sự chăm chỉ trong công việc.</a:t>
            </a:r>
          </a:p>
        </p:txBody>
      </p:sp>
      <p:sp>
        <p:nvSpPr>
          <p:cNvPr id="4" name="Rectangle 3"/>
          <p:cNvSpPr/>
          <p:nvPr/>
        </p:nvSpPr>
        <p:spPr>
          <a:xfrm>
            <a:off x="456843" y="1744719"/>
            <a:ext cx="6973384"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endParaRPr lang="en-US" sz="2800" dirty="0">
              <a:latin typeface="Times New Roman" panose="02020603050405020304" pitchFamily="18" charset="0"/>
              <a:cs typeface="Times New Roman" panose="02020603050405020304" pitchFamily="18" charset="0"/>
            </a:endParaRPr>
          </a:p>
        </p:txBody>
      </p:sp>
      <p:pic>
        <p:nvPicPr>
          <p:cNvPr id="7" name="Picture 6" descr="Lập kế hoạch khảo sát hứng thú nghề nghiệp"/>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267938"/>
            <a:ext cx="5472608" cy="2392043"/>
          </a:xfrm>
          <a:prstGeom prst="rect">
            <a:avLst/>
          </a:prstGeom>
          <a:noFill/>
          <a:ln>
            <a:noFill/>
          </a:ln>
        </p:spPr>
      </p:pic>
    </p:spTree>
    <p:extLst>
      <p:ext uri="{BB962C8B-B14F-4D97-AF65-F5344CB8AC3E}">
        <p14:creationId xmlns:p14="http://schemas.microsoft.com/office/powerpoint/2010/main" val="3438234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971601" y="548495"/>
            <a:ext cx="4464496" cy="340422"/>
            <a:chOff x="366264" y="2693948"/>
            <a:chExt cx="8503266" cy="340422"/>
          </a:xfrm>
          <a:solidFill>
            <a:schemeClr val="bg1">
              <a:lumMod val="85000"/>
            </a:schemeClr>
          </a:solidFill>
        </p:grpSpPr>
        <p:sp>
          <p:nvSpPr>
            <p:cNvPr id="25" name="矩形 24"/>
            <p:cNvSpPr/>
            <p:nvPr/>
          </p:nvSpPr>
          <p:spPr>
            <a:xfrm>
              <a:off x="8536311" y="2798477"/>
              <a:ext cx="39157" cy="131361"/>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b="1" kern="0">
                <a:solidFill>
                  <a:schemeClr val="tx1">
                    <a:lumMod val="50000"/>
                    <a:lumOff val="50000"/>
                  </a:schemeClr>
                </a:solidFill>
                <a:cs typeface="+mn-ea"/>
                <a:sym typeface="+mn-lt"/>
              </a:endParaRPr>
            </a:p>
          </p:txBody>
        </p:sp>
        <p:grpSp>
          <p:nvGrpSpPr>
            <p:cNvPr id="26" name="组合 25"/>
            <p:cNvGrpSpPr/>
            <p:nvPr/>
          </p:nvGrpSpPr>
          <p:grpSpPr>
            <a:xfrm>
              <a:off x="366264" y="2693948"/>
              <a:ext cx="8503266" cy="340422"/>
              <a:chOff x="623889" y="3209929"/>
              <a:chExt cx="10944224" cy="438144"/>
            </a:xfrm>
            <a:grpFill/>
          </p:grpSpPr>
          <p:sp>
            <p:nvSpPr>
              <p:cNvPr id="27" name="矩形 26"/>
              <p:cNvSpPr/>
              <p:nvPr/>
            </p:nvSpPr>
            <p:spPr>
              <a:xfrm>
                <a:off x="623889" y="3344465"/>
                <a:ext cx="50397"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b="1" kern="0">
                  <a:solidFill>
                    <a:schemeClr val="tx1">
                      <a:lumMod val="50000"/>
                      <a:lumOff val="50000"/>
                    </a:schemeClr>
                  </a:solidFill>
                  <a:cs typeface="+mn-ea"/>
                  <a:sym typeface="+mn-lt"/>
                </a:endParaRPr>
              </a:p>
            </p:txBody>
          </p:sp>
          <p:sp>
            <p:nvSpPr>
              <p:cNvPr id="28" name="矩形 27"/>
              <p:cNvSpPr/>
              <p:nvPr/>
            </p:nvSpPr>
            <p:spPr>
              <a:xfrm>
                <a:off x="717047" y="3344465"/>
                <a:ext cx="107093"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b="1" kern="0">
                  <a:solidFill>
                    <a:schemeClr val="tx1">
                      <a:lumMod val="50000"/>
                      <a:lumOff val="50000"/>
                    </a:schemeClr>
                  </a:solidFill>
                  <a:cs typeface="+mn-ea"/>
                  <a:sym typeface="+mn-lt"/>
                </a:endParaRPr>
              </a:p>
            </p:txBody>
          </p:sp>
          <p:sp>
            <p:nvSpPr>
              <p:cNvPr id="29" name="矩形 28"/>
              <p:cNvSpPr/>
              <p:nvPr/>
            </p:nvSpPr>
            <p:spPr>
              <a:xfrm>
                <a:off x="866901" y="3344465"/>
                <a:ext cx="198437"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b="1" kern="0">
                  <a:solidFill>
                    <a:schemeClr val="tx1">
                      <a:lumMod val="50000"/>
                      <a:lumOff val="50000"/>
                    </a:schemeClr>
                  </a:solidFill>
                  <a:cs typeface="+mn-ea"/>
                  <a:sym typeface="+mn-lt"/>
                </a:endParaRPr>
              </a:p>
            </p:txBody>
          </p:sp>
          <p:sp>
            <p:nvSpPr>
              <p:cNvPr id="30" name="矩形 29"/>
              <p:cNvSpPr/>
              <p:nvPr/>
            </p:nvSpPr>
            <p:spPr>
              <a:xfrm>
                <a:off x="1108099" y="3344465"/>
                <a:ext cx="9613876"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50800" dir="8100000" algn="tr" rotWithShape="0">
                  <a:prstClr val="black">
                    <a:alpha val="40000"/>
                  </a:prstClr>
                </a:outerShdw>
              </a:effectLst>
            </p:spPr>
            <p:txBody>
              <a:bodyPr anchor="ctr"/>
              <a:lstStyle/>
              <a:p>
                <a:pPr algn="ctr">
                  <a:lnSpc>
                    <a:spcPct val="120000"/>
                  </a:lnSpc>
                </a:pPr>
                <a:endParaRPr lang="zh-CN" altLang="en-US" b="1" kern="0">
                  <a:solidFill>
                    <a:schemeClr val="tx1">
                      <a:lumMod val="50000"/>
                      <a:lumOff val="50000"/>
                    </a:schemeClr>
                  </a:solidFill>
                  <a:cs typeface="+mn-ea"/>
                  <a:sym typeface="+mn-lt"/>
                </a:endParaRPr>
              </a:p>
            </p:txBody>
          </p:sp>
          <p:sp>
            <p:nvSpPr>
              <p:cNvPr id="31" name="矩形 30"/>
              <p:cNvSpPr/>
              <p:nvPr/>
            </p:nvSpPr>
            <p:spPr>
              <a:xfrm>
                <a:off x="10994902" y="3344465"/>
                <a:ext cx="107093"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b="1" kern="0">
                  <a:solidFill>
                    <a:schemeClr val="tx1">
                      <a:lumMod val="50000"/>
                      <a:lumOff val="50000"/>
                    </a:schemeClr>
                  </a:solidFill>
                  <a:cs typeface="+mn-ea"/>
                  <a:sym typeface="+mn-lt"/>
                </a:endParaRPr>
              </a:p>
            </p:txBody>
          </p:sp>
          <p:sp>
            <p:nvSpPr>
              <p:cNvPr id="32" name="矩形 31"/>
              <p:cNvSpPr/>
              <p:nvPr/>
            </p:nvSpPr>
            <p:spPr>
              <a:xfrm>
                <a:off x="10759220" y="3344465"/>
                <a:ext cx="198437"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b="1" kern="0">
                  <a:solidFill>
                    <a:schemeClr val="tx1">
                      <a:lumMod val="50000"/>
                      <a:lumOff val="50000"/>
                    </a:schemeClr>
                  </a:solidFill>
                  <a:cs typeface="+mn-ea"/>
                  <a:sym typeface="+mn-lt"/>
                </a:endParaRPr>
              </a:p>
            </p:txBody>
          </p:sp>
          <p:sp>
            <p:nvSpPr>
              <p:cNvPr id="33" name="等腰三角形 32"/>
              <p:cNvSpPr/>
              <p:nvPr/>
            </p:nvSpPr>
            <p:spPr>
              <a:xfrm rot="5400000">
                <a:off x="11159803" y="3239763"/>
                <a:ext cx="438144" cy="378476"/>
              </a:xfrm>
              <a:prstGeom prst="triangl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b="1" kern="0">
                  <a:solidFill>
                    <a:schemeClr val="tx1">
                      <a:lumMod val="50000"/>
                      <a:lumOff val="50000"/>
                    </a:schemeClr>
                  </a:solidFill>
                  <a:cs typeface="+mn-ea"/>
                  <a:sym typeface="+mn-lt"/>
                </a:endParaRPr>
              </a:p>
            </p:txBody>
          </p:sp>
        </p:grpSp>
      </p:grpSp>
      <p:sp>
        <p:nvSpPr>
          <p:cNvPr id="34" name="Rectangle 33"/>
          <p:cNvSpPr/>
          <p:nvPr/>
        </p:nvSpPr>
        <p:spPr>
          <a:xfrm>
            <a:off x="496317" y="209414"/>
            <a:ext cx="4435830"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2.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1238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a:solidFill>
                  <a:srgbClr val="118C3B"/>
                </a:solidFill>
                <a:latin typeface="UVN Bach Dang Nang" pitchFamily="18" charset="0"/>
              </a:rPr>
              <a:t>1</a:t>
            </a:r>
          </a:p>
        </p:txBody>
      </p:sp>
      <p:sp>
        <p:nvSpPr>
          <p:cNvPr id="13" name="TextBox 12"/>
          <p:cNvSpPr txBox="1"/>
          <p:nvPr/>
        </p:nvSpPr>
        <p:spPr>
          <a:xfrm>
            <a:off x="1115616" y="267494"/>
            <a:ext cx="6806119" cy="523220"/>
          </a:xfrm>
          <a:prstGeom prst="rect">
            <a:avLst/>
          </a:prstGeom>
          <a:noFill/>
        </p:spPr>
        <p:txBody>
          <a:bodyPr wrap="square" rtlCol="0">
            <a:spAutoFit/>
          </a:bodyPr>
          <a:lstStyle/>
          <a:p>
            <a:r>
              <a:rPr lang="vi-VN" sz="2800" b="1" dirty="0">
                <a:solidFill>
                  <a:srgbClr val="002060"/>
                </a:solidFill>
                <a:latin typeface="Times New Roman" panose="02020603050405020304" pitchFamily="18" charset="0"/>
                <a:cs typeface="Times New Roman" panose="02020603050405020304" pitchFamily="18" charset="0"/>
              </a:rPr>
              <a:t>HỨNG THÚ NGHỀ NGHIỆP  </a:t>
            </a:r>
            <a:r>
              <a:rPr lang="en-US" sz="2800" b="1" dirty="0">
                <a:solidFill>
                  <a:srgbClr val="002060"/>
                </a:solidFill>
                <a:latin typeface="Times New Roman" panose="02020603050405020304" pitchFamily="18" charset="0"/>
                <a:cs typeface="Times New Roman" panose="02020603050405020304" pitchFamily="18" charset="0"/>
              </a:rPr>
              <a:t>                                </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23438" y="826714"/>
            <a:ext cx="8640960" cy="983283"/>
          </a:xfrm>
          <a:prstGeom prst="rect">
            <a:avLst/>
          </a:prstGeom>
        </p:spPr>
        <p:txBody>
          <a:bodyPr wrap="square">
            <a:spAutoFit/>
          </a:bodyPr>
          <a:lstStyle/>
          <a:p>
            <a:pPr algn="just">
              <a:lnSpc>
                <a:spcPct val="107000"/>
              </a:lnSpc>
              <a:spcAft>
                <a:spcPts val="0"/>
              </a:spcAft>
            </a:pPr>
            <a:r>
              <a:rPr lang="en-US" sz="2800" b="1" dirty="0" err="1">
                <a:latin typeface="Times New Roman"/>
                <a:ea typeface="Calibri"/>
                <a:cs typeface="Times New Roman"/>
              </a:rPr>
              <a:t>Hoạt</a:t>
            </a:r>
            <a:r>
              <a:rPr lang="en-US" sz="2800" b="1" dirty="0">
                <a:latin typeface="Times New Roman"/>
                <a:ea typeface="Calibri"/>
                <a:cs typeface="Times New Roman"/>
              </a:rPr>
              <a:t> </a:t>
            </a:r>
            <a:r>
              <a:rPr lang="en-US" sz="2800" b="1" dirty="0" err="1">
                <a:latin typeface="Times New Roman"/>
                <a:ea typeface="Calibri"/>
                <a:cs typeface="Times New Roman"/>
              </a:rPr>
              <a:t>động</a:t>
            </a:r>
            <a:r>
              <a:rPr lang="en-US" sz="2800" b="1" dirty="0">
                <a:latin typeface="Times New Roman"/>
                <a:ea typeface="Calibri"/>
                <a:cs typeface="Times New Roman"/>
              </a:rPr>
              <a:t> 2</a:t>
            </a:r>
            <a:r>
              <a:rPr lang="vi-VN" sz="2800" b="1" dirty="0">
                <a:latin typeface="Times New Roman"/>
                <a:ea typeface="Calibri"/>
                <a:cs typeface="Times New Roman"/>
              </a:rPr>
              <a:t>: </a:t>
            </a:r>
            <a:r>
              <a:rPr lang="en-SG" sz="2800" b="1" dirty="0" err="1">
                <a:solidFill>
                  <a:srgbClr val="FF0000"/>
                </a:solidFill>
                <a:latin typeface="Times New Roman"/>
                <a:ea typeface="Calibri"/>
                <a:cs typeface="Times New Roman"/>
              </a:rPr>
              <a:t>Thực</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hiện</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kế</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hoạch</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khảo</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sát</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hứng</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thú</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nghề</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nghiệp</a:t>
            </a:r>
            <a:r>
              <a:rPr lang="en-SG" sz="2800" b="1" dirty="0">
                <a:solidFill>
                  <a:srgbClr val="FF0000"/>
                </a:solidFill>
                <a:latin typeface="Times New Roman"/>
                <a:ea typeface="Calibri"/>
                <a:cs typeface="Times New Roman"/>
              </a:rPr>
              <a:t> ( </a:t>
            </a:r>
            <a:r>
              <a:rPr lang="en-SG" sz="2800" b="1" dirty="0" err="1">
                <a:solidFill>
                  <a:srgbClr val="FF0000"/>
                </a:solidFill>
                <a:latin typeface="Times New Roman"/>
                <a:ea typeface="Calibri"/>
                <a:cs typeface="Times New Roman"/>
              </a:rPr>
              <a:t>thực</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hiện</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ngoài</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giờ</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trên</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lớp</a:t>
            </a:r>
            <a:r>
              <a:rPr lang="en-SG" sz="2800" b="1" dirty="0">
                <a:solidFill>
                  <a:srgbClr val="FF0000"/>
                </a:solidFill>
                <a:latin typeface="Times New Roman"/>
                <a:ea typeface="Calibri"/>
                <a:cs typeface="Times New Roman"/>
              </a:rPr>
              <a:t>)</a:t>
            </a:r>
            <a:endParaRPr lang="en-US" sz="2800" dirty="0">
              <a:solidFill>
                <a:srgbClr val="FF0000"/>
              </a:solidFill>
              <a:effectLst/>
              <a:latin typeface="Times New Roman"/>
              <a:ea typeface="Calibri"/>
              <a:cs typeface="Times New Roman"/>
            </a:endParaRPr>
          </a:p>
        </p:txBody>
      </p:sp>
      <p:sp>
        <p:nvSpPr>
          <p:cNvPr id="4" name="Rectangle 3"/>
          <p:cNvSpPr/>
          <p:nvPr/>
        </p:nvSpPr>
        <p:spPr>
          <a:xfrm>
            <a:off x="456843" y="1744719"/>
            <a:ext cx="8014566"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456843" y="2289003"/>
            <a:ext cx="8363629" cy="2246769"/>
          </a:xfrm>
          <a:prstGeom prst="rect">
            <a:avLst/>
          </a:prstGeom>
        </p:spPr>
        <p:txBody>
          <a:bodyPr wrap="square">
            <a:spAutoFit/>
          </a:bodyPr>
          <a:lstStyle/>
          <a:p>
            <a:r>
              <a:rPr lang="en-US" sz="2000" b="1" dirty="0">
                <a:latin typeface="Times New Roman" pitchFamily="18" charset="0"/>
                <a:ea typeface="Tahoma" pitchFamily="34" charset="0"/>
                <a:cs typeface="Times New Roman" pitchFamily="18" charset="0"/>
              </a:rPr>
              <a:t>PHIẾU KHẢO SÁT VỀ HỨNG THÚ NGHỀ NGHIỆP CỦA HS THCS</a:t>
            </a:r>
          </a:p>
          <a:p>
            <a:r>
              <a:rPr lang="en-US" sz="2000" b="1" dirty="0">
                <a:latin typeface="Times New Roman" pitchFamily="18" charset="0"/>
                <a:ea typeface="Tahoma" pitchFamily="34" charset="0"/>
                <a:cs typeface="Times New Roman" pitchFamily="18" charset="0"/>
              </a:rPr>
              <a:t>( </a:t>
            </a:r>
            <a:r>
              <a:rPr lang="en-US" sz="2000" b="1" dirty="0" err="1">
                <a:latin typeface="Times New Roman" pitchFamily="18" charset="0"/>
                <a:ea typeface="Tahoma" pitchFamily="34" charset="0"/>
                <a:cs typeface="Times New Roman" pitchFamily="18" charset="0"/>
              </a:rPr>
              <a:t>Phiếu</a:t>
            </a:r>
            <a:r>
              <a:rPr lang="en-US" sz="2000" b="1" dirty="0">
                <a:latin typeface="Times New Roman" pitchFamily="18" charset="0"/>
                <a:ea typeface="Tahoma" pitchFamily="34" charset="0"/>
                <a:cs typeface="Times New Roman" pitchFamily="18" charset="0"/>
              </a:rPr>
              <a:t> </a:t>
            </a:r>
            <a:r>
              <a:rPr lang="en-US" sz="2000" b="1" dirty="0" err="1">
                <a:latin typeface="Times New Roman" pitchFamily="18" charset="0"/>
                <a:ea typeface="Tahoma" pitchFamily="34" charset="0"/>
                <a:cs typeface="Times New Roman" pitchFamily="18" charset="0"/>
              </a:rPr>
              <a:t>hỏi</a:t>
            </a:r>
            <a:r>
              <a:rPr lang="en-US" sz="2000" b="1" dirty="0">
                <a:latin typeface="Times New Roman" pitchFamily="18" charset="0"/>
                <a:ea typeface="Tahoma" pitchFamily="34" charset="0"/>
                <a:cs typeface="Times New Roman" pitchFamily="18" charset="0"/>
              </a:rPr>
              <a:t> 1)</a:t>
            </a:r>
            <a:endParaRPr lang="en-US" sz="2000" dirty="0">
              <a:latin typeface="Times New Roman" pitchFamily="18" charset="0"/>
              <a:ea typeface="Tahoma" pitchFamily="34" charset="0"/>
              <a:cs typeface="Times New Roman" pitchFamily="18" charset="0"/>
            </a:endParaRPr>
          </a:p>
          <a:p>
            <a:r>
              <a:rPr lang="en-US" sz="2000" dirty="0" err="1">
                <a:latin typeface="Times New Roman" pitchFamily="18" charset="0"/>
                <a:ea typeface="Tahoma" pitchFamily="34" charset="0"/>
                <a:cs typeface="Times New Roman" pitchFamily="18" charset="0"/>
              </a:rPr>
              <a:t>Câu</a:t>
            </a:r>
            <a:r>
              <a:rPr lang="en-US" sz="2000" dirty="0">
                <a:latin typeface="Times New Roman" pitchFamily="18" charset="0"/>
                <a:ea typeface="Tahoma" pitchFamily="34" charset="0"/>
                <a:cs typeface="Times New Roman" pitchFamily="18" charset="0"/>
              </a:rPr>
              <a:t> 1: </a:t>
            </a:r>
            <a:r>
              <a:rPr lang="en-US" sz="2000" dirty="0" err="1">
                <a:latin typeface="Times New Roman" pitchFamily="18" charset="0"/>
                <a:ea typeface="Tahoma" pitchFamily="34" charset="0"/>
                <a:cs typeface="Times New Roman" pitchFamily="18" charset="0"/>
              </a:rPr>
              <a:t>Bạn</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làm</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những</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gì</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để</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thể</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hiện</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hứng</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thú</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đối</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với</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nghề</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nghiệp</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bạn</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thích</a:t>
            </a:r>
            <a:r>
              <a:rPr lang="en-US" sz="2000" dirty="0">
                <a:latin typeface="Times New Roman" pitchFamily="18" charset="0"/>
                <a:ea typeface="Tahoma" pitchFamily="34" charset="0"/>
                <a:cs typeface="Times New Roman" pitchFamily="18" charset="0"/>
              </a:rPr>
              <a:t>?</a:t>
            </a:r>
          </a:p>
          <a:p>
            <a:r>
              <a:rPr lang="en-US" sz="2000" dirty="0" err="1">
                <a:latin typeface="Times New Roman" pitchFamily="18" charset="0"/>
                <a:ea typeface="Tahoma" pitchFamily="34" charset="0"/>
                <a:cs typeface="Times New Roman" pitchFamily="18" charset="0"/>
              </a:rPr>
              <a:t>Câu</a:t>
            </a:r>
            <a:r>
              <a:rPr lang="en-US" sz="2000" dirty="0">
                <a:latin typeface="Times New Roman" pitchFamily="18" charset="0"/>
                <a:ea typeface="Tahoma" pitchFamily="34" charset="0"/>
                <a:cs typeface="Times New Roman" pitchFamily="18" charset="0"/>
              </a:rPr>
              <a:t> 2: </a:t>
            </a:r>
            <a:r>
              <a:rPr lang="en-US" sz="2000" dirty="0" err="1">
                <a:latin typeface="Times New Roman" pitchFamily="18" charset="0"/>
                <a:ea typeface="Tahoma" pitchFamily="34" charset="0"/>
                <a:cs typeface="Times New Roman" pitchFamily="18" charset="0"/>
              </a:rPr>
              <a:t>Trong</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các</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môn</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học</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bạn</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thích</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hoặc</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học</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tốt</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nhất</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môn</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nào</a:t>
            </a:r>
            <a:r>
              <a:rPr lang="en-US" sz="2000" dirty="0">
                <a:latin typeface="Times New Roman" pitchFamily="18" charset="0"/>
                <a:ea typeface="Tahoma" pitchFamily="34" charset="0"/>
                <a:cs typeface="Times New Roman" pitchFamily="18" charset="0"/>
              </a:rPr>
              <a:t>?</a:t>
            </a:r>
          </a:p>
          <a:p>
            <a:r>
              <a:rPr lang="en-US" sz="2000" dirty="0" err="1">
                <a:latin typeface="Times New Roman" pitchFamily="18" charset="0"/>
                <a:ea typeface="Tahoma" pitchFamily="34" charset="0"/>
                <a:cs typeface="Times New Roman" pitchFamily="18" charset="0"/>
              </a:rPr>
              <a:t>Câu</a:t>
            </a:r>
            <a:r>
              <a:rPr lang="en-US" sz="2000" dirty="0">
                <a:latin typeface="Times New Roman" pitchFamily="18" charset="0"/>
                <a:ea typeface="Tahoma" pitchFamily="34" charset="0"/>
                <a:cs typeface="Times New Roman" pitchFamily="18" charset="0"/>
              </a:rPr>
              <a:t> 3: </a:t>
            </a:r>
            <a:r>
              <a:rPr lang="en-US" sz="2000" dirty="0" err="1">
                <a:latin typeface="Times New Roman" pitchFamily="18" charset="0"/>
                <a:ea typeface="Tahoma" pitchFamily="34" charset="0"/>
                <a:cs typeface="Times New Roman" pitchFamily="18" charset="0"/>
              </a:rPr>
              <a:t>Bạn</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thường</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hào</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hứng</a:t>
            </a:r>
            <a:r>
              <a:rPr lang="en-US" sz="2000" dirty="0">
                <a:latin typeface="Times New Roman" pitchFamily="18" charset="0"/>
                <a:ea typeface="Tahoma" pitchFamily="34" charset="0"/>
                <a:cs typeface="Times New Roman" pitchFamily="18" charset="0"/>
              </a:rPr>
              <a:t>, say </a:t>
            </a:r>
            <a:r>
              <a:rPr lang="en-US" sz="2000" dirty="0" err="1">
                <a:latin typeface="Times New Roman" pitchFamily="18" charset="0"/>
                <a:ea typeface="Tahoma" pitchFamily="34" charset="0"/>
                <a:cs typeface="Times New Roman" pitchFamily="18" charset="0"/>
              </a:rPr>
              <a:t>mê</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với</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những</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hoạt</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động</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hoặc</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công</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việc</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nào</a:t>
            </a:r>
            <a:r>
              <a:rPr lang="en-US" sz="2000" dirty="0">
                <a:latin typeface="Times New Roman" pitchFamily="18" charset="0"/>
                <a:ea typeface="Tahoma" pitchFamily="34" charset="0"/>
                <a:cs typeface="Times New Roman" pitchFamily="18" charset="0"/>
              </a:rPr>
              <a:t>?</a:t>
            </a:r>
          </a:p>
          <a:p>
            <a:r>
              <a:rPr lang="en-US" sz="2000" dirty="0" err="1">
                <a:latin typeface="Times New Roman" pitchFamily="18" charset="0"/>
                <a:ea typeface="Tahoma" pitchFamily="34" charset="0"/>
                <a:cs typeface="Times New Roman" pitchFamily="18" charset="0"/>
              </a:rPr>
              <a:t>Câu</a:t>
            </a:r>
            <a:r>
              <a:rPr lang="en-US" sz="2000" dirty="0">
                <a:latin typeface="Times New Roman" pitchFamily="18" charset="0"/>
                <a:ea typeface="Tahoma" pitchFamily="34" charset="0"/>
                <a:cs typeface="Times New Roman" pitchFamily="18" charset="0"/>
              </a:rPr>
              <a:t> 4: </a:t>
            </a:r>
            <a:r>
              <a:rPr lang="en-US" sz="2000" dirty="0" err="1">
                <a:latin typeface="Times New Roman" pitchFamily="18" charset="0"/>
                <a:ea typeface="Tahoma" pitchFamily="34" charset="0"/>
                <a:cs typeface="Times New Roman" pitchFamily="18" charset="0"/>
              </a:rPr>
              <a:t>Bạn</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thấy</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nét</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tính</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cách</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nào</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của</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mình</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phủ</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hợp</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với</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nghề</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nghiệp</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bạn</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hứng</a:t>
            </a:r>
            <a:r>
              <a:rPr lang="en-US" sz="2000" dirty="0">
                <a:latin typeface="Times New Roman" pitchFamily="18" charset="0"/>
                <a:ea typeface="Tahoma" pitchFamily="34" charset="0"/>
                <a:cs typeface="Times New Roman" pitchFamily="18" charset="0"/>
              </a:rPr>
              <a:t> </a:t>
            </a:r>
            <a:r>
              <a:rPr lang="en-US" sz="2000" dirty="0" err="1">
                <a:latin typeface="Times New Roman" pitchFamily="18" charset="0"/>
                <a:ea typeface="Tahoma" pitchFamily="34" charset="0"/>
                <a:cs typeface="Times New Roman" pitchFamily="18" charset="0"/>
              </a:rPr>
              <a:t>thú</a:t>
            </a:r>
            <a:r>
              <a:rPr lang="en-US" sz="2000" dirty="0">
                <a:latin typeface="Times New Roman" pitchFamily="18" charset="0"/>
                <a:ea typeface="Tahoma" pitchFamily="34" charset="0"/>
                <a:cs typeface="Times New Roman" pitchFamily="18" charset="0"/>
              </a:rPr>
              <a:t>?</a:t>
            </a:r>
          </a:p>
        </p:txBody>
      </p:sp>
    </p:spTree>
    <p:extLst>
      <p:ext uri="{BB962C8B-B14F-4D97-AF65-F5344CB8AC3E}">
        <p14:creationId xmlns:p14="http://schemas.microsoft.com/office/powerpoint/2010/main" val="4114341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a:solidFill>
                  <a:srgbClr val="118C3B"/>
                </a:solidFill>
                <a:latin typeface="UVN Bach Dang Nang" pitchFamily="18" charset="0"/>
              </a:rPr>
              <a:t>1</a:t>
            </a:r>
          </a:p>
        </p:txBody>
      </p:sp>
      <p:sp>
        <p:nvSpPr>
          <p:cNvPr id="13" name="TextBox 12"/>
          <p:cNvSpPr txBox="1"/>
          <p:nvPr/>
        </p:nvSpPr>
        <p:spPr>
          <a:xfrm>
            <a:off x="1115616" y="267494"/>
            <a:ext cx="6806119" cy="523220"/>
          </a:xfrm>
          <a:prstGeom prst="rect">
            <a:avLst/>
          </a:prstGeom>
          <a:noFill/>
        </p:spPr>
        <p:txBody>
          <a:bodyPr wrap="square" rtlCol="0">
            <a:spAutoFit/>
          </a:bodyPr>
          <a:lstStyle/>
          <a:p>
            <a:r>
              <a:rPr lang="vi-VN" sz="2800" b="1" dirty="0">
                <a:solidFill>
                  <a:srgbClr val="002060"/>
                </a:solidFill>
                <a:latin typeface="Times New Roman" panose="02020603050405020304" pitchFamily="18" charset="0"/>
                <a:cs typeface="Times New Roman" panose="02020603050405020304" pitchFamily="18" charset="0"/>
              </a:rPr>
              <a:t>HỨNG THÚ NGHỀ NGHIỆP  </a:t>
            </a:r>
            <a:r>
              <a:rPr lang="en-US" sz="2800" b="1" dirty="0">
                <a:solidFill>
                  <a:srgbClr val="002060"/>
                </a:solidFill>
                <a:latin typeface="Times New Roman" panose="02020603050405020304" pitchFamily="18" charset="0"/>
                <a:cs typeface="Times New Roman" panose="02020603050405020304" pitchFamily="18" charset="0"/>
              </a:rPr>
              <a:t>                                </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23438" y="826714"/>
            <a:ext cx="8640960" cy="983283"/>
          </a:xfrm>
          <a:prstGeom prst="rect">
            <a:avLst/>
          </a:prstGeom>
        </p:spPr>
        <p:txBody>
          <a:bodyPr wrap="square">
            <a:spAutoFit/>
          </a:bodyPr>
          <a:lstStyle/>
          <a:p>
            <a:pPr algn="just">
              <a:lnSpc>
                <a:spcPct val="107000"/>
              </a:lnSpc>
              <a:spcAft>
                <a:spcPts val="0"/>
              </a:spcAft>
            </a:pPr>
            <a:r>
              <a:rPr lang="en-US" sz="2800" b="1" dirty="0" err="1">
                <a:latin typeface="Times New Roman"/>
                <a:ea typeface="Calibri"/>
                <a:cs typeface="Times New Roman"/>
              </a:rPr>
              <a:t>Hoạt</a:t>
            </a:r>
            <a:r>
              <a:rPr lang="en-US" sz="2800" b="1" dirty="0">
                <a:latin typeface="Times New Roman"/>
                <a:ea typeface="Calibri"/>
                <a:cs typeface="Times New Roman"/>
              </a:rPr>
              <a:t> </a:t>
            </a:r>
            <a:r>
              <a:rPr lang="en-US" sz="2800" b="1" dirty="0" err="1">
                <a:latin typeface="Times New Roman"/>
                <a:ea typeface="Calibri"/>
                <a:cs typeface="Times New Roman"/>
              </a:rPr>
              <a:t>động</a:t>
            </a:r>
            <a:r>
              <a:rPr lang="en-US" sz="2800" b="1" dirty="0">
                <a:latin typeface="Times New Roman"/>
                <a:ea typeface="Calibri"/>
                <a:cs typeface="Times New Roman"/>
              </a:rPr>
              <a:t> 2</a:t>
            </a:r>
            <a:r>
              <a:rPr lang="vi-VN" sz="2800" b="1" dirty="0">
                <a:latin typeface="Times New Roman"/>
                <a:ea typeface="Calibri"/>
                <a:cs typeface="Times New Roman"/>
              </a:rPr>
              <a:t>: </a:t>
            </a:r>
            <a:r>
              <a:rPr lang="en-SG" sz="2800" b="1" dirty="0" err="1">
                <a:solidFill>
                  <a:srgbClr val="FF0000"/>
                </a:solidFill>
                <a:latin typeface="Times New Roman"/>
                <a:ea typeface="Calibri"/>
                <a:cs typeface="Times New Roman"/>
              </a:rPr>
              <a:t>Thực</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hiện</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kế</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hoạch</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khảo</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sát</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hứng</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thú</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nghề</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nghiệp</a:t>
            </a:r>
            <a:r>
              <a:rPr lang="en-SG" sz="2800" b="1" dirty="0">
                <a:solidFill>
                  <a:srgbClr val="FF0000"/>
                </a:solidFill>
                <a:latin typeface="Times New Roman"/>
                <a:ea typeface="Calibri"/>
                <a:cs typeface="Times New Roman"/>
              </a:rPr>
              <a:t> ( </a:t>
            </a:r>
            <a:r>
              <a:rPr lang="en-SG" sz="2800" b="1" dirty="0" err="1">
                <a:solidFill>
                  <a:srgbClr val="FF0000"/>
                </a:solidFill>
                <a:latin typeface="Times New Roman"/>
                <a:ea typeface="Calibri"/>
                <a:cs typeface="Times New Roman"/>
              </a:rPr>
              <a:t>thực</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hiện</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ngoài</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giờ</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trên</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lớp</a:t>
            </a:r>
            <a:r>
              <a:rPr lang="en-SG" sz="2800" b="1" dirty="0">
                <a:solidFill>
                  <a:srgbClr val="FF0000"/>
                </a:solidFill>
                <a:latin typeface="Times New Roman"/>
                <a:ea typeface="Calibri"/>
                <a:cs typeface="Times New Roman"/>
              </a:rPr>
              <a:t>)</a:t>
            </a:r>
            <a:endParaRPr lang="en-US" sz="2800" dirty="0">
              <a:solidFill>
                <a:srgbClr val="FF0000"/>
              </a:solidFill>
              <a:effectLst/>
              <a:latin typeface="Times New Roman"/>
              <a:ea typeface="Calibri"/>
              <a:cs typeface="Times New Roman"/>
            </a:endParaRPr>
          </a:p>
        </p:txBody>
      </p:sp>
      <p:sp>
        <p:nvSpPr>
          <p:cNvPr id="4" name="Rectangle 3"/>
          <p:cNvSpPr/>
          <p:nvPr/>
        </p:nvSpPr>
        <p:spPr>
          <a:xfrm>
            <a:off x="456843" y="1744719"/>
            <a:ext cx="8014566"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456843" y="2289003"/>
            <a:ext cx="8363629" cy="2246769"/>
          </a:xfrm>
          <a:prstGeom prst="rect">
            <a:avLst/>
          </a:prstGeom>
        </p:spPr>
        <p:txBody>
          <a:bodyPr wrap="square">
            <a:spAutoFit/>
          </a:bodyPr>
          <a:lstStyle/>
          <a:p>
            <a:r>
              <a:rPr lang="en-US" sz="2000" b="1" dirty="0">
                <a:latin typeface="Times New Roman" pitchFamily="18" charset="0"/>
                <a:ea typeface="Tahoma" pitchFamily="34" charset="0"/>
                <a:cs typeface="Times New Roman" pitchFamily="18" charset="0"/>
              </a:rPr>
              <a:t>PHIẾU KHẢO SÁT VỀ HỨNG THÚ NGHỀ NGHIỆP CỦA HS THCS</a:t>
            </a:r>
          </a:p>
          <a:p>
            <a:r>
              <a:rPr lang="en-US" sz="2000" b="1" dirty="0">
                <a:latin typeface="Times New Roman" pitchFamily="18" charset="0"/>
                <a:ea typeface="Tahoma" pitchFamily="34" charset="0"/>
                <a:cs typeface="Times New Roman" pitchFamily="18" charset="0"/>
              </a:rPr>
              <a:t>( </a:t>
            </a:r>
            <a:r>
              <a:rPr lang="en-US" sz="2000" b="1" dirty="0" err="1">
                <a:latin typeface="Times New Roman" pitchFamily="18" charset="0"/>
                <a:ea typeface="Tahoma" pitchFamily="34" charset="0"/>
                <a:cs typeface="Times New Roman" pitchFamily="18" charset="0"/>
              </a:rPr>
              <a:t>Phiếu</a:t>
            </a:r>
            <a:r>
              <a:rPr lang="en-US" sz="2000" b="1" dirty="0">
                <a:latin typeface="Times New Roman" pitchFamily="18" charset="0"/>
                <a:ea typeface="Tahoma" pitchFamily="34" charset="0"/>
                <a:cs typeface="Times New Roman" pitchFamily="18" charset="0"/>
              </a:rPr>
              <a:t> </a:t>
            </a:r>
            <a:r>
              <a:rPr lang="en-US" sz="2000" b="1" dirty="0" err="1">
                <a:latin typeface="Times New Roman" pitchFamily="18" charset="0"/>
                <a:ea typeface="Tahoma" pitchFamily="34" charset="0"/>
                <a:cs typeface="Times New Roman" pitchFamily="18" charset="0"/>
              </a:rPr>
              <a:t>hỏi</a:t>
            </a:r>
            <a:r>
              <a:rPr lang="en-US" sz="2000" b="1" dirty="0">
                <a:latin typeface="Times New Roman" pitchFamily="18" charset="0"/>
                <a:ea typeface="Tahoma" pitchFamily="34" charset="0"/>
                <a:cs typeface="Times New Roman" pitchFamily="18" charset="0"/>
              </a:rPr>
              <a:t> 2)</a:t>
            </a:r>
            <a:endParaRPr lang="en-US" sz="2000" dirty="0">
              <a:latin typeface="Times New Roman" pitchFamily="18" charset="0"/>
              <a:ea typeface="Tahoma" pitchFamily="34" charset="0"/>
              <a:cs typeface="Times New Roman" pitchFamily="18" charset="0"/>
            </a:endParaRPr>
          </a:p>
          <a:p>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1: </a:t>
            </a:r>
            <a:r>
              <a:rPr lang="en-US" sz="2000" dirty="0" err="1">
                <a:latin typeface="Times New Roman" pitchFamily="18" charset="0"/>
                <a:cs typeface="Times New Roman" pitchFamily="18" charset="0"/>
              </a:rPr>
              <a:t>Bạn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a:t>
            </a:r>
          </a:p>
          <a:p>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2: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nghĩa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thân</a:t>
            </a:r>
            <a:r>
              <a:rPr lang="en-US" sz="2000" dirty="0">
                <a:latin typeface="Times New Roman" pitchFamily="18" charset="0"/>
                <a:cs typeface="Times New Roman" pitchFamily="18" charset="0"/>
              </a:rPr>
              <a:t>?</a:t>
            </a:r>
          </a:p>
          <a:p>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3: </a:t>
            </a:r>
            <a:r>
              <a:rPr lang="en-US" sz="2000" dirty="0" err="1">
                <a:latin typeface="Times New Roman" pitchFamily="18" charset="0"/>
                <a:cs typeface="Times New Roman" pitchFamily="18" charset="0"/>
              </a:rPr>
              <a:t>Lí</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nghĩa</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3985917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a:solidFill>
                  <a:srgbClr val="118C3B"/>
                </a:solidFill>
                <a:latin typeface="UVN Bach Dang Nang" pitchFamily="18" charset="0"/>
              </a:rPr>
              <a:t>1</a:t>
            </a:r>
          </a:p>
        </p:txBody>
      </p:sp>
      <p:sp>
        <p:nvSpPr>
          <p:cNvPr id="13" name="TextBox 12"/>
          <p:cNvSpPr txBox="1"/>
          <p:nvPr/>
        </p:nvSpPr>
        <p:spPr>
          <a:xfrm>
            <a:off x="1115616" y="267494"/>
            <a:ext cx="6806119" cy="523220"/>
          </a:xfrm>
          <a:prstGeom prst="rect">
            <a:avLst/>
          </a:prstGeom>
          <a:noFill/>
        </p:spPr>
        <p:txBody>
          <a:bodyPr wrap="square" rtlCol="0">
            <a:spAutoFit/>
          </a:bodyPr>
          <a:lstStyle/>
          <a:p>
            <a:r>
              <a:rPr lang="vi-VN" sz="2800" b="1" dirty="0">
                <a:solidFill>
                  <a:srgbClr val="002060"/>
                </a:solidFill>
                <a:latin typeface="Times New Roman" panose="02020603050405020304" pitchFamily="18" charset="0"/>
                <a:cs typeface="Times New Roman" panose="02020603050405020304" pitchFamily="18" charset="0"/>
              </a:rPr>
              <a:t>HỨNG THÚ NGHỀ NGHIỆP  </a:t>
            </a:r>
            <a:r>
              <a:rPr lang="en-US" sz="2800" b="1" dirty="0">
                <a:solidFill>
                  <a:srgbClr val="002060"/>
                </a:solidFill>
                <a:latin typeface="Times New Roman" panose="02020603050405020304" pitchFamily="18" charset="0"/>
                <a:cs typeface="Times New Roman" panose="02020603050405020304" pitchFamily="18" charset="0"/>
              </a:rPr>
              <a:t>                                </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23438" y="826714"/>
            <a:ext cx="8640960" cy="983283"/>
          </a:xfrm>
          <a:prstGeom prst="rect">
            <a:avLst/>
          </a:prstGeom>
        </p:spPr>
        <p:txBody>
          <a:bodyPr wrap="square">
            <a:spAutoFit/>
          </a:bodyPr>
          <a:lstStyle/>
          <a:p>
            <a:pPr algn="just">
              <a:lnSpc>
                <a:spcPct val="107000"/>
              </a:lnSpc>
              <a:spcAft>
                <a:spcPts val="0"/>
              </a:spcAft>
            </a:pPr>
            <a:r>
              <a:rPr lang="en-US" sz="2800" b="1" dirty="0" err="1">
                <a:latin typeface="Times New Roman"/>
                <a:ea typeface="Calibri"/>
                <a:cs typeface="Times New Roman"/>
              </a:rPr>
              <a:t>Hoạt</a:t>
            </a:r>
            <a:r>
              <a:rPr lang="en-US" sz="2800" b="1" dirty="0">
                <a:latin typeface="Times New Roman"/>
                <a:ea typeface="Calibri"/>
                <a:cs typeface="Times New Roman"/>
              </a:rPr>
              <a:t> </a:t>
            </a:r>
            <a:r>
              <a:rPr lang="en-US" sz="2800" b="1" dirty="0" err="1">
                <a:latin typeface="Times New Roman"/>
                <a:ea typeface="Calibri"/>
                <a:cs typeface="Times New Roman"/>
              </a:rPr>
              <a:t>động</a:t>
            </a:r>
            <a:r>
              <a:rPr lang="en-US" sz="2800" b="1" dirty="0">
                <a:latin typeface="Times New Roman"/>
                <a:ea typeface="Calibri"/>
                <a:cs typeface="Times New Roman"/>
              </a:rPr>
              <a:t> 2</a:t>
            </a:r>
            <a:r>
              <a:rPr lang="vi-VN" sz="2800" b="1" dirty="0">
                <a:latin typeface="Times New Roman"/>
                <a:ea typeface="Calibri"/>
                <a:cs typeface="Times New Roman"/>
              </a:rPr>
              <a:t>: </a:t>
            </a:r>
            <a:r>
              <a:rPr lang="en-SG" sz="2800" b="1" dirty="0" err="1">
                <a:solidFill>
                  <a:srgbClr val="FF0000"/>
                </a:solidFill>
                <a:latin typeface="Times New Roman"/>
                <a:ea typeface="Calibri"/>
                <a:cs typeface="Times New Roman"/>
              </a:rPr>
              <a:t>Thực</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hiện</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kế</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hoạch</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khảo</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sát</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hứng</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thú</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nghề</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nghiệp</a:t>
            </a:r>
            <a:r>
              <a:rPr lang="en-SG" sz="2800" b="1" dirty="0">
                <a:solidFill>
                  <a:srgbClr val="FF0000"/>
                </a:solidFill>
                <a:latin typeface="Times New Roman"/>
                <a:ea typeface="Calibri"/>
                <a:cs typeface="Times New Roman"/>
              </a:rPr>
              <a:t> ( </a:t>
            </a:r>
            <a:r>
              <a:rPr lang="en-SG" sz="2800" b="1" dirty="0" err="1">
                <a:solidFill>
                  <a:srgbClr val="FF0000"/>
                </a:solidFill>
                <a:latin typeface="Times New Roman"/>
                <a:ea typeface="Calibri"/>
                <a:cs typeface="Times New Roman"/>
              </a:rPr>
              <a:t>thực</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hiện</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ngoài</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giờ</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trên</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lớp</a:t>
            </a:r>
            <a:r>
              <a:rPr lang="en-SG" sz="2800" b="1" dirty="0">
                <a:solidFill>
                  <a:srgbClr val="FF0000"/>
                </a:solidFill>
                <a:latin typeface="Times New Roman"/>
                <a:ea typeface="Calibri"/>
                <a:cs typeface="Times New Roman"/>
              </a:rPr>
              <a:t>)</a:t>
            </a:r>
            <a:endParaRPr lang="en-US" sz="2800" dirty="0">
              <a:solidFill>
                <a:srgbClr val="FF0000"/>
              </a:solidFill>
              <a:effectLst/>
              <a:latin typeface="Times New Roman"/>
              <a:ea typeface="Calibri"/>
              <a:cs typeface="Times New Roman"/>
            </a:endParaRPr>
          </a:p>
        </p:txBody>
      </p:sp>
      <p:sp>
        <p:nvSpPr>
          <p:cNvPr id="4" name="Rectangle 3"/>
          <p:cNvSpPr/>
          <p:nvPr/>
        </p:nvSpPr>
        <p:spPr>
          <a:xfrm>
            <a:off x="456843" y="1744719"/>
            <a:ext cx="4008661"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1115616" y="2387084"/>
            <a:ext cx="2520280" cy="461665"/>
          </a:xfrm>
          <a:prstGeom prst="rect">
            <a:avLst/>
          </a:prstGeom>
        </p:spPr>
        <p:txBody>
          <a:bodyPr wrap="square">
            <a:spAutoFit/>
          </a:bodyPr>
          <a:lstStyle/>
          <a:p>
            <a:r>
              <a:rPr lang="en-US" sz="2400" dirty="0">
                <a:latin typeface="Times New Roman" pitchFamily="18" charset="0"/>
                <a:cs typeface="Times New Roman" pitchFamily="18" charset="0"/>
              </a:rPr>
              <a:t>1. </a:t>
            </a:r>
            <a:r>
              <a:rPr lang="en-US" sz="2400" dirty="0" err="1">
                <a:latin typeface="Times New Roman" pitchFamily="18" charset="0"/>
                <a:cs typeface="Times New Roman" pitchFamily="18" charset="0"/>
              </a:rPr>
              <a:t>Phiếu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endParaRPr lang="en-US" sz="2400" dirty="0">
              <a:latin typeface="Times New Roman" pitchFamily="18" charset="0"/>
              <a:cs typeface="Times New Roman" pitchFamily="18" charset="0"/>
            </a:endParaRPr>
          </a:p>
        </p:txBody>
      </p:sp>
      <p:sp>
        <p:nvSpPr>
          <p:cNvPr id="7" name="Rectangle 6"/>
          <p:cNvSpPr/>
          <p:nvPr/>
        </p:nvSpPr>
        <p:spPr>
          <a:xfrm>
            <a:off x="1115616" y="3003798"/>
            <a:ext cx="2904962" cy="461665"/>
          </a:xfrm>
          <a:prstGeom prst="rect">
            <a:avLst/>
          </a:prstGeom>
        </p:spPr>
        <p:txBody>
          <a:bodyPr wrap="none">
            <a:spAutoFit/>
          </a:bodyPr>
          <a:lstStyle/>
          <a:p>
            <a:r>
              <a:rPr lang="en-US" sz="2400" dirty="0">
                <a:latin typeface="Times New Roman" pitchFamily="18" charset="0"/>
                <a:cs typeface="Times New Roman" pitchFamily="18" charset="0"/>
              </a:rPr>
              <a:t>2. </a:t>
            </a:r>
            <a:r>
              <a:rPr lang="en-US" sz="2400" dirty="0" err="1">
                <a:latin typeface="Times New Roman" pitchFamily="18" charset="0"/>
                <a:cs typeface="Times New Roman" pitchFamily="18" charset="0"/>
              </a:rPr>
              <a:t>Phỏng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812719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3" grpId="0"/>
      <p:bldP spid="4"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a:solidFill>
                  <a:srgbClr val="118C3B"/>
                </a:solidFill>
                <a:latin typeface="UVN Bach Dang Nang" pitchFamily="18" charset="0"/>
              </a:rPr>
              <a:t>1</a:t>
            </a:r>
          </a:p>
        </p:txBody>
      </p:sp>
      <p:sp>
        <p:nvSpPr>
          <p:cNvPr id="13" name="TextBox 12"/>
          <p:cNvSpPr txBox="1"/>
          <p:nvPr/>
        </p:nvSpPr>
        <p:spPr>
          <a:xfrm>
            <a:off x="1115616" y="267494"/>
            <a:ext cx="6806119" cy="523220"/>
          </a:xfrm>
          <a:prstGeom prst="rect">
            <a:avLst/>
          </a:prstGeom>
          <a:noFill/>
        </p:spPr>
        <p:txBody>
          <a:bodyPr wrap="square" rtlCol="0">
            <a:spAutoFit/>
          </a:bodyPr>
          <a:lstStyle/>
          <a:p>
            <a:r>
              <a:rPr lang="vi-VN" sz="2800" b="1" dirty="0">
                <a:solidFill>
                  <a:srgbClr val="002060"/>
                </a:solidFill>
                <a:latin typeface="Times New Roman" panose="02020603050405020304" pitchFamily="18" charset="0"/>
                <a:cs typeface="Times New Roman" panose="02020603050405020304" pitchFamily="18" charset="0"/>
              </a:rPr>
              <a:t>HỨNG THÚ NGHỀ NGHIỆP  </a:t>
            </a:r>
            <a:r>
              <a:rPr lang="en-US" sz="2800" b="1" dirty="0">
                <a:solidFill>
                  <a:srgbClr val="002060"/>
                </a:solidFill>
                <a:latin typeface="Times New Roman" panose="02020603050405020304" pitchFamily="18" charset="0"/>
                <a:cs typeface="Times New Roman" panose="02020603050405020304" pitchFamily="18" charset="0"/>
              </a:rPr>
              <a:t>                                </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23438" y="826714"/>
            <a:ext cx="8640960" cy="983283"/>
          </a:xfrm>
          <a:prstGeom prst="rect">
            <a:avLst/>
          </a:prstGeom>
        </p:spPr>
        <p:txBody>
          <a:bodyPr wrap="square">
            <a:spAutoFit/>
          </a:bodyPr>
          <a:lstStyle/>
          <a:p>
            <a:pPr algn="just">
              <a:lnSpc>
                <a:spcPct val="107000"/>
              </a:lnSpc>
              <a:spcAft>
                <a:spcPts val="0"/>
              </a:spcAft>
            </a:pPr>
            <a:r>
              <a:rPr lang="en-US" sz="2800" b="1" dirty="0" err="1">
                <a:latin typeface="Times New Roman"/>
                <a:ea typeface="Calibri"/>
                <a:cs typeface="Times New Roman"/>
              </a:rPr>
              <a:t>Hoạt</a:t>
            </a:r>
            <a:r>
              <a:rPr lang="en-US" sz="2800" b="1" dirty="0">
                <a:latin typeface="Times New Roman"/>
                <a:ea typeface="Calibri"/>
                <a:cs typeface="Times New Roman"/>
              </a:rPr>
              <a:t> </a:t>
            </a:r>
            <a:r>
              <a:rPr lang="en-US" sz="2800" b="1" dirty="0" err="1">
                <a:latin typeface="Times New Roman"/>
                <a:ea typeface="Calibri"/>
                <a:cs typeface="Times New Roman"/>
              </a:rPr>
              <a:t>động</a:t>
            </a:r>
            <a:r>
              <a:rPr lang="en-US" sz="2800" b="1" dirty="0">
                <a:latin typeface="Times New Roman"/>
                <a:ea typeface="Calibri"/>
                <a:cs typeface="Times New Roman"/>
              </a:rPr>
              <a:t> 2</a:t>
            </a:r>
            <a:r>
              <a:rPr lang="vi-VN" sz="2800" b="1" dirty="0">
                <a:latin typeface="Times New Roman"/>
                <a:ea typeface="Calibri"/>
                <a:cs typeface="Times New Roman"/>
              </a:rPr>
              <a:t>: </a:t>
            </a:r>
            <a:r>
              <a:rPr lang="en-SG" sz="2800" b="1" dirty="0" err="1">
                <a:solidFill>
                  <a:srgbClr val="FF0000"/>
                </a:solidFill>
                <a:latin typeface="Times New Roman"/>
                <a:ea typeface="Calibri"/>
                <a:cs typeface="Times New Roman"/>
              </a:rPr>
              <a:t>Thực</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hiện</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kế</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hoạch</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khảo</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sát</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hứng</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thú</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nghề</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nghiệp</a:t>
            </a:r>
            <a:r>
              <a:rPr lang="en-SG" sz="2800" b="1" dirty="0">
                <a:solidFill>
                  <a:srgbClr val="FF0000"/>
                </a:solidFill>
                <a:latin typeface="Times New Roman"/>
                <a:ea typeface="Calibri"/>
                <a:cs typeface="Times New Roman"/>
              </a:rPr>
              <a:t> ( </a:t>
            </a:r>
            <a:r>
              <a:rPr lang="en-SG" sz="2800" b="1" dirty="0" err="1">
                <a:solidFill>
                  <a:srgbClr val="FF0000"/>
                </a:solidFill>
                <a:latin typeface="Times New Roman"/>
                <a:ea typeface="Calibri"/>
                <a:cs typeface="Times New Roman"/>
              </a:rPr>
              <a:t>thực</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hiện</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ngoài</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giờ</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trên</a:t>
            </a:r>
            <a:r>
              <a:rPr lang="en-SG" sz="2800" b="1" dirty="0">
                <a:solidFill>
                  <a:srgbClr val="FF0000"/>
                </a:solidFill>
                <a:latin typeface="Times New Roman"/>
                <a:ea typeface="Calibri"/>
                <a:cs typeface="Times New Roman"/>
              </a:rPr>
              <a:t> </a:t>
            </a:r>
            <a:r>
              <a:rPr lang="en-SG" sz="2800" b="1" dirty="0" err="1">
                <a:solidFill>
                  <a:srgbClr val="FF0000"/>
                </a:solidFill>
                <a:latin typeface="Times New Roman"/>
                <a:ea typeface="Calibri"/>
                <a:cs typeface="Times New Roman"/>
              </a:rPr>
              <a:t>lớp</a:t>
            </a:r>
            <a:r>
              <a:rPr lang="en-SG" sz="2800" b="1" dirty="0">
                <a:solidFill>
                  <a:srgbClr val="FF0000"/>
                </a:solidFill>
                <a:latin typeface="Times New Roman"/>
                <a:ea typeface="Calibri"/>
                <a:cs typeface="Times New Roman"/>
              </a:rPr>
              <a:t>)</a:t>
            </a:r>
            <a:endParaRPr lang="en-US" sz="2800" dirty="0">
              <a:solidFill>
                <a:srgbClr val="FF0000"/>
              </a:solidFill>
              <a:effectLst/>
              <a:latin typeface="Times New Roman"/>
              <a:ea typeface="Calibri"/>
              <a:cs typeface="Times New Roman"/>
            </a:endParaRPr>
          </a:p>
        </p:txBody>
      </p:sp>
      <p:sp>
        <p:nvSpPr>
          <p:cNvPr id="4" name="Rectangle 3"/>
          <p:cNvSpPr/>
          <p:nvPr/>
        </p:nvSpPr>
        <p:spPr>
          <a:xfrm>
            <a:off x="456843" y="1744719"/>
            <a:ext cx="3557384"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563995" y="2226246"/>
            <a:ext cx="8218267" cy="2215991"/>
          </a:xfrm>
          <a:prstGeom prst="rect">
            <a:avLst/>
          </a:prstGeom>
        </p:spPr>
        <p:txBody>
          <a:bodyPr wrap="square">
            <a:spAutoFit/>
          </a:bodyPr>
          <a:lstStyle/>
          <a:p>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Lưu</a:t>
            </a:r>
            <a:r>
              <a:rPr lang="en-SG" sz="2300" dirty="0">
                <a:latin typeface="Times New Roman" pitchFamily="18" charset="0"/>
                <a:cs typeface="Times New Roman" pitchFamily="18" charset="0"/>
              </a:rPr>
              <a:t> ý </a:t>
            </a:r>
            <a:r>
              <a:rPr lang="en-SG" sz="2300" dirty="0" err="1">
                <a:latin typeface="Times New Roman" pitchFamily="18" charset="0"/>
                <a:cs typeface="Times New Roman" pitchFamily="18" charset="0"/>
              </a:rPr>
              <a:t>các</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nhóm</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phải</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làm</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rõ</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được</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các</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vấn</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đề</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sau</a:t>
            </a:r>
            <a:r>
              <a:rPr lang="en-SG" sz="2300" dirty="0">
                <a:latin typeface="Times New Roman" pitchFamily="18" charset="0"/>
                <a:cs typeface="Times New Roman" pitchFamily="18" charset="0"/>
              </a:rPr>
              <a:t>:</a:t>
            </a:r>
          </a:p>
          <a:p>
            <a:r>
              <a:rPr lang="en-SG" sz="2300" dirty="0">
                <a:latin typeface="Times New Roman" pitchFamily="18" charset="0"/>
                <a:cs typeface="Times New Roman" pitchFamily="18" charset="0"/>
              </a:rPr>
              <a:t>     * HS </a:t>
            </a:r>
            <a:r>
              <a:rPr lang="en-SG" sz="2300" dirty="0" err="1">
                <a:latin typeface="Times New Roman" pitchFamily="18" charset="0"/>
                <a:cs typeface="Times New Roman" pitchFamily="18" charset="0"/>
              </a:rPr>
              <a:t>trong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trường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hứng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thú</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với</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những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nghề</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nào</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trong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xã</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hội</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hiện</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đại</a:t>
            </a:r>
            <a:r>
              <a:rPr lang="en-SG" sz="2300" dirty="0">
                <a:latin typeface="Times New Roman" pitchFamily="18" charset="0"/>
                <a:cs typeface="Times New Roman" pitchFamily="18" charset="0"/>
              </a:rPr>
              <a:t>? </a:t>
            </a:r>
            <a:endParaRPr lang="en-US" sz="2300" dirty="0">
              <a:latin typeface="Times New Roman" pitchFamily="18" charset="0"/>
              <a:cs typeface="Times New Roman" pitchFamily="18" charset="0"/>
            </a:endParaRPr>
          </a:p>
          <a:p>
            <a:r>
              <a:rPr lang="en-SG" sz="2300" dirty="0">
                <a:latin typeface="Times New Roman" pitchFamily="18" charset="0"/>
                <a:cs typeface="Times New Roman" pitchFamily="18" charset="0"/>
              </a:rPr>
              <a:t>     * </a:t>
            </a:r>
            <a:r>
              <a:rPr lang="en-SG" sz="2300" dirty="0" err="1">
                <a:latin typeface="Times New Roman" pitchFamily="18" charset="0"/>
                <a:cs typeface="Times New Roman" pitchFamily="18" charset="0"/>
              </a:rPr>
              <a:t>Những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nghề</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nào</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được</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nhiều</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học</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sinh</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trong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trường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hứng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thú</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nhất</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Lí</a:t>
            </a:r>
            <a:r>
              <a:rPr lang="en-SG" sz="2300" dirty="0">
                <a:latin typeface="Times New Roman" pitchFamily="18" charset="0"/>
                <a:cs typeface="Times New Roman" pitchFamily="18" charset="0"/>
              </a:rPr>
              <a:t> do </a:t>
            </a:r>
            <a:r>
              <a:rPr lang="en-SG" sz="2300" dirty="0" err="1">
                <a:latin typeface="Times New Roman" pitchFamily="18" charset="0"/>
                <a:cs typeface="Times New Roman" pitchFamily="18" charset="0"/>
              </a:rPr>
              <a:t>khiến</a:t>
            </a:r>
            <a:r>
              <a:rPr lang="en-SG" sz="2300" dirty="0">
                <a:latin typeface="Times New Roman" pitchFamily="18" charset="0"/>
                <a:cs typeface="Times New Roman" pitchFamily="18" charset="0"/>
              </a:rPr>
              <a:t> HS </a:t>
            </a:r>
            <a:r>
              <a:rPr lang="en-SG" sz="2300" dirty="0" err="1">
                <a:latin typeface="Times New Roman" pitchFamily="18" charset="0"/>
                <a:cs typeface="Times New Roman" pitchFamily="18" charset="0"/>
              </a:rPr>
              <a:t>trong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trường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húng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thú</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với</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những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nghề</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đó</a:t>
            </a:r>
            <a:r>
              <a:rPr lang="en-SG" sz="2300" dirty="0">
                <a:latin typeface="Times New Roman" pitchFamily="18" charset="0"/>
                <a:cs typeface="Times New Roman" pitchFamily="18" charset="0"/>
              </a:rPr>
              <a:t>?</a:t>
            </a:r>
            <a:endParaRPr lang="en-US" sz="2300" dirty="0">
              <a:latin typeface="Times New Roman" pitchFamily="18" charset="0"/>
              <a:cs typeface="Times New Roman" pitchFamily="18" charset="0"/>
            </a:endParaRPr>
          </a:p>
          <a:p>
            <a:r>
              <a:rPr lang="en-SG" sz="2300" dirty="0">
                <a:latin typeface="Times New Roman" pitchFamily="18" charset="0"/>
                <a:cs typeface="Times New Roman" pitchFamily="18" charset="0"/>
              </a:rPr>
              <a:t>     * </a:t>
            </a:r>
            <a:r>
              <a:rPr lang="en-SG" sz="2300" dirty="0" err="1">
                <a:latin typeface="Times New Roman" pitchFamily="18" charset="0"/>
                <a:cs typeface="Times New Roman" pitchFamily="18" charset="0"/>
              </a:rPr>
              <a:t>Những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nghề</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nào</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được</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ít</a:t>
            </a:r>
            <a:r>
              <a:rPr lang="en-SG" sz="2300" dirty="0">
                <a:latin typeface="Times New Roman" pitchFamily="18" charset="0"/>
                <a:cs typeface="Times New Roman" pitchFamily="18" charset="0"/>
              </a:rPr>
              <a:t> HS </a:t>
            </a:r>
            <a:r>
              <a:rPr lang="en-SG" sz="2300" dirty="0" err="1">
                <a:latin typeface="Times New Roman" pitchFamily="18" charset="0"/>
                <a:cs typeface="Times New Roman" pitchFamily="18" charset="0"/>
              </a:rPr>
              <a:t>hứng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thú</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Lí</a:t>
            </a:r>
            <a:r>
              <a:rPr lang="en-SG" sz="2300" dirty="0">
                <a:latin typeface="Times New Roman" pitchFamily="18" charset="0"/>
                <a:cs typeface="Times New Roman" pitchFamily="18" charset="0"/>
              </a:rPr>
              <a:t> do?</a:t>
            </a: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2414876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object 5">
            <a:extLst>
              <a:ext uri="{FF2B5EF4-FFF2-40B4-BE49-F238E27FC236}">
                <a16:creationId xmlns:a16="http://schemas.microsoft.com/office/drawing/2014/main" id="{5825A146-60FA-0CEC-ED8D-F877E9393439}"/>
              </a:ext>
            </a:extLst>
          </p:cNvPr>
          <p:cNvGrpSpPr>
            <a:grpSpLocks/>
          </p:cNvGrpSpPr>
          <p:nvPr/>
        </p:nvGrpSpPr>
        <p:grpSpPr bwMode="auto">
          <a:xfrm>
            <a:off x="321302" y="800192"/>
            <a:ext cx="8470106" cy="4003805"/>
            <a:chOff x="449580" y="2241804"/>
            <a:chExt cx="11293475" cy="3937000"/>
          </a:xfrm>
        </p:grpSpPr>
        <p:sp>
          <p:nvSpPr>
            <p:cNvPr id="18442" name="object 6">
              <a:extLst>
                <a:ext uri="{FF2B5EF4-FFF2-40B4-BE49-F238E27FC236}">
                  <a16:creationId xmlns:a16="http://schemas.microsoft.com/office/drawing/2014/main" id="{B431E138-2922-031C-98D2-C523E0C54906}"/>
                </a:ext>
              </a:extLst>
            </p:cNvPr>
            <p:cNvSpPr>
              <a:spLocks/>
            </p:cNvSpPr>
            <p:nvPr/>
          </p:nvSpPr>
          <p:spPr bwMode="auto">
            <a:xfrm>
              <a:off x="816864" y="2241804"/>
              <a:ext cx="10871200" cy="3511550"/>
            </a:xfrm>
            <a:custGeom>
              <a:avLst/>
              <a:gdLst>
                <a:gd name="T0" fmla="*/ 10870692 w 10871200"/>
                <a:gd name="T1" fmla="*/ 0 h 3511550"/>
                <a:gd name="T2" fmla="*/ 0 w 10871200"/>
                <a:gd name="T3" fmla="*/ 0 h 3511550"/>
                <a:gd name="T4" fmla="*/ 0 w 10871200"/>
                <a:gd name="T5" fmla="*/ 3511296 h 3511550"/>
                <a:gd name="T6" fmla="*/ 10870692 w 10871200"/>
                <a:gd name="T7" fmla="*/ 3511296 h 3511550"/>
                <a:gd name="T8" fmla="*/ 10870692 w 10871200"/>
                <a:gd name="T9" fmla="*/ 0 h 3511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71200" h="3511550">
                  <a:moveTo>
                    <a:pt x="10870692" y="0"/>
                  </a:moveTo>
                  <a:lnTo>
                    <a:pt x="0" y="0"/>
                  </a:lnTo>
                  <a:lnTo>
                    <a:pt x="0" y="3511296"/>
                  </a:lnTo>
                  <a:lnTo>
                    <a:pt x="10870692" y="3511296"/>
                  </a:lnTo>
                  <a:lnTo>
                    <a:pt x="10870692" y="0"/>
                  </a:lnTo>
                  <a:close/>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685800" eaLnBrk="0" fontAlgn="base" hangingPunct="0">
                <a:spcBef>
                  <a:spcPct val="0"/>
                </a:spcBef>
                <a:spcAft>
                  <a:spcPct val="0"/>
                </a:spcAft>
                <a:defRPr/>
              </a:pPr>
              <a:endParaRPr lang="vi-VN" sz="1400">
                <a:solidFill>
                  <a:prstClr val="black"/>
                </a:solidFill>
                <a:latin typeface="Calibri" panose="020F0502020204030204" pitchFamily="34" charset="0"/>
              </a:endParaRPr>
            </a:p>
          </p:txBody>
        </p:sp>
        <p:pic>
          <p:nvPicPr>
            <p:cNvPr id="18443" name="object 7">
              <a:extLst>
                <a:ext uri="{FF2B5EF4-FFF2-40B4-BE49-F238E27FC236}">
                  <a16:creationId xmlns:a16="http://schemas.microsoft.com/office/drawing/2014/main" id="{1575AF3D-B069-5FC6-17B0-FA6AF2A32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34" y="5764072"/>
              <a:ext cx="10836036" cy="29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object 8">
              <a:extLst>
                <a:ext uri="{FF2B5EF4-FFF2-40B4-BE49-F238E27FC236}">
                  <a16:creationId xmlns:a16="http://schemas.microsoft.com/office/drawing/2014/main" id="{B852A902-3991-FE6A-7BAF-B39433B915C8}"/>
                </a:ext>
              </a:extLst>
            </p:cNvPr>
            <p:cNvSpPr>
              <a:spLocks/>
            </p:cNvSpPr>
            <p:nvPr/>
          </p:nvSpPr>
          <p:spPr bwMode="auto">
            <a:xfrm>
              <a:off x="449580" y="2683764"/>
              <a:ext cx="2409825" cy="3495040"/>
            </a:xfrm>
            <a:custGeom>
              <a:avLst/>
              <a:gdLst>
                <a:gd name="T0" fmla="*/ 0 w 2409825"/>
                <a:gd name="T1" fmla="*/ 0 h 3495040"/>
                <a:gd name="T2" fmla="*/ 0 w 2409825"/>
                <a:gd name="T3" fmla="*/ 2670429 h 3495040"/>
                <a:gd name="T4" fmla="*/ 1262 w 2409825"/>
                <a:gd name="T5" fmla="*/ 2729221 h 3495040"/>
                <a:gd name="T6" fmla="*/ 4993 w 2409825"/>
                <a:gd name="T7" fmla="*/ 2786907 h 3495040"/>
                <a:gd name="T8" fmla="*/ 11107 w 2409825"/>
                <a:gd name="T9" fmla="*/ 2843347 h 3495040"/>
                <a:gd name="T10" fmla="*/ 19518 w 2409825"/>
                <a:gd name="T11" fmla="*/ 2898401 h 3495040"/>
                <a:gd name="T12" fmla="*/ 30141 w 2409825"/>
                <a:gd name="T13" fmla="*/ 2951929 h 3495040"/>
                <a:gd name="T14" fmla="*/ 42891 w 2409825"/>
                <a:gd name="T15" fmla="*/ 3003789 h 3495040"/>
                <a:gd name="T16" fmla="*/ 57680 w 2409825"/>
                <a:gd name="T17" fmla="*/ 3053843 h 3495040"/>
                <a:gd name="T18" fmla="*/ 74425 w 2409825"/>
                <a:gd name="T19" fmla="*/ 3101949 h 3495040"/>
                <a:gd name="T20" fmla="*/ 93040 w 2409825"/>
                <a:gd name="T21" fmla="*/ 3147968 h 3495040"/>
                <a:gd name="T22" fmla="*/ 113438 w 2409825"/>
                <a:gd name="T23" fmla="*/ 3191760 h 3495040"/>
                <a:gd name="T24" fmla="*/ 135535 w 2409825"/>
                <a:gd name="T25" fmla="*/ 3233183 h 3495040"/>
                <a:gd name="T26" fmla="*/ 159245 w 2409825"/>
                <a:gd name="T27" fmla="*/ 3272099 h 3495040"/>
                <a:gd name="T28" fmla="*/ 184483 w 2409825"/>
                <a:gd name="T29" fmla="*/ 3308366 h 3495040"/>
                <a:gd name="T30" fmla="*/ 211162 w 2409825"/>
                <a:gd name="T31" fmla="*/ 3341844 h 3495040"/>
                <a:gd name="T32" fmla="*/ 239197 w 2409825"/>
                <a:gd name="T33" fmla="*/ 3372394 h 3495040"/>
                <a:gd name="T34" fmla="*/ 268504 w 2409825"/>
                <a:gd name="T35" fmla="*/ 3399875 h 3495040"/>
                <a:gd name="T36" fmla="*/ 298995 w 2409825"/>
                <a:gd name="T37" fmla="*/ 3424147 h 3495040"/>
                <a:gd name="T38" fmla="*/ 363192 w 2409825"/>
                <a:gd name="T39" fmla="*/ 3462501 h 3495040"/>
                <a:gd name="T40" fmla="*/ 431102 w 2409825"/>
                <a:gd name="T41" fmla="*/ 3486337 h 3495040"/>
                <a:gd name="T42" fmla="*/ 502043 w 2409825"/>
                <a:gd name="T43" fmla="*/ 3494532 h 3495040"/>
                <a:gd name="T44" fmla="*/ 1734820 w 2409825"/>
                <a:gd name="T45" fmla="*/ 3494532 h 3495040"/>
                <a:gd name="T46" fmla="*/ 2409444 w 2409825"/>
                <a:gd name="T47" fmla="*/ 1960245 h 3495040"/>
                <a:gd name="T48" fmla="*/ 1734820 w 2409825"/>
                <a:gd name="T49" fmla="*/ 425831 h 3495040"/>
                <a:gd name="T50" fmla="*/ 324180 w 2409825"/>
                <a:gd name="T51" fmla="*/ 425831 h 3495040"/>
                <a:gd name="T52" fmla="*/ 283574 w 2409825"/>
                <a:gd name="T53" fmla="*/ 422507 h 3495040"/>
                <a:gd name="T54" fmla="*/ 244457 w 2409825"/>
                <a:gd name="T55" fmla="*/ 412804 h 3495040"/>
                <a:gd name="T56" fmla="*/ 207135 w 2409825"/>
                <a:gd name="T57" fmla="*/ 397123 h 3495040"/>
                <a:gd name="T58" fmla="*/ 171914 w 2409825"/>
                <a:gd name="T59" fmla="*/ 375868 h 3495040"/>
                <a:gd name="T60" fmla="*/ 139100 w 2409825"/>
                <a:gd name="T61" fmla="*/ 349438 h 3495040"/>
                <a:gd name="T62" fmla="*/ 108999 w 2409825"/>
                <a:gd name="T63" fmla="*/ 318238 h 3495040"/>
                <a:gd name="T64" fmla="*/ 81918 w 2409825"/>
                <a:gd name="T65" fmla="*/ 282668 h 3495040"/>
                <a:gd name="T66" fmla="*/ 58164 w 2409825"/>
                <a:gd name="T67" fmla="*/ 243130 h 3495040"/>
                <a:gd name="T68" fmla="*/ 38041 w 2409825"/>
                <a:gd name="T69" fmla="*/ 200027 h 3495040"/>
                <a:gd name="T70" fmla="*/ 21857 w 2409825"/>
                <a:gd name="T71" fmla="*/ 153760 h 3495040"/>
                <a:gd name="T72" fmla="*/ 9918 w 2409825"/>
                <a:gd name="T73" fmla="*/ 104732 h 3495040"/>
                <a:gd name="T74" fmla="*/ 2530 w 2409825"/>
                <a:gd name="T75" fmla="*/ 53345 h 3495040"/>
                <a:gd name="T76" fmla="*/ 0 w 2409825"/>
                <a:gd name="T77" fmla="*/ 0 h 34950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409825" h="3495040">
                  <a:moveTo>
                    <a:pt x="0" y="0"/>
                  </a:moveTo>
                  <a:lnTo>
                    <a:pt x="0" y="2670429"/>
                  </a:lnTo>
                  <a:lnTo>
                    <a:pt x="1262" y="2729221"/>
                  </a:lnTo>
                  <a:lnTo>
                    <a:pt x="4993" y="2786907"/>
                  </a:lnTo>
                  <a:lnTo>
                    <a:pt x="11107" y="2843347"/>
                  </a:lnTo>
                  <a:lnTo>
                    <a:pt x="19518" y="2898401"/>
                  </a:lnTo>
                  <a:lnTo>
                    <a:pt x="30141" y="2951929"/>
                  </a:lnTo>
                  <a:lnTo>
                    <a:pt x="42891" y="3003789"/>
                  </a:lnTo>
                  <a:lnTo>
                    <a:pt x="57680" y="3053843"/>
                  </a:lnTo>
                  <a:lnTo>
                    <a:pt x="74425" y="3101949"/>
                  </a:lnTo>
                  <a:lnTo>
                    <a:pt x="93040" y="3147968"/>
                  </a:lnTo>
                  <a:lnTo>
                    <a:pt x="113438" y="3191760"/>
                  </a:lnTo>
                  <a:lnTo>
                    <a:pt x="135535" y="3233183"/>
                  </a:lnTo>
                  <a:lnTo>
                    <a:pt x="159245" y="3272099"/>
                  </a:lnTo>
                  <a:lnTo>
                    <a:pt x="184483" y="3308366"/>
                  </a:lnTo>
                  <a:lnTo>
                    <a:pt x="211162" y="3341844"/>
                  </a:lnTo>
                  <a:lnTo>
                    <a:pt x="239197" y="3372394"/>
                  </a:lnTo>
                  <a:lnTo>
                    <a:pt x="268504" y="3399875"/>
                  </a:lnTo>
                  <a:lnTo>
                    <a:pt x="298995" y="3424147"/>
                  </a:lnTo>
                  <a:lnTo>
                    <a:pt x="363192" y="3462501"/>
                  </a:lnTo>
                  <a:lnTo>
                    <a:pt x="431102" y="3486337"/>
                  </a:lnTo>
                  <a:lnTo>
                    <a:pt x="502043" y="3494532"/>
                  </a:lnTo>
                  <a:lnTo>
                    <a:pt x="1734820" y="3494532"/>
                  </a:lnTo>
                  <a:lnTo>
                    <a:pt x="2409444" y="1960245"/>
                  </a:lnTo>
                  <a:lnTo>
                    <a:pt x="1734820" y="425831"/>
                  </a:lnTo>
                  <a:lnTo>
                    <a:pt x="324180" y="425831"/>
                  </a:lnTo>
                  <a:lnTo>
                    <a:pt x="283574" y="422507"/>
                  </a:lnTo>
                  <a:lnTo>
                    <a:pt x="244457" y="412804"/>
                  </a:lnTo>
                  <a:lnTo>
                    <a:pt x="207135" y="397123"/>
                  </a:lnTo>
                  <a:lnTo>
                    <a:pt x="171914" y="375868"/>
                  </a:lnTo>
                  <a:lnTo>
                    <a:pt x="139100" y="349438"/>
                  </a:lnTo>
                  <a:lnTo>
                    <a:pt x="108999" y="318238"/>
                  </a:lnTo>
                  <a:lnTo>
                    <a:pt x="81918" y="282668"/>
                  </a:lnTo>
                  <a:lnTo>
                    <a:pt x="58164" y="243130"/>
                  </a:lnTo>
                  <a:lnTo>
                    <a:pt x="38041" y="200027"/>
                  </a:lnTo>
                  <a:lnTo>
                    <a:pt x="21857" y="153760"/>
                  </a:lnTo>
                  <a:lnTo>
                    <a:pt x="9918" y="104732"/>
                  </a:lnTo>
                  <a:lnTo>
                    <a:pt x="2530" y="53345"/>
                  </a:lnTo>
                  <a:lnTo>
                    <a:pt x="0" y="0"/>
                  </a:lnTo>
                  <a:close/>
                </a:path>
              </a:pathLst>
            </a:custGeom>
            <a:solidFill>
              <a:srgbClr val="E1395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685800" eaLnBrk="0" fontAlgn="base" hangingPunct="0">
                <a:spcBef>
                  <a:spcPct val="0"/>
                </a:spcBef>
                <a:spcAft>
                  <a:spcPct val="0"/>
                </a:spcAft>
                <a:defRPr/>
              </a:pPr>
              <a:endParaRPr lang="vi-VN" sz="1400">
                <a:solidFill>
                  <a:prstClr val="black"/>
                </a:solidFill>
                <a:latin typeface="Calibri" panose="020F0502020204030204" pitchFamily="34" charset="0"/>
              </a:endParaRPr>
            </a:p>
          </p:txBody>
        </p:sp>
        <p:sp>
          <p:nvSpPr>
            <p:cNvPr id="18445" name="object 9">
              <a:extLst>
                <a:ext uri="{FF2B5EF4-FFF2-40B4-BE49-F238E27FC236}">
                  <a16:creationId xmlns:a16="http://schemas.microsoft.com/office/drawing/2014/main" id="{26568C47-C230-5D40-6C8B-83B0D82F3078}"/>
                </a:ext>
              </a:extLst>
            </p:cNvPr>
            <p:cNvSpPr>
              <a:spLocks/>
            </p:cNvSpPr>
            <p:nvPr/>
          </p:nvSpPr>
          <p:spPr bwMode="auto">
            <a:xfrm>
              <a:off x="449580" y="2257044"/>
              <a:ext cx="414655" cy="852169"/>
            </a:xfrm>
            <a:custGeom>
              <a:avLst/>
              <a:gdLst>
                <a:gd name="T0" fmla="*/ 414528 w 414655"/>
                <a:gd name="T1" fmla="*/ 0 h 852169"/>
                <a:gd name="T2" fmla="*/ 324256 w 414655"/>
                <a:gd name="T3" fmla="*/ 0 h 852169"/>
                <a:gd name="T4" fmla="*/ 283642 w 414655"/>
                <a:gd name="T5" fmla="*/ 3325 h 852169"/>
                <a:gd name="T6" fmla="*/ 244516 w 414655"/>
                <a:gd name="T7" fmla="*/ 13034 h 852169"/>
                <a:gd name="T8" fmla="*/ 207185 w 414655"/>
                <a:gd name="T9" fmla="*/ 28724 h 852169"/>
                <a:gd name="T10" fmla="*/ 171956 w 414655"/>
                <a:gd name="T11" fmla="*/ 49991 h 852169"/>
                <a:gd name="T12" fmla="*/ 139134 w 414655"/>
                <a:gd name="T13" fmla="*/ 76434 h 852169"/>
                <a:gd name="T14" fmla="*/ 109026 w 414655"/>
                <a:gd name="T15" fmla="*/ 107649 h 852169"/>
                <a:gd name="T16" fmla="*/ 81939 w 414655"/>
                <a:gd name="T17" fmla="*/ 143233 h 852169"/>
                <a:gd name="T18" fmla="*/ 58178 w 414655"/>
                <a:gd name="T19" fmla="*/ 182785 h 852169"/>
                <a:gd name="T20" fmla="*/ 38051 w 414655"/>
                <a:gd name="T21" fmla="*/ 225901 h 852169"/>
                <a:gd name="T22" fmla="*/ 21863 w 414655"/>
                <a:gd name="T23" fmla="*/ 272180 h 852169"/>
                <a:gd name="T24" fmla="*/ 9921 w 414655"/>
                <a:gd name="T25" fmla="*/ 321217 h 852169"/>
                <a:gd name="T26" fmla="*/ 2531 w 414655"/>
                <a:gd name="T27" fmla="*/ 372610 h 852169"/>
                <a:gd name="T28" fmla="*/ 0 w 414655"/>
                <a:gd name="T29" fmla="*/ 425957 h 852169"/>
                <a:gd name="T30" fmla="*/ 2531 w 414655"/>
                <a:gd name="T31" fmla="*/ 479305 h 852169"/>
                <a:gd name="T32" fmla="*/ 9921 w 414655"/>
                <a:gd name="T33" fmla="*/ 530698 h 852169"/>
                <a:gd name="T34" fmla="*/ 21863 w 414655"/>
                <a:gd name="T35" fmla="*/ 579735 h 852169"/>
                <a:gd name="T36" fmla="*/ 38051 w 414655"/>
                <a:gd name="T37" fmla="*/ 626014 h 852169"/>
                <a:gd name="T38" fmla="*/ 58178 w 414655"/>
                <a:gd name="T39" fmla="*/ 669130 h 852169"/>
                <a:gd name="T40" fmla="*/ 81939 w 414655"/>
                <a:gd name="T41" fmla="*/ 708682 h 852169"/>
                <a:gd name="T42" fmla="*/ 109026 w 414655"/>
                <a:gd name="T43" fmla="*/ 744266 h 852169"/>
                <a:gd name="T44" fmla="*/ 139134 w 414655"/>
                <a:gd name="T45" fmla="*/ 775481 h 852169"/>
                <a:gd name="T46" fmla="*/ 171956 w 414655"/>
                <a:gd name="T47" fmla="*/ 801924 h 852169"/>
                <a:gd name="T48" fmla="*/ 207185 w 414655"/>
                <a:gd name="T49" fmla="*/ 823191 h 852169"/>
                <a:gd name="T50" fmla="*/ 244516 w 414655"/>
                <a:gd name="T51" fmla="*/ 838881 h 852169"/>
                <a:gd name="T52" fmla="*/ 283642 w 414655"/>
                <a:gd name="T53" fmla="*/ 848590 h 852169"/>
                <a:gd name="T54" fmla="*/ 324256 w 414655"/>
                <a:gd name="T55" fmla="*/ 851915 h 852169"/>
                <a:gd name="T56" fmla="*/ 414528 w 414655"/>
                <a:gd name="T57" fmla="*/ 851915 h 852169"/>
                <a:gd name="T58" fmla="*/ 414528 w 414655"/>
                <a:gd name="T59" fmla="*/ 0 h 8521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14655" h="852169">
                  <a:moveTo>
                    <a:pt x="414528" y="0"/>
                  </a:moveTo>
                  <a:lnTo>
                    <a:pt x="324256" y="0"/>
                  </a:lnTo>
                  <a:lnTo>
                    <a:pt x="283642" y="3325"/>
                  </a:lnTo>
                  <a:lnTo>
                    <a:pt x="244516" y="13034"/>
                  </a:lnTo>
                  <a:lnTo>
                    <a:pt x="207185" y="28724"/>
                  </a:lnTo>
                  <a:lnTo>
                    <a:pt x="171956" y="49991"/>
                  </a:lnTo>
                  <a:lnTo>
                    <a:pt x="139134" y="76434"/>
                  </a:lnTo>
                  <a:lnTo>
                    <a:pt x="109026" y="107649"/>
                  </a:lnTo>
                  <a:lnTo>
                    <a:pt x="81939" y="143233"/>
                  </a:lnTo>
                  <a:lnTo>
                    <a:pt x="58178" y="182785"/>
                  </a:lnTo>
                  <a:lnTo>
                    <a:pt x="38051" y="225901"/>
                  </a:lnTo>
                  <a:lnTo>
                    <a:pt x="21863" y="272180"/>
                  </a:lnTo>
                  <a:lnTo>
                    <a:pt x="9921" y="321217"/>
                  </a:lnTo>
                  <a:lnTo>
                    <a:pt x="2531" y="372610"/>
                  </a:lnTo>
                  <a:lnTo>
                    <a:pt x="0" y="425957"/>
                  </a:lnTo>
                  <a:lnTo>
                    <a:pt x="2531" y="479305"/>
                  </a:lnTo>
                  <a:lnTo>
                    <a:pt x="9921" y="530698"/>
                  </a:lnTo>
                  <a:lnTo>
                    <a:pt x="21863" y="579735"/>
                  </a:lnTo>
                  <a:lnTo>
                    <a:pt x="38051" y="626014"/>
                  </a:lnTo>
                  <a:lnTo>
                    <a:pt x="58178" y="669130"/>
                  </a:lnTo>
                  <a:lnTo>
                    <a:pt x="81939" y="708682"/>
                  </a:lnTo>
                  <a:lnTo>
                    <a:pt x="109026" y="744266"/>
                  </a:lnTo>
                  <a:lnTo>
                    <a:pt x="139134" y="775481"/>
                  </a:lnTo>
                  <a:lnTo>
                    <a:pt x="171956" y="801924"/>
                  </a:lnTo>
                  <a:lnTo>
                    <a:pt x="207185" y="823191"/>
                  </a:lnTo>
                  <a:lnTo>
                    <a:pt x="244516" y="838881"/>
                  </a:lnTo>
                  <a:lnTo>
                    <a:pt x="283642" y="848590"/>
                  </a:lnTo>
                  <a:lnTo>
                    <a:pt x="324256" y="851915"/>
                  </a:lnTo>
                  <a:lnTo>
                    <a:pt x="414528" y="851915"/>
                  </a:lnTo>
                  <a:lnTo>
                    <a:pt x="414528" y="0"/>
                  </a:lnTo>
                  <a:close/>
                </a:path>
              </a:pathLst>
            </a:custGeom>
            <a:solidFill>
              <a:srgbClr val="B92C5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685800" eaLnBrk="0" fontAlgn="base" hangingPunct="0">
                <a:spcBef>
                  <a:spcPct val="0"/>
                </a:spcBef>
                <a:spcAft>
                  <a:spcPct val="0"/>
                </a:spcAft>
                <a:defRPr/>
              </a:pPr>
              <a:endParaRPr lang="vi-VN" sz="1400">
                <a:solidFill>
                  <a:prstClr val="black"/>
                </a:solidFill>
                <a:latin typeface="Calibri" panose="020F0502020204030204" pitchFamily="34" charset="0"/>
              </a:endParaRPr>
            </a:p>
          </p:txBody>
        </p:sp>
      </p:grpSp>
      <p:sp>
        <p:nvSpPr>
          <p:cNvPr id="18435" name="object 10">
            <a:extLst>
              <a:ext uri="{FF2B5EF4-FFF2-40B4-BE49-F238E27FC236}">
                <a16:creationId xmlns:a16="http://schemas.microsoft.com/office/drawing/2014/main" id="{FA8F04F8-B6DB-CB1F-D95D-53E1C5D6A004}"/>
              </a:ext>
            </a:extLst>
          </p:cNvPr>
          <p:cNvSpPr txBox="1">
            <a:spLocks noChangeArrowheads="1"/>
          </p:cNvSpPr>
          <p:nvPr/>
        </p:nvSpPr>
        <p:spPr bwMode="auto">
          <a:xfrm>
            <a:off x="267633" y="2653025"/>
            <a:ext cx="1686354" cy="97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9525" rIns="0" bIns="0">
            <a:spAutoFit/>
          </a:bodyPr>
          <a:lstStyle>
            <a:lvl1pPr marL="2238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67879" algn="ctr" defTabSz="685800" fontAlgn="base">
              <a:lnSpc>
                <a:spcPct val="100000"/>
              </a:lnSpc>
              <a:spcBef>
                <a:spcPct val="0"/>
              </a:spcBef>
              <a:spcAft>
                <a:spcPct val="0"/>
              </a:spcAft>
              <a:buNone/>
              <a:defRPr/>
            </a:pPr>
            <a:r>
              <a:rPr lang="en-US" altLang="en-US" sz="2100" b="1" dirty="0">
                <a:solidFill>
                  <a:srgbClr val="FFFFFF"/>
                </a:solidFill>
                <a:latin typeface="Times New Roman" pitchFamily="18" charset="0"/>
                <a:cs typeface="Times New Roman" pitchFamily="18" charset="0"/>
              </a:rPr>
              <a:t>1. </a:t>
            </a:r>
            <a:r>
              <a:rPr lang="en-US" altLang="en-US" sz="2100" b="1" dirty="0" err="1">
                <a:solidFill>
                  <a:srgbClr val="FFFFFF"/>
                </a:solidFill>
                <a:latin typeface="Times New Roman" pitchFamily="18" charset="0"/>
                <a:cs typeface="Times New Roman" pitchFamily="18" charset="0"/>
              </a:rPr>
              <a:t>Năng</a:t>
            </a:r>
            <a:r>
              <a:rPr lang="en-US" altLang="en-US" sz="2100" b="1" dirty="0">
                <a:solidFill>
                  <a:srgbClr val="FFFFFF"/>
                </a:solidFill>
                <a:latin typeface="Times New Roman" pitchFamily="18" charset="0"/>
                <a:cs typeface="Times New Roman" pitchFamily="18" charset="0"/>
              </a:rPr>
              <a:t> </a:t>
            </a:r>
            <a:r>
              <a:rPr lang="en-US" altLang="en-US" sz="2100" b="1" dirty="0" err="1">
                <a:solidFill>
                  <a:srgbClr val="FFFFFF"/>
                </a:solidFill>
                <a:latin typeface="Times New Roman" pitchFamily="18" charset="0"/>
                <a:cs typeface="Times New Roman" pitchFamily="18" charset="0"/>
              </a:rPr>
              <a:t>lực</a:t>
            </a:r>
            <a:r>
              <a:rPr lang="en-US" altLang="en-US" sz="2100" b="1" dirty="0">
                <a:solidFill>
                  <a:srgbClr val="FFFFFF"/>
                </a:solidFill>
                <a:latin typeface="Times New Roman" pitchFamily="18" charset="0"/>
                <a:cs typeface="Times New Roman" pitchFamily="18" charset="0"/>
              </a:rPr>
              <a:t> </a:t>
            </a:r>
            <a:r>
              <a:rPr lang="en-US" altLang="en-US" sz="2100" i="1" dirty="0">
                <a:solidFill>
                  <a:srgbClr val="FFFFFF"/>
                </a:solidFill>
                <a:latin typeface="Times New Roman" pitchFamily="18" charset="0"/>
                <a:cs typeface="Times New Roman" pitchFamily="18" charset="0"/>
              </a:rPr>
              <a:t>(</a:t>
            </a:r>
            <a:r>
              <a:rPr lang="en-US" altLang="en-US" sz="2100" i="1" dirty="0" err="1">
                <a:solidFill>
                  <a:srgbClr val="FFFFFF"/>
                </a:solidFill>
                <a:latin typeface="Times New Roman" pitchFamily="18" charset="0"/>
                <a:cs typeface="Times New Roman" pitchFamily="18" charset="0"/>
              </a:rPr>
              <a:t>năng</a:t>
            </a:r>
            <a:r>
              <a:rPr lang="en-US" altLang="en-US" sz="2100" i="1" dirty="0">
                <a:solidFill>
                  <a:srgbClr val="FFFFFF"/>
                </a:solidFill>
                <a:latin typeface="Times New Roman" pitchFamily="18" charset="0"/>
                <a:cs typeface="Times New Roman" pitchFamily="18" charset="0"/>
              </a:rPr>
              <a:t> </a:t>
            </a:r>
            <a:r>
              <a:rPr lang="en-US" altLang="en-US" sz="2100" i="1" dirty="0" err="1">
                <a:solidFill>
                  <a:srgbClr val="FFFFFF"/>
                </a:solidFill>
                <a:latin typeface="Times New Roman" pitchFamily="18" charset="0"/>
                <a:cs typeface="Times New Roman" pitchFamily="18" charset="0"/>
              </a:rPr>
              <a:t>lực</a:t>
            </a:r>
            <a:r>
              <a:rPr lang="en-US" altLang="en-US" sz="2100" i="1" dirty="0">
                <a:solidFill>
                  <a:srgbClr val="FFFFFF"/>
                </a:solidFill>
                <a:latin typeface="Times New Roman" pitchFamily="18" charset="0"/>
                <a:cs typeface="Times New Roman" pitchFamily="18" charset="0"/>
              </a:rPr>
              <a:t> </a:t>
            </a:r>
            <a:r>
              <a:rPr lang="en-US" altLang="en-US" sz="2100" i="1" dirty="0" err="1">
                <a:solidFill>
                  <a:srgbClr val="FFFFFF"/>
                </a:solidFill>
                <a:latin typeface="Times New Roman" pitchFamily="18" charset="0"/>
                <a:cs typeface="Times New Roman" pitchFamily="18" charset="0"/>
              </a:rPr>
              <a:t>đặc</a:t>
            </a:r>
            <a:r>
              <a:rPr lang="en-US" altLang="en-US" sz="2100" i="1" dirty="0">
                <a:solidFill>
                  <a:srgbClr val="FFFFFF"/>
                </a:solidFill>
                <a:latin typeface="Times New Roman" pitchFamily="18" charset="0"/>
                <a:cs typeface="Times New Roman" pitchFamily="18" charset="0"/>
              </a:rPr>
              <a:t> </a:t>
            </a:r>
            <a:r>
              <a:rPr lang="en-US" altLang="en-US" sz="2100" i="1" dirty="0" err="1">
                <a:solidFill>
                  <a:srgbClr val="FFFFFF"/>
                </a:solidFill>
                <a:latin typeface="Times New Roman" pitchFamily="18" charset="0"/>
                <a:cs typeface="Times New Roman" pitchFamily="18" charset="0"/>
              </a:rPr>
              <a:t>thù</a:t>
            </a:r>
            <a:r>
              <a:rPr lang="en-US" altLang="en-US" sz="2100" i="1" dirty="0">
                <a:solidFill>
                  <a:srgbClr val="FFFFFF"/>
                </a:solidFill>
                <a:latin typeface="Times New Roman" pitchFamily="18" charset="0"/>
                <a:cs typeface="Times New Roman" pitchFamily="18" charset="0"/>
              </a:rPr>
              <a:t>)</a:t>
            </a:r>
            <a:endParaRPr lang="en-US" altLang="en-US" sz="2100" i="1" dirty="0">
              <a:solidFill>
                <a:prstClr val="black"/>
              </a:solidFill>
              <a:latin typeface="Times New Roman" pitchFamily="18" charset="0"/>
              <a:cs typeface="Times New Roman" pitchFamily="18" charset="0"/>
            </a:endParaRPr>
          </a:p>
        </p:txBody>
      </p:sp>
      <p:sp>
        <p:nvSpPr>
          <p:cNvPr id="18437" name="object 12">
            <a:extLst>
              <a:ext uri="{FF2B5EF4-FFF2-40B4-BE49-F238E27FC236}">
                <a16:creationId xmlns:a16="http://schemas.microsoft.com/office/drawing/2014/main" id="{74B11CFB-1B94-5F0A-8720-AE98F028FA37}"/>
              </a:ext>
            </a:extLst>
          </p:cNvPr>
          <p:cNvSpPr txBox="1">
            <a:spLocks noChangeArrowheads="1"/>
          </p:cNvSpPr>
          <p:nvPr/>
        </p:nvSpPr>
        <p:spPr bwMode="auto">
          <a:xfrm>
            <a:off x="2144317" y="795202"/>
            <a:ext cx="6662299" cy="360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9525" rIns="0" bIns="0">
            <a:spAutoFit/>
          </a:bodyPr>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9525" algn="just" defTabSz="685800" fontAlgn="base">
              <a:lnSpc>
                <a:spcPct val="120000"/>
              </a:lnSpc>
              <a:spcBef>
                <a:spcPts val="75"/>
              </a:spcBef>
              <a:spcAft>
                <a:spcPct val="0"/>
              </a:spcAft>
              <a:buNone/>
              <a:defRPr/>
            </a:pPr>
            <a:r>
              <a:rPr lang="vi-VN" altLang="en-US" b="1" u="sng" dirty="0">
                <a:solidFill>
                  <a:prstClr val="black"/>
                </a:solidFill>
                <a:latin typeface="Times New Roman" pitchFamily="18" charset="0"/>
                <a:cs typeface="Times New Roman" pitchFamily="18" charset="0"/>
              </a:rPr>
              <a:t>Năng lực </a:t>
            </a:r>
            <a:r>
              <a:rPr lang="en-US" altLang="en-US" b="1" u="sng" noProof="0" dirty="0">
                <a:solidFill>
                  <a:prstClr val="black"/>
                </a:solidFill>
                <a:latin typeface="Times New Roman" pitchFamily="18" charset="0"/>
                <a:cs typeface="Times New Roman" pitchFamily="18" charset="0"/>
              </a:rPr>
              <a:t>đ</a:t>
            </a:r>
            <a:r>
              <a:rPr lang="en-US" altLang="en-US" b="1" u="sng" dirty="0" err="1">
                <a:solidFill>
                  <a:prstClr val="black"/>
                </a:solidFill>
                <a:latin typeface="Times New Roman" pitchFamily="18" charset="0"/>
                <a:cs typeface="Times New Roman" pitchFamily="18" charset="0"/>
              </a:rPr>
              <a:t>ịnh</a:t>
            </a:r>
            <a:r>
              <a:rPr lang="en-US" altLang="en-US" b="1" u="sng" dirty="0">
                <a:solidFill>
                  <a:prstClr val="black"/>
                </a:solidFill>
                <a:latin typeface="Times New Roman" pitchFamily="18" charset="0"/>
                <a:cs typeface="Times New Roman" pitchFamily="18" charset="0"/>
              </a:rPr>
              <a:t> </a:t>
            </a:r>
            <a:r>
              <a:rPr lang="en-US" altLang="en-US" b="1" u="sng" dirty="0" err="1">
                <a:solidFill>
                  <a:prstClr val="black"/>
                </a:solidFill>
                <a:latin typeface="Times New Roman" pitchFamily="18" charset="0"/>
                <a:cs typeface="Times New Roman" pitchFamily="18" charset="0"/>
              </a:rPr>
              <a:t>hướng</a:t>
            </a:r>
            <a:r>
              <a:rPr lang="en-US" altLang="en-US" b="1" u="sng" dirty="0">
                <a:solidFill>
                  <a:prstClr val="black"/>
                </a:solidFill>
                <a:latin typeface="Times New Roman" pitchFamily="18" charset="0"/>
                <a:cs typeface="Times New Roman" pitchFamily="18" charset="0"/>
              </a:rPr>
              <a:t> </a:t>
            </a:r>
            <a:r>
              <a:rPr lang="en-US" altLang="en-US" b="1" u="sng" dirty="0" err="1">
                <a:solidFill>
                  <a:prstClr val="black"/>
                </a:solidFill>
                <a:latin typeface="Times New Roman" pitchFamily="18" charset="0"/>
                <a:cs typeface="Times New Roman" pitchFamily="18" charset="0"/>
              </a:rPr>
              <a:t>nghề</a:t>
            </a:r>
            <a:r>
              <a:rPr lang="en-US" altLang="en-US" b="1" u="sng" dirty="0">
                <a:solidFill>
                  <a:prstClr val="black"/>
                </a:solidFill>
                <a:latin typeface="Times New Roman" pitchFamily="18" charset="0"/>
                <a:cs typeface="Times New Roman" pitchFamily="18" charset="0"/>
              </a:rPr>
              <a:t> </a:t>
            </a:r>
            <a:r>
              <a:rPr lang="en-US" altLang="en-US" b="1" u="sng" dirty="0" err="1">
                <a:solidFill>
                  <a:prstClr val="black"/>
                </a:solidFill>
                <a:latin typeface="Times New Roman" pitchFamily="18" charset="0"/>
                <a:cs typeface="Times New Roman" pitchFamily="18" charset="0"/>
              </a:rPr>
              <a:t>nghiệp</a:t>
            </a:r>
            <a:r>
              <a:rPr lang="vi-VN" altLang="en-US" b="1" u="sng" dirty="0">
                <a:solidFill>
                  <a:prstClr val="black"/>
                </a:solidFill>
                <a:latin typeface="Times New Roman" pitchFamily="18" charset="0"/>
                <a:cs typeface="Times New Roman" pitchFamily="18" charset="0"/>
              </a:rPr>
              <a:t>:</a:t>
            </a:r>
          </a:p>
          <a:p>
            <a:pPr marL="9525" algn="just" defTabSz="685800" fontAlgn="base">
              <a:lnSpc>
                <a:spcPct val="120000"/>
              </a:lnSpc>
              <a:spcBef>
                <a:spcPts val="75"/>
              </a:spcBef>
              <a:spcAft>
                <a:spcPct val="0"/>
              </a:spcAft>
              <a:buNone/>
              <a:defRPr/>
            </a:pPr>
            <a:r>
              <a:rPr lang="vi-VN"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Xây</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dựng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và</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thực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hiện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được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kế</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hoạch</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khảo</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sát</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hứng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thú</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nghề</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nghiệp</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của</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học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sinh</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trong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trường</a:t>
            </a:r>
            <a:r>
              <a:rPr lang="vi-VN" altLang="en-US" dirty="0">
                <a:latin typeface="Times New Roman" pitchFamily="18" charset="0"/>
                <a:cs typeface="Times New Roman" pitchFamily="18" charset="0"/>
              </a:rPr>
              <a:t>.</a:t>
            </a:r>
          </a:p>
          <a:p>
            <a:pPr marL="9525" algn="just" defTabSz="685800" fontAlgn="base">
              <a:lnSpc>
                <a:spcPct val="120000"/>
              </a:lnSpc>
              <a:spcBef>
                <a:spcPts val="75"/>
              </a:spcBef>
              <a:spcAft>
                <a:spcPct val="0"/>
              </a:spcAft>
              <a:buNone/>
              <a:defRPr/>
            </a:pPr>
            <a:r>
              <a:rPr lang="vi-VN"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Rèn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luyện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được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sức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khỏe</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độ</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bền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tính</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kiên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trì</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sự</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chăm</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chỉ</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trong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công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việc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và</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có</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thái</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độ</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tôn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trọng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đối</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với</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lao</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động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nghề</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nghiệp</a:t>
            </a:r>
            <a:r>
              <a:rPr lang="vi-VN" altLang="en-US" dirty="0">
                <a:latin typeface="Times New Roman" pitchFamily="18" charset="0"/>
                <a:cs typeface="Times New Roman" pitchFamily="18" charset="0"/>
              </a:rPr>
              <a:t>.</a:t>
            </a:r>
          </a:p>
        </p:txBody>
      </p:sp>
      <p:sp>
        <p:nvSpPr>
          <p:cNvPr id="18438" name="Title 1">
            <a:extLst>
              <a:ext uri="{FF2B5EF4-FFF2-40B4-BE49-F238E27FC236}">
                <a16:creationId xmlns:a16="http://schemas.microsoft.com/office/drawing/2014/main" id="{AD790DFD-415E-CA0F-D154-3493C2B6B279}"/>
              </a:ext>
            </a:extLst>
          </p:cNvPr>
          <p:cNvSpPr>
            <a:spLocks noGrp="1" noChangeArrowheads="1"/>
          </p:cNvSpPr>
          <p:nvPr>
            <p:ph type="title"/>
          </p:nvPr>
        </p:nvSpPr>
        <p:spPr>
          <a:xfrm>
            <a:off x="32147" y="16669"/>
            <a:ext cx="8323659" cy="466849"/>
          </a:xfrm>
        </p:spPr>
        <p:txBody>
          <a:bodyPr/>
          <a:lstStyle/>
          <a:p>
            <a:pPr marL="257175" indent="-257175"/>
            <a:r>
              <a:rPr lang="en-US" altLang="en-US" sz="2000" b="1" dirty="0">
                <a:solidFill>
                  <a:srgbClr val="002060"/>
                </a:solidFill>
                <a:latin typeface="Times New Roman" pitchFamily="18" charset="0"/>
                <a:cs typeface="Times New Roman" pitchFamily="18" charset="0"/>
              </a:rPr>
              <a:t>I. MỤC TIÊU</a:t>
            </a:r>
          </a:p>
        </p:txBody>
      </p:sp>
      <p:sp>
        <p:nvSpPr>
          <p:cNvPr id="3" name="Rectangle 2">
            <a:extLst>
              <a:ext uri="{FF2B5EF4-FFF2-40B4-BE49-F238E27FC236}">
                <a16:creationId xmlns:a16="http://schemas.microsoft.com/office/drawing/2014/main" id="{4885D22A-8BB1-CA20-E5AD-C8C8A00CC775}"/>
              </a:ext>
            </a:extLst>
          </p:cNvPr>
          <p:cNvSpPr/>
          <p:nvPr/>
        </p:nvSpPr>
        <p:spPr>
          <a:xfrm>
            <a:off x="0" y="516836"/>
            <a:ext cx="725091" cy="2143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0" fontAlgn="base" hangingPunct="0">
              <a:spcBef>
                <a:spcPct val="0"/>
              </a:spcBef>
              <a:spcAft>
                <a:spcPct val="0"/>
              </a:spcAft>
              <a:defRPr/>
            </a:pPr>
            <a:endParaRPr lang="en-US" sz="1400">
              <a:solidFill>
                <a:prstClr val="white"/>
              </a:solidFill>
              <a:latin typeface="Calibri" panose="020F0502020204030204"/>
            </a:endParaRPr>
          </a:p>
        </p:txBody>
      </p:sp>
      <p:sp>
        <p:nvSpPr>
          <p:cNvPr id="7" name="Rectangle 6">
            <a:extLst>
              <a:ext uri="{FF2B5EF4-FFF2-40B4-BE49-F238E27FC236}">
                <a16:creationId xmlns:a16="http://schemas.microsoft.com/office/drawing/2014/main" id="{FF4A42FB-F1D8-6FEE-E332-F887BD8F1A1F}"/>
              </a:ext>
            </a:extLst>
          </p:cNvPr>
          <p:cNvSpPr/>
          <p:nvPr/>
        </p:nvSpPr>
        <p:spPr>
          <a:xfrm>
            <a:off x="804862" y="529295"/>
            <a:ext cx="8339138" cy="213122"/>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0" fontAlgn="base" hangingPunct="0">
              <a:spcBef>
                <a:spcPct val="0"/>
              </a:spcBef>
              <a:spcAft>
                <a:spcPct val="0"/>
              </a:spcAft>
              <a:defRPr/>
            </a:pPr>
            <a:endParaRPr lang="en-US" sz="1400">
              <a:solidFill>
                <a:prstClr val="white"/>
              </a:solidFill>
              <a:latin typeface="Calibri" panose="020F0502020204030204"/>
            </a:endParaRPr>
          </a:p>
        </p:txBody>
      </p:sp>
    </p:spTree>
    <p:extLst>
      <p:ext uri="{BB962C8B-B14F-4D97-AF65-F5344CB8AC3E}">
        <p14:creationId xmlns:p14="http://schemas.microsoft.com/office/powerpoint/2010/main" val="328717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434"/>
                                        </p:tgtEl>
                                        <p:attrNameLst>
                                          <p:attrName>style.visibility</p:attrName>
                                        </p:attrNameLst>
                                      </p:cBhvr>
                                      <p:to>
                                        <p:strVal val="visible"/>
                                      </p:to>
                                    </p:set>
                                    <p:animEffect transition="in" filter="fade">
                                      <p:cBhvr>
                                        <p:cTn id="15" dur="500"/>
                                        <p:tgtEl>
                                          <p:spTgt spid="184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437"/>
                                        </p:tgtEl>
                                        <p:attrNameLst>
                                          <p:attrName>style.visibility</p:attrName>
                                        </p:attrNameLst>
                                      </p:cBhvr>
                                      <p:to>
                                        <p:strVal val="visible"/>
                                      </p:to>
                                    </p:set>
                                    <p:animEffect transition="in" filter="fade">
                                      <p:cBhvr>
                                        <p:cTn id="20"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P spid="3"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1</a:t>
            </a:r>
          </a:p>
        </p:txBody>
      </p:sp>
      <p:sp>
        <p:nvSpPr>
          <p:cNvPr id="13" name="TextBox 12"/>
          <p:cNvSpPr txBox="1"/>
          <p:nvPr/>
        </p:nvSpPr>
        <p:spPr>
          <a:xfrm>
            <a:off x="1115616" y="267494"/>
            <a:ext cx="6806119" cy="523220"/>
          </a:xfrm>
          <a:prstGeom prst="rect">
            <a:avLst/>
          </a:prstGeom>
          <a:noFill/>
        </p:spPr>
        <p:txBody>
          <a:bodyPr wrap="square" rtlCol="0">
            <a:spAutoFit/>
          </a:bodyPr>
          <a:lstStyle/>
          <a:p>
            <a:r>
              <a:rPr lang="vi-VN" sz="2800" b="1" dirty="0">
                <a:solidFill>
                  <a:srgbClr val="002060"/>
                </a:solidFill>
                <a:latin typeface="Times New Roman" panose="02020603050405020304" pitchFamily="18" charset="0"/>
                <a:cs typeface="Times New Roman" panose="02020603050405020304" pitchFamily="18" charset="0"/>
              </a:rPr>
              <a:t>HỨNG THÚ NGHỀ NGHIỆP  </a:t>
            </a:r>
            <a:r>
              <a:rPr lang="en-US" sz="2800" b="1" dirty="0">
                <a:solidFill>
                  <a:srgbClr val="002060"/>
                </a:solidFill>
                <a:latin typeface="Times New Roman" panose="02020603050405020304" pitchFamily="18" charset="0"/>
                <a:cs typeface="Times New Roman" panose="02020603050405020304" pitchFamily="18" charset="0"/>
              </a:rPr>
              <a:t>                                </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23438" y="826714"/>
            <a:ext cx="8640960" cy="983283"/>
          </a:xfrm>
          <a:prstGeom prst="rect">
            <a:avLst/>
          </a:prstGeom>
        </p:spPr>
        <p:txBody>
          <a:bodyPr wrap="square">
            <a:spAutoFit/>
          </a:bodyPr>
          <a:lstStyle/>
          <a:p>
            <a:pPr algn="just">
              <a:lnSpc>
                <a:spcPct val="107000"/>
              </a:lnSpc>
              <a:spcAft>
                <a:spcPts val="0"/>
              </a:spcAft>
            </a:pPr>
            <a:r>
              <a:rPr lang="vi-VN" sz="2800" b="1" dirty="0">
                <a:latin typeface="Times New Roman"/>
                <a:ea typeface="Calibri"/>
                <a:cs typeface="Times New Roman"/>
              </a:rPr>
              <a:t>Hoạt động 3: </a:t>
            </a:r>
            <a:r>
              <a:rPr lang="vi-VN" sz="2800" b="1" dirty="0">
                <a:solidFill>
                  <a:srgbClr val="FF0000"/>
                </a:solidFill>
                <a:latin typeface="Times New Roman"/>
                <a:ea typeface="Calibri"/>
                <a:cs typeface="Times New Roman"/>
              </a:rPr>
              <a:t>Thực hiện các hoạt động phù hợp để phát triển hứng thú nghề nghiệp.</a:t>
            </a:r>
            <a:endParaRPr lang="en-US" sz="2800" dirty="0">
              <a:solidFill>
                <a:srgbClr val="FF0000"/>
              </a:solidFill>
              <a:effectLst/>
              <a:latin typeface="Times New Roman"/>
              <a:ea typeface="Calibri"/>
              <a:cs typeface="Times New Roman"/>
            </a:endParaRPr>
          </a:p>
        </p:txBody>
      </p:sp>
      <p:sp>
        <p:nvSpPr>
          <p:cNvPr id="4" name="Rectangle 3"/>
          <p:cNvSpPr/>
          <p:nvPr/>
        </p:nvSpPr>
        <p:spPr>
          <a:xfrm>
            <a:off x="456843" y="1744719"/>
            <a:ext cx="3557384"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563995" y="2226246"/>
            <a:ext cx="8218267" cy="2215991"/>
          </a:xfrm>
          <a:prstGeom prst="rect">
            <a:avLst/>
          </a:prstGeom>
        </p:spPr>
        <p:txBody>
          <a:bodyPr wrap="square">
            <a:spAutoFit/>
          </a:bodyPr>
          <a:lstStyle/>
          <a:p>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Lưu</a:t>
            </a:r>
            <a:r>
              <a:rPr lang="en-SG" sz="2300" dirty="0">
                <a:latin typeface="Times New Roman" pitchFamily="18" charset="0"/>
                <a:cs typeface="Times New Roman" pitchFamily="18" charset="0"/>
              </a:rPr>
              <a:t> ý </a:t>
            </a:r>
            <a:r>
              <a:rPr lang="en-SG" sz="2300" dirty="0" err="1">
                <a:latin typeface="Times New Roman" pitchFamily="18" charset="0"/>
                <a:cs typeface="Times New Roman" pitchFamily="18" charset="0"/>
              </a:rPr>
              <a:t>các</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nhóm</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phải</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làm</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rõ</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được</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các</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vấn</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đề</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sau</a:t>
            </a:r>
            <a:r>
              <a:rPr lang="en-SG" sz="2300" dirty="0">
                <a:latin typeface="Times New Roman" pitchFamily="18" charset="0"/>
                <a:cs typeface="Times New Roman" pitchFamily="18" charset="0"/>
              </a:rPr>
              <a:t>:</a:t>
            </a:r>
          </a:p>
          <a:p>
            <a:r>
              <a:rPr lang="en-SG" sz="2300" dirty="0">
                <a:latin typeface="Times New Roman" pitchFamily="18" charset="0"/>
                <a:cs typeface="Times New Roman" pitchFamily="18" charset="0"/>
              </a:rPr>
              <a:t>     * HS </a:t>
            </a:r>
            <a:r>
              <a:rPr lang="en-SG" sz="2300" dirty="0" err="1">
                <a:latin typeface="Times New Roman" pitchFamily="18" charset="0"/>
                <a:cs typeface="Times New Roman" pitchFamily="18" charset="0"/>
              </a:rPr>
              <a:t>trong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trường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hứng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thú</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với</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những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nghề</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nào</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trong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xã</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hội</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hiện</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đại</a:t>
            </a:r>
            <a:r>
              <a:rPr lang="en-SG" sz="2300" dirty="0">
                <a:latin typeface="Times New Roman" pitchFamily="18" charset="0"/>
                <a:cs typeface="Times New Roman" pitchFamily="18" charset="0"/>
              </a:rPr>
              <a:t>? </a:t>
            </a:r>
            <a:endParaRPr lang="en-US" sz="2300" dirty="0">
              <a:latin typeface="Times New Roman" pitchFamily="18" charset="0"/>
              <a:cs typeface="Times New Roman" pitchFamily="18" charset="0"/>
            </a:endParaRPr>
          </a:p>
          <a:p>
            <a:r>
              <a:rPr lang="en-SG" sz="2300" dirty="0">
                <a:latin typeface="Times New Roman" pitchFamily="18" charset="0"/>
                <a:cs typeface="Times New Roman" pitchFamily="18" charset="0"/>
              </a:rPr>
              <a:t>     * </a:t>
            </a:r>
            <a:r>
              <a:rPr lang="en-SG" sz="2300" dirty="0" err="1">
                <a:latin typeface="Times New Roman" pitchFamily="18" charset="0"/>
                <a:cs typeface="Times New Roman" pitchFamily="18" charset="0"/>
              </a:rPr>
              <a:t>Những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nghề</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nào</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được</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nhiều</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học</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sinh</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trong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trường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hứng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thú</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nhất</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Lí</a:t>
            </a:r>
            <a:r>
              <a:rPr lang="en-SG" sz="2300" dirty="0">
                <a:latin typeface="Times New Roman" pitchFamily="18" charset="0"/>
                <a:cs typeface="Times New Roman" pitchFamily="18" charset="0"/>
              </a:rPr>
              <a:t> do </a:t>
            </a:r>
            <a:r>
              <a:rPr lang="en-SG" sz="2300" dirty="0" err="1">
                <a:latin typeface="Times New Roman" pitchFamily="18" charset="0"/>
                <a:cs typeface="Times New Roman" pitchFamily="18" charset="0"/>
              </a:rPr>
              <a:t>khiến</a:t>
            </a:r>
            <a:r>
              <a:rPr lang="en-SG" sz="2300" dirty="0">
                <a:latin typeface="Times New Roman" pitchFamily="18" charset="0"/>
                <a:cs typeface="Times New Roman" pitchFamily="18" charset="0"/>
              </a:rPr>
              <a:t> HS </a:t>
            </a:r>
            <a:r>
              <a:rPr lang="en-SG" sz="2300" dirty="0" err="1">
                <a:latin typeface="Times New Roman" pitchFamily="18" charset="0"/>
                <a:cs typeface="Times New Roman" pitchFamily="18" charset="0"/>
              </a:rPr>
              <a:t>trong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trường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húng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thú</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với</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những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nghề</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đó</a:t>
            </a:r>
            <a:r>
              <a:rPr lang="en-SG" sz="2300" dirty="0">
                <a:latin typeface="Times New Roman" pitchFamily="18" charset="0"/>
                <a:cs typeface="Times New Roman" pitchFamily="18" charset="0"/>
              </a:rPr>
              <a:t>?</a:t>
            </a:r>
            <a:endParaRPr lang="en-US" sz="2300" dirty="0">
              <a:latin typeface="Times New Roman" pitchFamily="18" charset="0"/>
              <a:cs typeface="Times New Roman" pitchFamily="18" charset="0"/>
            </a:endParaRPr>
          </a:p>
          <a:p>
            <a:r>
              <a:rPr lang="en-SG" sz="2300" dirty="0">
                <a:latin typeface="Times New Roman" pitchFamily="18" charset="0"/>
                <a:cs typeface="Times New Roman" pitchFamily="18" charset="0"/>
              </a:rPr>
              <a:t>     * </a:t>
            </a:r>
            <a:r>
              <a:rPr lang="en-SG" sz="2300" dirty="0" err="1">
                <a:latin typeface="Times New Roman" pitchFamily="18" charset="0"/>
                <a:cs typeface="Times New Roman" pitchFamily="18" charset="0"/>
              </a:rPr>
              <a:t>Những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nghề</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nào</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được</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ít</a:t>
            </a:r>
            <a:r>
              <a:rPr lang="en-SG" sz="2300" dirty="0">
                <a:latin typeface="Times New Roman" pitchFamily="18" charset="0"/>
                <a:cs typeface="Times New Roman" pitchFamily="18" charset="0"/>
              </a:rPr>
              <a:t> HS </a:t>
            </a:r>
            <a:r>
              <a:rPr lang="en-SG" sz="2300" dirty="0" err="1">
                <a:latin typeface="Times New Roman" pitchFamily="18" charset="0"/>
                <a:cs typeface="Times New Roman" pitchFamily="18" charset="0"/>
              </a:rPr>
              <a:t>hứng</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thú</a:t>
            </a:r>
            <a:r>
              <a:rPr lang="en-SG" sz="2300" dirty="0">
                <a:latin typeface="Times New Roman" pitchFamily="18" charset="0"/>
                <a:cs typeface="Times New Roman" pitchFamily="18" charset="0"/>
              </a:rPr>
              <a:t>? </a:t>
            </a:r>
            <a:r>
              <a:rPr lang="en-SG" sz="2300" dirty="0" err="1">
                <a:latin typeface="Times New Roman" pitchFamily="18" charset="0"/>
                <a:cs typeface="Times New Roman" pitchFamily="18" charset="0"/>
              </a:rPr>
              <a:t>Lí</a:t>
            </a:r>
            <a:r>
              <a:rPr lang="en-SG" sz="2300" dirty="0">
                <a:latin typeface="Times New Roman" pitchFamily="18" charset="0"/>
                <a:cs typeface="Times New Roman" pitchFamily="18" charset="0"/>
              </a:rPr>
              <a:t> do?</a:t>
            </a: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4153504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2</a:t>
            </a:r>
          </a:p>
        </p:txBody>
      </p:sp>
      <p:sp>
        <p:nvSpPr>
          <p:cNvPr id="13" name="TextBox 12"/>
          <p:cNvSpPr txBox="1"/>
          <p:nvPr/>
        </p:nvSpPr>
        <p:spPr>
          <a:xfrm>
            <a:off x="1112240" y="289328"/>
            <a:ext cx="784887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RÈN LUYỆN, HỌC TẬP THEO ĐỊNH HƯỚNG NGHỀ NGHIỆP</a:t>
            </a:r>
            <a:r>
              <a:rPr lang="vi-VN"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23438" y="987574"/>
            <a:ext cx="8640960" cy="983283"/>
          </a:xfrm>
          <a:prstGeom prst="rect">
            <a:avLst/>
          </a:prstGeom>
        </p:spPr>
        <p:txBody>
          <a:bodyPr wrap="square">
            <a:spAutoFit/>
          </a:bodyPr>
          <a:lstStyle/>
          <a:p>
            <a:pPr algn="just">
              <a:lnSpc>
                <a:spcPct val="107000"/>
              </a:lnSpc>
              <a:spcAft>
                <a:spcPts val="0"/>
              </a:spcAft>
            </a:pPr>
            <a:r>
              <a:rPr lang="vi-VN" sz="2800" b="1" dirty="0">
                <a:latin typeface="Times New Roman"/>
                <a:ea typeface="Calibri"/>
                <a:cs typeface="Times New Roman"/>
              </a:rPr>
              <a:t>Hoạt động 1: </a:t>
            </a:r>
            <a:r>
              <a:rPr lang="vi-VN" sz="2800" b="1" dirty="0">
                <a:solidFill>
                  <a:srgbClr val="FF0000"/>
                </a:solidFill>
                <a:latin typeface="Times New Roman"/>
                <a:ea typeface="Calibri"/>
                <a:cs typeface="Times New Roman"/>
              </a:rPr>
              <a:t>Tìm hiểu việc làm để rèn luyện sức khỏe, độ bền, tính kiên trì, sự chăm chỉ trong công việc.</a:t>
            </a:r>
            <a:endParaRPr lang="en-US" sz="2800" dirty="0">
              <a:solidFill>
                <a:srgbClr val="FF0000"/>
              </a:solidFill>
              <a:effectLst/>
              <a:latin typeface="Times New Roman"/>
              <a:ea typeface="Calibri"/>
              <a:cs typeface="Times New Roman"/>
            </a:endParaRPr>
          </a:p>
        </p:txBody>
      </p:sp>
      <p:sp>
        <p:nvSpPr>
          <p:cNvPr id="5" name="Rectangle 4"/>
          <p:cNvSpPr/>
          <p:nvPr/>
        </p:nvSpPr>
        <p:spPr>
          <a:xfrm>
            <a:off x="530196" y="2139702"/>
            <a:ext cx="8290275" cy="1569660"/>
          </a:xfrm>
          <a:prstGeom prst="rect">
            <a:avLst/>
          </a:prstGeom>
        </p:spPr>
        <p:txBody>
          <a:bodyPr wrap="square">
            <a:spAutoFit/>
          </a:bodyPr>
          <a:lstStyle/>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Thảo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rèn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a:t>
            </a:r>
          </a:p>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Đóng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rèn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2023102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2</a:t>
            </a:r>
          </a:p>
        </p:txBody>
      </p:sp>
      <p:sp>
        <p:nvSpPr>
          <p:cNvPr id="13" name="TextBox 12"/>
          <p:cNvSpPr txBox="1"/>
          <p:nvPr/>
        </p:nvSpPr>
        <p:spPr>
          <a:xfrm>
            <a:off x="1112240" y="289328"/>
            <a:ext cx="784887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RÈN LUYỆN, HỌC TẬP THEO ĐỊNH HƯỚNG NGHỀ NGHIỆP</a:t>
            </a:r>
            <a:r>
              <a:rPr lang="vi-VN"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23438" y="987574"/>
            <a:ext cx="8640960" cy="983283"/>
          </a:xfrm>
          <a:prstGeom prst="rect">
            <a:avLst/>
          </a:prstGeom>
        </p:spPr>
        <p:txBody>
          <a:bodyPr wrap="square">
            <a:spAutoFit/>
          </a:bodyPr>
          <a:lstStyle/>
          <a:p>
            <a:pPr algn="just">
              <a:lnSpc>
                <a:spcPct val="107000"/>
              </a:lnSpc>
              <a:spcAft>
                <a:spcPts val="0"/>
              </a:spcAft>
            </a:pPr>
            <a:r>
              <a:rPr lang="vi-VN" sz="2800" b="1" dirty="0">
                <a:latin typeface="Times New Roman"/>
                <a:ea typeface="Calibri"/>
                <a:cs typeface="Times New Roman"/>
              </a:rPr>
              <a:t>Hoạt động 1: </a:t>
            </a:r>
            <a:r>
              <a:rPr lang="vi-VN" sz="2800" b="1" dirty="0">
                <a:solidFill>
                  <a:srgbClr val="FF0000"/>
                </a:solidFill>
                <a:latin typeface="Times New Roman"/>
                <a:ea typeface="Calibri"/>
                <a:cs typeface="Times New Roman"/>
              </a:rPr>
              <a:t>Tìm hiểu việc làm để rèn luyện sức khỏe, độ bền, tính kiên trì, sự chăm chỉ trong công việc.</a:t>
            </a:r>
            <a:endParaRPr lang="en-US" sz="2800" dirty="0">
              <a:solidFill>
                <a:srgbClr val="FF0000"/>
              </a:solidFill>
              <a:effectLst/>
              <a:latin typeface="Times New Roman"/>
              <a:ea typeface="Calibri"/>
              <a:cs typeface="Times New Roman"/>
            </a:endParaRPr>
          </a:p>
        </p:txBody>
      </p:sp>
      <p:sp>
        <p:nvSpPr>
          <p:cNvPr id="4" name="Rectangle 3"/>
          <p:cNvSpPr/>
          <p:nvPr/>
        </p:nvSpPr>
        <p:spPr>
          <a:xfrm>
            <a:off x="423438" y="2139702"/>
            <a:ext cx="8253018" cy="2569934"/>
          </a:xfrm>
          <a:prstGeom prst="rect">
            <a:avLst/>
          </a:prstGeom>
        </p:spPr>
        <p:txBody>
          <a:bodyPr wrap="square">
            <a:spAutoFit/>
          </a:bodyPr>
          <a:lstStyle/>
          <a:p>
            <a:r>
              <a:rPr lang="en-US" sz="2300" dirty="0">
                <a:latin typeface="Times New Roman" pitchFamily="18" charset="0"/>
                <a:cs typeface="Times New Roman" pitchFamily="18" charset="0"/>
              </a:rPr>
              <a:t>      * </a:t>
            </a:r>
            <a:r>
              <a:rPr lang="en-US" sz="2300" b="1" u="sng" dirty="0" err="1">
                <a:latin typeface="Times New Roman" pitchFamily="18" charset="0"/>
                <a:cs typeface="Times New Roman" pitchFamily="18" charset="0"/>
              </a:rPr>
              <a:t>Tình</a:t>
            </a:r>
            <a:r>
              <a:rPr lang="en-US" sz="2300" b="1" u="sng" dirty="0">
                <a:latin typeface="Times New Roman" pitchFamily="18" charset="0"/>
                <a:cs typeface="Times New Roman" pitchFamily="18" charset="0"/>
              </a:rPr>
              <a:t> </a:t>
            </a:r>
            <a:r>
              <a:rPr lang="en-US" sz="2300" b="1" u="sng" dirty="0" err="1">
                <a:latin typeface="Times New Roman" pitchFamily="18" charset="0"/>
                <a:cs typeface="Times New Roman" pitchFamily="18" charset="0"/>
              </a:rPr>
              <a:t>huống</a:t>
            </a:r>
            <a:r>
              <a:rPr lang="en-US" sz="2300" b="1" u="sng" dirty="0">
                <a:latin typeface="Times New Roman" pitchFamily="18" charset="0"/>
                <a:cs typeface="Times New Roman" pitchFamily="18" charset="0"/>
              </a:rPr>
              <a:t> 1</a:t>
            </a:r>
            <a:r>
              <a:rPr lang="en-US" sz="2300" dirty="0">
                <a:latin typeface="Times New Roman" pitchFamily="18" charset="0"/>
                <a:cs typeface="Times New Roman" pitchFamily="18" charset="0"/>
              </a:rPr>
              <a:t>: N </a:t>
            </a:r>
            <a:r>
              <a:rPr lang="en-US" sz="2300" dirty="0" err="1">
                <a:latin typeface="Times New Roman" pitchFamily="18" charset="0"/>
                <a:cs typeface="Times New Roman" pitchFamily="18" charset="0"/>
              </a:rPr>
              <a:t>rủ</a:t>
            </a:r>
            <a:r>
              <a:rPr lang="en-US" sz="2300" dirty="0">
                <a:latin typeface="Times New Roman" pitchFamily="18" charset="0"/>
                <a:cs typeface="Times New Roman" pitchFamily="18" charset="0"/>
              </a:rPr>
              <a:t> M </a:t>
            </a:r>
            <a:r>
              <a:rPr lang="en-US" sz="2300" dirty="0" err="1">
                <a:latin typeface="Times New Roman" pitchFamily="18" charset="0"/>
                <a:cs typeface="Times New Roman" pitchFamily="18" charset="0"/>
              </a:rPr>
              <a:t>dậy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sớm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để</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đánh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cầu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lông</a:t>
            </a:r>
            <a:r>
              <a:rPr lang="en-US" sz="2300" dirty="0">
                <a:latin typeface="Times New Roman" pitchFamily="18" charset="0"/>
                <a:cs typeface="Times New Roman" pitchFamily="18" charset="0"/>
              </a:rPr>
              <a:t>. M </a:t>
            </a:r>
            <a:r>
              <a:rPr lang="en-US" sz="2300" dirty="0" err="1">
                <a:latin typeface="Times New Roman" pitchFamily="18" charset="0"/>
                <a:cs typeface="Times New Roman" pitchFamily="18" charset="0"/>
              </a:rPr>
              <a:t>thực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hiện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được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hai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buổi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rồi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bảo</a:t>
            </a:r>
            <a:r>
              <a:rPr lang="en-US" sz="2300" dirty="0">
                <a:latin typeface="Times New Roman" pitchFamily="18" charset="0"/>
                <a:cs typeface="Times New Roman" pitchFamily="18" charset="0"/>
              </a:rPr>
              <a:t> N: “</a:t>
            </a:r>
            <a:r>
              <a:rPr lang="en-US" sz="2300" dirty="0" err="1">
                <a:latin typeface="Times New Roman" pitchFamily="18" charset="0"/>
                <a:cs typeface="Times New Roman" pitchFamily="18" charset="0"/>
              </a:rPr>
              <a:t>Vì</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dậy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sớm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nên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giờ</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học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tớ</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buồn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ngủ</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lắm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tớ</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không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cùng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cậu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nữa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đâu</a:t>
            </a:r>
            <a:r>
              <a:rPr lang="en-US" sz="2300" dirty="0">
                <a:latin typeface="Times New Roman" pitchFamily="18" charset="0"/>
                <a:cs typeface="Times New Roman" pitchFamily="18" charset="0"/>
              </a:rPr>
              <a:t>”.</a:t>
            </a:r>
          </a:p>
          <a:p>
            <a:r>
              <a:rPr lang="en-US" sz="2300" dirty="0">
                <a:latin typeface="Times New Roman" pitchFamily="18" charset="0"/>
                <a:cs typeface="Times New Roman" pitchFamily="18" charset="0"/>
              </a:rPr>
              <a:t>      * </a:t>
            </a:r>
            <a:r>
              <a:rPr lang="en-US" sz="2300" b="1" u="sng" dirty="0" err="1">
                <a:latin typeface="Times New Roman" pitchFamily="18" charset="0"/>
                <a:cs typeface="Times New Roman" pitchFamily="18" charset="0"/>
              </a:rPr>
              <a:t>Tình</a:t>
            </a:r>
            <a:r>
              <a:rPr lang="en-US" sz="2300" b="1" u="sng" dirty="0">
                <a:latin typeface="Times New Roman" pitchFamily="18" charset="0"/>
                <a:cs typeface="Times New Roman" pitchFamily="18" charset="0"/>
              </a:rPr>
              <a:t> </a:t>
            </a:r>
            <a:r>
              <a:rPr lang="en-US" sz="2300" b="1" u="sng" dirty="0" err="1">
                <a:latin typeface="Times New Roman" pitchFamily="18" charset="0"/>
                <a:cs typeface="Times New Roman" pitchFamily="18" charset="0"/>
              </a:rPr>
              <a:t>huống</a:t>
            </a:r>
            <a:r>
              <a:rPr lang="en-US" sz="2300" b="1" u="sng" dirty="0">
                <a:latin typeface="Times New Roman" pitchFamily="18" charset="0"/>
                <a:cs typeface="Times New Roman" pitchFamily="18" charset="0"/>
              </a:rPr>
              <a:t> 2</a:t>
            </a:r>
            <a:r>
              <a:rPr lang="en-US" sz="2300" dirty="0">
                <a:latin typeface="Times New Roman" pitchFamily="18" charset="0"/>
                <a:cs typeface="Times New Roman" pitchFamily="18" charset="0"/>
              </a:rPr>
              <a:t>: L </a:t>
            </a:r>
            <a:r>
              <a:rPr lang="en-US" sz="2300" dirty="0" err="1">
                <a:latin typeface="Times New Roman" pitchFamily="18" charset="0"/>
                <a:cs typeface="Times New Roman" pitchFamily="18" charset="0"/>
              </a:rPr>
              <a:t>và</a:t>
            </a:r>
            <a:r>
              <a:rPr lang="en-US" sz="2300" dirty="0">
                <a:latin typeface="Times New Roman" pitchFamily="18" charset="0"/>
                <a:cs typeface="Times New Roman" pitchFamily="18" charset="0"/>
              </a:rPr>
              <a:t> H </a:t>
            </a:r>
            <a:r>
              <a:rPr lang="en-US" sz="2300" dirty="0" err="1">
                <a:latin typeface="Times New Roman" pitchFamily="18" charset="0"/>
                <a:cs typeface="Times New Roman" pitchFamily="18" charset="0"/>
              </a:rPr>
              <a:t>đang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cùng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nhau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thực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hiện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nhiệm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vụ</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nhóm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giao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đòi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hỏi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sự</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tập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trung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cẩn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thận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Nhưng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cứ</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làm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được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một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lúc</a:t>
            </a:r>
            <a:r>
              <a:rPr lang="en-US" sz="2300" dirty="0">
                <a:latin typeface="Times New Roman" pitchFamily="18" charset="0"/>
                <a:cs typeface="Times New Roman" pitchFamily="18" charset="0"/>
              </a:rPr>
              <a:t>, H </a:t>
            </a:r>
            <a:r>
              <a:rPr lang="en-US" sz="2300" dirty="0" err="1">
                <a:latin typeface="Times New Roman" pitchFamily="18" charset="0"/>
                <a:cs typeface="Times New Roman" pitchFamily="18" charset="0"/>
              </a:rPr>
              <a:t>lại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mất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tập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trung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kêu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mệt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dễ</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nổi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cáu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nhiệm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vụ</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chưa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đạt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yêu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cầu</a:t>
            </a:r>
            <a:r>
              <a:rPr lang="en-US" sz="2300" dirty="0">
                <a:latin typeface="Times New Roman" pitchFamily="18" charset="0"/>
                <a:cs typeface="Times New Roman" pitchFamily="18" charset="0"/>
              </a:rPr>
              <a:t>.</a:t>
            </a:r>
          </a:p>
        </p:txBody>
      </p:sp>
    </p:spTree>
    <p:extLst>
      <p:ext uri="{BB962C8B-B14F-4D97-AF65-F5344CB8AC3E}">
        <p14:creationId xmlns:p14="http://schemas.microsoft.com/office/powerpoint/2010/main" val="2724795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6" presetClass="entr" presetSubtype="1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circle(in)">
                                      <p:cBhvr>
                                        <p:cTn id="9" dur="2000"/>
                                        <p:tgtEl>
                                          <p:spTgt spid="3"/>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2</a:t>
            </a:r>
          </a:p>
        </p:txBody>
      </p:sp>
      <p:sp>
        <p:nvSpPr>
          <p:cNvPr id="13" name="TextBox 12"/>
          <p:cNvSpPr txBox="1"/>
          <p:nvPr/>
        </p:nvSpPr>
        <p:spPr>
          <a:xfrm>
            <a:off x="1112240" y="289328"/>
            <a:ext cx="784887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RÈN LUYỆN, HỌC TẬP THEO ĐỊNH HƯỚNG NGHỀ NGHIỆP</a:t>
            </a:r>
            <a:r>
              <a:rPr lang="vi-VN"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23438" y="987574"/>
            <a:ext cx="8640960" cy="983283"/>
          </a:xfrm>
          <a:prstGeom prst="rect">
            <a:avLst/>
          </a:prstGeom>
        </p:spPr>
        <p:txBody>
          <a:bodyPr wrap="square">
            <a:spAutoFit/>
          </a:bodyPr>
          <a:lstStyle/>
          <a:p>
            <a:pPr algn="just">
              <a:lnSpc>
                <a:spcPct val="107000"/>
              </a:lnSpc>
              <a:spcAft>
                <a:spcPts val="0"/>
              </a:spcAft>
            </a:pPr>
            <a:r>
              <a:rPr lang="vi-VN" sz="2800" b="1" dirty="0">
                <a:latin typeface="Times New Roman"/>
                <a:ea typeface="Calibri"/>
                <a:cs typeface="Times New Roman"/>
              </a:rPr>
              <a:t>Hoạt động 1: </a:t>
            </a:r>
            <a:r>
              <a:rPr lang="vi-VN" sz="2800" b="1" dirty="0">
                <a:solidFill>
                  <a:srgbClr val="FF0000"/>
                </a:solidFill>
                <a:latin typeface="Times New Roman"/>
                <a:ea typeface="Calibri"/>
                <a:cs typeface="Times New Roman"/>
              </a:rPr>
              <a:t>Tìm hiểu việc làm để rèn luyện sức khỏe, độ bền, tính kiên trì, sự chăm chỉ trong công việc.</a:t>
            </a:r>
            <a:endParaRPr lang="en-US" sz="2800" dirty="0">
              <a:solidFill>
                <a:srgbClr val="FF0000"/>
              </a:solidFill>
              <a:effectLst/>
              <a:latin typeface="Times New Roman"/>
              <a:ea typeface="Calibri"/>
              <a:cs typeface="Times New Roman"/>
            </a:endParaRPr>
          </a:p>
        </p:txBody>
      </p:sp>
      <p:sp>
        <p:nvSpPr>
          <p:cNvPr id="6" name="Rectangle 5"/>
          <p:cNvSpPr/>
          <p:nvPr/>
        </p:nvSpPr>
        <p:spPr>
          <a:xfrm>
            <a:off x="678890" y="2139702"/>
            <a:ext cx="7997566" cy="1938992"/>
          </a:xfrm>
          <a:prstGeom prst="rect">
            <a:avLst/>
          </a:prstGeom>
        </p:spPr>
        <p:txBody>
          <a:bodyPr wrap="square">
            <a:spAutoFit/>
          </a:bodyPr>
          <a:lstStyle/>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1: </a:t>
            </a:r>
          </a:p>
          <a:p>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dẻo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dai</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Kiểm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soát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tĩnh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lý</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Hạn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ngồi</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149624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2</a:t>
            </a:r>
          </a:p>
        </p:txBody>
      </p:sp>
      <p:sp>
        <p:nvSpPr>
          <p:cNvPr id="13" name="TextBox 12"/>
          <p:cNvSpPr txBox="1"/>
          <p:nvPr/>
        </p:nvSpPr>
        <p:spPr>
          <a:xfrm>
            <a:off x="1112240" y="289328"/>
            <a:ext cx="784887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RÈN LUYỆN, HỌC TẬP THEO ĐỊNH HƯỚNG NGHỀ NGHIỆP</a:t>
            </a:r>
            <a:r>
              <a:rPr lang="vi-VN"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23438" y="987574"/>
            <a:ext cx="8640960" cy="983283"/>
          </a:xfrm>
          <a:prstGeom prst="rect">
            <a:avLst/>
          </a:prstGeom>
        </p:spPr>
        <p:txBody>
          <a:bodyPr wrap="square">
            <a:spAutoFit/>
          </a:bodyPr>
          <a:lstStyle/>
          <a:p>
            <a:pPr algn="just">
              <a:lnSpc>
                <a:spcPct val="107000"/>
              </a:lnSpc>
              <a:spcAft>
                <a:spcPts val="0"/>
              </a:spcAft>
            </a:pPr>
            <a:r>
              <a:rPr lang="vi-VN" sz="2800" b="1" dirty="0">
                <a:latin typeface="Times New Roman"/>
                <a:ea typeface="Calibri"/>
                <a:cs typeface="Times New Roman"/>
              </a:rPr>
              <a:t>Hoạt động 1: </a:t>
            </a:r>
            <a:r>
              <a:rPr lang="vi-VN" sz="2800" b="1" dirty="0">
                <a:solidFill>
                  <a:srgbClr val="FF0000"/>
                </a:solidFill>
                <a:latin typeface="Times New Roman"/>
                <a:ea typeface="Calibri"/>
                <a:cs typeface="Times New Roman"/>
              </a:rPr>
              <a:t>Tìm hiểu việc làm để rèn luyện sức khỏe, độ bền, tính kiên trì, sự chăm chỉ trong công việc.</a:t>
            </a:r>
            <a:endParaRPr lang="en-US" sz="2800" dirty="0">
              <a:solidFill>
                <a:srgbClr val="FF0000"/>
              </a:solidFill>
              <a:effectLst/>
              <a:latin typeface="Times New Roman"/>
              <a:ea typeface="Calibri"/>
              <a:cs typeface="Times New Roman"/>
            </a:endParaRPr>
          </a:p>
        </p:txBody>
      </p:sp>
      <p:sp>
        <p:nvSpPr>
          <p:cNvPr id="6" name="Rectangle 5"/>
          <p:cNvSpPr/>
          <p:nvPr/>
        </p:nvSpPr>
        <p:spPr>
          <a:xfrm>
            <a:off x="530197" y="1970857"/>
            <a:ext cx="8290275" cy="2677656"/>
          </a:xfrm>
          <a:prstGeom prst="rect">
            <a:avLst/>
          </a:prstGeom>
        </p:spPr>
        <p:txBody>
          <a:bodyPr wrap="square">
            <a:spAutoFit/>
          </a:bodyPr>
          <a:lstStyle/>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2:</a:t>
            </a:r>
          </a:p>
          <a:p>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huống</a:t>
            </a:r>
            <a:r>
              <a:rPr lang="en-US" sz="2400" b="1" dirty="0">
                <a:latin typeface="Times New Roman" pitchFamily="18" charset="0"/>
                <a:cs typeface="Times New Roman" pitchFamily="18" charset="0"/>
              </a:rPr>
              <a:t> 1: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M </a:t>
            </a:r>
            <a:r>
              <a:rPr lang="en-US" sz="2400" dirty="0" err="1">
                <a:latin typeface="Times New Roman" pitchFamily="18" charset="0"/>
                <a:cs typeface="Times New Roman" pitchFamily="18" charset="0"/>
              </a:rPr>
              <a:t>khuyên</a:t>
            </a:r>
            <a:r>
              <a:rPr lang="en-US" sz="2400" dirty="0">
                <a:latin typeface="Times New Roman" pitchFamily="18" charset="0"/>
                <a:cs typeface="Times New Roman" pitchFamily="18" charset="0"/>
              </a:rPr>
              <a:t> N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a:t>
            </a:r>
            <a:r>
              <a:rPr lang="en-US" sz="2400" dirty="0">
                <a:latin typeface="Times New Roman" pitchFamily="18" charset="0"/>
                <a:cs typeface="Times New Roman" pitchFamily="18" charset="0"/>
              </a:rPr>
              <a:t>.</a:t>
            </a:r>
          </a:p>
          <a:p>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huống</a:t>
            </a:r>
            <a:r>
              <a:rPr lang="en-US" sz="2400" b="1" dirty="0">
                <a:latin typeface="Times New Roman" pitchFamily="18" charset="0"/>
                <a:cs typeface="Times New Roman" pitchFamily="18" charset="0"/>
              </a:rPr>
              <a:t> 2: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L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sớm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ngơi</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907144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6"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3"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2</a:t>
            </a:r>
          </a:p>
        </p:txBody>
      </p:sp>
      <p:sp>
        <p:nvSpPr>
          <p:cNvPr id="13" name="TextBox 12"/>
          <p:cNvSpPr txBox="1"/>
          <p:nvPr/>
        </p:nvSpPr>
        <p:spPr>
          <a:xfrm>
            <a:off x="1112240" y="289328"/>
            <a:ext cx="784887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RÈN LUYỆN, HỌC TẬP THEO ĐỊNH HƯỚNG NGHỀ NGHIỆP</a:t>
            </a:r>
            <a:r>
              <a:rPr lang="vi-VN"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23438" y="987574"/>
            <a:ext cx="8640960" cy="728726"/>
          </a:xfrm>
          <a:prstGeom prst="rect">
            <a:avLst/>
          </a:prstGeom>
        </p:spPr>
        <p:txBody>
          <a:bodyPr wrap="square">
            <a:spAutoFit/>
          </a:bodyPr>
          <a:lstStyle/>
          <a:p>
            <a:pPr algn="just">
              <a:lnSpc>
                <a:spcPct val="107000"/>
              </a:lnSpc>
              <a:spcAft>
                <a:spcPts val="0"/>
              </a:spcAft>
            </a:pPr>
            <a:r>
              <a:rPr lang="vi-VN" sz="2000" b="1" dirty="0">
                <a:latin typeface="Times New Roman"/>
                <a:ea typeface="Calibri"/>
                <a:cs typeface="Times New Roman"/>
              </a:rPr>
              <a:t>Hoạt động 2: </a:t>
            </a:r>
            <a:r>
              <a:rPr lang="vi-VN" sz="2000" b="1" dirty="0">
                <a:solidFill>
                  <a:srgbClr val="FF0000"/>
                </a:solidFill>
                <a:latin typeface="Times New Roman"/>
                <a:ea typeface="Calibri"/>
                <a:cs typeface="Times New Roman"/>
              </a:rPr>
              <a:t>Tìm hiểu những phẩm chất, năng lực cần có của người lao động trong xã hội hiện đại và cách rèn luyện các phẩm chất, năng lực đó</a:t>
            </a:r>
            <a:endParaRPr lang="en-US" sz="2000" dirty="0">
              <a:solidFill>
                <a:srgbClr val="FF0000"/>
              </a:solidFill>
              <a:effectLst/>
              <a:latin typeface="Times New Roman"/>
              <a:ea typeface="Calibri"/>
              <a:cs typeface="Times New Roman"/>
            </a:endParaRPr>
          </a:p>
        </p:txBody>
      </p:sp>
      <p:pic>
        <p:nvPicPr>
          <p:cNvPr id="7" name="Picture 6" descr="Chia sẻ yêu cầu về phẩm chất, năng lực cần có của người lao động trong xã hội hiện đại."/>
          <p:cNvPicPr/>
          <p:nvPr/>
        </p:nvPicPr>
        <p:blipFill>
          <a:blip r:embed="rId3">
            <a:extLst>
              <a:ext uri="{28A0092B-C50C-407E-A947-70E740481C1C}">
                <a14:useLocalDpi xmlns:a14="http://schemas.microsoft.com/office/drawing/2010/main" val="0"/>
              </a:ext>
            </a:extLst>
          </a:blip>
          <a:srcRect/>
          <a:stretch>
            <a:fillRect/>
          </a:stretch>
        </p:blipFill>
        <p:spPr bwMode="auto">
          <a:xfrm>
            <a:off x="846430" y="1759822"/>
            <a:ext cx="7469986" cy="3260200"/>
          </a:xfrm>
          <a:prstGeom prst="rect">
            <a:avLst/>
          </a:prstGeom>
          <a:noFill/>
          <a:ln>
            <a:noFill/>
          </a:ln>
        </p:spPr>
      </p:pic>
    </p:spTree>
    <p:extLst>
      <p:ext uri="{BB962C8B-B14F-4D97-AF65-F5344CB8AC3E}">
        <p14:creationId xmlns:p14="http://schemas.microsoft.com/office/powerpoint/2010/main" val="1505383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6"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2</a:t>
            </a:r>
          </a:p>
        </p:txBody>
      </p:sp>
      <p:sp>
        <p:nvSpPr>
          <p:cNvPr id="13" name="TextBox 12"/>
          <p:cNvSpPr txBox="1"/>
          <p:nvPr/>
        </p:nvSpPr>
        <p:spPr>
          <a:xfrm>
            <a:off x="1112240" y="289328"/>
            <a:ext cx="784887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RÈN LUYỆN, HỌC TẬP THEO ĐỊNH HƯỚNG NGHỀ NGHIỆP</a:t>
            </a:r>
            <a:r>
              <a:rPr lang="vi-VN"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23438" y="1851670"/>
            <a:ext cx="8537674" cy="3170099"/>
          </a:xfrm>
          <a:prstGeom prst="rect">
            <a:avLst/>
          </a:prstGeom>
        </p:spPr>
        <p:txBody>
          <a:bodyPr wrap="square">
            <a:spAutoFit/>
          </a:bodyPr>
          <a:lstStyle/>
          <a:p>
            <a:r>
              <a:rPr lang="en-US"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Những</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phẩm</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chất</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năng</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lực</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cần</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có</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của</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người</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lao</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động</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trong</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xã</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hội</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hiện</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đại</a:t>
            </a:r>
            <a:r>
              <a:rPr lang="en-SG"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Chăm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chịu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ham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hỏi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tin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thân</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nhóm</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Cập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endParaRPr lang="en-US" sz="2000" dirty="0">
              <a:latin typeface="Times New Roman" pitchFamily="18" charset="0"/>
              <a:cs typeface="Times New Roman" pitchFamily="18" charset="0"/>
            </a:endParaRPr>
          </a:p>
          <a:p>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Cách</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rèn</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luyện</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các</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phẩm</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chất</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năng</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lực</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đó</a:t>
            </a:r>
            <a:r>
              <a:rPr lang="en-SG"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Tham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nghiệm</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đình</a:t>
            </a:r>
            <a:r>
              <a:rPr lang="en-US" sz="2000" dirty="0">
                <a:latin typeface="Times New Roman" pitchFamily="18" charset="0"/>
                <a:cs typeface="Times New Roman" pitchFamily="18" charset="0"/>
              </a:rPr>
              <a:t>.</a:t>
            </a:r>
          </a:p>
        </p:txBody>
      </p:sp>
      <p:sp>
        <p:nvSpPr>
          <p:cNvPr id="7" name="Rectangle 6"/>
          <p:cNvSpPr/>
          <p:nvPr/>
        </p:nvSpPr>
        <p:spPr>
          <a:xfrm>
            <a:off x="423438" y="987574"/>
            <a:ext cx="8640960" cy="728726"/>
          </a:xfrm>
          <a:prstGeom prst="rect">
            <a:avLst/>
          </a:prstGeom>
        </p:spPr>
        <p:txBody>
          <a:bodyPr wrap="square">
            <a:spAutoFit/>
          </a:bodyPr>
          <a:lstStyle/>
          <a:p>
            <a:pPr algn="just">
              <a:lnSpc>
                <a:spcPct val="107000"/>
              </a:lnSpc>
              <a:spcAft>
                <a:spcPts val="0"/>
              </a:spcAft>
            </a:pPr>
            <a:r>
              <a:rPr lang="vi-VN" sz="2000" b="1" dirty="0">
                <a:latin typeface="Times New Roman"/>
                <a:ea typeface="Calibri"/>
                <a:cs typeface="Times New Roman"/>
              </a:rPr>
              <a:t>Hoạt động 2: </a:t>
            </a:r>
            <a:r>
              <a:rPr lang="vi-VN" sz="2000" b="1" dirty="0">
                <a:solidFill>
                  <a:srgbClr val="FF0000"/>
                </a:solidFill>
                <a:latin typeface="Times New Roman"/>
                <a:ea typeface="Calibri"/>
                <a:cs typeface="Times New Roman"/>
              </a:rPr>
              <a:t>Tìm hiểu những phẩm chất, năng lực cần có của người lao động trong xã hội hiện đại và cách rèn luyện các phẩm chất, năng lực đó</a:t>
            </a:r>
            <a:endParaRPr lang="en-US" sz="2000" dirty="0">
              <a:solidFill>
                <a:srgbClr val="FF0000"/>
              </a:solidFill>
              <a:effectLst/>
              <a:latin typeface="Times New Roman"/>
              <a:ea typeface="Calibri"/>
              <a:cs typeface="Times New Roman"/>
            </a:endParaRPr>
          </a:p>
        </p:txBody>
      </p:sp>
    </p:spTree>
    <p:extLst>
      <p:ext uri="{BB962C8B-B14F-4D97-AF65-F5344CB8AC3E}">
        <p14:creationId xmlns:p14="http://schemas.microsoft.com/office/powerpoint/2010/main" val="3300863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2</a:t>
            </a:r>
          </a:p>
        </p:txBody>
      </p:sp>
      <p:sp>
        <p:nvSpPr>
          <p:cNvPr id="13" name="TextBox 12"/>
          <p:cNvSpPr txBox="1"/>
          <p:nvPr/>
        </p:nvSpPr>
        <p:spPr>
          <a:xfrm>
            <a:off x="1112240" y="289328"/>
            <a:ext cx="784887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RÈN LUYỆN, HỌC TẬP THEO ĐỊNH HƯỚNG NGHỀ NGHIỆP</a:t>
            </a:r>
            <a:r>
              <a:rPr lang="vi-VN"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3438" y="987574"/>
            <a:ext cx="8640960" cy="728726"/>
          </a:xfrm>
          <a:prstGeom prst="rect">
            <a:avLst/>
          </a:prstGeom>
        </p:spPr>
        <p:txBody>
          <a:bodyPr wrap="square">
            <a:spAutoFit/>
          </a:bodyPr>
          <a:lstStyle/>
          <a:p>
            <a:pPr algn="just">
              <a:lnSpc>
                <a:spcPct val="107000"/>
              </a:lnSpc>
              <a:spcAft>
                <a:spcPts val="0"/>
              </a:spcAft>
            </a:pPr>
            <a:r>
              <a:rPr lang="vi-VN" sz="2000" b="1" dirty="0">
                <a:latin typeface="Times New Roman"/>
                <a:ea typeface="Calibri"/>
                <a:cs typeface="Times New Roman"/>
              </a:rPr>
              <a:t>Hoạt động 3: </a:t>
            </a:r>
            <a:r>
              <a:rPr lang="vi-VN" sz="2000" b="1" dirty="0">
                <a:solidFill>
                  <a:srgbClr val="FF0000"/>
                </a:solidFill>
                <a:latin typeface="Times New Roman"/>
                <a:ea typeface="Calibri"/>
                <a:cs typeface="Times New Roman"/>
              </a:rPr>
              <a:t>Tìm hiểu định hướng các môn học ở cấp Trung học phổ thông có liên quan đến hướng nghiệp</a:t>
            </a:r>
            <a:endParaRPr lang="en-US" sz="2000" dirty="0">
              <a:solidFill>
                <a:srgbClr val="FF0000"/>
              </a:solidFill>
              <a:effectLst/>
              <a:latin typeface="Times New Roman"/>
              <a:ea typeface="Calibri"/>
              <a:cs typeface="Times New Roman"/>
            </a:endParaRPr>
          </a:p>
        </p:txBody>
      </p:sp>
      <p:sp>
        <p:nvSpPr>
          <p:cNvPr id="3" name="Rectangle 2"/>
          <p:cNvSpPr/>
          <p:nvPr/>
        </p:nvSpPr>
        <p:spPr>
          <a:xfrm>
            <a:off x="423438" y="2010076"/>
            <a:ext cx="8325026" cy="830997"/>
          </a:xfrm>
          <a:prstGeom prst="rect">
            <a:avLst/>
          </a:prstGeom>
        </p:spPr>
        <p:txBody>
          <a:bodyPr wrap="square">
            <a:spAutoFit/>
          </a:bodyPr>
          <a:lstStyle/>
          <a:p>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1.</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sẻ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a:t>
            </a:r>
          </a:p>
          <a:p>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2.</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143315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6"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7"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2</a:t>
            </a:r>
          </a:p>
        </p:txBody>
      </p:sp>
      <p:sp>
        <p:nvSpPr>
          <p:cNvPr id="13" name="TextBox 12"/>
          <p:cNvSpPr txBox="1"/>
          <p:nvPr/>
        </p:nvSpPr>
        <p:spPr>
          <a:xfrm>
            <a:off x="1112240" y="289328"/>
            <a:ext cx="784887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RÈN LUYỆN, HỌC TẬP THEO ĐỊNH HƯỚNG NGHỀ NGHIỆP</a:t>
            </a:r>
            <a:r>
              <a:rPr lang="vi-VN"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3438" y="987574"/>
            <a:ext cx="8640960" cy="728726"/>
          </a:xfrm>
          <a:prstGeom prst="rect">
            <a:avLst/>
          </a:prstGeom>
        </p:spPr>
        <p:txBody>
          <a:bodyPr wrap="square">
            <a:spAutoFit/>
          </a:bodyPr>
          <a:lstStyle/>
          <a:p>
            <a:pPr algn="just">
              <a:lnSpc>
                <a:spcPct val="107000"/>
              </a:lnSpc>
              <a:spcAft>
                <a:spcPts val="0"/>
              </a:spcAft>
            </a:pPr>
            <a:r>
              <a:rPr lang="vi-VN" sz="2000" b="1" dirty="0">
                <a:latin typeface="Times New Roman"/>
                <a:ea typeface="Calibri"/>
                <a:cs typeface="Times New Roman"/>
              </a:rPr>
              <a:t>Hoạt động 3: </a:t>
            </a:r>
            <a:r>
              <a:rPr lang="vi-VN" sz="2000" b="1" dirty="0">
                <a:solidFill>
                  <a:srgbClr val="FF0000"/>
                </a:solidFill>
                <a:latin typeface="Times New Roman"/>
                <a:ea typeface="Calibri"/>
                <a:cs typeface="Times New Roman"/>
              </a:rPr>
              <a:t>Tìm hiểu định hướng các môn học ở cấp Trung học phổ thông có liên quan đến hướng nghiệp</a:t>
            </a:r>
            <a:endParaRPr lang="en-US" sz="2000" dirty="0">
              <a:solidFill>
                <a:srgbClr val="FF0000"/>
              </a:solidFill>
              <a:effectLst/>
              <a:latin typeface="Times New Roman"/>
              <a:ea typeface="Calibri"/>
              <a:cs typeface="Times New Roman"/>
            </a:endParaRPr>
          </a:p>
        </p:txBody>
      </p:sp>
      <p:sp>
        <p:nvSpPr>
          <p:cNvPr id="5" name="Rectangle 4"/>
          <p:cNvSpPr/>
          <p:nvPr/>
        </p:nvSpPr>
        <p:spPr>
          <a:xfrm>
            <a:off x="423438" y="1722103"/>
            <a:ext cx="8397034" cy="2554545"/>
          </a:xfrm>
          <a:prstGeom prst="rect">
            <a:avLst/>
          </a:prstGeom>
        </p:spPr>
        <p:txBody>
          <a:bodyPr wrap="square">
            <a:spAutoFit/>
          </a:bodyPr>
          <a:lstStyle/>
          <a:p>
            <a:r>
              <a:rPr lang="en-US" sz="2000" b="1" dirty="0">
                <a:latin typeface="Times New Roman" pitchFamily="18" charset="0"/>
                <a:cs typeface="Times New Roman" pitchFamily="18" charset="0"/>
              </a:rPr>
              <a:t>CH1:</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Mình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a:t>
            </a:r>
          </a:p>
          <a:p>
            <a:r>
              <a:rPr lang="en-US" sz="2000" dirty="0" err="1">
                <a:latin typeface="Times New Roman" pitchFamily="18" charset="0"/>
                <a:cs typeface="Times New Roman" pitchFamily="18" charset="0"/>
              </a:rPr>
              <a:t>Mình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endParaRPr lang="en-US"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CH2:</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Muốn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cậu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Muốn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cậu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ngoại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ngoại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ngữ</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707989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6"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7"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2</a:t>
            </a:r>
          </a:p>
        </p:txBody>
      </p:sp>
      <p:sp>
        <p:nvSpPr>
          <p:cNvPr id="13" name="TextBox 12"/>
          <p:cNvSpPr txBox="1"/>
          <p:nvPr/>
        </p:nvSpPr>
        <p:spPr>
          <a:xfrm>
            <a:off x="1209810" y="289328"/>
            <a:ext cx="784887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RÈN LUYỆN, HỌC TẬP THEO ĐỊNH HƯỚNG NGHỀ NGHIỆP</a:t>
            </a:r>
            <a:r>
              <a:rPr lang="vi-VN"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3438" y="987574"/>
            <a:ext cx="8640960" cy="728726"/>
          </a:xfrm>
          <a:prstGeom prst="rect">
            <a:avLst/>
          </a:prstGeom>
        </p:spPr>
        <p:txBody>
          <a:bodyPr wrap="square">
            <a:spAutoFit/>
          </a:bodyPr>
          <a:lstStyle/>
          <a:p>
            <a:pPr algn="just">
              <a:lnSpc>
                <a:spcPct val="107000"/>
              </a:lnSpc>
              <a:spcAft>
                <a:spcPts val="0"/>
              </a:spcAft>
            </a:pPr>
            <a:r>
              <a:rPr lang="vi-VN" sz="2000" b="1" dirty="0">
                <a:latin typeface="Times New Roman"/>
                <a:ea typeface="Calibri"/>
                <a:cs typeface="Times New Roman"/>
              </a:rPr>
              <a:t>Hoạt động 5: </a:t>
            </a:r>
            <a:r>
              <a:rPr lang="vi-VN" sz="2000" b="1" dirty="0">
                <a:solidFill>
                  <a:srgbClr val="FF0000"/>
                </a:solidFill>
                <a:latin typeface="Times New Roman"/>
                <a:ea typeface="Calibri"/>
                <a:cs typeface="Times New Roman"/>
              </a:rPr>
              <a:t>Rèn luyện sức khỏe, độ bền, tính kiên trì, sự chăm chỉ trong công việc</a:t>
            </a:r>
            <a:endParaRPr lang="en-US" sz="2000" dirty="0">
              <a:solidFill>
                <a:srgbClr val="FF0000"/>
              </a:solidFill>
              <a:effectLst/>
              <a:latin typeface="Times New Roman"/>
              <a:ea typeface="Calibri"/>
              <a:cs typeface="Times New Roman"/>
            </a:endParaRPr>
          </a:p>
        </p:txBody>
      </p:sp>
      <p:sp>
        <p:nvSpPr>
          <p:cNvPr id="4" name="Rectangle 3"/>
          <p:cNvSpPr/>
          <p:nvPr/>
        </p:nvSpPr>
        <p:spPr>
          <a:xfrm>
            <a:off x="530197" y="1716300"/>
            <a:ext cx="8534201" cy="2723823"/>
          </a:xfrm>
          <a:prstGeom prst="rect">
            <a:avLst/>
          </a:prstGeom>
        </p:spPr>
        <p:txBody>
          <a:bodyPr wrap="square">
            <a:spAutoFit/>
          </a:bodyPr>
          <a:lstStyle/>
          <a:p>
            <a:r>
              <a:rPr lang="en-SG" sz="1900" dirty="0">
                <a:latin typeface="Times New Roman" pitchFamily="18" charset="0"/>
                <a:cs typeface="Times New Roman" pitchFamily="18" charset="0"/>
              </a:rPr>
              <a:t>- </a:t>
            </a:r>
            <a:r>
              <a:rPr lang="en-SG" sz="1900" dirty="0" err="1">
                <a:latin typeface="Times New Roman" pitchFamily="18" charset="0"/>
                <a:cs typeface="Times New Roman" pitchFamily="18" charset="0"/>
              </a:rPr>
              <a:t>Nhóm</a:t>
            </a:r>
            <a:r>
              <a:rPr lang="en-SG" sz="1900" dirty="0">
                <a:latin typeface="Times New Roman" pitchFamily="18" charset="0"/>
                <a:cs typeface="Times New Roman" pitchFamily="18" charset="0"/>
              </a:rPr>
              <a:t> 1, 2 </a:t>
            </a:r>
            <a:r>
              <a:rPr lang="en-SG" sz="1900" dirty="0" err="1">
                <a:latin typeface="Times New Roman" pitchFamily="18" charset="0"/>
                <a:cs typeface="Times New Roman" pitchFamily="18" charset="0"/>
              </a:rPr>
              <a:t>trả</a:t>
            </a:r>
            <a:r>
              <a:rPr lang="en-SG" sz="1900" dirty="0">
                <a:latin typeface="Times New Roman" pitchFamily="18" charset="0"/>
                <a:cs typeface="Times New Roman" pitchFamily="18" charset="0"/>
              </a:rPr>
              <a:t> </a:t>
            </a:r>
            <a:r>
              <a:rPr lang="en-SG" sz="1900" dirty="0" err="1">
                <a:latin typeface="Times New Roman" pitchFamily="18" charset="0"/>
                <a:cs typeface="Times New Roman" pitchFamily="18" charset="0"/>
              </a:rPr>
              <a:t>lời</a:t>
            </a:r>
            <a:r>
              <a:rPr lang="en-SG" sz="1900" dirty="0">
                <a:latin typeface="Times New Roman" pitchFamily="18" charset="0"/>
                <a:cs typeface="Times New Roman" pitchFamily="18" charset="0"/>
              </a:rPr>
              <a:t> </a:t>
            </a:r>
            <a:r>
              <a:rPr lang="en-SG" sz="1900" dirty="0" err="1">
                <a:latin typeface="Times New Roman" pitchFamily="18" charset="0"/>
                <a:cs typeface="Times New Roman" pitchFamily="18" charset="0"/>
              </a:rPr>
              <a:t>câu</a:t>
            </a:r>
            <a:r>
              <a:rPr lang="en-SG" sz="1900" dirty="0">
                <a:latin typeface="Times New Roman" pitchFamily="18" charset="0"/>
                <a:cs typeface="Times New Roman" pitchFamily="18" charset="0"/>
              </a:rPr>
              <a:t> </a:t>
            </a:r>
            <a:r>
              <a:rPr lang="en-SG" sz="1900" dirty="0" err="1">
                <a:latin typeface="Times New Roman" pitchFamily="18" charset="0"/>
                <a:cs typeface="Times New Roman" pitchFamily="18" charset="0"/>
              </a:rPr>
              <a:t>hỏi</a:t>
            </a:r>
            <a:r>
              <a:rPr lang="en-SG" sz="1900" dirty="0">
                <a:latin typeface="Times New Roman" pitchFamily="18" charset="0"/>
                <a:cs typeface="Times New Roman" pitchFamily="18" charset="0"/>
              </a:rPr>
              <a:t> </a:t>
            </a:r>
            <a:r>
              <a:rPr lang="en-SG" sz="1900" dirty="0" err="1">
                <a:latin typeface="Times New Roman" pitchFamily="18" charset="0"/>
                <a:cs typeface="Times New Roman" pitchFamily="18" charset="0"/>
              </a:rPr>
              <a:t>tình</a:t>
            </a:r>
            <a:r>
              <a:rPr lang="en-SG" sz="1900" dirty="0">
                <a:latin typeface="Times New Roman" pitchFamily="18" charset="0"/>
                <a:cs typeface="Times New Roman" pitchFamily="18" charset="0"/>
              </a:rPr>
              <a:t> </a:t>
            </a:r>
            <a:r>
              <a:rPr lang="en-SG" sz="1900" dirty="0" err="1">
                <a:latin typeface="Times New Roman" pitchFamily="18" charset="0"/>
                <a:cs typeface="Times New Roman" pitchFamily="18" charset="0"/>
              </a:rPr>
              <a:t>huống</a:t>
            </a:r>
            <a:r>
              <a:rPr lang="en-SG" sz="1900" dirty="0">
                <a:latin typeface="Times New Roman" pitchFamily="18" charset="0"/>
                <a:cs typeface="Times New Roman" pitchFamily="18" charset="0"/>
              </a:rPr>
              <a:t> </a:t>
            </a:r>
            <a:r>
              <a:rPr lang="en-SG" sz="1900" dirty="0" err="1">
                <a:latin typeface="Times New Roman" pitchFamily="18" charset="0"/>
                <a:cs typeface="Times New Roman" pitchFamily="18" charset="0"/>
              </a:rPr>
              <a:t>sau</a:t>
            </a:r>
            <a:r>
              <a:rPr lang="en-SG" sz="1900" dirty="0">
                <a:latin typeface="Times New Roman" pitchFamily="18" charset="0"/>
                <a:cs typeface="Times New Roman" pitchFamily="18" charset="0"/>
              </a:rPr>
              <a:t>:</a:t>
            </a:r>
            <a:endParaRPr lang="en-US" sz="1900" dirty="0">
              <a:latin typeface="Times New Roman" pitchFamily="18" charset="0"/>
              <a:cs typeface="Times New Roman" pitchFamily="18" charset="0"/>
            </a:endParaRPr>
          </a:p>
          <a:p>
            <a:r>
              <a:rPr lang="en-US" sz="1900" b="1" dirty="0">
                <a:latin typeface="Times New Roman" pitchFamily="18" charset="0"/>
                <a:cs typeface="Times New Roman" pitchFamily="18" charset="0"/>
              </a:rPr>
              <a:t>CH1.</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Thảo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luận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về</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biện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pháp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rèn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luyện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sức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khỏe</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độ</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bền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trong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công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việc</a:t>
            </a:r>
            <a:endParaRPr lang="en-US" sz="1900" dirty="0">
              <a:latin typeface="Times New Roman" pitchFamily="18" charset="0"/>
              <a:cs typeface="Times New Roman" pitchFamily="18" charset="0"/>
            </a:endParaRPr>
          </a:p>
          <a:p>
            <a:r>
              <a:rPr lang="en-US" sz="1900" b="1" dirty="0">
                <a:latin typeface="Times New Roman" pitchFamily="18" charset="0"/>
                <a:cs typeface="Times New Roman" pitchFamily="18" charset="0"/>
              </a:rPr>
              <a:t>CH2.</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Đóng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vai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để</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giúp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bạn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đạt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được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mục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đích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rèn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luyện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sức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khỏe</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độ</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bền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trong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công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việc</a:t>
            </a:r>
            <a:r>
              <a:rPr lang="en-US" sz="1900" dirty="0">
                <a:latin typeface="Times New Roman" pitchFamily="18" charset="0"/>
                <a:cs typeface="Times New Roman" pitchFamily="18" charset="0"/>
              </a:rPr>
              <a:t> ở </a:t>
            </a:r>
            <a:r>
              <a:rPr lang="en-US" sz="1900" dirty="0" err="1">
                <a:latin typeface="Times New Roman" pitchFamily="18" charset="0"/>
                <a:cs typeface="Times New Roman" pitchFamily="18" charset="0"/>
              </a:rPr>
              <a:t>những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huống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sau</a:t>
            </a:r>
            <a:r>
              <a:rPr lang="en-US" sz="1900" dirty="0">
                <a:latin typeface="Times New Roman" pitchFamily="18" charset="0"/>
                <a:cs typeface="Times New Roman" pitchFamily="18" charset="0"/>
              </a:rPr>
              <a:t>:</a:t>
            </a:r>
          </a:p>
          <a:p>
            <a:pPr lvl="0"/>
            <a:r>
              <a:rPr lang="en-US" sz="1900" dirty="0" err="1">
                <a:latin typeface="Times New Roman" pitchFamily="18" charset="0"/>
                <a:cs typeface="Times New Roman" pitchFamily="18" charset="0"/>
              </a:rPr>
              <a:t>Tình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huống</a:t>
            </a:r>
            <a:r>
              <a:rPr lang="en-US" sz="1900" dirty="0">
                <a:latin typeface="Times New Roman" pitchFamily="18" charset="0"/>
                <a:cs typeface="Times New Roman" pitchFamily="18" charset="0"/>
              </a:rPr>
              <a:t> 1: N </a:t>
            </a:r>
            <a:r>
              <a:rPr lang="en-US" sz="1900" dirty="0" err="1">
                <a:latin typeface="Times New Roman" pitchFamily="18" charset="0"/>
                <a:cs typeface="Times New Roman" pitchFamily="18" charset="0"/>
              </a:rPr>
              <a:t>rủ</a:t>
            </a:r>
            <a:r>
              <a:rPr lang="en-US" sz="1900" dirty="0">
                <a:latin typeface="Times New Roman" pitchFamily="18" charset="0"/>
                <a:cs typeface="Times New Roman" pitchFamily="18" charset="0"/>
              </a:rPr>
              <a:t> M </a:t>
            </a:r>
            <a:r>
              <a:rPr lang="en-US" sz="1900" dirty="0" err="1">
                <a:latin typeface="Times New Roman" pitchFamily="18" charset="0"/>
                <a:cs typeface="Times New Roman" pitchFamily="18" charset="0"/>
              </a:rPr>
              <a:t>dậy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sớm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để</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đánh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cầu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lông</a:t>
            </a:r>
            <a:r>
              <a:rPr lang="en-US" sz="1900" dirty="0">
                <a:latin typeface="Times New Roman" pitchFamily="18" charset="0"/>
                <a:cs typeface="Times New Roman" pitchFamily="18" charset="0"/>
              </a:rPr>
              <a:t>. M </a:t>
            </a:r>
            <a:r>
              <a:rPr lang="en-US" sz="1900" dirty="0" err="1">
                <a:latin typeface="Times New Roman" pitchFamily="18" charset="0"/>
                <a:cs typeface="Times New Roman" pitchFamily="18" charset="0"/>
              </a:rPr>
              <a:t>thực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hiện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được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hai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buổi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rồi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bảo</a:t>
            </a:r>
            <a:r>
              <a:rPr lang="en-US" sz="1900" dirty="0">
                <a:latin typeface="Times New Roman" pitchFamily="18" charset="0"/>
                <a:cs typeface="Times New Roman" pitchFamily="18" charset="0"/>
              </a:rPr>
              <a:t> N: “</a:t>
            </a:r>
            <a:r>
              <a:rPr lang="en-US" sz="1900" dirty="0" err="1">
                <a:latin typeface="Times New Roman" pitchFamily="18" charset="0"/>
                <a:cs typeface="Times New Roman" pitchFamily="18" charset="0"/>
              </a:rPr>
              <a:t>Vì</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dậy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sớm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vào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giờ</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tớ</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buồn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ngủ</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lắm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tớ</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không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cùng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cậu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nữa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đâu</a:t>
            </a:r>
            <a:r>
              <a:rPr lang="en-US" sz="1900" dirty="0">
                <a:latin typeface="Times New Roman" pitchFamily="18" charset="0"/>
                <a:cs typeface="Times New Roman" pitchFamily="18" charset="0"/>
              </a:rPr>
              <a:t>”.</a:t>
            </a:r>
          </a:p>
          <a:p>
            <a:pPr lvl="0"/>
            <a:r>
              <a:rPr lang="en-US" sz="1900" dirty="0" err="1">
                <a:latin typeface="Times New Roman" pitchFamily="18" charset="0"/>
                <a:cs typeface="Times New Roman" pitchFamily="18" charset="0"/>
              </a:rPr>
              <a:t>Tình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huống</a:t>
            </a:r>
            <a:r>
              <a:rPr lang="en-US" sz="1900" dirty="0">
                <a:latin typeface="Times New Roman" pitchFamily="18" charset="0"/>
                <a:cs typeface="Times New Roman" pitchFamily="18" charset="0"/>
              </a:rPr>
              <a:t> 2: L </a:t>
            </a:r>
            <a:r>
              <a:rPr lang="en-US" sz="1900" dirty="0" err="1">
                <a:latin typeface="Times New Roman" pitchFamily="18" charset="0"/>
                <a:cs typeface="Times New Roman" pitchFamily="18" charset="0"/>
              </a:rPr>
              <a:t>và</a:t>
            </a:r>
            <a:r>
              <a:rPr lang="en-US" sz="1900" dirty="0">
                <a:latin typeface="Times New Roman" pitchFamily="18" charset="0"/>
                <a:cs typeface="Times New Roman" pitchFamily="18" charset="0"/>
              </a:rPr>
              <a:t> H </a:t>
            </a:r>
            <a:r>
              <a:rPr lang="en-US" sz="1900" dirty="0" err="1">
                <a:latin typeface="Times New Roman" pitchFamily="18" charset="0"/>
                <a:cs typeface="Times New Roman" pitchFamily="18" charset="0"/>
              </a:rPr>
              <a:t>đang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cùng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nhau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thực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hiện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nhiệm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vụ</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nhóm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giao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đòi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hỏi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sự</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tập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trung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cẩn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thận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Nhưng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cứ</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được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một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lúc</a:t>
            </a:r>
            <a:r>
              <a:rPr lang="en-US" sz="1900" dirty="0">
                <a:latin typeface="Times New Roman" pitchFamily="18" charset="0"/>
                <a:cs typeface="Times New Roman" pitchFamily="18" charset="0"/>
              </a:rPr>
              <a:t>, H </a:t>
            </a:r>
            <a:r>
              <a:rPr lang="en-US" sz="1900" dirty="0" err="1">
                <a:latin typeface="Times New Roman" pitchFamily="18" charset="0"/>
                <a:cs typeface="Times New Roman" pitchFamily="18" charset="0"/>
              </a:rPr>
              <a:t>lại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mất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tập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trung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kêu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mệt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dễ</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nổi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nhiệm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vụ</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chưa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đạt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yêu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cầu</a:t>
            </a:r>
            <a:r>
              <a:rPr lang="en-US" sz="1900" dirty="0">
                <a:latin typeface="Times New Roman" pitchFamily="18" charset="0"/>
                <a:cs typeface="Times New Roman" pitchFamily="18" charset="0"/>
              </a:rPr>
              <a:t>.</a:t>
            </a:r>
          </a:p>
        </p:txBody>
      </p:sp>
    </p:spTree>
    <p:extLst>
      <p:ext uri="{BB962C8B-B14F-4D97-AF65-F5344CB8AC3E}">
        <p14:creationId xmlns:p14="http://schemas.microsoft.com/office/powerpoint/2010/main" val="2707989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6"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object 5">
            <a:extLst>
              <a:ext uri="{FF2B5EF4-FFF2-40B4-BE49-F238E27FC236}">
                <a16:creationId xmlns:a16="http://schemas.microsoft.com/office/drawing/2014/main" id="{8C9D7715-FDEA-0EB2-B252-3AF504CB106C}"/>
              </a:ext>
            </a:extLst>
          </p:cNvPr>
          <p:cNvGrpSpPr>
            <a:grpSpLocks/>
          </p:cNvGrpSpPr>
          <p:nvPr/>
        </p:nvGrpSpPr>
        <p:grpSpPr bwMode="auto">
          <a:xfrm>
            <a:off x="336948" y="921545"/>
            <a:ext cx="8806597" cy="3548329"/>
            <a:chOff x="449580" y="2244851"/>
            <a:chExt cx="11292890" cy="3820973"/>
          </a:xfrm>
        </p:grpSpPr>
        <p:sp>
          <p:nvSpPr>
            <p:cNvPr id="19467" name="object 6">
              <a:extLst>
                <a:ext uri="{FF2B5EF4-FFF2-40B4-BE49-F238E27FC236}">
                  <a16:creationId xmlns:a16="http://schemas.microsoft.com/office/drawing/2014/main" id="{99ABD207-EAD4-EC28-D7CE-0C89EFECA9DF}"/>
                </a:ext>
              </a:extLst>
            </p:cNvPr>
            <p:cNvSpPr>
              <a:spLocks/>
            </p:cNvSpPr>
            <p:nvPr/>
          </p:nvSpPr>
          <p:spPr bwMode="auto">
            <a:xfrm>
              <a:off x="816864" y="2244851"/>
              <a:ext cx="10871200" cy="3511550"/>
            </a:xfrm>
            <a:custGeom>
              <a:avLst/>
              <a:gdLst>
                <a:gd name="T0" fmla="*/ 10870692 w 10871200"/>
                <a:gd name="T1" fmla="*/ 0 h 3511550"/>
                <a:gd name="T2" fmla="*/ 0 w 10871200"/>
                <a:gd name="T3" fmla="*/ 0 h 3511550"/>
                <a:gd name="T4" fmla="*/ 0 w 10871200"/>
                <a:gd name="T5" fmla="*/ 3511296 h 3511550"/>
                <a:gd name="T6" fmla="*/ 10870692 w 10871200"/>
                <a:gd name="T7" fmla="*/ 3511296 h 3511550"/>
                <a:gd name="T8" fmla="*/ 10870692 w 10871200"/>
                <a:gd name="T9" fmla="*/ 0 h 3511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71200" h="3511550">
                  <a:moveTo>
                    <a:pt x="10870692" y="0"/>
                  </a:moveTo>
                  <a:lnTo>
                    <a:pt x="0" y="0"/>
                  </a:lnTo>
                  <a:lnTo>
                    <a:pt x="0" y="3511296"/>
                  </a:lnTo>
                  <a:lnTo>
                    <a:pt x="10870692" y="3511296"/>
                  </a:lnTo>
                  <a:lnTo>
                    <a:pt x="10870692" y="0"/>
                  </a:lnTo>
                  <a:close/>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685800" eaLnBrk="0" fontAlgn="base" hangingPunct="0">
                <a:spcBef>
                  <a:spcPct val="0"/>
                </a:spcBef>
                <a:spcAft>
                  <a:spcPct val="0"/>
                </a:spcAft>
                <a:defRPr/>
              </a:pPr>
              <a:endParaRPr lang="vi-VN" sz="1400">
                <a:solidFill>
                  <a:prstClr val="black"/>
                </a:solidFill>
                <a:latin typeface="Calibri" panose="020F0502020204030204" pitchFamily="34" charset="0"/>
              </a:endParaRPr>
            </a:p>
          </p:txBody>
        </p:sp>
        <p:pic>
          <p:nvPicPr>
            <p:cNvPr id="19468" name="object 7">
              <a:extLst>
                <a:ext uri="{FF2B5EF4-FFF2-40B4-BE49-F238E27FC236}">
                  <a16:creationId xmlns:a16="http://schemas.microsoft.com/office/drawing/2014/main" id="{98D9C434-6D24-92F9-DE99-D8A136B92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34" y="5767120"/>
              <a:ext cx="10836036" cy="29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object 8">
              <a:extLst>
                <a:ext uri="{FF2B5EF4-FFF2-40B4-BE49-F238E27FC236}">
                  <a16:creationId xmlns:a16="http://schemas.microsoft.com/office/drawing/2014/main" id="{0E909EAA-004D-6A9E-11E6-77DE26949DDB}"/>
                </a:ext>
              </a:extLst>
            </p:cNvPr>
            <p:cNvSpPr>
              <a:spLocks/>
            </p:cNvSpPr>
            <p:nvPr/>
          </p:nvSpPr>
          <p:spPr bwMode="auto">
            <a:xfrm>
              <a:off x="449580" y="2682950"/>
              <a:ext cx="2031424" cy="3233522"/>
            </a:xfrm>
            <a:custGeom>
              <a:avLst/>
              <a:gdLst>
                <a:gd name="T0" fmla="*/ 0 w 2409825"/>
                <a:gd name="T1" fmla="*/ 0 h 3495040"/>
                <a:gd name="T2" fmla="*/ 0 w 2409825"/>
                <a:gd name="T3" fmla="*/ 2670429 h 3495040"/>
                <a:gd name="T4" fmla="*/ 1262 w 2409825"/>
                <a:gd name="T5" fmla="*/ 2729221 h 3495040"/>
                <a:gd name="T6" fmla="*/ 4993 w 2409825"/>
                <a:gd name="T7" fmla="*/ 2786907 h 3495040"/>
                <a:gd name="T8" fmla="*/ 11107 w 2409825"/>
                <a:gd name="T9" fmla="*/ 2843347 h 3495040"/>
                <a:gd name="T10" fmla="*/ 19518 w 2409825"/>
                <a:gd name="T11" fmla="*/ 2898401 h 3495040"/>
                <a:gd name="T12" fmla="*/ 30141 w 2409825"/>
                <a:gd name="T13" fmla="*/ 2951929 h 3495040"/>
                <a:gd name="T14" fmla="*/ 42891 w 2409825"/>
                <a:gd name="T15" fmla="*/ 3003789 h 3495040"/>
                <a:gd name="T16" fmla="*/ 57680 w 2409825"/>
                <a:gd name="T17" fmla="*/ 3053843 h 3495040"/>
                <a:gd name="T18" fmla="*/ 74425 w 2409825"/>
                <a:gd name="T19" fmla="*/ 3101949 h 3495040"/>
                <a:gd name="T20" fmla="*/ 93040 w 2409825"/>
                <a:gd name="T21" fmla="*/ 3147968 h 3495040"/>
                <a:gd name="T22" fmla="*/ 113438 w 2409825"/>
                <a:gd name="T23" fmla="*/ 3191760 h 3495040"/>
                <a:gd name="T24" fmla="*/ 135535 w 2409825"/>
                <a:gd name="T25" fmla="*/ 3233183 h 3495040"/>
                <a:gd name="T26" fmla="*/ 159245 w 2409825"/>
                <a:gd name="T27" fmla="*/ 3272099 h 3495040"/>
                <a:gd name="T28" fmla="*/ 184483 w 2409825"/>
                <a:gd name="T29" fmla="*/ 3308366 h 3495040"/>
                <a:gd name="T30" fmla="*/ 211162 w 2409825"/>
                <a:gd name="T31" fmla="*/ 3341844 h 3495040"/>
                <a:gd name="T32" fmla="*/ 239197 w 2409825"/>
                <a:gd name="T33" fmla="*/ 3372394 h 3495040"/>
                <a:gd name="T34" fmla="*/ 268504 w 2409825"/>
                <a:gd name="T35" fmla="*/ 3399875 h 3495040"/>
                <a:gd name="T36" fmla="*/ 298995 w 2409825"/>
                <a:gd name="T37" fmla="*/ 3424147 h 3495040"/>
                <a:gd name="T38" fmla="*/ 363192 w 2409825"/>
                <a:gd name="T39" fmla="*/ 3462501 h 3495040"/>
                <a:gd name="T40" fmla="*/ 431102 w 2409825"/>
                <a:gd name="T41" fmla="*/ 3486337 h 3495040"/>
                <a:gd name="T42" fmla="*/ 502043 w 2409825"/>
                <a:gd name="T43" fmla="*/ 3494531 h 3495040"/>
                <a:gd name="T44" fmla="*/ 1734820 w 2409825"/>
                <a:gd name="T45" fmla="*/ 3494531 h 3495040"/>
                <a:gd name="T46" fmla="*/ 2409444 w 2409825"/>
                <a:gd name="T47" fmla="*/ 1960245 h 3495040"/>
                <a:gd name="T48" fmla="*/ 1734820 w 2409825"/>
                <a:gd name="T49" fmla="*/ 425830 h 3495040"/>
                <a:gd name="T50" fmla="*/ 324180 w 2409825"/>
                <a:gd name="T51" fmla="*/ 425830 h 3495040"/>
                <a:gd name="T52" fmla="*/ 283574 w 2409825"/>
                <a:gd name="T53" fmla="*/ 422507 h 3495040"/>
                <a:gd name="T54" fmla="*/ 244457 w 2409825"/>
                <a:gd name="T55" fmla="*/ 412804 h 3495040"/>
                <a:gd name="T56" fmla="*/ 207135 w 2409825"/>
                <a:gd name="T57" fmla="*/ 397123 h 3495040"/>
                <a:gd name="T58" fmla="*/ 171914 w 2409825"/>
                <a:gd name="T59" fmla="*/ 375868 h 3495040"/>
                <a:gd name="T60" fmla="*/ 139100 w 2409825"/>
                <a:gd name="T61" fmla="*/ 349438 h 3495040"/>
                <a:gd name="T62" fmla="*/ 108999 w 2409825"/>
                <a:gd name="T63" fmla="*/ 318238 h 3495040"/>
                <a:gd name="T64" fmla="*/ 81918 w 2409825"/>
                <a:gd name="T65" fmla="*/ 282668 h 3495040"/>
                <a:gd name="T66" fmla="*/ 58164 w 2409825"/>
                <a:gd name="T67" fmla="*/ 243130 h 3495040"/>
                <a:gd name="T68" fmla="*/ 38041 w 2409825"/>
                <a:gd name="T69" fmla="*/ 200027 h 3495040"/>
                <a:gd name="T70" fmla="*/ 21857 w 2409825"/>
                <a:gd name="T71" fmla="*/ 153760 h 3495040"/>
                <a:gd name="T72" fmla="*/ 9918 w 2409825"/>
                <a:gd name="T73" fmla="*/ 104732 h 3495040"/>
                <a:gd name="T74" fmla="*/ 2530 w 2409825"/>
                <a:gd name="T75" fmla="*/ 53345 h 3495040"/>
                <a:gd name="T76" fmla="*/ 0 w 2409825"/>
                <a:gd name="T77" fmla="*/ 0 h 34950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409825" h="3495040">
                  <a:moveTo>
                    <a:pt x="0" y="0"/>
                  </a:moveTo>
                  <a:lnTo>
                    <a:pt x="0" y="2670429"/>
                  </a:lnTo>
                  <a:lnTo>
                    <a:pt x="1262" y="2729221"/>
                  </a:lnTo>
                  <a:lnTo>
                    <a:pt x="4993" y="2786907"/>
                  </a:lnTo>
                  <a:lnTo>
                    <a:pt x="11107" y="2843347"/>
                  </a:lnTo>
                  <a:lnTo>
                    <a:pt x="19518" y="2898401"/>
                  </a:lnTo>
                  <a:lnTo>
                    <a:pt x="30141" y="2951929"/>
                  </a:lnTo>
                  <a:lnTo>
                    <a:pt x="42891" y="3003789"/>
                  </a:lnTo>
                  <a:lnTo>
                    <a:pt x="57680" y="3053843"/>
                  </a:lnTo>
                  <a:lnTo>
                    <a:pt x="74425" y="3101949"/>
                  </a:lnTo>
                  <a:lnTo>
                    <a:pt x="93040" y="3147968"/>
                  </a:lnTo>
                  <a:lnTo>
                    <a:pt x="113438" y="3191760"/>
                  </a:lnTo>
                  <a:lnTo>
                    <a:pt x="135535" y="3233183"/>
                  </a:lnTo>
                  <a:lnTo>
                    <a:pt x="159245" y="3272099"/>
                  </a:lnTo>
                  <a:lnTo>
                    <a:pt x="184483" y="3308366"/>
                  </a:lnTo>
                  <a:lnTo>
                    <a:pt x="211162" y="3341844"/>
                  </a:lnTo>
                  <a:lnTo>
                    <a:pt x="239197" y="3372394"/>
                  </a:lnTo>
                  <a:lnTo>
                    <a:pt x="268504" y="3399875"/>
                  </a:lnTo>
                  <a:lnTo>
                    <a:pt x="298995" y="3424147"/>
                  </a:lnTo>
                  <a:lnTo>
                    <a:pt x="363192" y="3462501"/>
                  </a:lnTo>
                  <a:lnTo>
                    <a:pt x="431102" y="3486337"/>
                  </a:lnTo>
                  <a:lnTo>
                    <a:pt x="502043" y="3494531"/>
                  </a:lnTo>
                  <a:lnTo>
                    <a:pt x="1734820" y="3494531"/>
                  </a:lnTo>
                  <a:lnTo>
                    <a:pt x="2409444" y="1960245"/>
                  </a:lnTo>
                  <a:lnTo>
                    <a:pt x="1734820" y="425830"/>
                  </a:lnTo>
                  <a:lnTo>
                    <a:pt x="324180" y="425830"/>
                  </a:lnTo>
                  <a:lnTo>
                    <a:pt x="283574" y="422507"/>
                  </a:lnTo>
                  <a:lnTo>
                    <a:pt x="244457" y="412804"/>
                  </a:lnTo>
                  <a:lnTo>
                    <a:pt x="207135" y="397123"/>
                  </a:lnTo>
                  <a:lnTo>
                    <a:pt x="171914" y="375868"/>
                  </a:lnTo>
                  <a:lnTo>
                    <a:pt x="139100" y="349438"/>
                  </a:lnTo>
                  <a:lnTo>
                    <a:pt x="108999" y="318238"/>
                  </a:lnTo>
                  <a:lnTo>
                    <a:pt x="81918" y="282668"/>
                  </a:lnTo>
                  <a:lnTo>
                    <a:pt x="58164" y="243130"/>
                  </a:lnTo>
                  <a:lnTo>
                    <a:pt x="38041" y="200027"/>
                  </a:lnTo>
                  <a:lnTo>
                    <a:pt x="21857" y="153760"/>
                  </a:lnTo>
                  <a:lnTo>
                    <a:pt x="9918" y="104732"/>
                  </a:lnTo>
                  <a:lnTo>
                    <a:pt x="2530" y="53345"/>
                  </a:lnTo>
                  <a:lnTo>
                    <a:pt x="0"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685800" eaLnBrk="0" fontAlgn="base" hangingPunct="0">
                <a:spcBef>
                  <a:spcPct val="0"/>
                </a:spcBef>
                <a:spcAft>
                  <a:spcPct val="0"/>
                </a:spcAft>
                <a:defRPr/>
              </a:pPr>
              <a:endParaRPr lang="vi-VN" sz="1400">
                <a:solidFill>
                  <a:prstClr val="black"/>
                </a:solidFill>
                <a:latin typeface="Calibri" panose="020F0502020204030204" pitchFamily="34" charset="0"/>
              </a:endParaRPr>
            </a:p>
          </p:txBody>
        </p:sp>
        <p:sp>
          <p:nvSpPr>
            <p:cNvPr id="19470" name="object 9">
              <a:extLst>
                <a:ext uri="{FF2B5EF4-FFF2-40B4-BE49-F238E27FC236}">
                  <a16:creationId xmlns:a16="http://schemas.microsoft.com/office/drawing/2014/main" id="{124E9234-0D17-5DD2-4A9C-F7443B2B6A23}"/>
                </a:ext>
              </a:extLst>
            </p:cNvPr>
            <p:cNvSpPr>
              <a:spLocks/>
            </p:cNvSpPr>
            <p:nvPr/>
          </p:nvSpPr>
          <p:spPr bwMode="auto">
            <a:xfrm>
              <a:off x="449580" y="2260091"/>
              <a:ext cx="414655" cy="852169"/>
            </a:xfrm>
            <a:custGeom>
              <a:avLst/>
              <a:gdLst>
                <a:gd name="T0" fmla="*/ 414528 w 414655"/>
                <a:gd name="T1" fmla="*/ 0 h 852169"/>
                <a:gd name="T2" fmla="*/ 324256 w 414655"/>
                <a:gd name="T3" fmla="*/ 0 h 852169"/>
                <a:gd name="T4" fmla="*/ 283642 w 414655"/>
                <a:gd name="T5" fmla="*/ 3325 h 852169"/>
                <a:gd name="T6" fmla="*/ 244516 w 414655"/>
                <a:gd name="T7" fmla="*/ 13034 h 852169"/>
                <a:gd name="T8" fmla="*/ 207185 w 414655"/>
                <a:gd name="T9" fmla="*/ 28724 h 852169"/>
                <a:gd name="T10" fmla="*/ 171956 w 414655"/>
                <a:gd name="T11" fmla="*/ 49991 h 852169"/>
                <a:gd name="T12" fmla="*/ 139134 w 414655"/>
                <a:gd name="T13" fmla="*/ 76434 h 852169"/>
                <a:gd name="T14" fmla="*/ 109026 w 414655"/>
                <a:gd name="T15" fmla="*/ 107649 h 852169"/>
                <a:gd name="T16" fmla="*/ 81939 w 414655"/>
                <a:gd name="T17" fmla="*/ 143233 h 852169"/>
                <a:gd name="T18" fmla="*/ 58178 w 414655"/>
                <a:gd name="T19" fmla="*/ 182785 h 852169"/>
                <a:gd name="T20" fmla="*/ 38051 w 414655"/>
                <a:gd name="T21" fmla="*/ 225901 h 852169"/>
                <a:gd name="T22" fmla="*/ 21863 w 414655"/>
                <a:gd name="T23" fmla="*/ 272180 h 852169"/>
                <a:gd name="T24" fmla="*/ 9921 w 414655"/>
                <a:gd name="T25" fmla="*/ 321217 h 852169"/>
                <a:gd name="T26" fmla="*/ 2531 w 414655"/>
                <a:gd name="T27" fmla="*/ 372610 h 852169"/>
                <a:gd name="T28" fmla="*/ 0 w 414655"/>
                <a:gd name="T29" fmla="*/ 425958 h 852169"/>
                <a:gd name="T30" fmla="*/ 2531 w 414655"/>
                <a:gd name="T31" fmla="*/ 479305 h 852169"/>
                <a:gd name="T32" fmla="*/ 9921 w 414655"/>
                <a:gd name="T33" fmla="*/ 530698 h 852169"/>
                <a:gd name="T34" fmla="*/ 21863 w 414655"/>
                <a:gd name="T35" fmla="*/ 579735 h 852169"/>
                <a:gd name="T36" fmla="*/ 38051 w 414655"/>
                <a:gd name="T37" fmla="*/ 626014 h 852169"/>
                <a:gd name="T38" fmla="*/ 58178 w 414655"/>
                <a:gd name="T39" fmla="*/ 669130 h 852169"/>
                <a:gd name="T40" fmla="*/ 81939 w 414655"/>
                <a:gd name="T41" fmla="*/ 708682 h 852169"/>
                <a:gd name="T42" fmla="*/ 109026 w 414655"/>
                <a:gd name="T43" fmla="*/ 744266 h 852169"/>
                <a:gd name="T44" fmla="*/ 139134 w 414655"/>
                <a:gd name="T45" fmla="*/ 775481 h 852169"/>
                <a:gd name="T46" fmla="*/ 171956 w 414655"/>
                <a:gd name="T47" fmla="*/ 801924 h 852169"/>
                <a:gd name="T48" fmla="*/ 207185 w 414655"/>
                <a:gd name="T49" fmla="*/ 823191 h 852169"/>
                <a:gd name="T50" fmla="*/ 244516 w 414655"/>
                <a:gd name="T51" fmla="*/ 838881 h 852169"/>
                <a:gd name="T52" fmla="*/ 283642 w 414655"/>
                <a:gd name="T53" fmla="*/ 848590 h 852169"/>
                <a:gd name="T54" fmla="*/ 324256 w 414655"/>
                <a:gd name="T55" fmla="*/ 851916 h 852169"/>
                <a:gd name="T56" fmla="*/ 414528 w 414655"/>
                <a:gd name="T57" fmla="*/ 851916 h 852169"/>
                <a:gd name="T58" fmla="*/ 414528 w 414655"/>
                <a:gd name="T59" fmla="*/ 0 h 8521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14655" h="852169">
                  <a:moveTo>
                    <a:pt x="414528" y="0"/>
                  </a:moveTo>
                  <a:lnTo>
                    <a:pt x="324256" y="0"/>
                  </a:lnTo>
                  <a:lnTo>
                    <a:pt x="283642" y="3325"/>
                  </a:lnTo>
                  <a:lnTo>
                    <a:pt x="244516" y="13034"/>
                  </a:lnTo>
                  <a:lnTo>
                    <a:pt x="207185" y="28724"/>
                  </a:lnTo>
                  <a:lnTo>
                    <a:pt x="171956" y="49991"/>
                  </a:lnTo>
                  <a:lnTo>
                    <a:pt x="139134" y="76434"/>
                  </a:lnTo>
                  <a:lnTo>
                    <a:pt x="109026" y="107649"/>
                  </a:lnTo>
                  <a:lnTo>
                    <a:pt x="81939" y="143233"/>
                  </a:lnTo>
                  <a:lnTo>
                    <a:pt x="58178" y="182785"/>
                  </a:lnTo>
                  <a:lnTo>
                    <a:pt x="38051" y="225901"/>
                  </a:lnTo>
                  <a:lnTo>
                    <a:pt x="21863" y="272180"/>
                  </a:lnTo>
                  <a:lnTo>
                    <a:pt x="9921" y="321217"/>
                  </a:lnTo>
                  <a:lnTo>
                    <a:pt x="2531" y="372610"/>
                  </a:lnTo>
                  <a:lnTo>
                    <a:pt x="0" y="425958"/>
                  </a:lnTo>
                  <a:lnTo>
                    <a:pt x="2531" y="479305"/>
                  </a:lnTo>
                  <a:lnTo>
                    <a:pt x="9921" y="530698"/>
                  </a:lnTo>
                  <a:lnTo>
                    <a:pt x="21863" y="579735"/>
                  </a:lnTo>
                  <a:lnTo>
                    <a:pt x="38051" y="626014"/>
                  </a:lnTo>
                  <a:lnTo>
                    <a:pt x="58178" y="669130"/>
                  </a:lnTo>
                  <a:lnTo>
                    <a:pt x="81939" y="708682"/>
                  </a:lnTo>
                  <a:lnTo>
                    <a:pt x="109026" y="744266"/>
                  </a:lnTo>
                  <a:lnTo>
                    <a:pt x="139134" y="775481"/>
                  </a:lnTo>
                  <a:lnTo>
                    <a:pt x="171956" y="801924"/>
                  </a:lnTo>
                  <a:lnTo>
                    <a:pt x="207185" y="823191"/>
                  </a:lnTo>
                  <a:lnTo>
                    <a:pt x="244516" y="838881"/>
                  </a:lnTo>
                  <a:lnTo>
                    <a:pt x="283642" y="848590"/>
                  </a:lnTo>
                  <a:lnTo>
                    <a:pt x="324256" y="851916"/>
                  </a:lnTo>
                  <a:lnTo>
                    <a:pt x="414528" y="851916"/>
                  </a:lnTo>
                  <a:lnTo>
                    <a:pt x="414528" y="0"/>
                  </a:lnTo>
                  <a:close/>
                </a:path>
              </a:pathLst>
            </a:custGeom>
            <a:solidFill>
              <a:srgbClr val="BE9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685800" eaLnBrk="0" fontAlgn="base" hangingPunct="0">
                <a:spcBef>
                  <a:spcPct val="0"/>
                </a:spcBef>
                <a:spcAft>
                  <a:spcPct val="0"/>
                </a:spcAft>
                <a:defRPr/>
              </a:pPr>
              <a:endParaRPr lang="vi-VN" sz="1400">
                <a:solidFill>
                  <a:prstClr val="black"/>
                </a:solidFill>
                <a:latin typeface="Calibri" panose="020F0502020204030204" pitchFamily="34" charset="0"/>
              </a:endParaRPr>
            </a:p>
          </p:txBody>
        </p:sp>
      </p:grpSp>
      <p:sp>
        <p:nvSpPr>
          <p:cNvPr id="19459" name="object 14">
            <a:extLst>
              <a:ext uri="{FF2B5EF4-FFF2-40B4-BE49-F238E27FC236}">
                <a16:creationId xmlns:a16="http://schemas.microsoft.com/office/drawing/2014/main" id="{1E894862-E6F7-8AA3-32EE-6E2D5914FBE1}"/>
              </a:ext>
            </a:extLst>
          </p:cNvPr>
          <p:cNvSpPr txBox="1">
            <a:spLocks noChangeArrowheads="1"/>
          </p:cNvSpPr>
          <p:nvPr/>
        </p:nvSpPr>
        <p:spPr bwMode="auto">
          <a:xfrm>
            <a:off x="1763688" y="1414752"/>
            <a:ext cx="5423855" cy="271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9525" rIns="0" bIns="0">
            <a:spAutoFit/>
          </a:bodyPr>
          <a:lstStyle>
            <a:lvl1pPr marL="241300" indent="-228600">
              <a:lnSpc>
                <a:spcPct val="90000"/>
              </a:lnSpc>
              <a:spcBef>
                <a:spcPts val="1000"/>
              </a:spcBef>
              <a:buFont typeface="Arial" panose="020B0604020202020204" pitchFamily="34" charset="0"/>
              <a:buChar char="•"/>
              <a:tabLst>
                <a:tab pos="2413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413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413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413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413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413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413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413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41300" algn="l"/>
              </a:tabLst>
              <a:defRPr>
                <a:solidFill>
                  <a:schemeClr val="tx1"/>
                </a:solidFill>
                <a:latin typeface="Calibri" panose="020F0502020204030204" pitchFamily="34" charset="0"/>
              </a:defRPr>
            </a:lvl9pPr>
          </a:lstStyle>
          <a:p>
            <a:pPr marL="180975" indent="-171450" algn="just" defTabSz="685800" fontAlgn="base">
              <a:lnSpc>
                <a:spcPct val="100000"/>
              </a:lnSpc>
              <a:spcBef>
                <a:spcPts val="75"/>
              </a:spcBef>
              <a:spcAft>
                <a:spcPct val="0"/>
              </a:spcAft>
              <a:buFontTx/>
              <a:buChar char="•"/>
              <a:tabLst>
                <a:tab pos="180975" algn="l"/>
              </a:tabLst>
              <a:defRPr/>
            </a:pPr>
            <a:r>
              <a:rPr lang="en-US" altLang="en-US" sz="2500" dirty="0" err="1">
                <a:solidFill>
                  <a:srgbClr val="0000FF"/>
                </a:solidFill>
                <a:latin typeface="Times New Roman" pitchFamily="18" charset="0"/>
                <a:cs typeface="Times New Roman" pitchFamily="18" charset="0"/>
              </a:rPr>
              <a:t>Trách</a:t>
            </a:r>
            <a:r>
              <a:rPr lang="en-US" altLang="en-US" sz="2500" dirty="0">
                <a:solidFill>
                  <a:srgbClr val="0000FF"/>
                </a:solidFill>
                <a:latin typeface="Times New Roman" pitchFamily="18" charset="0"/>
                <a:cs typeface="Times New Roman" pitchFamily="18" charset="0"/>
              </a:rPr>
              <a:t> </a:t>
            </a:r>
            <a:r>
              <a:rPr lang="en-US" altLang="en-US" sz="2500" dirty="0" err="1">
                <a:solidFill>
                  <a:srgbClr val="0000FF"/>
                </a:solidFill>
                <a:latin typeface="Times New Roman" pitchFamily="18" charset="0"/>
                <a:cs typeface="Times New Roman" pitchFamily="18" charset="0"/>
              </a:rPr>
              <a:t>nhiệm</a:t>
            </a:r>
            <a:r>
              <a:rPr lang="en-US" altLang="en-US" sz="2500" dirty="0">
                <a:solidFill>
                  <a:srgbClr val="0000FF"/>
                </a:solidFill>
                <a:latin typeface="Times New Roman" pitchFamily="18" charset="0"/>
                <a:cs typeface="Times New Roman" pitchFamily="18" charset="0"/>
              </a:rPr>
              <a:t>: </a:t>
            </a:r>
            <a:r>
              <a:rPr lang="vi-VN" altLang="en-US" sz="2500" dirty="0">
                <a:solidFill>
                  <a:srgbClr val="0000FF"/>
                </a:solidFill>
                <a:latin typeface="Times New Roman" pitchFamily="18" charset="0"/>
                <a:cs typeface="Times New Roman" pitchFamily="18" charset="0"/>
              </a:rPr>
              <a:t>Có trách nhiệm cao trong công việc; có khả năng đề xuất và thực hiện giải pháp giải quyết vấn đề</a:t>
            </a:r>
          </a:p>
          <a:p>
            <a:pPr marL="180975" indent="-171450" algn="just" defTabSz="685800" fontAlgn="base">
              <a:lnSpc>
                <a:spcPct val="100000"/>
              </a:lnSpc>
              <a:spcBef>
                <a:spcPts val="75"/>
              </a:spcBef>
              <a:spcAft>
                <a:spcPct val="0"/>
              </a:spcAft>
              <a:buFontTx/>
              <a:buChar char="•"/>
              <a:tabLst>
                <a:tab pos="180975" algn="l"/>
              </a:tabLst>
              <a:defRPr/>
            </a:pPr>
            <a:r>
              <a:rPr lang="vi-VN" altLang="en-US" sz="2500" dirty="0">
                <a:solidFill>
                  <a:srgbClr val="0000FF"/>
                </a:solidFill>
                <a:latin typeface="Times New Roman" pitchFamily="18" charset="0"/>
                <a:cs typeface="Times New Roman" pitchFamily="18" charset="0"/>
              </a:rPr>
              <a:t>Chăm chỉ, chịu khó, ham học hỏi, tự tin thể hiện bản thân; thường xuyên cập nhật kiến thức, kĩ năng mới để đáp ứng yêu cầu công việc.</a:t>
            </a:r>
          </a:p>
        </p:txBody>
      </p:sp>
      <p:pic>
        <p:nvPicPr>
          <p:cNvPr id="19461" name="object 16">
            <a:extLst>
              <a:ext uri="{FF2B5EF4-FFF2-40B4-BE49-F238E27FC236}">
                <a16:creationId xmlns:a16="http://schemas.microsoft.com/office/drawing/2014/main" id="{5A35D9E3-5D1B-2B2A-30ED-8B056FB0A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543" y="2283718"/>
            <a:ext cx="1706426" cy="156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6">
            <a:extLst>
              <a:ext uri="{FF2B5EF4-FFF2-40B4-BE49-F238E27FC236}">
                <a16:creationId xmlns:a16="http://schemas.microsoft.com/office/drawing/2014/main" id="{B2108476-6D54-883E-5729-9442B5566B0A}"/>
              </a:ext>
            </a:extLst>
          </p:cNvPr>
          <p:cNvSpPr txBox="1">
            <a:spLocks noChangeArrowheads="1"/>
          </p:cNvSpPr>
          <p:nvPr/>
        </p:nvSpPr>
        <p:spPr bwMode="auto">
          <a:xfrm>
            <a:off x="-448966" y="2771482"/>
            <a:ext cx="2488606" cy="45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685800" lvl="2" defTabSz="685800" eaLnBrk="0" fontAlgn="base" hangingPunct="0">
              <a:lnSpc>
                <a:spcPct val="120000"/>
              </a:lnSpc>
              <a:spcBef>
                <a:spcPts val="450"/>
              </a:spcBef>
              <a:spcAft>
                <a:spcPct val="0"/>
              </a:spcAft>
              <a:buNone/>
              <a:defRPr/>
            </a:pPr>
            <a:r>
              <a:rPr lang="en-US" altLang="en-US" sz="2100" b="1" dirty="0">
                <a:solidFill>
                  <a:srgbClr val="002060"/>
                </a:solidFill>
                <a:latin typeface="Times New Roman" pitchFamily="18" charset="0"/>
                <a:cs typeface="Times New Roman" pitchFamily="18" charset="0"/>
              </a:rPr>
              <a:t>2. </a:t>
            </a:r>
            <a:r>
              <a:rPr lang="vi-VN" altLang="en-US" sz="2100" b="1" dirty="0">
                <a:solidFill>
                  <a:srgbClr val="002060"/>
                </a:solidFill>
                <a:latin typeface="Times New Roman" pitchFamily="18" charset="0"/>
                <a:cs typeface="Times New Roman" pitchFamily="18" charset="0"/>
              </a:rPr>
              <a:t>Phẩm chất</a:t>
            </a:r>
            <a:endParaRPr lang="en-US" altLang="en-US" sz="2100" b="1" dirty="0">
              <a:solidFill>
                <a:srgbClr val="002060"/>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DCE74C4B-8139-654A-CD61-C7C1E13C62C8}"/>
              </a:ext>
            </a:extLst>
          </p:cNvPr>
          <p:cNvSpPr/>
          <p:nvPr/>
        </p:nvSpPr>
        <p:spPr>
          <a:xfrm>
            <a:off x="0" y="747712"/>
            <a:ext cx="725091" cy="2143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0" fontAlgn="base" hangingPunct="0">
              <a:spcBef>
                <a:spcPct val="0"/>
              </a:spcBef>
              <a:spcAft>
                <a:spcPct val="0"/>
              </a:spcAft>
              <a:defRPr/>
            </a:pPr>
            <a:endParaRPr lang="en-US" sz="1400">
              <a:solidFill>
                <a:prstClr val="white"/>
              </a:solidFill>
              <a:latin typeface="Calibri" panose="020F0502020204030204"/>
            </a:endParaRPr>
          </a:p>
        </p:txBody>
      </p:sp>
      <p:sp>
        <p:nvSpPr>
          <p:cNvPr id="11" name="Rectangle 10">
            <a:extLst>
              <a:ext uri="{FF2B5EF4-FFF2-40B4-BE49-F238E27FC236}">
                <a16:creationId xmlns:a16="http://schemas.microsoft.com/office/drawing/2014/main" id="{3D78880B-B10F-128E-7151-4B1B1F3C7CB4}"/>
              </a:ext>
            </a:extLst>
          </p:cNvPr>
          <p:cNvSpPr/>
          <p:nvPr/>
        </p:nvSpPr>
        <p:spPr>
          <a:xfrm>
            <a:off x="795337" y="745332"/>
            <a:ext cx="8339138" cy="213122"/>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0" fontAlgn="base" hangingPunct="0">
              <a:spcBef>
                <a:spcPct val="0"/>
              </a:spcBef>
              <a:spcAft>
                <a:spcPct val="0"/>
              </a:spcAft>
              <a:defRPr/>
            </a:pPr>
            <a:endParaRPr lang="en-US" sz="1400">
              <a:solidFill>
                <a:prstClr val="white"/>
              </a:solidFill>
              <a:latin typeface="Calibri" panose="020F0502020204030204"/>
            </a:endParaRPr>
          </a:p>
        </p:txBody>
      </p:sp>
      <p:sp>
        <p:nvSpPr>
          <p:cNvPr id="3" name="Title 1">
            <a:extLst>
              <a:ext uri="{FF2B5EF4-FFF2-40B4-BE49-F238E27FC236}">
                <a16:creationId xmlns:a16="http://schemas.microsoft.com/office/drawing/2014/main" id="{5F9A2DF2-917C-F124-E171-5B64C121A255}"/>
              </a:ext>
            </a:extLst>
          </p:cNvPr>
          <p:cNvSpPr>
            <a:spLocks noGrp="1" noChangeArrowheads="1"/>
          </p:cNvSpPr>
          <p:nvPr>
            <p:ph type="title"/>
          </p:nvPr>
        </p:nvSpPr>
        <p:spPr>
          <a:xfrm>
            <a:off x="32147" y="16669"/>
            <a:ext cx="8323659" cy="678656"/>
          </a:xfrm>
        </p:spPr>
        <p:txBody>
          <a:bodyPr/>
          <a:lstStyle/>
          <a:p>
            <a:pPr marL="257175" indent="-257175"/>
            <a:r>
              <a:rPr lang="en-US" altLang="en-US" sz="2000" b="1" dirty="0">
                <a:solidFill>
                  <a:srgbClr val="002060"/>
                </a:solidFill>
                <a:latin typeface="Times New Roman" pitchFamily="18" charset="0"/>
                <a:cs typeface="Times New Roman" pitchFamily="18" charset="0"/>
              </a:rPr>
              <a:t>I. MỤC TIÊU</a:t>
            </a:r>
          </a:p>
        </p:txBody>
      </p:sp>
    </p:spTree>
    <p:extLst>
      <p:ext uri="{BB962C8B-B14F-4D97-AF65-F5344CB8AC3E}">
        <p14:creationId xmlns:p14="http://schemas.microsoft.com/office/powerpoint/2010/main" val="215048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animEffect transition="in" filter="fade">
                                      <p:cBhvr>
                                        <p:cTn id="15" dur="500"/>
                                        <p:tgtEl>
                                          <p:spTgt spid="194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462"/>
                                        </p:tgtEl>
                                        <p:attrNameLst>
                                          <p:attrName>style.visibility</p:attrName>
                                        </p:attrNameLst>
                                      </p:cBhvr>
                                      <p:to>
                                        <p:strVal val="visible"/>
                                      </p:to>
                                    </p:set>
                                    <p:animEffect transition="in" filter="fade">
                                      <p:cBhvr>
                                        <p:cTn id="18" dur="500"/>
                                        <p:tgtEl>
                                          <p:spTgt spid="19462"/>
                                        </p:tgtEl>
                                      </p:cBhvr>
                                    </p:animEffect>
                                  </p:childTnLst>
                                </p:cTn>
                              </p:par>
                              <p:par>
                                <p:cTn id="19" presetID="10" presetClass="entr" presetSubtype="0" fill="hold" nodeType="withEffect">
                                  <p:stCondLst>
                                    <p:cond delay="0"/>
                                  </p:stCondLst>
                                  <p:childTnLst>
                                    <p:set>
                                      <p:cBhvr>
                                        <p:cTn id="20" dur="1" fill="hold">
                                          <p:stCondLst>
                                            <p:cond delay="0"/>
                                          </p:stCondLst>
                                        </p:cTn>
                                        <p:tgtEl>
                                          <p:spTgt spid="19461"/>
                                        </p:tgtEl>
                                        <p:attrNameLst>
                                          <p:attrName>style.visibility</p:attrName>
                                        </p:attrNameLst>
                                      </p:cBhvr>
                                      <p:to>
                                        <p:strVal val="visible"/>
                                      </p:to>
                                    </p:set>
                                    <p:animEffect transition="in" filter="fade">
                                      <p:cBhvr>
                                        <p:cTn id="21" dur="500"/>
                                        <p:tgtEl>
                                          <p:spTgt spid="1946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9459"/>
                                        </p:tgtEl>
                                        <p:attrNameLst>
                                          <p:attrName>style.visibility</p:attrName>
                                        </p:attrNameLst>
                                      </p:cBhvr>
                                      <p:to>
                                        <p:strVal val="visible"/>
                                      </p:to>
                                    </p:set>
                                    <p:anim calcmode="lin" valueType="num">
                                      <p:cBhvr additive="base">
                                        <p:cTn id="26" dur="500" fill="hold"/>
                                        <p:tgtEl>
                                          <p:spTgt spid="19459"/>
                                        </p:tgtEl>
                                        <p:attrNameLst>
                                          <p:attrName>ppt_x</p:attrName>
                                        </p:attrNameLst>
                                      </p:cBhvr>
                                      <p:tavLst>
                                        <p:tav tm="0">
                                          <p:val>
                                            <p:strVal val="#ppt_x"/>
                                          </p:val>
                                        </p:tav>
                                        <p:tav tm="100000">
                                          <p:val>
                                            <p:strVal val="#ppt_x"/>
                                          </p:val>
                                        </p:tav>
                                      </p:tavLst>
                                    </p:anim>
                                    <p:anim calcmode="lin" valueType="num">
                                      <p:cBhvr additive="base">
                                        <p:cTn id="27"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2" grpId="0"/>
      <p:bldP spid="10" grpId="0" animBg="1"/>
      <p:bldP spid="11" grpId="0" animBg="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2</a:t>
            </a:r>
          </a:p>
        </p:txBody>
      </p:sp>
      <p:sp>
        <p:nvSpPr>
          <p:cNvPr id="13" name="TextBox 12"/>
          <p:cNvSpPr txBox="1"/>
          <p:nvPr/>
        </p:nvSpPr>
        <p:spPr>
          <a:xfrm>
            <a:off x="1112240" y="289328"/>
            <a:ext cx="784887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RÈN LUYỆN, HỌC TẬP THEO ĐỊNH HƯỚNG NGHỀ NGHIỆP</a:t>
            </a:r>
            <a:r>
              <a:rPr lang="vi-VN"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3438" y="987574"/>
            <a:ext cx="8640960" cy="728726"/>
          </a:xfrm>
          <a:prstGeom prst="rect">
            <a:avLst/>
          </a:prstGeom>
        </p:spPr>
        <p:txBody>
          <a:bodyPr wrap="square">
            <a:spAutoFit/>
          </a:bodyPr>
          <a:lstStyle/>
          <a:p>
            <a:pPr algn="just">
              <a:lnSpc>
                <a:spcPct val="107000"/>
              </a:lnSpc>
              <a:spcAft>
                <a:spcPts val="0"/>
              </a:spcAft>
            </a:pPr>
            <a:r>
              <a:rPr lang="vi-VN" sz="2000" b="1" dirty="0">
                <a:latin typeface="Times New Roman"/>
                <a:ea typeface="Calibri"/>
                <a:cs typeface="Times New Roman"/>
              </a:rPr>
              <a:t>Hoạt động 5: </a:t>
            </a:r>
            <a:r>
              <a:rPr lang="vi-VN" sz="2000" b="1" dirty="0">
                <a:solidFill>
                  <a:srgbClr val="FF0000"/>
                </a:solidFill>
                <a:latin typeface="Times New Roman"/>
                <a:ea typeface="Calibri"/>
                <a:cs typeface="Times New Roman"/>
              </a:rPr>
              <a:t>Rèn luyện sức khỏe, độ bền, tính kiên trì, sự chăm chỉ trong công việc</a:t>
            </a:r>
            <a:endParaRPr lang="en-US" sz="2000" dirty="0">
              <a:solidFill>
                <a:srgbClr val="FF0000"/>
              </a:solidFill>
              <a:effectLst/>
              <a:latin typeface="Times New Roman"/>
              <a:ea typeface="Calibri"/>
              <a:cs typeface="Times New Roman"/>
            </a:endParaRPr>
          </a:p>
        </p:txBody>
      </p:sp>
      <p:sp>
        <p:nvSpPr>
          <p:cNvPr id="3" name="Rectangle 2"/>
          <p:cNvSpPr/>
          <p:nvPr/>
        </p:nvSpPr>
        <p:spPr>
          <a:xfrm>
            <a:off x="530196" y="1995686"/>
            <a:ext cx="8002243" cy="1631216"/>
          </a:xfrm>
          <a:prstGeom prst="rect">
            <a:avLst/>
          </a:prstGeom>
        </p:spPr>
        <p:txBody>
          <a:bodyPr wrap="square">
            <a:spAutoFit/>
          </a:bodyPr>
          <a:lstStyle/>
          <a:p>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Nhóm</a:t>
            </a:r>
            <a:r>
              <a:rPr lang="en-SG" sz="2000" dirty="0">
                <a:latin typeface="Times New Roman" pitchFamily="18" charset="0"/>
                <a:cs typeface="Times New Roman" pitchFamily="18" charset="0"/>
              </a:rPr>
              <a:t> 3, 4 </a:t>
            </a:r>
            <a:r>
              <a:rPr lang="en-SG" sz="2000" dirty="0" err="1">
                <a:latin typeface="Times New Roman" pitchFamily="18" charset="0"/>
                <a:cs typeface="Times New Roman" pitchFamily="18" charset="0"/>
              </a:rPr>
              <a:t>trả</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lời</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câu</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hỏi</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tình</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huống</a:t>
            </a:r>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sau</a:t>
            </a:r>
            <a:r>
              <a:rPr lang="en-SG"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CH1.</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rèn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a:t>
            </a:r>
          </a:p>
          <a:p>
            <a:r>
              <a:rPr lang="en-US" sz="2000" b="1" dirty="0">
                <a:latin typeface="Times New Roman" pitchFamily="18" charset="0"/>
                <a:cs typeface="Times New Roman" pitchFamily="18" charset="0"/>
              </a:rPr>
              <a:t>CH2.</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rèn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1828762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6"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7"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2</a:t>
            </a:r>
          </a:p>
        </p:txBody>
      </p:sp>
      <p:sp>
        <p:nvSpPr>
          <p:cNvPr id="13" name="TextBox 12"/>
          <p:cNvSpPr txBox="1"/>
          <p:nvPr/>
        </p:nvSpPr>
        <p:spPr>
          <a:xfrm>
            <a:off x="1112240" y="289328"/>
            <a:ext cx="784887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RÈN LUYỆN, HỌC TẬP THEO ĐỊNH HƯỚNG NGHỀ NGHIỆP</a:t>
            </a:r>
            <a:r>
              <a:rPr lang="vi-VN"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3438" y="987574"/>
            <a:ext cx="8640960" cy="728726"/>
          </a:xfrm>
          <a:prstGeom prst="rect">
            <a:avLst/>
          </a:prstGeom>
        </p:spPr>
        <p:txBody>
          <a:bodyPr wrap="square">
            <a:spAutoFit/>
          </a:bodyPr>
          <a:lstStyle/>
          <a:p>
            <a:pPr algn="just">
              <a:lnSpc>
                <a:spcPct val="107000"/>
              </a:lnSpc>
              <a:spcAft>
                <a:spcPts val="0"/>
              </a:spcAft>
            </a:pPr>
            <a:r>
              <a:rPr lang="vi-VN" sz="2000" b="1" dirty="0">
                <a:latin typeface="Times New Roman"/>
                <a:ea typeface="Calibri"/>
                <a:cs typeface="Times New Roman"/>
              </a:rPr>
              <a:t>Hoạt động 5: </a:t>
            </a:r>
            <a:r>
              <a:rPr lang="vi-VN" sz="2000" b="1" dirty="0">
                <a:solidFill>
                  <a:srgbClr val="FF0000"/>
                </a:solidFill>
                <a:latin typeface="Times New Roman"/>
                <a:ea typeface="Calibri"/>
                <a:cs typeface="Times New Roman"/>
              </a:rPr>
              <a:t>Rèn luyện sức khỏe, độ bền, tính kiên trì, sự chăm chỉ trong công việc</a:t>
            </a:r>
            <a:endParaRPr lang="en-US" sz="2000" dirty="0">
              <a:solidFill>
                <a:srgbClr val="FF0000"/>
              </a:solidFill>
              <a:effectLst/>
              <a:latin typeface="Times New Roman"/>
              <a:ea typeface="Calibri"/>
              <a:cs typeface="Times New Roman"/>
            </a:endParaRPr>
          </a:p>
        </p:txBody>
      </p:sp>
      <p:sp>
        <p:nvSpPr>
          <p:cNvPr id="3" name="Rectangle 2"/>
          <p:cNvSpPr/>
          <p:nvPr/>
        </p:nvSpPr>
        <p:spPr>
          <a:xfrm>
            <a:off x="530196" y="1716300"/>
            <a:ext cx="8146259" cy="2723823"/>
          </a:xfrm>
          <a:prstGeom prst="rect">
            <a:avLst/>
          </a:prstGeom>
        </p:spPr>
        <p:txBody>
          <a:bodyPr wrap="square">
            <a:spAutoFit/>
          </a:bodyPr>
          <a:lstStyle/>
          <a:p>
            <a:pPr lvl="0"/>
            <a:r>
              <a:rPr lang="en-US" sz="1900" b="1" dirty="0" err="1">
                <a:latin typeface="Times New Roman" pitchFamily="18" charset="0"/>
                <a:cs typeface="Times New Roman" pitchFamily="18" charset="0"/>
              </a:rPr>
              <a:t>Tình</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huống</a:t>
            </a:r>
            <a:r>
              <a:rPr lang="en-US" sz="1900" b="1" dirty="0">
                <a:latin typeface="Times New Roman" pitchFamily="18" charset="0"/>
                <a:cs typeface="Times New Roman" pitchFamily="18" charset="0"/>
              </a:rPr>
              <a:t> 1:</a:t>
            </a:r>
            <a:r>
              <a:rPr lang="en-US" sz="1900" dirty="0">
                <a:latin typeface="Times New Roman" pitchFamily="18" charset="0"/>
                <a:cs typeface="Times New Roman" pitchFamily="18" charset="0"/>
              </a:rPr>
              <a:t> A </a:t>
            </a:r>
            <a:r>
              <a:rPr lang="en-US" sz="1900" dirty="0" err="1">
                <a:latin typeface="Times New Roman" pitchFamily="18" charset="0"/>
                <a:cs typeface="Times New Roman" pitchFamily="18" charset="0"/>
              </a:rPr>
              <a:t>đặt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mục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tiêu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cải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thiện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kĩ</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năng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nghe</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tiếng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Anh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của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bản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thân</a:t>
            </a:r>
            <a:r>
              <a:rPr lang="en-US" sz="1900" dirty="0">
                <a:latin typeface="Times New Roman" pitchFamily="18" charset="0"/>
                <a:cs typeface="Times New Roman" pitchFamily="18" charset="0"/>
              </a:rPr>
              <a:t>. A </a:t>
            </a:r>
            <a:r>
              <a:rPr lang="en-US" sz="1900" dirty="0" err="1">
                <a:latin typeface="Times New Roman" pitchFamily="18" charset="0"/>
                <a:cs typeface="Times New Roman" pitchFamily="18" charset="0"/>
              </a:rPr>
              <a:t>lập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kế</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hoạch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mỗi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ngày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dành</a:t>
            </a:r>
            <a:r>
              <a:rPr lang="en-US" sz="1900" dirty="0">
                <a:latin typeface="Times New Roman" pitchFamily="18" charset="0"/>
                <a:cs typeface="Times New Roman" pitchFamily="18" charset="0"/>
              </a:rPr>
              <a:t> 30 </a:t>
            </a:r>
            <a:r>
              <a:rPr lang="en-US" sz="1900" dirty="0" err="1">
                <a:latin typeface="Times New Roman" pitchFamily="18" charset="0"/>
                <a:cs typeface="Times New Roman" pitchFamily="18" charset="0"/>
              </a:rPr>
              <a:t>phút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để</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luyện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nghe</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tiếng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Anh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mạng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xã</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hội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Tuy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nhiên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thực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hiện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được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mấy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ngày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thì</a:t>
            </a:r>
            <a:r>
              <a:rPr lang="en-US" sz="1900" dirty="0">
                <a:latin typeface="Times New Roman" pitchFamily="18" charset="0"/>
                <a:cs typeface="Times New Roman" pitchFamily="18" charset="0"/>
              </a:rPr>
              <a:t> A </a:t>
            </a:r>
            <a:r>
              <a:rPr lang="en-US" sz="1900" dirty="0" err="1">
                <a:latin typeface="Times New Roman" pitchFamily="18" charset="0"/>
                <a:cs typeface="Times New Roman" pitchFamily="18" charset="0"/>
              </a:rPr>
              <a:t>thấy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nản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vì</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hằng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ngày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còn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phải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bài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tập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của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môn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khác</a:t>
            </a:r>
            <a:r>
              <a:rPr lang="en-US" sz="1900" dirty="0">
                <a:latin typeface="Times New Roman" pitchFamily="18" charset="0"/>
                <a:cs typeface="Times New Roman" pitchFamily="18" charset="0"/>
              </a:rPr>
              <a:t>,... A </a:t>
            </a:r>
            <a:r>
              <a:rPr lang="en-US" sz="1900" dirty="0" err="1">
                <a:latin typeface="Times New Roman" pitchFamily="18" charset="0"/>
                <a:cs typeface="Times New Roman" pitchFamily="18" charset="0"/>
              </a:rPr>
              <a:t>cảm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thấy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không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có</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đủ</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để</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thực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hiện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mục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tiêu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đề</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ra.</a:t>
            </a:r>
            <a:endParaRPr lang="en-US" sz="1900" dirty="0">
              <a:latin typeface="Times New Roman" pitchFamily="18" charset="0"/>
              <a:cs typeface="Times New Roman" pitchFamily="18" charset="0"/>
            </a:endParaRPr>
          </a:p>
          <a:p>
            <a:pPr lvl="0"/>
            <a:r>
              <a:rPr lang="en-US" sz="1900" b="1" dirty="0" err="1">
                <a:latin typeface="Times New Roman" pitchFamily="18" charset="0"/>
                <a:cs typeface="Times New Roman" pitchFamily="18" charset="0"/>
              </a:rPr>
              <a:t>Tình</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huống</a:t>
            </a:r>
            <a:r>
              <a:rPr lang="en-US" sz="1900" b="1" dirty="0">
                <a:latin typeface="Times New Roman" pitchFamily="18" charset="0"/>
                <a:cs typeface="Times New Roman" pitchFamily="18" charset="0"/>
              </a:rPr>
              <a:t> 2: </a:t>
            </a:r>
            <a:r>
              <a:rPr lang="en-US" sz="1900" dirty="0" err="1">
                <a:latin typeface="Times New Roman" pitchFamily="18" charset="0"/>
                <a:cs typeface="Times New Roman" pitchFamily="18" charset="0"/>
              </a:rPr>
              <a:t>Hằng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ngày</a:t>
            </a:r>
            <a:r>
              <a:rPr lang="en-US" sz="1900" dirty="0">
                <a:latin typeface="Times New Roman" pitchFamily="18" charset="0"/>
                <a:cs typeface="Times New Roman" pitchFamily="18" charset="0"/>
              </a:rPr>
              <a:t>, B </a:t>
            </a:r>
            <a:r>
              <a:rPr lang="en-US" sz="1900" dirty="0" err="1">
                <a:latin typeface="Times New Roman" pitchFamily="18" charset="0"/>
                <a:cs typeface="Times New Roman" pitchFamily="18" charset="0"/>
              </a:rPr>
              <a:t>thường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ít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tham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vào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những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công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việc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đình</a:t>
            </a:r>
            <a:r>
              <a:rPr lang="en-US" sz="1900" dirty="0">
                <a:latin typeface="Times New Roman" pitchFamily="18" charset="0"/>
                <a:cs typeface="Times New Roman" pitchFamily="18" charset="0"/>
              </a:rPr>
              <a:t>, B </a:t>
            </a:r>
            <a:r>
              <a:rPr lang="en-US" sz="1900" dirty="0" err="1">
                <a:latin typeface="Times New Roman" pitchFamily="18" charset="0"/>
                <a:cs typeface="Times New Roman" pitchFamily="18" charset="0"/>
              </a:rPr>
              <a:t>lấy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lí</a:t>
            </a:r>
            <a:r>
              <a:rPr lang="en-US" sz="1900" dirty="0">
                <a:latin typeface="Times New Roman" pitchFamily="18" charset="0"/>
                <a:cs typeface="Times New Roman" pitchFamily="18" charset="0"/>
              </a:rPr>
              <a:t> do </a:t>
            </a:r>
            <a:r>
              <a:rPr lang="en-US" sz="1900" dirty="0" err="1">
                <a:latin typeface="Times New Roman" pitchFamily="18" charset="0"/>
                <a:cs typeface="Times New Roman" pitchFamily="18" charset="0"/>
              </a:rPr>
              <a:t>còn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phải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bài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tập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việc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nhóm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với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bạn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Chị</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của</a:t>
            </a:r>
            <a:r>
              <a:rPr lang="en-US" sz="1900" dirty="0">
                <a:latin typeface="Times New Roman" pitchFamily="18" charset="0"/>
                <a:cs typeface="Times New Roman" pitchFamily="18" charset="0"/>
              </a:rPr>
              <a:t> B </a:t>
            </a:r>
            <a:r>
              <a:rPr lang="en-US" sz="1900" dirty="0" err="1">
                <a:latin typeface="Times New Roman" pitchFamily="18" charset="0"/>
                <a:cs typeface="Times New Roman" pitchFamily="18" charset="0"/>
              </a:rPr>
              <a:t>nhắc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nhở</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em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cần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dành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dọn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dẹp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cửa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chăm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sóc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vườn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cây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chứ</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không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chỉ</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có</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mỗi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B </a:t>
            </a:r>
            <a:r>
              <a:rPr lang="en-US" sz="1900" dirty="0" err="1">
                <a:latin typeface="Times New Roman" pitchFamily="18" charset="0"/>
                <a:cs typeface="Times New Roman" pitchFamily="18" charset="0"/>
              </a:rPr>
              <a:t>thấy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không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vui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vì</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nghĩ</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rằng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chị</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bắt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thường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xuyên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việc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nhà</a:t>
            </a:r>
            <a:r>
              <a:rPr lang="en-US" sz="1900" dirty="0">
                <a:latin typeface="Times New Roman" pitchFamily="18" charset="0"/>
                <a:cs typeface="Times New Roman" pitchFamily="18" charset="0"/>
              </a:rPr>
              <a:t>.</a:t>
            </a:r>
          </a:p>
        </p:txBody>
      </p:sp>
    </p:spTree>
    <p:extLst>
      <p:ext uri="{BB962C8B-B14F-4D97-AF65-F5344CB8AC3E}">
        <p14:creationId xmlns:p14="http://schemas.microsoft.com/office/powerpoint/2010/main" val="3096355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6"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7"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2</a:t>
            </a:r>
          </a:p>
        </p:txBody>
      </p:sp>
      <p:sp>
        <p:nvSpPr>
          <p:cNvPr id="13" name="TextBox 12"/>
          <p:cNvSpPr txBox="1"/>
          <p:nvPr/>
        </p:nvSpPr>
        <p:spPr>
          <a:xfrm>
            <a:off x="1112240" y="289328"/>
            <a:ext cx="784887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RÈN LUYỆN, HỌC TẬP THEO ĐỊNH HƯỚNG NGHỀ NGHIỆP</a:t>
            </a:r>
            <a:r>
              <a:rPr lang="vi-VN"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3438" y="987574"/>
            <a:ext cx="8640960" cy="728726"/>
          </a:xfrm>
          <a:prstGeom prst="rect">
            <a:avLst/>
          </a:prstGeom>
        </p:spPr>
        <p:txBody>
          <a:bodyPr wrap="square">
            <a:spAutoFit/>
          </a:bodyPr>
          <a:lstStyle/>
          <a:p>
            <a:pPr algn="just">
              <a:lnSpc>
                <a:spcPct val="107000"/>
              </a:lnSpc>
              <a:spcAft>
                <a:spcPts val="0"/>
              </a:spcAft>
            </a:pPr>
            <a:r>
              <a:rPr lang="vi-VN" sz="2000" b="1" dirty="0">
                <a:latin typeface="Times New Roman"/>
                <a:ea typeface="Calibri"/>
                <a:cs typeface="Times New Roman"/>
              </a:rPr>
              <a:t>Hoạt động 5: </a:t>
            </a:r>
            <a:r>
              <a:rPr lang="vi-VN" sz="2000" b="1" dirty="0">
                <a:solidFill>
                  <a:srgbClr val="FF0000"/>
                </a:solidFill>
                <a:latin typeface="Times New Roman"/>
                <a:ea typeface="Calibri"/>
                <a:cs typeface="Times New Roman"/>
              </a:rPr>
              <a:t>Rèn luyện sức khỏe, độ bền, tính kiên trì, sự chăm chỉ trong công việc</a:t>
            </a:r>
            <a:endParaRPr lang="en-US" sz="2000" dirty="0">
              <a:solidFill>
                <a:srgbClr val="FF0000"/>
              </a:solidFill>
              <a:effectLst/>
              <a:latin typeface="Times New Roman"/>
              <a:ea typeface="Calibri"/>
              <a:cs typeface="Times New Roman"/>
            </a:endParaRPr>
          </a:p>
        </p:txBody>
      </p:sp>
      <p:sp>
        <p:nvSpPr>
          <p:cNvPr id="4" name="Rectangle 3"/>
          <p:cNvSpPr/>
          <p:nvPr/>
        </p:nvSpPr>
        <p:spPr>
          <a:xfrm>
            <a:off x="673386" y="1716037"/>
            <a:ext cx="7931062" cy="3308598"/>
          </a:xfrm>
          <a:prstGeom prst="rect">
            <a:avLst/>
          </a:prstGeom>
        </p:spPr>
        <p:txBody>
          <a:bodyPr wrap="square">
            <a:spAutoFit/>
          </a:bodyPr>
          <a:lstStyle/>
          <a:p>
            <a:r>
              <a:rPr lang="en-SG" sz="1900" dirty="0">
                <a:latin typeface="Times New Roman" pitchFamily="18" charset="0"/>
                <a:cs typeface="Times New Roman" pitchFamily="18" charset="0"/>
              </a:rPr>
              <a:t>- </a:t>
            </a:r>
            <a:r>
              <a:rPr lang="en-SG" sz="1900" dirty="0" err="1">
                <a:latin typeface="Times New Roman" pitchFamily="18" charset="0"/>
                <a:cs typeface="Times New Roman" pitchFamily="18" charset="0"/>
              </a:rPr>
              <a:t>Nhóm</a:t>
            </a:r>
            <a:r>
              <a:rPr lang="en-SG" sz="1900" dirty="0">
                <a:latin typeface="Times New Roman" pitchFamily="18" charset="0"/>
                <a:cs typeface="Times New Roman" pitchFamily="18" charset="0"/>
              </a:rPr>
              <a:t> 1,2:</a:t>
            </a:r>
            <a:endParaRPr lang="en-US" sz="1900" dirty="0">
              <a:latin typeface="Times New Roman" pitchFamily="18" charset="0"/>
              <a:cs typeface="Times New Roman" pitchFamily="18" charset="0"/>
            </a:endParaRPr>
          </a:p>
          <a:p>
            <a:r>
              <a:rPr lang="en-US" sz="1900" b="1" dirty="0">
                <a:latin typeface="Times New Roman" pitchFamily="18" charset="0"/>
                <a:cs typeface="Times New Roman" pitchFamily="18" charset="0"/>
              </a:rPr>
              <a:t>CH1:</a:t>
            </a:r>
            <a:endParaRPr lang="en-US" sz="1900" dirty="0">
              <a:latin typeface="Times New Roman" pitchFamily="18" charset="0"/>
              <a:cs typeface="Times New Roman" pitchFamily="18" charset="0"/>
            </a:endParaRPr>
          </a:p>
          <a:p>
            <a:pPr lvl="0"/>
            <a:r>
              <a:rPr lang="en-US" sz="1900" dirty="0" err="1">
                <a:latin typeface="Times New Roman" pitchFamily="18" charset="0"/>
                <a:cs typeface="Times New Roman" pitchFamily="18" charset="0"/>
              </a:rPr>
              <a:t>Tập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thể</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dục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buổi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sáng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để</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cơ</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thể</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khỏe</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mạnh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dẻo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dai</a:t>
            </a:r>
            <a:endParaRPr lang="en-US" sz="1900" dirty="0">
              <a:latin typeface="Times New Roman" pitchFamily="18" charset="0"/>
              <a:cs typeface="Times New Roman" pitchFamily="18" charset="0"/>
            </a:endParaRPr>
          </a:p>
          <a:p>
            <a:pPr lvl="0"/>
            <a:r>
              <a:rPr lang="en-US" sz="1900" dirty="0" err="1">
                <a:latin typeface="Times New Roman" pitchFamily="18" charset="0"/>
                <a:cs typeface="Times New Roman" pitchFamily="18" charset="0"/>
              </a:rPr>
              <a:t>Kiểm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soát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căng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thẳng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để</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tĩnh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giải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quyết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vấn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đề</a:t>
            </a:r>
            <a:endParaRPr lang="en-US" sz="1900" dirty="0">
              <a:latin typeface="Times New Roman" pitchFamily="18" charset="0"/>
              <a:cs typeface="Times New Roman" pitchFamily="18" charset="0"/>
            </a:endParaRPr>
          </a:p>
          <a:p>
            <a:pPr lvl="0"/>
            <a:r>
              <a:rPr lang="en-US" sz="1900" dirty="0" err="1">
                <a:latin typeface="Times New Roman" pitchFamily="18" charset="0"/>
                <a:cs typeface="Times New Roman" pitchFamily="18" charset="0"/>
              </a:rPr>
              <a:t>Ăn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uống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nghỉ</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hợp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lý</a:t>
            </a:r>
            <a:endParaRPr lang="en-US" sz="1900" dirty="0">
              <a:latin typeface="Times New Roman" pitchFamily="18" charset="0"/>
              <a:cs typeface="Times New Roman" pitchFamily="18" charset="0"/>
            </a:endParaRPr>
          </a:p>
          <a:p>
            <a:pPr lvl="0"/>
            <a:r>
              <a:rPr lang="en-US" sz="1900" dirty="0" err="1">
                <a:latin typeface="Times New Roman" pitchFamily="18" charset="0"/>
                <a:cs typeface="Times New Roman" pitchFamily="18" charset="0"/>
              </a:rPr>
              <a:t>Hạn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chế</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ngồi</a:t>
            </a:r>
            <a:endParaRPr lang="en-US" sz="1900" dirty="0">
              <a:latin typeface="Times New Roman" pitchFamily="18" charset="0"/>
              <a:cs typeface="Times New Roman" pitchFamily="18" charset="0"/>
            </a:endParaRPr>
          </a:p>
          <a:p>
            <a:r>
              <a:rPr lang="en-US" sz="1900" b="1" dirty="0">
                <a:latin typeface="Times New Roman" pitchFamily="18" charset="0"/>
                <a:cs typeface="Times New Roman" pitchFamily="18" charset="0"/>
              </a:rPr>
              <a:t>CH2:</a:t>
            </a:r>
            <a:endParaRPr lang="en-US" sz="1900" dirty="0">
              <a:latin typeface="Times New Roman" pitchFamily="18" charset="0"/>
              <a:cs typeface="Times New Roman" pitchFamily="18" charset="0"/>
            </a:endParaRPr>
          </a:p>
          <a:p>
            <a:pPr lvl="0"/>
            <a:r>
              <a:rPr lang="en-US" sz="1900" dirty="0" err="1">
                <a:latin typeface="Times New Roman" pitchFamily="18" charset="0"/>
                <a:cs typeface="Times New Roman" pitchFamily="18" charset="0"/>
              </a:rPr>
              <a:t>Tình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huống</a:t>
            </a:r>
            <a:r>
              <a:rPr lang="en-US" sz="1900" dirty="0">
                <a:latin typeface="Times New Roman" pitchFamily="18" charset="0"/>
                <a:cs typeface="Times New Roman" pitchFamily="18" charset="0"/>
              </a:rPr>
              <a:t> 1: M </a:t>
            </a:r>
            <a:r>
              <a:rPr lang="en-US" sz="1900" dirty="0" err="1">
                <a:latin typeface="Times New Roman" pitchFamily="18" charset="0"/>
                <a:cs typeface="Times New Roman" pitchFamily="18" charset="0"/>
              </a:rPr>
              <a:t>khuyên</a:t>
            </a:r>
            <a:r>
              <a:rPr lang="en-US" sz="1900" dirty="0">
                <a:latin typeface="Times New Roman" pitchFamily="18" charset="0"/>
                <a:cs typeface="Times New Roman" pitchFamily="18" charset="0"/>
              </a:rPr>
              <a:t> N </a:t>
            </a:r>
            <a:r>
              <a:rPr lang="en-US" sz="1900" dirty="0" err="1">
                <a:latin typeface="Times New Roman" pitchFamily="18" charset="0"/>
                <a:cs typeface="Times New Roman" pitchFamily="18" charset="0"/>
              </a:rPr>
              <a:t>cần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cố</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gắng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tập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thể</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dục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để</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cơ</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thể</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khỏe</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khoắn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hơn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tập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nhiều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sẽ</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thành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thói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quen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không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buồn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ngủ</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nữa</a:t>
            </a:r>
            <a:r>
              <a:rPr lang="en-US" sz="1900" dirty="0">
                <a:latin typeface="Times New Roman" pitchFamily="18" charset="0"/>
                <a:cs typeface="Times New Roman" pitchFamily="18" charset="0"/>
              </a:rPr>
              <a:t>.</a:t>
            </a:r>
          </a:p>
          <a:p>
            <a:pPr lvl="0"/>
            <a:r>
              <a:rPr lang="en-US" sz="1900" dirty="0" err="1">
                <a:latin typeface="Times New Roman" pitchFamily="18" charset="0"/>
                <a:cs typeface="Times New Roman" pitchFamily="18" charset="0"/>
              </a:rPr>
              <a:t>Tình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huống</a:t>
            </a:r>
            <a:r>
              <a:rPr lang="en-US" sz="1900" dirty="0">
                <a:latin typeface="Times New Roman" pitchFamily="18" charset="0"/>
                <a:cs typeface="Times New Roman" pitchFamily="18" charset="0"/>
              </a:rPr>
              <a:t> 2: L </a:t>
            </a:r>
            <a:r>
              <a:rPr lang="en-US" sz="1900" dirty="0" err="1">
                <a:latin typeface="Times New Roman" pitchFamily="18" charset="0"/>
                <a:cs typeface="Times New Roman" pitchFamily="18" charset="0"/>
              </a:rPr>
              <a:t>sẽ</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khuyên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bạn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tập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trung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cẩn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thận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để</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xong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sớm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nghỉ</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ngơi</a:t>
            </a:r>
            <a:endParaRPr lang="en-US" sz="1900" dirty="0">
              <a:latin typeface="Times New Roman" pitchFamily="18" charset="0"/>
              <a:cs typeface="Times New Roman" pitchFamily="18" charset="0"/>
            </a:endParaRPr>
          </a:p>
        </p:txBody>
      </p:sp>
    </p:spTree>
    <p:extLst>
      <p:ext uri="{BB962C8B-B14F-4D97-AF65-F5344CB8AC3E}">
        <p14:creationId xmlns:p14="http://schemas.microsoft.com/office/powerpoint/2010/main" val="4252276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6"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7"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2</a:t>
            </a:r>
          </a:p>
        </p:txBody>
      </p:sp>
      <p:sp>
        <p:nvSpPr>
          <p:cNvPr id="13" name="TextBox 12"/>
          <p:cNvSpPr txBox="1"/>
          <p:nvPr/>
        </p:nvSpPr>
        <p:spPr>
          <a:xfrm>
            <a:off x="1112240" y="289328"/>
            <a:ext cx="784887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RÈN LUYỆN, HỌC TẬP THEO ĐỊNH HƯỚNG NGHỀ NGHIỆP</a:t>
            </a:r>
            <a:r>
              <a:rPr lang="vi-VN"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3438" y="987574"/>
            <a:ext cx="8640960" cy="728726"/>
          </a:xfrm>
          <a:prstGeom prst="rect">
            <a:avLst/>
          </a:prstGeom>
        </p:spPr>
        <p:txBody>
          <a:bodyPr wrap="square">
            <a:spAutoFit/>
          </a:bodyPr>
          <a:lstStyle/>
          <a:p>
            <a:pPr algn="just">
              <a:lnSpc>
                <a:spcPct val="107000"/>
              </a:lnSpc>
              <a:spcAft>
                <a:spcPts val="0"/>
              </a:spcAft>
            </a:pPr>
            <a:r>
              <a:rPr lang="vi-VN" sz="2000" b="1" dirty="0">
                <a:latin typeface="Times New Roman"/>
                <a:ea typeface="Calibri"/>
                <a:cs typeface="Times New Roman"/>
              </a:rPr>
              <a:t>Hoạt động 5: </a:t>
            </a:r>
            <a:r>
              <a:rPr lang="vi-VN" sz="2000" b="1" dirty="0">
                <a:solidFill>
                  <a:srgbClr val="FF0000"/>
                </a:solidFill>
                <a:latin typeface="Times New Roman"/>
                <a:ea typeface="Calibri"/>
                <a:cs typeface="Times New Roman"/>
              </a:rPr>
              <a:t>Rèn luyện sức khỏe, độ bền, tính kiên trì, sự chăm chỉ trong công việc</a:t>
            </a:r>
            <a:endParaRPr lang="en-US" sz="2000" dirty="0">
              <a:solidFill>
                <a:srgbClr val="FF0000"/>
              </a:solidFill>
              <a:effectLst/>
              <a:latin typeface="Times New Roman"/>
              <a:ea typeface="Calibri"/>
              <a:cs typeface="Times New Roman"/>
            </a:endParaRPr>
          </a:p>
        </p:txBody>
      </p:sp>
      <p:sp>
        <p:nvSpPr>
          <p:cNvPr id="4" name="Rectangle 3"/>
          <p:cNvSpPr/>
          <p:nvPr/>
        </p:nvSpPr>
        <p:spPr>
          <a:xfrm>
            <a:off x="423438" y="1753708"/>
            <a:ext cx="8109002" cy="2554545"/>
          </a:xfrm>
          <a:prstGeom prst="rect">
            <a:avLst/>
          </a:prstGeom>
        </p:spPr>
        <p:txBody>
          <a:bodyPr wrap="square">
            <a:spAutoFit/>
          </a:bodyPr>
          <a:lstStyle/>
          <a:p>
            <a:r>
              <a:rPr lang="en-SG" sz="2000" dirty="0">
                <a:latin typeface="Times New Roman" pitchFamily="18" charset="0"/>
                <a:cs typeface="Times New Roman" pitchFamily="18" charset="0"/>
              </a:rPr>
              <a:t>- </a:t>
            </a:r>
            <a:r>
              <a:rPr lang="en-SG" sz="2000" dirty="0" err="1">
                <a:latin typeface="Times New Roman" pitchFamily="18" charset="0"/>
                <a:cs typeface="Times New Roman" pitchFamily="18" charset="0"/>
              </a:rPr>
              <a:t>Nhóm</a:t>
            </a:r>
            <a:r>
              <a:rPr lang="en-SG" sz="2000" dirty="0">
                <a:latin typeface="Times New Roman" pitchFamily="18" charset="0"/>
                <a:cs typeface="Times New Roman" pitchFamily="18" charset="0"/>
              </a:rPr>
              <a:t> 3,4:</a:t>
            </a:r>
            <a:endParaRPr lang="en-US"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CH1:</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a:t>
            </a:r>
          </a:p>
          <a:p>
            <a:pPr lvl="0"/>
            <a:r>
              <a:rPr lang="en-US" sz="2000" dirty="0" err="1">
                <a:latin typeface="Times New Roman" pitchFamily="18" charset="0"/>
                <a:cs typeface="Times New Roman" pitchFamily="18" charset="0"/>
              </a:rPr>
              <a:t>Dành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a:t>
            </a:r>
          </a:p>
          <a:p>
            <a:pPr lvl="0"/>
            <a:r>
              <a:rPr lang="en-US" sz="2000" dirty="0" err="1">
                <a:latin typeface="Times New Roman" pitchFamily="18" charset="0"/>
                <a:cs typeface="Times New Roman" pitchFamily="18" charset="0"/>
              </a:rPr>
              <a:t>Tìm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 hay, </a:t>
            </a:r>
            <a:r>
              <a:rPr lang="en-US" sz="2000" dirty="0" err="1">
                <a:latin typeface="Times New Roman" pitchFamily="18" charset="0"/>
                <a:cs typeface="Times New Roman" pitchFamily="18" charset="0"/>
              </a:rPr>
              <a:t>phù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chia </a:t>
            </a:r>
            <a:r>
              <a:rPr lang="en-US" sz="2000" dirty="0" err="1">
                <a:latin typeface="Times New Roman" pitchFamily="18" charset="0"/>
                <a:cs typeface="Times New Roman" pitchFamily="18" charset="0"/>
              </a:rPr>
              <a:t>sẻ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nội</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thú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bè</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thân</a:t>
            </a:r>
            <a:r>
              <a:rPr lang="en-US" sz="2000" dirty="0">
                <a:latin typeface="Times New Roman" pitchFamily="18" charset="0"/>
                <a:cs typeface="Times New Roman" pitchFamily="18" charset="0"/>
              </a:rPr>
              <a:t>.</a:t>
            </a:r>
          </a:p>
          <a:p>
            <a:pPr lvl="0"/>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4252276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7"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2</a:t>
            </a:r>
          </a:p>
        </p:txBody>
      </p:sp>
      <p:sp>
        <p:nvSpPr>
          <p:cNvPr id="13" name="TextBox 12"/>
          <p:cNvSpPr txBox="1"/>
          <p:nvPr/>
        </p:nvSpPr>
        <p:spPr>
          <a:xfrm>
            <a:off x="1112240" y="289328"/>
            <a:ext cx="784887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RÈN LUYỆN, HỌC TẬP THEO ĐỊNH HƯỚNG NGHỀ NGHIỆP</a:t>
            </a:r>
            <a:r>
              <a:rPr lang="vi-VN"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3438" y="987574"/>
            <a:ext cx="8640960" cy="728726"/>
          </a:xfrm>
          <a:prstGeom prst="rect">
            <a:avLst/>
          </a:prstGeom>
        </p:spPr>
        <p:txBody>
          <a:bodyPr wrap="square">
            <a:spAutoFit/>
          </a:bodyPr>
          <a:lstStyle/>
          <a:p>
            <a:pPr algn="just">
              <a:lnSpc>
                <a:spcPct val="107000"/>
              </a:lnSpc>
              <a:spcAft>
                <a:spcPts val="0"/>
              </a:spcAft>
            </a:pPr>
            <a:r>
              <a:rPr lang="vi-VN" sz="2000" b="1" dirty="0">
                <a:latin typeface="Times New Roman"/>
                <a:ea typeface="Calibri"/>
                <a:cs typeface="Times New Roman"/>
              </a:rPr>
              <a:t>Hoạt động 5: </a:t>
            </a:r>
            <a:r>
              <a:rPr lang="vi-VN" sz="2000" b="1" dirty="0">
                <a:solidFill>
                  <a:srgbClr val="FF0000"/>
                </a:solidFill>
                <a:latin typeface="Times New Roman"/>
                <a:ea typeface="Calibri"/>
                <a:cs typeface="Times New Roman"/>
              </a:rPr>
              <a:t>Rèn luyện sức khỏe, độ bền, tính kiên trì, sự chăm chỉ trong công việc</a:t>
            </a:r>
            <a:endParaRPr lang="en-US" sz="2000" dirty="0">
              <a:solidFill>
                <a:srgbClr val="FF0000"/>
              </a:solidFill>
              <a:effectLst/>
              <a:latin typeface="Times New Roman"/>
              <a:ea typeface="Calibri"/>
              <a:cs typeface="Times New Roman"/>
            </a:endParaRPr>
          </a:p>
        </p:txBody>
      </p:sp>
      <p:sp>
        <p:nvSpPr>
          <p:cNvPr id="4" name="Rectangle 3"/>
          <p:cNvSpPr/>
          <p:nvPr/>
        </p:nvSpPr>
        <p:spPr>
          <a:xfrm>
            <a:off x="423438" y="1753708"/>
            <a:ext cx="8109002" cy="1938992"/>
          </a:xfrm>
          <a:prstGeom prst="rect">
            <a:avLst/>
          </a:prstGeom>
        </p:spPr>
        <p:txBody>
          <a:bodyPr wrap="square">
            <a:spAutoFit/>
          </a:bodyPr>
          <a:lstStyle/>
          <a:p>
            <a:r>
              <a:rPr lang="vi-VN" sz="2000" b="1" dirty="0">
                <a:latin typeface="Times New Roman" pitchFamily="18" charset="0"/>
                <a:cs typeface="Times New Roman" pitchFamily="18" charset="0"/>
              </a:rPr>
              <a:t>CH2:</a:t>
            </a:r>
          </a:p>
          <a:p>
            <a:r>
              <a:rPr lang="en-US" sz="2000" dirty="0">
                <a:latin typeface="Times New Roman" pitchFamily="18" charset="0"/>
                <a:cs typeface="Times New Roman" pitchFamily="18" charset="0"/>
              </a:rPr>
              <a:t>        </a:t>
            </a:r>
            <a:r>
              <a:rPr lang="vi-VN" sz="2000" b="1" dirty="0">
                <a:latin typeface="Times New Roman" pitchFamily="18" charset="0"/>
                <a:cs typeface="Times New Roman" pitchFamily="18" charset="0"/>
              </a:rPr>
              <a:t>Tình huống 1: </a:t>
            </a:r>
            <a:r>
              <a:rPr lang="vi-VN" sz="2000" dirty="0">
                <a:latin typeface="Times New Roman" pitchFamily="18" charset="0"/>
                <a:cs typeface="Times New Roman" pitchFamily="18" charset="0"/>
              </a:rPr>
              <a:t>A cần phải lên kế hoạch chi tiết những việc cần làm trong ngày và phân bổ thời gian sao cho hợp lí.</a:t>
            </a:r>
          </a:p>
          <a:p>
            <a:r>
              <a:rPr lang="en-US" sz="2000" dirty="0">
                <a:latin typeface="Times New Roman" pitchFamily="18" charset="0"/>
                <a:cs typeface="Times New Roman" pitchFamily="18" charset="0"/>
              </a:rPr>
              <a:t>        </a:t>
            </a:r>
            <a:r>
              <a:rPr lang="vi-VN" sz="2000" b="1" dirty="0">
                <a:latin typeface="Times New Roman" pitchFamily="18" charset="0"/>
                <a:cs typeface="Times New Roman" pitchFamily="18" charset="0"/>
              </a:rPr>
              <a:t>Tình huống 2: </a:t>
            </a:r>
            <a:r>
              <a:rPr lang="vi-VN" sz="2000" dirty="0">
                <a:latin typeface="Times New Roman" pitchFamily="18" charset="0"/>
                <a:cs typeface="Times New Roman" pitchFamily="18" charset="0"/>
              </a:rPr>
              <a:t>Làm việc nhà là nhiệm vụ của tất cả thành viên, B cần phải dành thời gian mỗi ngày để dọn dẹp nhà cửa giúp đỡ các thành viên khác trong gia đình, bởi ai cũng bận không chỉ riêng B.</a:t>
            </a:r>
          </a:p>
        </p:txBody>
      </p:sp>
    </p:spTree>
    <p:extLst>
      <p:ext uri="{BB962C8B-B14F-4D97-AF65-F5344CB8AC3E}">
        <p14:creationId xmlns:p14="http://schemas.microsoft.com/office/powerpoint/2010/main" val="3531217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6"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7"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2</a:t>
            </a:r>
          </a:p>
        </p:txBody>
      </p:sp>
      <p:sp>
        <p:nvSpPr>
          <p:cNvPr id="13" name="TextBox 12"/>
          <p:cNvSpPr txBox="1"/>
          <p:nvPr/>
        </p:nvSpPr>
        <p:spPr>
          <a:xfrm>
            <a:off x="1112240" y="289328"/>
            <a:ext cx="784887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RÈN LUYỆN, HỌC TẬP THEO ĐỊNH HƯỚNG NGHỀ NGHIỆP</a:t>
            </a:r>
            <a:r>
              <a:rPr lang="vi-VN"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3438" y="987574"/>
            <a:ext cx="8640960" cy="728726"/>
          </a:xfrm>
          <a:prstGeom prst="rect">
            <a:avLst/>
          </a:prstGeom>
        </p:spPr>
        <p:txBody>
          <a:bodyPr wrap="square">
            <a:spAutoFit/>
          </a:bodyPr>
          <a:lstStyle/>
          <a:p>
            <a:pPr algn="just">
              <a:lnSpc>
                <a:spcPct val="107000"/>
              </a:lnSpc>
              <a:spcAft>
                <a:spcPts val="0"/>
              </a:spcAft>
            </a:pPr>
            <a:r>
              <a:rPr lang="vi-VN" sz="2000" b="1" dirty="0">
                <a:latin typeface="Times New Roman"/>
                <a:ea typeface="Calibri"/>
                <a:cs typeface="Times New Roman"/>
              </a:rPr>
              <a:t>Hoạt động 6: </a:t>
            </a:r>
            <a:r>
              <a:rPr lang="vi-VN" sz="2000" b="1" dirty="0">
                <a:solidFill>
                  <a:srgbClr val="FF0000"/>
                </a:solidFill>
                <a:latin typeface="Times New Roman"/>
                <a:ea typeface="Calibri"/>
                <a:cs typeface="Times New Roman"/>
              </a:rPr>
              <a:t>Tự đánh giá việc rèn luyện phẩm chất, năng lực của bản thân phù hợp với yêu cầu của người lao động trong xã hội hiện đại</a:t>
            </a:r>
            <a:endParaRPr lang="en-US" sz="2000" dirty="0">
              <a:solidFill>
                <a:srgbClr val="FF0000"/>
              </a:solidFill>
              <a:effectLst/>
              <a:latin typeface="Times New Roman"/>
              <a:ea typeface="Calibri"/>
              <a:cs typeface="Times New Roman"/>
            </a:endParaRPr>
          </a:p>
        </p:txBody>
      </p:sp>
      <p:sp>
        <p:nvSpPr>
          <p:cNvPr id="4" name="Rectangle 3"/>
          <p:cNvSpPr/>
          <p:nvPr/>
        </p:nvSpPr>
        <p:spPr>
          <a:xfrm>
            <a:off x="423438" y="1753708"/>
            <a:ext cx="8537674" cy="2354491"/>
          </a:xfrm>
          <a:prstGeom prst="rect">
            <a:avLst/>
          </a:prstGeom>
        </p:spPr>
        <p:txBody>
          <a:bodyPr wrap="square">
            <a:spAutoFit/>
          </a:bodyPr>
          <a:lstStyle/>
          <a:p>
            <a:r>
              <a:rPr lang="vi-VN" sz="2100" dirty="0">
                <a:latin typeface="Times New Roman" pitchFamily="18" charset="0"/>
                <a:cs typeface="Times New Roman" pitchFamily="18" charset="0"/>
              </a:rPr>
              <a:t>CH1. Tự đánh giá việc rèn luyện phẩm chất và năng lực của bản thân phù hợp với yêu cầu của người lao động trong xã hội hiện đại theo mức độ sau:</a:t>
            </a:r>
          </a:p>
          <a:p>
            <a:r>
              <a:rPr lang="vi-VN" sz="2100" dirty="0">
                <a:latin typeface="Times New Roman" pitchFamily="18" charset="0"/>
                <a:cs typeface="Times New Roman" pitchFamily="18" charset="0"/>
              </a:rPr>
              <a:t>A. Thực hiện tốt                B. Đã thực hiện                 C. Chưa thực hiện</a:t>
            </a:r>
          </a:p>
          <a:p>
            <a:r>
              <a:rPr lang="vi-VN" sz="2100" dirty="0">
                <a:latin typeface="Times New Roman" pitchFamily="18" charset="0"/>
                <a:cs typeface="Times New Roman" pitchFamily="18" charset="0"/>
              </a:rPr>
              <a:t>CH2. Xây dựng và thực hiện kế hoạch rèn luyện phẩm chất và năng lực của bản thân phù hợp với yêu cầu của người làm nghề trong xã hội hiện đại</a:t>
            </a:r>
          </a:p>
          <a:p>
            <a:r>
              <a:rPr lang="vi-VN" sz="2100" dirty="0">
                <a:latin typeface="Times New Roman" pitchFamily="18" charset="0"/>
                <a:cs typeface="Times New Roman" pitchFamily="18" charset="0"/>
              </a:rPr>
              <a:t>CH3. Chia sẻ cảm xúc của em khi rèn luyện thành công một phẩm chất hay năng lực theo yêu cầu của nghề trong xã hội hiện đại</a:t>
            </a:r>
          </a:p>
        </p:txBody>
      </p:sp>
    </p:spTree>
    <p:extLst>
      <p:ext uri="{BB962C8B-B14F-4D97-AF65-F5344CB8AC3E}">
        <p14:creationId xmlns:p14="http://schemas.microsoft.com/office/powerpoint/2010/main" val="130138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6"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7"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2</a:t>
            </a:r>
          </a:p>
        </p:txBody>
      </p:sp>
      <p:sp>
        <p:nvSpPr>
          <p:cNvPr id="13" name="TextBox 12"/>
          <p:cNvSpPr txBox="1"/>
          <p:nvPr/>
        </p:nvSpPr>
        <p:spPr>
          <a:xfrm>
            <a:off x="1112240" y="289328"/>
            <a:ext cx="784887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RÈN LUYỆN, HỌC TẬP THEO ĐỊNH HƯỚNG NGHỀ NGHIỆP</a:t>
            </a:r>
            <a:r>
              <a:rPr lang="vi-VN"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3438" y="987574"/>
            <a:ext cx="8640960" cy="728726"/>
          </a:xfrm>
          <a:prstGeom prst="rect">
            <a:avLst/>
          </a:prstGeom>
        </p:spPr>
        <p:txBody>
          <a:bodyPr wrap="square">
            <a:spAutoFit/>
          </a:bodyPr>
          <a:lstStyle/>
          <a:p>
            <a:pPr algn="just">
              <a:lnSpc>
                <a:spcPct val="107000"/>
              </a:lnSpc>
              <a:spcAft>
                <a:spcPts val="0"/>
              </a:spcAft>
            </a:pPr>
            <a:r>
              <a:rPr lang="vi-VN" sz="2000" b="1" dirty="0">
                <a:latin typeface="Times New Roman"/>
                <a:ea typeface="Calibri"/>
                <a:cs typeface="Times New Roman"/>
              </a:rPr>
              <a:t>Hoạt động 6: </a:t>
            </a:r>
            <a:r>
              <a:rPr lang="vi-VN" sz="2000" b="1" dirty="0">
                <a:solidFill>
                  <a:srgbClr val="FF0000"/>
                </a:solidFill>
                <a:latin typeface="Times New Roman"/>
                <a:ea typeface="Calibri"/>
                <a:cs typeface="Times New Roman"/>
              </a:rPr>
              <a:t>Tự đánh giá việc rèn luyện phẩm chất, năng lực của bản thân phù hợp với yêu cầu của người lao động trong xã hội hiện đại</a:t>
            </a:r>
            <a:endParaRPr lang="en-US" sz="2000" dirty="0">
              <a:solidFill>
                <a:srgbClr val="FF0000"/>
              </a:solidFill>
              <a:effectLst/>
              <a:latin typeface="Times New Roman"/>
              <a:ea typeface="Calibri"/>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1092450530"/>
              </p:ext>
            </p:extLst>
          </p:nvPr>
        </p:nvGraphicFramePr>
        <p:xfrm>
          <a:off x="423438" y="1851671"/>
          <a:ext cx="8253017" cy="2703933"/>
        </p:xfrm>
        <a:graphic>
          <a:graphicData uri="http://schemas.openxmlformats.org/drawingml/2006/table">
            <a:tbl>
              <a:tblPr firstRow="1" firstCol="1" bandRow="1">
                <a:tableStyleId>{5C22544A-7EE6-4342-B048-85BDC9FD1C3A}</a:tableStyleId>
              </a:tblPr>
              <a:tblGrid>
                <a:gridCol w="3765941">
                  <a:extLst>
                    <a:ext uri="{9D8B030D-6E8A-4147-A177-3AD203B41FA5}">
                      <a16:colId xmlns:a16="http://schemas.microsoft.com/office/drawing/2014/main" val="20000"/>
                    </a:ext>
                  </a:extLst>
                </a:gridCol>
                <a:gridCol w="925786">
                  <a:extLst>
                    <a:ext uri="{9D8B030D-6E8A-4147-A177-3AD203B41FA5}">
                      <a16:colId xmlns:a16="http://schemas.microsoft.com/office/drawing/2014/main" val="20001"/>
                    </a:ext>
                  </a:extLst>
                </a:gridCol>
                <a:gridCol w="3561290">
                  <a:extLst>
                    <a:ext uri="{9D8B030D-6E8A-4147-A177-3AD203B41FA5}">
                      <a16:colId xmlns:a16="http://schemas.microsoft.com/office/drawing/2014/main" val="20002"/>
                    </a:ext>
                  </a:extLst>
                </a:gridCol>
              </a:tblGrid>
              <a:tr h="864096">
                <a:tc>
                  <a:txBody>
                    <a:bodyPr/>
                    <a:lstStyle/>
                    <a:p>
                      <a:pPr algn="ctr">
                        <a:lnSpc>
                          <a:spcPct val="107000"/>
                        </a:lnSpc>
                        <a:spcAft>
                          <a:spcPts val="0"/>
                        </a:spcAft>
                      </a:pPr>
                      <a:r>
                        <a:rPr lang="en-US" sz="1800" dirty="0" err="1">
                          <a:effectLst/>
                          <a:latin typeface="Times New Roman" pitchFamily="18" charset="0"/>
                          <a:cs typeface="Times New Roman" pitchFamily="18" charset="0"/>
                        </a:rPr>
                        <a:t>Mục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tiêu</a:t>
                      </a:r>
                      <a:endParaRPr lang="en-US" sz="18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07000"/>
                        </a:lnSpc>
                        <a:spcAft>
                          <a:spcPts val="0"/>
                        </a:spcAft>
                      </a:pPr>
                      <a:r>
                        <a:rPr lang="en-US" sz="1800">
                          <a:effectLst/>
                          <a:latin typeface="Times New Roman" pitchFamily="18" charset="0"/>
                          <a:cs typeface="Times New Roman" pitchFamily="18" charset="0"/>
                        </a:rPr>
                        <a:t>Tự đánh giá</a:t>
                      </a:r>
                      <a:endParaRPr lang="en-US" sz="1800">
                        <a:effectLst/>
                        <a:latin typeface="Times New Roman" pitchFamily="18" charset="0"/>
                        <a:ea typeface="Calibri"/>
                        <a:cs typeface="Times New Roman" pitchFamily="18" charset="0"/>
                      </a:endParaRPr>
                    </a:p>
                  </a:txBody>
                  <a:tcPr marL="47625" marR="47625" marT="47625" marB="47625"/>
                </a:tc>
                <a:tc>
                  <a:txBody>
                    <a:bodyPr/>
                    <a:lstStyle/>
                    <a:p>
                      <a:pPr algn="ctr">
                        <a:lnSpc>
                          <a:spcPct val="107000"/>
                        </a:lnSpc>
                        <a:spcAft>
                          <a:spcPts val="0"/>
                        </a:spcAft>
                      </a:pPr>
                      <a:r>
                        <a:rPr lang="en-US" sz="1800">
                          <a:effectLst/>
                          <a:latin typeface="Times New Roman" pitchFamily="18" charset="0"/>
                          <a:cs typeface="Times New Roman" pitchFamily="18" charset="0"/>
                        </a:rPr>
                        <a:t>Đề xuất biện pháp cải thiện</a:t>
                      </a:r>
                      <a:endParaRPr lang="en-US" sz="1800">
                        <a:effectLst/>
                        <a:latin typeface="Times New Roman" pitchFamily="18" charset="0"/>
                        <a:ea typeface="Calibri"/>
                        <a:cs typeface="Times New Roman" pitchFamily="18" charset="0"/>
                      </a:endParaRPr>
                    </a:p>
                  </a:txBody>
                  <a:tcPr marL="47625" marR="47625" marT="47625" marB="47625"/>
                </a:tc>
                <a:extLst>
                  <a:ext uri="{0D108BD9-81ED-4DB2-BD59-A6C34878D82A}">
                    <a16:rowId xmlns:a16="http://schemas.microsoft.com/office/drawing/2014/main" val="10000"/>
                  </a:ext>
                </a:extLst>
              </a:tr>
              <a:tr h="864096">
                <a:tc>
                  <a:txBody>
                    <a:bodyPr/>
                    <a:lstStyle/>
                    <a:p>
                      <a:pPr>
                        <a:lnSpc>
                          <a:spcPct val="107000"/>
                        </a:lnSpc>
                        <a:spcAft>
                          <a:spcPts val="0"/>
                        </a:spcAft>
                      </a:pPr>
                      <a:r>
                        <a:rPr lang="en-US" sz="1800" dirty="0" err="1">
                          <a:effectLst/>
                          <a:latin typeface="Times New Roman" pitchFamily="18" charset="0"/>
                          <a:cs typeface="Times New Roman" pitchFamily="18" charset="0"/>
                        </a:rPr>
                        <a:t>Rèn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luyện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nâng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cao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kĩ</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năng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giao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tiếp</a:t>
                      </a:r>
                      <a:endParaRPr lang="en-US" sz="18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07000"/>
                        </a:lnSpc>
                        <a:spcAft>
                          <a:spcPts val="0"/>
                        </a:spcAft>
                      </a:pPr>
                      <a:r>
                        <a:rPr lang="en-US" sz="1800" dirty="0">
                          <a:effectLst/>
                          <a:latin typeface="Times New Roman" pitchFamily="18" charset="0"/>
                          <a:cs typeface="Times New Roman" pitchFamily="18" charset="0"/>
                        </a:rPr>
                        <a:t>A</a:t>
                      </a:r>
                      <a:endParaRPr lang="en-US" sz="1800" dirty="0">
                        <a:effectLst/>
                        <a:latin typeface="Times New Roman" pitchFamily="18" charset="0"/>
                        <a:ea typeface="Calibri"/>
                        <a:cs typeface="Times New Roman" pitchFamily="18" charset="0"/>
                      </a:endParaRPr>
                    </a:p>
                  </a:txBody>
                  <a:tcPr marL="47625" marR="47625" marT="47625" marB="47625"/>
                </a:tc>
                <a:tc>
                  <a:txBody>
                    <a:bodyPr/>
                    <a:lstStyle/>
                    <a:p>
                      <a:pPr>
                        <a:lnSpc>
                          <a:spcPct val="107000"/>
                        </a:lnSpc>
                        <a:spcAft>
                          <a:spcPts val="0"/>
                        </a:spcAft>
                      </a:pPr>
                      <a:r>
                        <a:rPr lang="en-US" sz="1800" dirty="0" err="1">
                          <a:effectLst/>
                          <a:latin typeface="Times New Roman" pitchFamily="18" charset="0"/>
                          <a:cs typeface="Times New Roman" pitchFamily="18" charset="0"/>
                        </a:rPr>
                        <a:t>Tăng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cường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giao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tiếp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với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mọi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người</a:t>
                      </a:r>
                      <a:endParaRPr lang="en-US" sz="1800" dirty="0">
                        <a:effectLst/>
                        <a:latin typeface="Times New Roman" pitchFamily="18" charset="0"/>
                        <a:ea typeface="Calibri"/>
                        <a:cs typeface="Times New Roman" pitchFamily="18" charset="0"/>
                      </a:endParaRPr>
                    </a:p>
                  </a:txBody>
                  <a:tcPr marL="47625" marR="47625" marT="47625" marB="47625"/>
                </a:tc>
                <a:extLst>
                  <a:ext uri="{0D108BD9-81ED-4DB2-BD59-A6C34878D82A}">
                    <a16:rowId xmlns:a16="http://schemas.microsoft.com/office/drawing/2014/main" val="10001"/>
                  </a:ext>
                </a:extLst>
              </a:tr>
              <a:tr h="864096">
                <a:tc>
                  <a:txBody>
                    <a:bodyPr/>
                    <a:lstStyle/>
                    <a:p>
                      <a:pPr>
                        <a:lnSpc>
                          <a:spcPct val="107000"/>
                        </a:lnSpc>
                        <a:spcAft>
                          <a:spcPts val="0"/>
                        </a:spcAft>
                      </a:pPr>
                      <a:r>
                        <a:rPr lang="en-US" sz="1800" dirty="0" err="1">
                          <a:effectLst/>
                          <a:latin typeface="Times New Roman" pitchFamily="18" charset="0"/>
                          <a:cs typeface="Times New Roman" pitchFamily="18" charset="0"/>
                        </a:rPr>
                        <a:t>Tìm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hiểu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những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ứng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dụng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công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nghệ</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cuộc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sống</a:t>
                      </a:r>
                      <a:endParaRPr lang="en-US" sz="18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07000"/>
                        </a:lnSpc>
                        <a:spcAft>
                          <a:spcPts val="0"/>
                        </a:spcAft>
                      </a:pPr>
                      <a:r>
                        <a:rPr lang="en-US" sz="1800" dirty="0">
                          <a:effectLst/>
                          <a:latin typeface="Times New Roman" pitchFamily="18" charset="0"/>
                          <a:cs typeface="Times New Roman" pitchFamily="18" charset="0"/>
                        </a:rPr>
                        <a:t>B</a:t>
                      </a:r>
                      <a:endParaRPr lang="en-US" sz="1800" dirty="0">
                        <a:effectLst/>
                        <a:latin typeface="Times New Roman" pitchFamily="18" charset="0"/>
                        <a:ea typeface="Calibri"/>
                        <a:cs typeface="Times New Roman" pitchFamily="18" charset="0"/>
                      </a:endParaRPr>
                    </a:p>
                  </a:txBody>
                  <a:tcPr marL="47625" marR="47625" marT="47625" marB="47625"/>
                </a:tc>
                <a:tc>
                  <a:txBody>
                    <a:bodyPr/>
                    <a:lstStyle/>
                    <a:p>
                      <a:pPr>
                        <a:lnSpc>
                          <a:spcPct val="107000"/>
                        </a:lnSpc>
                        <a:spcAft>
                          <a:spcPts val="0"/>
                        </a:spcAft>
                      </a:pPr>
                      <a:r>
                        <a:rPr lang="en-US" sz="1800" dirty="0" err="1">
                          <a:effectLst/>
                          <a:latin typeface="Times New Roman" pitchFamily="18" charset="0"/>
                          <a:cs typeface="Times New Roman" pitchFamily="18" charset="0"/>
                        </a:rPr>
                        <a:t>Đọc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sách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báo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tạp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chí</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về</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ứng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dụng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công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nghệ</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cuộc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sống</a:t>
                      </a:r>
                      <a:endParaRPr lang="en-US" sz="1800" dirty="0">
                        <a:effectLst/>
                        <a:latin typeface="Times New Roman" pitchFamily="18" charset="0"/>
                        <a:ea typeface="Calibri"/>
                        <a:cs typeface="Times New Roman" pitchFamily="18" charset="0"/>
                      </a:endParaRPr>
                    </a:p>
                  </a:txBody>
                  <a:tcPr marL="47625" marR="47625" marT="47625" marB="476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7671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6"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2</a:t>
            </a:r>
          </a:p>
        </p:txBody>
      </p:sp>
      <p:sp>
        <p:nvSpPr>
          <p:cNvPr id="13" name="TextBox 12"/>
          <p:cNvSpPr txBox="1"/>
          <p:nvPr/>
        </p:nvSpPr>
        <p:spPr>
          <a:xfrm>
            <a:off x="1112240" y="289328"/>
            <a:ext cx="784887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RÈN LUYỆN, HỌC TẬP THEO ĐỊNH HƯỚNG NGHỀ NGHIỆP</a:t>
            </a:r>
            <a:r>
              <a:rPr lang="vi-VN"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3438" y="915566"/>
            <a:ext cx="8640960" cy="728726"/>
          </a:xfrm>
          <a:prstGeom prst="rect">
            <a:avLst/>
          </a:prstGeom>
        </p:spPr>
        <p:txBody>
          <a:bodyPr wrap="square">
            <a:spAutoFit/>
          </a:bodyPr>
          <a:lstStyle/>
          <a:p>
            <a:pPr algn="just">
              <a:lnSpc>
                <a:spcPct val="107000"/>
              </a:lnSpc>
              <a:spcAft>
                <a:spcPts val="0"/>
              </a:spcAft>
            </a:pPr>
            <a:r>
              <a:rPr lang="vi-VN" sz="2000" b="1" dirty="0">
                <a:latin typeface="Times New Roman"/>
                <a:ea typeface="Calibri"/>
                <a:cs typeface="Times New Roman"/>
              </a:rPr>
              <a:t>Hoạt động 6: </a:t>
            </a:r>
            <a:r>
              <a:rPr lang="vi-VN" sz="2000" b="1" dirty="0">
                <a:solidFill>
                  <a:srgbClr val="FF0000"/>
                </a:solidFill>
                <a:latin typeface="Times New Roman"/>
                <a:ea typeface="Calibri"/>
                <a:cs typeface="Times New Roman"/>
              </a:rPr>
              <a:t>Tự đánh giá việc rèn luyện phẩm chất, năng lực của bản thân phù hợp với yêu cầu của người lao động trong xã hội hiện đại</a:t>
            </a:r>
            <a:endParaRPr lang="en-US" sz="2000" dirty="0">
              <a:solidFill>
                <a:srgbClr val="FF0000"/>
              </a:solidFill>
              <a:effectLst/>
              <a:latin typeface="Times New Roman"/>
              <a:ea typeface="Calibri"/>
              <a:cs typeface="Times New Roman"/>
            </a:endParaRPr>
          </a:p>
        </p:txBody>
      </p:sp>
      <p:pic>
        <p:nvPicPr>
          <p:cNvPr id="6" name="Picture 5" descr="Đánh giá việc rèn luyện phẩm chất, năng lực của bản thân "/>
          <p:cNvPicPr/>
          <p:nvPr/>
        </p:nvPicPr>
        <p:blipFill>
          <a:blip r:embed="rId3">
            <a:extLst>
              <a:ext uri="{28A0092B-C50C-407E-A947-70E740481C1C}">
                <a14:useLocalDpi xmlns:a14="http://schemas.microsoft.com/office/drawing/2010/main" val="0"/>
              </a:ext>
            </a:extLst>
          </a:blip>
          <a:srcRect/>
          <a:stretch>
            <a:fillRect/>
          </a:stretch>
        </p:blipFill>
        <p:spPr bwMode="auto">
          <a:xfrm>
            <a:off x="530197" y="1644292"/>
            <a:ext cx="8074251" cy="3159706"/>
          </a:xfrm>
          <a:prstGeom prst="rect">
            <a:avLst/>
          </a:prstGeom>
          <a:noFill/>
          <a:ln>
            <a:noFill/>
          </a:ln>
        </p:spPr>
      </p:pic>
    </p:spTree>
    <p:extLst>
      <p:ext uri="{BB962C8B-B14F-4D97-AF65-F5344CB8AC3E}">
        <p14:creationId xmlns:p14="http://schemas.microsoft.com/office/powerpoint/2010/main" val="1696712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6"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2</a:t>
            </a:r>
          </a:p>
        </p:txBody>
      </p:sp>
      <p:sp>
        <p:nvSpPr>
          <p:cNvPr id="13" name="TextBox 12"/>
          <p:cNvSpPr txBox="1"/>
          <p:nvPr/>
        </p:nvSpPr>
        <p:spPr>
          <a:xfrm>
            <a:off x="1112240" y="289328"/>
            <a:ext cx="784887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RÈN LUYỆN, HỌC TẬP THEO ĐỊNH HƯỚNG NGHỀ NGHIỆP</a:t>
            </a:r>
            <a:r>
              <a:rPr lang="vi-VN"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3438" y="915566"/>
            <a:ext cx="8640960" cy="728726"/>
          </a:xfrm>
          <a:prstGeom prst="rect">
            <a:avLst/>
          </a:prstGeom>
        </p:spPr>
        <p:txBody>
          <a:bodyPr wrap="square">
            <a:spAutoFit/>
          </a:bodyPr>
          <a:lstStyle/>
          <a:p>
            <a:pPr algn="just">
              <a:lnSpc>
                <a:spcPct val="107000"/>
              </a:lnSpc>
              <a:spcAft>
                <a:spcPts val="0"/>
              </a:spcAft>
            </a:pPr>
            <a:r>
              <a:rPr lang="vi-VN" sz="2000" b="1" dirty="0">
                <a:latin typeface="Times New Roman"/>
                <a:ea typeface="Calibri"/>
                <a:cs typeface="Times New Roman"/>
              </a:rPr>
              <a:t>Hoạt động 6: </a:t>
            </a:r>
            <a:r>
              <a:rPr lang="vi-VN" sz="2000" b="1" dirty="0">
                <a:solidFill>
                  <a:srgbClr val="FF0000"/>
                </a:solidFill>
                <a:latin typeface="Times New Roman"/>
                <a:ea typeface="Calibri"/>
                <a:cs typeface="Times New Roman"/>
              </a:rPr>
              <a:t>Tự đánh giá việc rèn luyện phẩm chất, năng lực của bản thân phù hợp với yêu cầu của người lao động trong xã hội hiện đại</a:t>
            </a:r>
            <a:endParaRPr lang="en-US" sz="2000" dirty="0">
              <a:solidFill>
                <a:srgbClr val="FF0000"/>
              </a:solidFill>
              <a:effectLst/>
              <a:latin typeface="Times New Roman"/>
              <a:ea typeface="Calibri"/>
              <a:cs typeface="Times New Roman"/>
            </a:endParaRPr>
          </a:p>
        </p:txBody>
      </p:sp>
      <p:sp>
        <p:nvSpPr>
          <p:cNvPr id="3" name="Rectangle 2"/>
          <p:cNvSpPr/>
          <p:nvPr/>
        </p:nvSpPr>
        <p:spPr>
          <a:xfrm>
            <a:off x="530197" y="1971586"/>
            <a:ext cx="8218267" cy="707886"/>
          </a:xfrm>
          <a:prstGeom prst="rect">
            <a:avLst/>
          </a:prstGeom>
        </p:spPr>
        <p:txBody>
          <a:bodyPr wrap="square">
            <a:spAutoFit/>
          </a:bodyPr>
          <a:lstStyle/>
          <a:p>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rèn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hay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đại</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1087727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6"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7"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dirty="0">
                <a:solidFill>
                  <a:srgbClr val="118C3B"/>
                </a:solidFill>
                <a:latin typeface="UVN Bach Dang Nang" pitchFamily="18" charset="0"/>
              </a:rPr>
              <a:t>2</a:t>
            </a:r>
          </a:p>
        </p:txBody>
      </p:sp>
      <p:sp>
        <p:nvSpPr>
          <p:cNvPr id="13" name="TextBox 12"/>
          <p:cNvSpPr txBox="1"/>
          <p:nvPr/>
        </p:nvSpPr>
        <p:spPr>
          <a:xfrm>
            <a:off x="1112240" y="289328"/>
            <a:ext cx="784887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RÈN LUYỆN, HỌC TẬP THEO ĐỊNH HƯỚNG NGHỀ NGHIỆP</a:t>
            </a:r>
            <a:r>
              <a:rPr lang="vi-VN"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3438" y="915566"/>
            <a:ext cx="8640960" cy="399405"/>
          </a:xfrm>
          <a:prstGeom prst="rect">
            <a:avLst/>
          </a:prstGeom>
        </p:spPr>
        <p:txBody>
          <a:bodyPr wrap="square">
            <a:spAutoFit/>
          </a:bodyPr>
          <a:lstStyle/>
          <a:p>
            <a:pPr algn="just">
              <a:lnSpc>
                <a:spcPct val="107000"/>
              </a:lnSpc>
              <a:spcAft>
                <a:spcPts val="0"/>
              </a:spcAft>
            </a:pPr>
            <a:r>
              <a:rPr lang="vi-VN" sz="2000" b="1" dirty="0">
                <a:latin typeface="Times New Roman"/>
                <a:ea typeface="Calibri"/>
                <a:cs typeface="Times New Roman"/>
              </a:rPr>
              <a:t>Hoạt động 7: </a:t>
            </a:r>
            <a:r>
              <a:rPr lang="vi-VN" sz="2000" b="1" dirty="0">
                <a:solidFill>
                  <a:srgbClr val="FF0000"/>
                </a:solidFill>
                <a:latin typeface="Times New Roman"/>
                <a:ea typeface="Calibri"/>
                <a:cs typeface="Times New Roman"/>
              </a:rPr>
              <a:t>Xây dựng kế hoạch học tập hướng nghiệp</a:t>
            </a:r>
            <a:endParaRPr lang="en-US" sz="2000" dirty="0">
              <a:solidFill>
                <a:srgbClr val="FF0000"/>
              </a:solidFill>
              <a:effectLst/>
              <a:latin typeface="Times New Roman"/>
              <a:ea typeface="Calibri"/>
              <a:cs typeface="Times New Roman"/>
            </a:endParaRPr>
          </a:p>
        </p:txBody>
      </p:sp>
      <p:sp>
        <p:nvSpPr>
          <p:cNvPr id="6" name="Rectangle 5"/>
          <p:cNvSpPr/>
          <p:nvPr/>
        </p:nvSpPr>
        <p:spPr>
          <a:xfrm>
            <a:off x="517854" y="1491630"/>
            <a:ext cx="7942578" cy="1200329"/>
          </a:xfrm>
          <a:prstGeom prst="rect">
            <a:avLst/>
          </a:prstGeom>
        </p:spPr>
        <p:txBody>
          <a:bodyPr wrap="square">
            <a:spAutoFit/>
          </a:bodyPr>
          <a:lstStyle/>
          <a:p>
            <a:r>
              <a:rPr lang="en-SG" sz="2400" b="1" dirty="0">
                <a:latin typeface="Times New Roman" pitchFamily="18" charset="0"/>
                <a:cs typeface="Times New Roman" pitchFamily="18" charset="0"/>
              </a:rPr>
              <a:t>CH1:</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Xác</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định</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những</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môn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học</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liên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quan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đến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hướng</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nghiệp</a:t>
            </a:r>
            <a:endParaRPr lang="en-US" sz="2400" dirty="0">
              <a:latin typeface="Times New Roman" pitchFamily="18" charset="0"/>
              <a:cs typeface="Times New Roman" pitchFamily="18" charset="0"/>
            </a:endParaRPr>
          </a:p>
          <a:p>
            <a:r>
              <a:rPr lang="en-SG" sz="2400" b="1" dirty="0">
                <a:latin typeface="Times New Roman" pitchFamily="18" charset="0"/>
                <a:cs typeface="Times New Roman" pitchFamily="18" charset="0"/>
              </a:rPr>
              <a:t>CH2:</a:t>
            </a:r>
            <a:r>
              <a:rPr lang="en-SG" sz="2400" dirty="0">
                <a:latin typeface="Times New Roman" pitchFamily="18" charset="0"/>
                <a:cs typeface="Times New Roman" pitchFamily="18" charset="0"/>
              </a:rPr>
              <a:t>Xây </a:t>
            </a:r>
            <a:r>
              <a:rPr lang="en-SG" sz="2400" dirty="0" err="1">
                <a:latin typeface="Times New Roman" pitchFamily="18" charset="0"/>
                <a:cs typeface="Times New Roman" pitchFamily="18" charset="0"/>
              </a:rPr>
              <a:t>dựng</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kế</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hoạch</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học</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tập</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hướng</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nghiệp</a:t>
            </a:r>
            <a:r>
              <a:rPr lang="en-SG" sz="2400" dirty="0">
                <a:latin typeface="Times New Roman" pitchFamily="18" charset="0"/>
                <a:cs typeface="Times New Roman" pitchFamily="18" charset="0"/>
              </a:rPr>
              <a:t>?</a:t>
            </a:r>
            <a:r>
              <a:rPr lang="en-SG" sz="2400" b="1" dirty="0">
                <a:latin typeface="Times New Roman" pitchFamily="18" charset="0"/>
                <a:cs typeface="Times New Roman" pitchFamily="18" charset="0"/>
              </a:rPr>
              <a:t> </a:t>
            </a:r>
          </a:p>
          <a:p>
            <a:pPr marL="285750" indent="-285750">
              <a:buFont typeface="Arial" pitchFamily="34" charset="0"/>
              <a:buChar char="•"/>
            </a:pPr>
            <a:r>
              <a:rPr lang="en-SG" sz="2400" dirty="0" err="1">
                <a:latin typeface="Times New Roman" pitchFamily="18" charset="0"/>
                <a:cs typeface="Times New Roman" pitchFamily="18" charset="0"/>
              </a:rPr>
              <a:t>gợi</a:t>
            </a:r>
            <a:r>
              <a:rPr lang="en-SG" sz="2400" dirty="0">
                <a:latin typeface="Times New Roman" pitchFamily="18" charset="0"/>
                <a:cs typeface="Times New Roman" pitchFamily="18" charset="0"/>
              </a:rPr>
              <a:t> ý: </a:t>
            </a:r>
          </a:p>
        </p:txBody>
      </p:sp>
      <p:pic>
        <p:nvPicPr>
          <p:cNvPr id="10" name="Picture 9" descr="Xây dựng kế hoạch học tập hướng nghiệp"/>
          <p:cNvPicPr/>
          <p:nvPr/>
        </p:nvPicPr>
        <p:blipFill>
          <a:blip r:embed="rId3">
            <a:extLst>
              <a:ext uri="{28A0092B-C50C-407E-A947-70E740481C1C}">
                <a14:useLocalDpi xmlns:a14="http://schemas.microsoft.com/office/drawing/2010/main" val="0"/>
              </a:ext>
            </a:extLst>
          </a:blip>
          <a:srcRect/>
          <a:stretch>
            <a:fillRect/>
          </a:stretch>
        </p:blipFill>
        <p:spPr bwMode="auto">
          <a:xfrm>
            <a:off x="827584" y="2706834"/>
            <a:ext cx="7128792" cy="2169172"/>
          </a:xfrm>
          <a:prstGeom prst="rect">
            <a:avLst/>
          </a:prstGeom>
          <a:noFill/>
          <a:ln>
            <a:noFill/>
          </a:ln>
        </p:spPr>
      </p:pic>
    </p:spTree>
    <p:extLst>
      <p:ext uri="{BB962C8B-B14F-4D97-AF65-F5344CB8AC3E}">
        <p14:creationId xmlns:p14="http://schemas.microsoft.com/office/powerpoint/2010/main" val="590826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7"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5">
            <a:extLst>
              <a:ext uri="{FF2B5EF4-FFF2-40B4-BE49-F238E27FC236}">
                <a16:creationId xmlns:a16="http://schemas.microsoft.com/office/drawing/2014/main" id="{3A870084-037F-0DA2-3BC1-5AD94F007537}"/>
              </a:ext>
            </a:extLst>
          </p:cNvPr>
          <p:cNvGrpSpPr>
            <a:grpSpLocks/>
          </p:cNvGrpSpPr>
          <p:nvPr/>
        </p:nvGrpSpPr>
        <p:grpSpPr bwMode="auto">
          <a:xfrm>
            <a:off x="182761" y="882979"/>
            <a:ext cx="8778479" cy="4114790"/>
            <a:chOff x="189258" y="1918978"/>
            <a:chExt cx="7687802" cy="4160279"/>
          </a:xfrm>
        </p:grpSpPr>
        <p:pic>
          <p:nvPicPr>
            <p:cNvPr id="22535" name="Picture 16" descr="Diagram&#10;&#10;Description automatically generated">
              <a:extLst>
                <a:ext uri="{FF2B5EF4-FFF2-40B4-BE49-F238E27FC236}">
                  <a16:creationId xmlns:a16="http://schemas.microsoft.com/office/drawing/2014/main" id="{9E3DE2BF-9D5E-1ECA-B149-7E17818EB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919" t="28574" r="9882"/>
            <a:stretch>
              <a:fillRect/>
            </a:stretch>
          </p:blipFill>
          <p:spPr bwMode="auto">
            <a:xfrm>
              <a:off x="189258" y="1987825"/>
              <a:ext cx="7687802" cy="392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49D073F6-B9E4-D3F8-5A89-9CDB14C57675}"/>
                </a:ext>
              </a:extLst>
            </p:cNvPr>
            <p:cNvSpPr/>
            <p:nvPr/>
          </p:nvSpPr>
          <p:spPr>
            <a:xfrm>
              <a:off x="619892" y="2557216"/>
              <a:ext cx="2372134" cy="2858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400">
                <a:solidFill>
                  <a:prstClr val="white"/>
                </a:solidFill>
                <a:latin typeface="Tahoma"/>
              </a:endParaRPr>
            </a:p>
          </p:txBody>
        </p:sp>
        <p:sp>
          <p:nvSpPr>
            <p:cNvPr id="19" name="Oval 18">
              <a:extLst>
                <a:ext uri="{FF2B5EF4-FFF2-40B4-BE49-F238E27FC236}">
                  <a16:creationId xmlns:a16="http://schemas.microsoft.com/office/drawing/2014/main" id="{3A1A71E1-A5B6-46CD-C514-ED516051933A}"/>
                </a:ext>
              </a:extLst>
            </p:cNvPr>
            <p:cNvSpPr/>
            <p:nvPr/>
          </p:nvSpPr>
          <p:spPr>
            <a:xfrm>
              <a:off x="2500917" y="2883441"/>
              <a:ext cx="1619307" cy="1610664"/>
            </a:xfrm>
            <a:prstGeom prst="ellipse">
              <a:avLst/>
            </a:prstGeom>
            <a:solidFill>
              <a:srgbClr val="0067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sz="4100" dirty="0">
                  <a:solidFill>
                    <a:prstClr val="white"/>
                  </a:solidFill>
                  <a:latin typeface="Tahoma"/>
                </a:rPr>
                <a:t>01</a:t>
              </a:r>
            </a:p>
          </p:txBody>
        </p:sp>
        <p:sp>
          <p:nvSpPr>
            <p:cNvPr id="20" name="Rectangle 19">
              <a:extLst>
                <a:ext uri="{FF2B5EF4-FFF2-40B4-BE49-F238E27FC236}">
                  <a16:creationId xmlns:a16="http://schemas.microsoft.com/office/drawing/2014/main" id="{0FBD013D-A8D7-B1A0-8290-9CE4543329DD}"/>
                </a:ext>
              </a:extLst>
            </p:cNvPr>
            <p:cNvSpPr/>
            <p:nvPr/>
          </p:nvSpPr>
          <p:spPr>
            <a:xfrm>
              <a:off x="595910" y="1918978"/>
              <a:ext cx="2044728" cy="4160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b="1" dirty="0">
                  <a:solidFill>
                    <a:srgbClr val="009999"/>
                  </a:solidFill>
                  <a:latin typeface="Times New Roman" pitchFamily="18" charset="0"/>
                  <a:cs typeface="Times New Roman" pitchFamily="18" charset="0"/>
                </a:rPr>
                <a:t>1. </a:t>
              </a:r>
              <a:r>
                <a:rPr lang="en-US" b="1" dirty="0" err="1">
                  <a:solidFill>
                    <a:srgbClr val="009999"/>
                  </a:solidFill>
                  <a:latin typeface="Times New Roman" pitchFamily="18" charset="0"/>
                  <a:cs typeface="Times New Roman" pitchFamily="18" charset="0"/>
                </a:rPr>
                <a:t>Thiết</a:t>
              </a:r>
              <a:r>
                <a:rPr lang="en-US" b="1" dirty="0">
                  <a:solidFill>
                    <a:srgbClr val="009999"/>
                  </a:solidFill>
                  <a:latin typeface="Times New Roman" pitchFamily="18" charset="0"/>
                  <a:cs typeface="Times New Roman" pitchFamily="18" charset="0"/>
                </a:rPr>
                <a:t> </a:t>
              </a:r>
              <a:r>
                <a:rPr lang="en-US" b="1" dirty="0" err="1">
                  <a:solidFill>
                    <a:srgbClr val="009999"/>
                  </a:solidFill>
                  <a:latin typeface="Times New Roman" pitchFamily="18" charset="0"/>
                  <a:cs typeface="Times New Roman" pitchFamily="18" charset="0"/>
                </a:rPr>
                <a:t>bị</a:t>
              </a:r>
              <a:r>
                <a:rPr lang="en-US" b="1" dirty="0">
                  <a:solidFill>
                    <a:srgbClr val="009999"/>
                  </a:solidFill>
                  <a:latin typeface="Times New Roman" pitchFamily="18" charset="0"/>
                  <a:cs typeface="Times New Roman" pitchFamily="18" charset="0"/>
                </a:rPr>
                <a:t> </a:t>
              </a:r>
              <a:r>
                <a:rPr lang="en-US" b="1" dirty="0" err="1">
                  <a:solidFill>
                    <a:srgbClr val="009999"/>
                  </a:solidFill>
                  <a:latin typeface="Times New Roman" pitchFamily="18" charset="0"/>
                  <a:cs typeface="Times New Roman" pitchFamily="18" charset="0"/>
                </a:rPr>
                <a:t>dạy</a:t>
              </a:r>
              <a:r>
                <a:rPr lang="en-US" b="1" dirty="0">
                  <a:solidFill>
                    <a:srgbClr val="009999"/>
                  </a:solidFill>
                  <a:latin typeface="Times New Roman" pitchFamily="18" charset="0"/>
                  <a:cs typeface="Times New Roman" pitchFamily="18" charset="0"/>
                </a:rPr>
                <a:t> </a:t>
              </a:r>
              <a:r>
                <a:rPr lang="en-US" b="1" dirty="0" err="1">
                  <a:solidFill>
                    <a:srgbClr val="009999"/>
                  </a:solidFill>
                  <a:latin typeface="Times New Roman" pitchFamily="18" charset="0"/>
                  <a:cs typeface="Times New Roman" pitchFamily="18" charset="0"/>
                </a:rPr>
                <a:t>học</a:t>
              </a:r>
              <a:r>
                <a:rPr lang="en-US" b="1" dirty="0">
                  <a:solidFill>
                    <a:srgbClr val="009999"/>
                  </a:solidFill>
                  <a:latin typeface="Times New Roman" pitchFamily="18" charset="0"/>
                  <a:cs typeface="Times New Roman" pitchFamily="18" charset="0"/>
                </a:rPr>
                <a:t>:</a:t>
              </a:r>
            </a:p>
            <a:p>
              <a:pPr defTabSz="685800">
                <a:defRPr/>
              </a:pPr>
              <a:r>
                <a:rPr lang="vi-VN" dirty="0">
                  <a:solidFill>
                    <a:srgbClr val="0000FF"/>
                  </a:solidFill>
                  <a:latin typeface="Times New Roman" pitchFamily="18" charset="0"/>
                  <a:cs typeface="Times New Roman" pitchFamily="18" charset="0"/>
                </a:rPr>
                <a:t>Bộ tranh minh họa các hình ảnh (bản điện tử): </a:t>
              </a:r>
            </a:p>
            <a:p>
              <a:pPr defTabSz="685800">
                <a:defRPr/>
              </a:pPr>
              <a:r>
                <a:rPr lang="vi-VN" dirty="0">
                  <a:solidFill>
                    <a:srgbClr val="0000FF"/>
                  </a:solidFill>
                  <a:latin typeface="Times New Roman" pitchFamily="18" charset="0"/>
                  <a:cs typeface="Times New Roman" pitchFamily="18" charset="0"/>
                </a:rPr>
                <a:t>- Hình ảnh HS </a:t>
              </a:r>
              <a:r>
                <a:rPr lang="en-US" dirty="0" err="1">
                  <a:solidFill>
                    <a:srgbClr val="0000FF"/>
                  </a:solidFill>
                  <a:latin typeface="Times New Roman" pitchFamily="18" charset="0"/>
                  <a:cs typeface="Times New Roman" pitchFamily="18" charset="0"/>
                </a:rPr>
                <a:t>đi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thăm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làng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nghề</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làm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mắm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Giao</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Châu</a:t>
              </a:r>
              <a:r>
                <a:rPr lang="vi-VN" dirty="0">
                  <a:solidFill>
                    <a:srgbClr val="0000FF"/>
                  </a:solidFill>
                  <a:latin typeface="Times New Roman" pitchFamily="18" charset="0"/>
                  <a:cs typeface="Times New Roman" pitchFamily="18" charset="0"/>
                </a:rPr>
                <a: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làm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nem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nắm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đặc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sản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quê</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hương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Giao</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Thủy</a:t>
              </a:r>
              <a:r>
                <a:rPr lang="en-US" dirty="0">
                  <a:solidFill>
                    <a:srgbClr val="0000FF"/>
                  </a:solidFill>
                  <a:latin typeface="Times New Roman" pitchFamily="18" charset="0"/>
                  <a:cs typeface="Times New Roman" pitchFamily="18" charset="0"/>
                </a:rPr>
                <a:t>…</a:t>
              </a:r>
              <a:r>
                <a:rPr lang="vi-VN" dirty="0">
                  <a:solidFill>
                    <a:srgbClr val="0000FF"/>
                  </a:solidFill>
                  <a:latin typeface="Times New Roman" pitchFamily="18" charset="0"/>
                  <a:cs typeface="Times New Roman" pitchFamily="18" charset="0"/>
                </a:rPr>
                <a:t> </a:t>
              </a:r>
            </a:p>
            <a:p>
              <a:pPr defTabSz="685800">
                <a:defRPr/>
              </a:pP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Hình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ảnh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mô</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tả</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về</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các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loại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hình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nghề</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nghiệp</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hiện</a:t>
              </a:r>
              <a:r>
                <a:rPr lang="en-US" dirty="0">
                  <a:solidFill>
                    <a:srgbClr val="0000FF"/>
                  </a:solidFill>
                  <a:latin typeface="Times New Roman" pitchFamily="18" charset="0"/>
                  <a:cs typeface="Times New Roman" pitchFamily="18" charset="0"/>
                </a:rPr>
                <a:t> nay…</a:t>
              </a:r>
              <a:endParaRPr lang="en-US" sz="1200" dirty="0">
                <a:solidFill>
                  <a:srgbClr val="0000FF"/>
                </a:solidFill>
                <a:latin typeface="Times New Roman" pitchFamily="18" charset="0"/>
                <a:cs typeface="Times New Roman" pitchFamily="18" charset="0"/>
              </a:endParaRPr>
            </a:p>
          </p:txBody>
        </p:sp>
        <p:sp>
          <p:nvSpPr>
            <p:cNvPr id="21" name="Rectangle 20">
              <a:extLst>
                <a:ext uri="{FF2B5EF4-FFF2-40B4-BE49-F238E27FC236}">
                  <a16:creationId xmlns:a16="http://schemas.microsoft.com/office/drawing/2014/main" id="{EB85F309-2024-7B93-2B66-74CCA4A0A6D2}"/>
                </a:ext>
              </a:extLst>
            </p:cNvPr>
            <p:cNvSpPr/>
            <p:nvPr/>
          </p:nvSpPr>
          <p:spPr>
            <a:xfrm>
              <a:off x="4384027" y="2557217"/>
              <a:ext cx="1907092" cy="2684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lnSpc>
                  <a:spcPct val="120000"/>
                </a:lnSpc>
                <a:spcBef>
                  <a:spcPts val="450"/>
                </a:spcBef>
                <a:spcAft>
                  <a:spcPct val="0"/>
                </a:spcAft>
                <a:defRPr/>
              </a:pPr>
              <a:r>
                <a:rPr lang="en-US" altLang="en-US" b="1" dirty="0">
                  <a:solidFill>
                    <a:srgbClr val="8ACD66"/>
                  </a:solidFill>
                  <a:latin typeface="Times New Roman" pitchFamily="18" charset="0"/>
                  <a:cs typeface="Times New Roman" pitchFamily="18" charset="0"/>
                </a:rPr>
                <a:t>2. </a:t>
              </a:r>
              <a:r>
                <a:rPr lang="en-US" altLang="en-US" b="1" dirty="0" err="1">
                  <a:solidFill>
                    <a:srgbClr val="8ACD66"/>
                  </a:solidFill>
                  <a:latin typeface="Times New Roman" pitchFamily="18" charset="0"/>
                  <a:cs typeface="Times New Roman" pitchFamily="18" charset="0"/>
                </a:rPr>
                <a:t>Học</a:t>
              </a:r>
              <a:r>
                <a:rPr lang="en-US" altLang="en-US" b="1" dirty="0">
                  <a:solidFill>
                    <a:srgbClr val="8ACD66"/>
                  </a:solidFill>
                  <a:latin typeface="Times New Roman" pitchFamily="18" charset="0"/>
                  <a:cs typeface="Times New Roman" pitchFamily="18" charset="0"/>
                </a:rPr>
                <a:t> </a:t>
              </a:r>
              <a:r>
                <a:rPr lang="en-US" altLang="en-US" b="1" dirty="0" err="1">
                  <a:solidFill>
                    <a:srgbClr val="8ACD66"/>
                  </a:solidFill>
                  <a:latin typeface="Times New Roman" pitchFamily="18" charset="0"/>
                  <a:cs typeface="Times New Roman" pitchFamily="18" charset="0"/>
                </a:rPr>
                <a:t>liệu</a:t>
              </a:r>
              <a:r>
                <a:rPr lang="en-US" altLang="en-US" b="1" dirty="0">
                  <a:solidFill>
                    <a:srgbClr val="8ACD66"/>
                  </a:solidFill>
                  <a:latin typeface="Times New Roman" pitchFamily="18" charset="0"/>
                  <a:cs typeface="Times New Roman" pitchFamily="18" charset="0"/>
                </a:rPr>
                <a:t>: </a:t>
              </a:r>
              <a:r>
                <a:rPr lang="en-US" altLang="en-US" dirty="0">
                  <a:solidFill>
                    <a:srgbClr val="0000FF"/>
                  </a:solidFill>
                  <a:latin typeface="Times New Roman" pitchFamily="18" charset="0"/>
                  <a:cs typeface="Times New Roman" pitchFamily="18" charset="0"/>
                </a:rPr>
                <a:t>https://www.youtube.com/watch?v=3lYukyU4W8I&amp;t=241s</a:t>
              </a:r>
              <a:endParaRPr lang="en-US" altLang="en-US" b="1" dirty="0">
                <a:solidFill>
                  <a:srgbClr val="8ACD66"/>
                </a:solidFill>
                <a:latin typeface="Times New Roman" pitchFamily="18" charset="0"/>
                <a:cs typeface="Times New Roman" pitchFamily="18" charset="0"/>
              </a:endParaRPr>
            </a:p>
          </p:txBody>
        </p:sp>
        <p:sp>
          <p:nvSpPr>
            <p:cNvPr id="22" name="Oval 21">
              <a:extLst>
                <a:ext uri="{FF2B5EF4-FFF2-40B4-BE49-F238E27FC236}">
                  <a16:creationId xmlns:a16="http://schemas.microsoft.com/office/drawing/2014/main" id="{2A726639-5CFD-43D3-D3ED-E28B2CD70998}"/>
                </a:ext>
              </a:extLst>
            </p:cNvPr>
            <p:cNvSpPr/>
            <p:nvPr/>
          </p:nvSpPr>
          <p:spPr>
            <a:xfrm>
              <a:off x="6212916" y="3363752"/>
              <a:ext cx="1664144" cy="161186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sz="4100" dirty="0">
                  <a:solidFill>
                    <a:prstClr val="white"/>
                  </a:solidFill>
                  <a:latin typeface="Tahoma"/>
                </a:rPr>
                <a:t>02</a:t>
              </a:r>
            </a:p>
          </p:txBody>
        </p:sp>
      </p:grpSp>
      <p:sp>
        <p:nvSpPr>
          <p:cNvPr id="2" name="Rectangle 1">
            <a:extLst>
              <a:ext uri="{FF2B5EF4-FFF2-40B4-BE49-F238E27FC236}">
                <a16:creationId xmlns:a16="http://schemas.microsoft.com/office/drawing/2014/main" id="{56D88DD2-598B-A629-84C6-F5312816912F}"/>
              </a:ext>
            </a:extLst>
          </p:cNvPr>
          <p:cNvSpPr/>
          <p:nvPr/>
        </p:nvSpPr>
        <p:spPr>
          <a:xfrm>
            <a:off x="0" y="589360"/>
            <a:ext cx="725091" cy="2143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0" fontAlgn="base" hangingPunct="0">
              <a:spcBef>
                <a:spcPct val="0"/>
              </a:spcBef>
              <a:spcAft>
                <a:spcPct val="0"/>
              </a:spcAft>
              <a:defRPr/>
            </a:pPr>
            <a:endParaRPr lang="en-US" sz="1400">
              <a:solidFill>
                <a:prstClr val="white"/>
              </a:solidFill>
              <a:latin typeface="Calibri" panose="020F0502020204030204"/>
            </a:endParaRPr>
          </a:p>
        </p:txBody>
      </p:sp>
      <p:sp>
        <p:nvSpPr>
          <p:cNvPr id="3" name="Rectangle 2">
            <a:extLst>
              <a:ext uri="{FF2B5EF4-FFF2-40B4-BE49-F238E27FC236}">
                <a16:creationId xmlns:a16="http://schemas.microsoft.com/office/drawing/2014/main" id="{6910BAF1-7992-21D5-5B68-E126C41753CE}"/>
              </a:ext>
            </a:extLst>
          </p:cNvPr>
          <p:cNvSpPr/>
          <p:nvPr/>
        </p:nvSpPr>
        <p:spPr>
          <a:xfrm>
            <a:off x="795337" y="586978"/>
            <a:ext cx="8339138" cy="213122"/>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0" fontAlgn="base" hangingPunct="0">
              <a:spcBef>
                <a:spcPct val="0"/>
              </a:spcBef>
              <a:spcAft>
                <a:spcPct val="0"/>
              </a:spcAft>
              <a:defRPr/>
            </a:pPr>
            <a:endParaRPr lang="en-US" sz="1400">
              <a:solidFill>
                <a:prstClr val="white"/>
              </a:solidFill>
              <a:latin typeface="Calibri" panose="020F0502020204030204"/>
            </a:endParaRPr>
          </a:p>
        </p:txBody>
      </p:sp>
      <p:sp>
        <p:nvSpPr>
          <p:cNvPr id="22534" name="TextBox 9">
            <a:extLst>
              <a:ext uri="{FF2B5EF4-FFF2-40B4-BE49-F238E27FC236}">
                <a16:creationId xmlns:a16="http://schemas.microsoft.com/office/drawing/2014/main" id="{39474770-F11D-FC53-627E-6A6DFB32C5E0}"/>
              </a:ext>
            </a:extLst>
          </p:cNvPr>
          <p:cNvSpPr txBox="1">
            <a:spLocks noChangeArrowheads="1"/>
          </p:cNvSpPr>
          <p:nvPr/>
        </p:nvSpPr>
        <p:spPr bwMode="auto">
          <a:xfrm>
            <a:off x="305991" y="69056"/>
            <a:ext cx="801766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None/>
              <a:defRPr/>
            </a:pPr>
            <a:r>
              <a:rPr lang="vi-VN" altLang="en-US" sz="1800" b="1" dirty="0">
                <a:solidFill>
                  <a:srgbClr val="FF0000"/>
                </a:solidFill>
                <a:latin typeface="Times New Roman" pitchFamily="18" charset="0"/>
                <a:cs typeface="Times New Roman" pitchFamily="18" charset="0"/>
              </a:rPr>
              <a:t>II. THIẾT BỊ DẠY HỌC VÀ HỌC LIỆU</a:t>
            </a:r>
            <a:endParaRPr lang="vi-VN" altLang="en-US" sz="1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69525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530"/>
                                        </p:tgtEl>
                                        <p:attrNameLst>
                                          <p:attrName>style.visibility</p:attrName>
                                        </p:attrNameLst>
                                      </p:cBhvr>
                                      <p:to>
                                        <p:strVal val="visible"/>
                                      </p:to>
                                    </p:set>
                                    <p:animEffect transition="in" filter="fade">
                                      <p:cBhvr>
                                        <p:cTn id="15"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25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V="1">
            <a:off x="2537684" y="-1470103"/>
            <a:ext cx="4078202" cy="9153568"/>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815535" y="-181039"/>
            <a:ext cx="1776609" cy="8866367"/>
          </a:xfrm>
          <a:prstGeom prst="rect">
            <a:avLst/>
          </a:prstGeom>
        </p:spPr>
      </p:pic>
      <p:sp>
        <p:nvSpPr>
          <p:cNvPr id="16" name="MH_Other_2"/>
          <p:cNvSpPr/>
          <p:nvPr>
            <p:custDataLst>
              <p:tags r:id="rId1"/>
            </p:custDataLst>
          </p:nvPr>
        </p:nvSpPr>
        <p:spPr>
          <a:xfrm>
            <a:off x="2411760" y="554063"/>
            <a:ext cx="4320480" cy="872093"/>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b="1" dirty="0">
                <a:solidFill>
                  <a:srgbClr val="118C3B"/>
                </a:solidFill>
                <a:latin typeface="Times New Roman" panose="02020603050405020304" pitchFamily="18" charset="0"/>
                <a:cs typeface="Times New Roman" panose="02020603050405020304" pitchFamily="18" charset="0"/>
                <a:sym typeface="+mn-lt"/>
              </a:rPr>
              <a:t>3. LUYỆN TẬP</a:t>
            </a:r>
            <a:endParaRPr lang="zh-CN" altLang="en-US" sz="2400" b="1" dirty="0">
              <a:solidFill>
                <a:srgbClr val="118C3B"/>
              </a:solidFill>
              <a:latin typeface="Times New Roman" panose="02020603050405020304" pitchFamily="18" charset="0"/>
              <a:cs typeface="Times New Roman" panose="02020603050405020304" pitchFamily="18" charset="0"/>
              <a:sym typeface="+mn-lt"/>
            </a:endParaRPr>
          </a:p>
        </p:txBody>
      </p:sp>
      <p:sp>
        <p:nvSpPr>
          <p:cNvPr id="7" name="圆角矩形 12"/>
          <p:cNvSpPr/>
          <p:nvPr/>
        </p:nvSpPr>
        <p:spPr>
          <a:xfrm>
            <a:off x="1101316" y="1563638"/>
            <a:ext cx="7560840" cy="744656"/>
          </a:xfrm>
          <a:prstGeom prst="roundRect">
            <a:avLst/>
          </a:prstGeom>
          <a:solidFill>
            <a:srgbClr val="118C3B"/>
          </a:solidFill>
          <a:ln w="12700">
            <a:solidFill>
              <a:schemeClr val="bg1">
                <a:lumMod val="85000"/>
              </a:schemeClr>
            </a:solidFill>
          </a:ln>
          <a:effectLst>
            <a:innerShdw blurRad="127000" dist="50800" dir="18900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Times New Roman" pitchFamily="18" charset="0"/>
                <a:cs typeface="Times New Roman" pitchFamily="18" charset="0"/>
              </a:rPr>
              <a:t>Thể hiện thái độ tôn trọng đối với lao động nghề nghiệp</a:t>
            </a:r>
          </a:p>
        </p:txBody>
      </p:sp>
      <p:sp>
        <p:nvSpPr>
          <p:cNvPr id="10" name="圆角矩形 20"/>
          <p:cNvSpPr/>
          <p:nvPr/>
        </p:nvSpPr>
        <p:spPr>
          <a:xfrm>
            <a:off x="1132649" y="2530616"/>
            <a:ext cx="7560840" cy="1152130"/>
          </a:xfrm>
          <a:prstGeom prst="roundRect">
            <a:avLst/>
          </a:prstGeom>
          <a:solidFill>
            <a:srgbClr val="92D050"/>
          </a:solidFill>
          <a:ln w="12700">
            <a:solidFill>
              <a:schemeClr val="bg1">
                <a:lumMod val="85000"/>
              </a:schemeClr>
            </a:solidFill>
          </a:ln>
          <a:effectLst>
            <a:innerShdw blurRad="127000" dist="50800" dir="18900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Times New Roman" panose="02020603050405020304" pitchFamily="18" charset="0"/>
                <a:cs typeface="Times New Roman" panose="02020603050405020304" pitchFamily="18" charset="0"/>
              </a:rPr>
              <a:t>DIỄN ĐÀN</a:t>
            </a:r>
          </a:p>
          <a:p>
            <a:pPr algn="ctr"/>
            <a:endParaRPr lang="en-US" sz="2000" b="1" dirty="0">
              <a:solidFill>
                <a:srgbClr val="002060"/>
              </a:solidFill>
              <a:latin typeface="Times New Roman" panose="02020603050405020304" pitchFamily="18" charset="0"/>
              <a:cs typeface="Times New Roman" panose="02020603050405020304" pitchFamily="18" charset="0"/>
            </a:endParaRPr>
          </a:p>
          <a:p>
            <a:pPr algn="ctr"/>
            <a:r>
              <a:rPr lang="en-US" altLang="zh-CN" sz="2000" b="1" dirty="0">
                <a:solidFill>
                  <a:srgbClr val="002060"/>
                </a:solidFill>
                <a:latin typeface="Times New Roman" panose="02020603050405020304" pitchFamily="18" charset="0"/>
                <a:cs typeface="Times New Roman" panose="02020603050405020304" pitchFamily="18" charset="0"/>
              </a:rPr>
              <a:t>NGHỀ NÀO CŨNG  ĐÁNG ĐƯỢC TÔN TRỌNG</a:t>
            </a:r>
            <a:endParaRPr lang="vi-VN" altLang="zh-CN" sz="19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10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ể hiện thái độ tôn trọng đối với lao động nghề nghiệp"/>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059582"/>
            <a:ext cx="5766197" cy="3528392"/>
          </a:xfrm>
          <a:prstGeom prst="rect">
            <a:avLst/>
          </a:prstGeom>
          <a:noFill/>
          <a:ln>
            <a:noFill/>
          </a:ln>
        </p:spPr>
      </p:pic>
      <p:sp>
        <p:nvSpPr>
          <p:cNvPr id="4" name="Rectangle 3"/>
          <p:cNvSpPr/>
          <p:nvPr/>
        </p:nvSpPr>
        <p:spPr>
          <a:xfrm>
            <a:off x="1475656" y="267494"/>
            <a:ext cx="6264696" cy="646331"/>
          </a:xfrm>
          <a:prstGeom prst="rect">
            <a:avLst/>
          </a:prstGeom>
        </p:spPr>
        <p:txBody>
          <a:bodyPr wrap="square">
            <a:spAutoFit/>
          </a:bodyPr>
          <a:lstStyle/>
          <a:p>
            <a:pPr algn="ctr"/>
            <a:r>
              <a:rPr lang="en-US" b="1" dirty="0">
                <a:solidFill>
                  <a:srgbClr val="002060"/>
                </a:solidFill>
                <a:latin typeface="Times New Roman" panose="02020603050405020304" pitchFamily="18" charset="0"/>
                <a:cs typeface="Times New Roman" panose="02020603050405020304" pitchFamily="18" charset="0"/>
              </a:rPr>
              <a:t>DIỄN ĐÀN</a:t>
            </a:r>
          </a:p>
          <a:p>
            <a:pPr algn="ctr"/>
            <a:r>
              <a:rPr lang="en-US" altLang="zh-CN" b="1" dirty="0">
                <a:solidFill>
                  <a:srgbClr val="002060"/>
                </a:solidFill>
                <a:latin typeface="Times New Roman" panose="02020603050405020304" pitchFamily="18" charset="0"/>
                <a:cs typeface="Times New Roman" panose="02020603050405020304" pitchFamily="18" charset="0"/>
              </a:rPr>
              <a:t>NGHỀ NÀO CŨNG  ĐÁNG ĐƯỢC TÔN TRỌNG</a:t>
            </a:r>
            <a:endParaRPr lang="vi-VN" altLang="zh-CN"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240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V="1">
            <a:off x="2537684" y="-1470103"/>
            <a:ext cx="4078202" cy="9153568"/>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815535" y="-181039"/>
            <a:ext cx="1776609" cy="8866367"/>
          </a:xfrm>
          <a:prstGeom prst="rect">
            <a:avLst/>
          </a:prstGeom>
        </p:spPr>
      </p:pic>
      <p:sp>
        <p:nvSpPr>
          <p:cNvPr id="16" name="MH_Other_2"/>
          <p:cNvSpPr/>
          <p:nvPr>
            <p:custDataLst>
              <p:tags r:id="rId1"/>
            </p:custDataLst>
          </p:nvPr>
        </p:nvSpPr>
        <p:spPr>
          <a:xfrm>
            <a:off x="2411760" y="554063"/>
            <a:ext cx="4320480" cy="872093"/>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b="1" dirty="0">
                <a:solidFill>
                  <a:srgbClr val="118C3B"/>
                </a:solidFill>
                <a:latin typeface="Times New Roman" panose="02020603050405020304" pitchFamily="18" charset="0"/>
                <a:cs typeface="Times New Roman" panose="02020603050405020304" pitchFamily="18" charset="0"/>
                <a:sym typeface="+mn-lt"/>
              </a:rPr>
              <a:t>4. VẬN DỤNG</a:t>
            </a:r>
            <a:endParaRPr lang="zh-CN" altLang="en-US" sz="2400" b="1" dirty="0">
              <a:solidFill>
                <a:srgbClr val="118C3B"/>
              </a:solidFill>
              <a:latin typeface="Times New Roman" panose="02020603050405020304" pitchFamily="18" charset="0"/>
              <a:cs typeface="Times New Roman" panose="02020603050405020304" pitchFamily="18" charset="0"/>
              <a:sym typeface="+mn-lt"/>
            </a:endParaRPr>
          </a:p>
        </p:txBody>
      </p:sp>
      <p:sp>
        <p:nvSpPr>
          <p:cNvPr id="7" name="圆角矩形 12"/>
          <p:cNvSpPr/>
          <p:nvPr/>
        </p:nvSpPr>
        <p:spPr>
          <a:xfrm>
            <a:off x="1101316" y="1563638"/>
            <a:ext cx="7560840" cy="744656"/>
          </a:xfrm>
          <a:prstGeom prst="roundRect">
            <a:avLst/>
          </a:prstGeom>
          <a:solidFill>
            <a:srgbClr val="118C3B"/>
          </a:solidFill>
          <a:ln w="12700">
            <a:solidFill>
              <a:schemeClr val="bg1">
                <a:lumMod val="85000"/>
              </a:schemeClr>
            </a:solidFill>
          </a:ln>
          <a:effectLst>
            <a:innerShdw blurRad="127000" dist="50800" dir="18900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b="1" dirty="0" err="1">
                <a:solidFill>
                  <a:schemeClr val="tx1"/>
                </a:solidFill>
                <a:latin typeface="Times New Roman" pitchFamily="18" charset="0"/>
                <a:cs typeface="Times New Roman" pitchFamily="18" charset="0"/>
              </a:rPr>
              <a:t>Rèn</a:t>
            </a:r>
            <a:r>
              <a:rPr lang="en-SG" sz="2000" b="1" dirty="0">
                <a:solidFill>
                  <a:schemeClr val="tx1"/>
                </a:solidFill>
                <a:latin typeface="Times New Roman" pitchFamily="18" charset="0"/>
                <a:cs typeface="Times New Roman" pitchFamily="18" charset="0"/>
              </a:rPr>
              <a:t> </a:t>
            </a:r>
            <a:r>
              <a:rPr lang="en-SG" sz="2000" b="1" dirty="0" err="1">
                <a:solidFill>
                  <a:schemeClr val="tx1"/>
                </a:solidFill>
                <a:latin typeface="Times New Roman" pitchFamily="18" charset="0"/>
                <a:cs typeface="Times New Roman" pitchFamily="18" charset="0"/>
              </a:rPr>
              <a:t>luyện</a:t>
            </a:r>
            <a:r>
              <a:rPr lang="en-SG" sz="2000" b="1" dirty="0">
                <a:solidFill>
                  <a:schemeClr val="tx1"/>
                </a:solidFill>
                <a:latin typeface="Times New Roman" pitchFamily="18" charset="0"/>
                <a:cs typeface="Times New Roman" pitchFamily="18" charset="0"/>
              </a:rPr>
              <a:t>, </a:t>
            </a:r>
            <a:r>
              <a:rPr lang="en-SG" sz="2000" b="1" dirty="0" err="1">
                <a:solidFill>
                  <a:schemeClr val="tx1"/>
                </a:solidFill>
                <a:latin typeface="Times New Roman" pitchFamily="18" charset="0"/>
                <a:cs typeface="Times New Roman" pitchFamily="18" charset="0"/>
              </a:rPr>
              <a:t>học</a:t>
            </a:r>
            <a:r>
              <a:rPr lang="en-SG" sz="2000" b="1" dirty="0">
                <a:solidFill>
                  <a:schemeClr val="tx1"/>
                </a:solidFill>
                <a:latin typeface="Times New Roman" pitchFamily="18" charset="0"/>
                <a:cs typeface="Times New Roman" pitchFamily="18" charset="0"/>
              </a:rPr>
              <a:t> </a:t>
            </a:r>
            <a:r>
              <a:rPr lang="en-SG" sz="2000" b="1" dirty="0" err="1">
                <a:solidFill>
                  <a:schemeClr val="tx1"/>
                </a:solidFill>
                <a:latin typeface="Times New Roman" pitchFamily="18" charset="0"/>
                <a:cs typeface="Times New Roman" pitchFamily="18" charset="0"/>
              </a:rPr>
              <a:t>tập</a:t>
            </a:r>
            <a:r>
              <a:rPr lang="en-SG" sz="2000" b="1" dirty="0">
                <a:solidFill>
                  <a:schemeClr val="tx1"/>
                </a:solidFill>
                <a:latin typeface="Times New Roman" pitchFamily="18" charset="0"/>
                <a:cs typeface="Times New Roman" pitchFamily="18" charset="0"/>
              </a:rPr>
              <a:t> </a:t>
            </a:r>
            <a:r>
              <a:rPr lang="en-SG" sz="2000" b="1" dirty="0" err="1">
                <a:solidFill>
                  <a:schemeClr val="tx1"/>
                </a:solidFill>
                <a:latin typeface="Times New Roman" pitchFamily="18" charset="0"/>
                <a:cs typeface="Times New Roman" pitchFamily="18" charset="0"/>
              </a:rPr>
              <a:t>hướng</a:t>
            </a:r>
            <a:r>
              <a:rPr lang="en-SG" sz="2000" b="1" dirty="0">
                <a:solidFill>
                  <a:schemeClr val="tx1"/>
                </a:solidFill>
                <a:latin typeface="Times New Roman" pitchFamily="18" charset="0"/>
                <a:cs typeface="Times New Roman" pitchFamily="18" charset="0"/>
              </a:rPr>
              <a:t> </a:t>
            </a:r>
            <a:r>
              <a:rPr lang="en-SG" sz="2000" b="1" dirty="0" err="1">
                <a:solidFill>
                  <a:schemeClr val="tx1"/>
                </a:solidFill>
                <a:latin typeface="Times New Roman" pitchFamily="18" charset="0"/>
                <a:cs typeface="Times New Roman" pitchFamily="18" charset="0"/>
              </a:rPr>
              <a:t>nghiệp</a:t>
            </a:r>
            <a:r>
              <a:rPr lang="en-SG" sz="2000" b="1" dirty="0">
                <a:solidFill>
                  <a:schemeClr val="tx1"/>
                </a:solidFill>
                <a:latin typeface="Times New Roman" pitchFamily="18" charset="0"/>
                <a:cs typeface="Times New Roman" pitchFamily="18" charset="0"/>
              </a:rPr>
              <a:t> </a:t>
            </a:r>
            <a:r>
              <a:rPr lang="en-SG" sz="2000" b="1" dirty="0" err="1">
                <a:solidFill>
                  <a:schemeClr val="tx1"/>
                </a:solidFill>
                <a:latin typeface="Times New Roman" pitchFamily="18" charset="0"/>
                <a:cs typeface="Times New Roman" pitchFamily="18" charset="0"/>
              </a:rPr>
              <a:t>theo</a:t>
            </a:r>
            <a:r>
              <a:rPr lang="en-SG" sz="2000" b="1" dirty="0">
                <a:solidFill>
                  <a:schemeClr val="tx1"/>
                </a:solidFill>
                <a:latin typeface="Times New Roman" pitchFamily="18" charset="0"/>
                <a:cs typeface="Times New Roman" pitchFamily="18" charset="0"/>
              </a:rPr>
              <a:t> </a:t>
            </a:r>
            <a:r>
              <a:rPr lang="en-SG" sz="2000" b="1" dirty="0" err="1">
                <a:solidFill>
                  <a:schemeClr val="tx1"/>
                </a:solidFill>
                <a:latin typeface="Times New Roman" pitchFamily="18" charset="0"/>
                <a:cs typeface="Times New Roman" pitchFamily="18" charset="0"/>
              </a:rPr>
              <a:t>kế</a:t>
            </a:r>
            <a:r>
              <a:rPr lang="en-SG" sz="2000" b="1" dirty="0">
                <a:solidFill>
                  <a:schemeClr val="tx1"/>
                </a:solidFill>
                <a:latin typeface="Times New Roman" pitchFamily="18" charset="0"/>
                <a:cs typeface="Times New Roman" pitchFamily="18" charset="0"/>
              </a:rPr>
              <a:t> </a:t>
            </a:r>
            <a:r>
              <a:rPr lang="en-SG" sz="2000" b="1" dirty="0" err="1">
                <a:solidFill>
                  <a:schemeClr val="tx1"/>
                </a:solidFill>
                <a:latin typeface="Times New Roman" pitchFamily="18" charset="0"/>
                <a:cs typeface="Times New Roman" pitchFamily="18" charset="0"/>
              </a:rPr>
              <a:t>hoạch</a:t>
            </a:r>
            <a:r>
              <a:rPr lang="en-SG" sz="2000" b="1" dirty="0">
                <a:solidFill>
                  <a:schemeClr val="tx1"/>
                </a:solidFill>
                <a:latin typeface="Times New Roman" pitchFamily="18" charset="0"/>
                <a:cs typeface="Times New Roman" pitchFamily="18" charset="0"/>
              </a:rPr>
              <a:t> </a:t>
            </a:r>
            <a:r>
              <a:rPr lang="en-SG" sz="2000" b="1" dirty="0" err="1">
                <a:solidFill>
                  <a:schemeClr val="tx1"/>
                </a:solidFill>
                <a:latin typeface="Times New Roman" pitchFamily="18" charset="0"/>
                <a:cs typeface="Times New Roman" pitchFamily="18" charset="0"/>
              </a:rPr>
              <a:t>đã</a:t>
            </a:r>
            <a:r>
              <a:rPr lang="en-SG" sz="2000" b="1" dirty="0">
                <a:solidFill>
                  <a:schemeClr val="tx1"/>
                </a:solidFill>
                <a:latin typeface="Times New Roman" pitchFamily="18" charset="0"/>
                <a:cs typeface="Times New Roman" pitchFamily="18" charset="0"/>
              </a:rPr>
              <a:t> </a:t>
            </a:r>
            <a:r>
              <a:rPr lang="en-SG" sz="2000" b="1" dirty="0" err="1">
                <a:solidFill>
                  <a:schemeClr val="tx1"/>
                </a:solidFill>
                <a:latin typeface="Times New Roman" pitchFamily="18" charset="0"/>
                <a:cs typeface="Times New Roman" pitchFamily="18" charset="0"/>
              </a:rPr>
              <a:t>lập</a:t>
            </a:r>
            <a:r>
              <a:rPr lang="en-SG" sz="2000" b="1" dirty="0">
                <a:solidFill>
                  <a:schemeClr val="tx1"/>
                </a:solidFill>
                <a:latin typeface="Times New Roman" pitchFamily="18" charset="0"/>
                <a:cs typeface="Times New Roman" pitchFamily="18" charset="0"/>
              </a:rPr>
              <a:t> </a:t>
            </a:r>
            <a:endParaRPr lang="en-US" sz="2000" dirty="0">
              <a:solidFill>
                <a:schemeClr val="tx1"/>
              </a:solidFill>
              <a:latin typeface="Times New Roman" pitchFamily="18" charset="0"/>
              <a:cs typeface="Times New Roman" pitchFamily="18" charset="0"/>
            </a:endParaRPr>
          </a:p>
        </p:txBody>
      </p:sp>
      <p:sp>
        <p:nvSpPr>
          <p:cNvPr id="2" name="Rectangle 1"/>
          <p:cNvSpPr/>
          <p:nvPr/>
        </p:nvSpPr>
        <p:spPr>
          <a:xfrm>
            <a:off x="899592" y="2571750"/>
            <a:ext cx="8064896" cy="1323439"/>
          </a:xfrm>
          <a:prstGeom prst="rect">
            <a:avLst/>
          </a:prstGeom>
        </p:spPr>
        <p:txBody>
          <a:bodyPr wrap="square">
            <a:spAutoFit/>
          </a:bodyPr>
          <a:lstStyle/>
          <a:p>
            <a:pPr marL="285750" indent="-285750">
              <a:buFont typeface="Arial" charset="0"/>
              <a:buChar char="•"/>
            </a:pPr>
            <a:r>
              <a:rPr lang="vi-VN" sz="2000" dirty="0">
                <a:latin typeface="Times New Roman" pitchFamily="18" charset="0"/>
                <a:cs typeface="Times New Roman" pitchFamily="18" charset="0"/>
              </a:rPr>
              <a:t>Thực hiện kế hoạch rèn luyện sức khỏe, độ bền, tính kiên trì, sự chăm chỉ trong công việc và kế hoạch học tập hướng nghiệp đã xây dựng.</a:t>
            </a:r>
            <a:endParaRPr lang="en-US" sz="2000" dirty="0">
              <a:latin typeface="Times New Roman" pitchFamily="18" charset="0"/>
              <a:cs typeface="Times New Roman" pitchFamily="18" charset="0"/>
            </a:endParaRPr>
          </a:p>
          <a:p>
            <a:pPr marL="285750" indent="-285750">
              <a:buFont typeface="Arial" charset="0"/>
              <a:buChar char="•"/>
            </a:pPr>
            <a:r>
              <a:rPr lang="en-US" sz="2000" dirty="0" err="1">
                <a:latin typeface="Times New Roman" pitchFamily="18" charset="0"/>
                <a:cs typeface="Times New Roman" pitchFamily="18" charset="0"/>
              </a:rPr>
              <a:t>Ghi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rèn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36485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V="1">
            <a:off x="2521138" y="-1475435"/>
            <a:ext cx="4078202" cy="9153568"/>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815535" y="-181039"/>
            <a:ext cx="1776609" cy="8866367"/>
          </a:xfrm>
          <a:prstGeom prst="rect">
            <a:avLst/>
          </a:prstGeom>
        </p:spPr>
      </p:pic>
      <p:sp>
        <p:nvSpPr>
          <p:cNvPr id="16" name="MH_Other_2"/>
          <p:cNvSpPr/>
          <p:nvPr>
            <p:custDataLst>
              <p:tags r:id="rId1"/>
            </p:custDataLst>
          </p:nvPr>
        </p:nvSpPr>
        <p:spPr>
          <a:xfrm>
            <a:off x="1101316" y="190155"/>
            <a:ext cx="6999076" cy="653404"/>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b="1" dirty="0">
                <a:solidFill>
                  <a:srgbClr val="118C3B"/>
                </a:solidFill>
                <a:latin typeface="Times New Roman" panose="02020603050405020304" pitchFamily="18" charset="0"/>
                <a:cs typeface="Times New Roman" panose="02020603050405020304" pitchFamily="18" charset="0"/>
                <a:sym typeface="+mn-lt"/>
              </a:rPr>
              <a:t>5. TỰ ĐÁNH GIÁ BẢN THÂN SAU CHỦ ĐỀ</a:t>
            </a:r>
            <a:endParaRPr lang="zh-CN" altLang="en-US" sz="2400" b="1" dirty="0">
              <a:solidFill>
                <a:srgbClr val="118C3B"/>
              </a:solidFill>
              <a:latin typeface="Times New Roman" panose="02020603050405020304" pitchFamily="18" charset="0"/>
              <a:cs typeface="Times New Roman" panose="02020603050405020304" pitchFamily="18" charset="0"/>
              <a:sym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662887014"/>
              </p:ext>
            </p:extLst>
          </p:nvPr>
        </p:nvGraphicFramePr>
        <p:xfrm>
          <a:off x="395536" y="987573"/>
          <a:ext cx="8568952" cy="3783573"/>
        </p:xfrm>
        <a:graphic>
          <a:graphicData uri="http://schemas.openxmlformats.org/drawingml/2006/table">
            <a:tbl>
              <a:tblPr firstRow="1" firstCol="1" bandRow="1">
                <a:tableStyleId>{5C22544A-7EE6-4342-B048-85BDC9FD1C3A}</a:tableStyleId>
              </a:tblPr>
              <a:tblGrid>
                <a:gridCol w="503329">
                  <a:extLst>
                    <a:ext uri="{9D8B030D-6E8A-4147-A177-3AD203B41FA5}">
                      <a16:colId xmlns:a16="http://schemas.microsoft.com/office/drawing/2014/main" val="20000"/>
                    </a:ext>
                  </a:extLst>
                </a:gridCol>
                <a:gridCol w="8065623">
                  <a:extLst>
                    <a:ext uri="{9D8B030D-6E8A-4147-A177-3AD203B41FA5}">
                      <a16:colId xmlns:a16="http://schemas.microsoft.com/office/drawing/2014/main" val="20001"/>
                    </a:ext>
                  </a:extLst>
                </a:gridCol>
              </a:tblGrid>
              <a:tr h="380014">
                <a:tc>
                  <a:txBody>
                    <a:bodyPr/>
                    <a:lstStyle/>
                    <a:p>
                      <a:pPr algn="ctr">
                        <a:lnSpc>
                          <a:spcPct val="107000"/>
                        </a:lnSpc>
                        <a:spcAft>
                          <a:spcPts val="0"/>
                        </a:spcAft>
                      </a:pPr>
                      <a:r>
                        <a:rPr lang="en-US" sz="1800" dirty="0">
                          <a:effectLst/>
                          <a:latin typeface="Times New Roman" pitchFamily="18" charset="0"/>
                          <a:cs typeface="Times New Roman" pitchFamily="18" charset="0"/>
                        </a:rPr>
                        <a:t>TT</a:t>
                      </a:r>
                      <a:endParaRPr lang="en-US" sz="18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07000"/>
                        </a:lnSpc>
                        <a:spcAft>
                          <a:spcPts val="0"/>
                        </a:spcAft>
                      </a:pPr>
                      <a:r>
                        <a:rPr lang="en-US" sz="1800" dirty="0" err="1">
                          <a:effectLst/>
                          <a:latin typeface="Times New Roman" pitchFamily="18" charset="0"/>
                          <a:cs typeface="Times New Roman" pitchFamily="18" charset="0"/>
                        </a:rPr>
                        <a:t>Nội</a:t>
                      </a:r>
                      <a:r>
                        <a:rPr lang="en-US" sz="1800" dirty="0">
                          <a:effectLst/>
                          <a:latin typeface="Times New Roman" pitchFamily="18" charset="0"/>
                          <a:cs typeface="Times New Roman" pitchFamily="18" charset="0"/>
                        </a:rPr>
                        <a:t> dung </a:t>
                      </a:r>
                      <a:r>
                        <a:rPr lang="en-US" sz="1800" dirty="0" err="1">
                          <a:effectLst/>
                          <a:latin typeface="Times New Roman" pitchFamily="18" charset="0"/>
                          <a:cs typeface="Times New Roman" pitchFamily="18" charset="0"/>
                        </a:rPr>
                        <a:t>đánh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giá</a:t>
                      </a:r>
                      <a:endParaRPr lang="en-US" sz="1800" dirty="0">
                        <a:effectLst/>
                        <a:latin typeface="Times New Roman" pitchFamily="18" charset="0"/>
                        <a:ea typeface="Calibri"/>
                        <a:cs typeface="Times New Roman" pitchFamily="18" charset="0"/>
                      </a:endParaRPr>
                    </a:p>
                  </a:txBody>
                  <a:tcPr marL="47625" marR="47625" marT="47625" marB="47625"/>
                </a:tc>
                <a:extLst>
                  <a:ext uri="{0D108BD9-81ED-4DB2-BD59-A6C34878D82A}">
                    <a16:rowId xmlns:a16="http://schemas.microsoft.com/office/drawing/2014/main" val="10000"/>
                  </a:ext>
                </a:extLst>
              </a:tr>
              <a:tr h="475350">
                <a:tc>
                  <a:txBody>
                    <a:bodyPr/>
                    <a:lstStyle/>
                    <a:p>
                      <a:pPr algn="ctr">
                        <a:lnSpc>
                          <a:spcPct val="107000"/>
                        </a:lnSpc>
                        <a:spcAft>
                          <a:spcPts val="0"/>
                        </a:spcAft>
                      </a:pPr>
                      <a:r>
                        <a:rPr lang="en-US" sz="1800">
                          <a:effectLst/>
                          <a:latin typeface="Times New Roman" pitchFamily="18" charset="0"/>
                          <a:cs typeface="Times New Roman" pitchFamily="18" charset="0"/>
                        </a:rPr>
                        <a:t>1</a:t>
                      </a:r>
                      <a:endParaRPr lang="en-US" sz="1800">
                        <a:effectLst/>
                        <a:latin typeface="Times New Roman" pitchFamily="18" charset="0"/>
                        <a:ea typeface="Calibri"/>
                        <a:cs typeface="Times New Roman" pitchFamily="18" charset="0"/>
                      </a:endParaRPr>
                    </a:p>
                  </a:txBody>
                  <a:tcPr marL="47625" marR="47625" marT="47625" marB="47625"/>
                </a:tc>
                <a:tc>
                  <a:txBody>
                    <a:bodyPr/>
                    <a:lstStyle/>
                    <a:p>
                      <a:pPr>
                        <a:lnSpc>
                          <a:spcPct val="107000"/>
                        </a:lnSpc>
                        <a:spcAft>
                          <a:spcPts val="0"/>
                        </a:spcAft>
                      </a:pPr>
                      <a:r>
                        <a:rPr lang="en-US" sz="1800" dirty="0" err="1">
                          <a:effectLst/>
                          <a:latin typeface="Times New Roman" pitchFamily="18" charset="0"/>
                          <a:cs typeface="Times New Roman" pitchFamily="18" charset="0"/>
                        </a:rPr>
                        <a:t>Em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định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hướng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được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môn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học</a:t>
                      </a:r>
                      <a:r>
                        <a:rPr lang="en-US" sz="1800" dirty="0">
                          <a:effectLst/>
                          <a:latin typeface="Times New Roman" pitchFamily="18" charset="0"/>
                          <a:cs typeface="Times New Roman" pitchFamily="18" charset="0"/>
                        </a:rPr>
                        <a:t> ở </a:t>
                      </a:r>
                      <a:r>
                        <a:rPr lang="en-US" sz="1800" dirty="0" err="1">
                          <a:effectLst/>
                          <a:latin typeface="Times New Roman" pitchFamily="18" charset="0"/>
                          <a:cs typeface="Times New Roman" pitchFamily="18" charset="0"/>
                        </a:rPr>
                        <a:t>trung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học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phổ</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thông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liên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quan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đến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hướng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nghiệp</a:t>
                      </a:r>
                      <a:endParaRPr lang="en-US" sz="1800" dirty="0">
                        <a:effectLst/>
                        <a:latin typeface="Times New Roman" pitchFamily="18" charset="0"/>
                        <a:ea typeface="Calibri"/>
                        <a:cs typeface="Times New Roman" pitchFamily="18" charset="0"/>
                      </a:endParaRPr>
                    </a:p>
                  </a:txBody>
                  <a:tcPr marL="47625" marR="47625" marT="47625" marB="47625"/>
                </a:tc>
                <a:extLst>
                  <a:ext uri="{0D108BD9-81ED-4DB2-BD59-A6C34878D82A}">
                    <a16:rowId xmlns:a16="http://schemas.microsoft.com/office/drawing/2014/main" val="10001"/>
                  </a:ext>
                </a:extLst>
              </a:tr>
              <a:tr h="634102">
                <a:tc>
                  <a:txBody>
                    <a:bodyPr/>
                    <a:lstStyle/>
                    <a:p>
                      <a:pPr algn="ctr">
                        <a:lnSpc>
                          <a:spcPct val="107000"/>
                        </a:lnSpc>
                        <a:spcAft>
                          <a:spcPts val="0"/>
                        </a:spcAft>
                      </a:pPr>
                      <a:r>
                        <a:rPr lang="en-US" sz="1800">
                          <a:effectLst/>
                          <a:latin typeface="Times New Roman" pitchFamily="18" charset="0"/>
                          <a:cs typeface="Times New Roman" pitchFamily="18" charset="0"/>
                        </a:rPr>
                        <a:t>2</a:t>
                      </a:r>
                      <a:endParaRPr lang="en-US" sz="1800">
                        <a:effectLst/>
                        <a:latin typeface="Times New Roman" pitchFamily="18" charset="0"/>
                        <a:ea typeface="Calibri"/>
                        <a:cs typeface="Times New Roman" pitchFamily="18" charset="0"/>
                      </a:endParaRPr>
                    </a:p>
                  </a:txBody>
                  <a:tcPr marL="47625" marR="47625" marT="47625" marB="47625"/>
                </a:tc>
                <a:tc>
                  <a:txBody>
                    <a:bodyPr/>
                    <a:lstStyle/>
                    <a:p>
                      <a:pPr>
                        <a:lnSpc>
                          <a:spcPct val="107000"/>
                        </a:lnSpc>
                        <a:spcAft>
                          <a:spcPts val="0"/>
                        </a:spcAft>
                      </a:pPr>
                      <a:r>
                        <a:rPr lang="en-US" sz="1800">
                          <a:effectLst/>
                          <a:latin typeface="Times New Roman" pitchFamily="18" charset="0"/>
                          <a:cs typeface="Times New Roman" pitchFamily="18" charset="0"/>
                        </a:rPr>
                        <a:t>Em xây dựng và thực hiện được kế hoạch khảo sát hứng thú nghề nghiệp của học sinh trong trường</a:t>
                      </a:r>
                      <a:endParaRPr lang="en-US" sz="1800">
                        <a:effectLst/>
                        <a:latin typeface="Times New Roman" pitchFamily="18" charset="0"/>
                        <a:ea typeface="Calibri"/>
                        <a:cs typeface="Times New Roman" pitchFamily="18" charset="0"/>
                      </a:endParaRPr>
                    </a:p>
                  </a:txBody>
                  <a:tcPr marL="47625" marR="47625" marT="47625" marB="47625"/>
                </a:tc>
                <a:extLst>
                  <a:ext uri="{0D108BD9-81ED-4DB2-BD59-A6C34878D82A}">
                    <a16:rowId xmlns:a16="http://schemas.microsoft.com/office/drawing/2014/main" val="10002"/>
                  </a:ext>
                </a:extLst>
              </a:tr>
              <a:tr h="648149">
                <a:tc>
                  <a:txBody>
                    <a:bodyPr/>
                    <a:lstStyle/>
                    <a:p>
                      <a:pPr algn="ctr">
                        <a:lnSpc>
                          <a:spcPct val="107000"/>
                        </a:lnSpc>
                        <a:spcAft>
                          <a:spcPts val="0"/>
                        </a:spcAft>
                      </a:pPr>
                      <a:r>
                        <a:rPr lang="en-US" sz="1800">
                          <a:effectLst/>
                          <a:latin typeface="Times New Roman" pitchFamily="18" charset="0"/>
                          <a:cs typeface="Times New Roman" pitchFamily="18" charset="0"/>
                        </a:rPr>
                        <a:t>3</a:t>
                      </a:r>
                      <a:endParaRPr lang="en-US" sz="1800">
                        <a:effectLst/>
                        <a:latin typeface="Times New Roman" pitchFamily="18" charset="0"/>
                        <a:ea typeface="Calibri"/>
                        <a:cs typeface="Times New Roman" pitchFamily="18" charset="0"/>
                      </a:endParaRPr>
                    </a:p>
                  </a:txBody>
                  <a:tcPr marL="47625" marR="47625" marT="47625" marB="47625"/>
                </a:tc>
                <a:tc>
                  <a:txBody>
                    <a:bodyPr/>
                    <a:lstStyle/>
                    <a:p>
                      <a:pPr>
                        <a:lnSpc>
                          <a:spcPct val="107000"/>
                        </a:lnSpc>
                        <a:spcAft>
                          <a:spcPts val="0"/>
                        </a:spcAft>
                      </a:pPr>
                      <a:r>
                        <a:rPr lang="en-US" sz="1800" dirty="0" err="1">
                          <a:effectLst/>
                          <a:latin typeface="Times New Roman" pitchFamily="18" charset="0"/>
                          <a:cs typeface="Times New Roman" pitchFamily="18" charset="0"/>
                        </a:rPr>
                        <a:t>Em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xây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dựng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được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kế</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hoạch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học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tập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hướng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nghiệp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phù</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hợp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với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hứng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thú</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nghề</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nghiệp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bản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thân</a:t>
                      </a:r>
                      <a:endParaRPr lang="en-US" sz="1800" dirty="0">
                        <a:effectLst/>
                        <a:latin typeface="Times New Roman" pitchFamily="18" charset="0"/>
                        <a:ea typeface="Calibri"/>
                        <a:cs typeface="Times New Roman" pitchFamily="18" charset="0"/>
                      </a:endParaRPr>
                    </a:p>
                  </a:txBody>
                  <a:tcPr marL="47625" marR="47625" marT="47625" marB="47625"/>
                </a:tc>
                <a:extLst>
                  <a:ext uri="{0D108BD9-81ED-4DB2-BD59-A6C34878D82A}">
                    <a16:rowId xmlns:a16="http://schemas.microsoft.com/office/drawing/2014/main" val="10003"/>
                  </a:ext>
                </a:extLst>
              </a:tr>
              <a:tr h="380014">
                <a:tc>
                  <a:txBody>
                    <a:bodyPr/>
                    <a:lstStyle/>
                    <a:p>
                      <a:pPr algn="ctr">
                        <a:lnSpc>
                          <a:spcPct val="107000"/>
                        </a:lnSpc>
                        <a:spcAft>
                          <a:spcPts val="0"/>
                        </a:spcAft>
                      </a:pPr>
                      <a:r>
                        <a:rPr lang="en-US" sz="1800">
                          <a:effectLst/>
                          <a:latin typeface="Times New Roman" pitchFamily="18" charset="0"/>
                          <a:cs typeface="Times New Roman" pitchFamily="18" charset="0"/>
                        </a:rPr>
                        <a:t>4</a:t>
                      </a:r>
                      <a:endParaRPr lang="en-US" sz="1800">
                        <a:effectLst/>
                        <a:latin typeface="Times New Roman" pitchFamily="18" charset="0"/>
                        <a:ea typeface="Calibri"/>
                        <a:cs typeface="Times New Roman" pitchFamily="18" charset="0"/>
                      </a:endParaRPr>
                    </a:p>
                  </a:txBody>
                  <a:tcPr marL="47625" marR="47625" marT="47625" marB="47625"/>
                </a:tc>
                <a:tc>
                  <a:txBody>
                    <a:bodyPr/>
                    <a:lstStyle/>
                    <a:p>
                      <a:pPr>
                        <a:lnSpc>
                          <a:spcPct val="107000"/>
                        </a:lnSpc>
                        <a:spcAft>
                          <a:spcPts val="0"/>
                        </a:spcAft>
                      </a:pPr>
                      <a:r>
                        <a:rPr lang="en-US" sz="1800" dirty="0" err="1">
                          <a:effectLst/>
                          <a:latin typeface="Times New Roman" pitchFamily="18" charset="0"/>
                          <a:cs typeface="Times New Roman" pitchFamily="18" charset="0"/>
                        </a:rPr>
                        <a:t>Em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thực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hiện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rèn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luyện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sức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khoẻ</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độ</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bền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trong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công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việc</a:t>
                      </a:r>
                      <a:endParaRPr lang="en-US" sz="1800" dirty="0">
                        <a:effectLst/>
                        <a:latin typeface="Times New Roman" pitchFamily="18" charset="0"/>
                        <a:ea typeface="Calibri"/>
                        <a:cs typeface="Times New Roman" pitchFamily="18" charset="0"/>
                      </a:endParaRPr>
                    </a:p>
                  </a:txBody>
                  <a:tcPr marL="47625" marR="47625" marT="47625" marB="47625"/>
                </a:tc>
                <a:extLst>
                  <a:ext uri="{0D108BD9-81ED-4DB2-BD59-A6C34878D82A}">
                    <a16:rowId xmlns:a16="http://schemas.microsoft.com/office/drawing/2014/main" val="10004"/>
                  </a:ext>
                </a:extLst>
              </a:tr>
              <a:tr h="380014">
                <a:tc>
                  <a:txBody>
                    <a:bodyPr/>
                    <a:lstStyle/>
                    <a:p>
                      <a:pPr algn="ctr">
                        <a:lnSpc>
                          <a:spcPct val="107000"/>
                        </a:lnSpc>
                        <a:spcAft>
                          <a:spcPts val="0"/>
                        </a:spcAft>
                      </a:pPr>
                      <a:r>
                        <a:rPr lang="en-US" sz="1800">
                          <a:effectLst/>
                          <a:latin typeface="Times New Roman" pitchFamily="18" charset="0"/>
                          <a:cs typeface="Times New Roman" pitchFamily="18" charset="0"/>
                        </a:rPr>
                        <a:t>5</a:t>
                      </a:r>
                      <a:endParaRPr lang="en-US" sz="1800">
                        <a:effectLst/>
                        <a:latin typeface="Times New Roman" pitchFamily="18" charset="0"/>
                        <a:ea typeface="Calibri"/>
                        <a:cs typeface="Times New Roman" pitchFamily="18" charset="0"/>
                      </a:endParaRPr>
                    </a:p>
                  </a:txBody>
                  <a:tcPr marL="47625" marR="47625" marT="47625" marB="47625"/>
                </a:tc>
                <a:tc>
                  <a:txBody>
                    <a:bodyPr/>
                    <a:lstStyle/>
                    <a:p>
                      <a:pPr>
                        <a:lnSpc>
                          <a:spcPct val="107000"/>
                        </a:lnSpc>
                        <a:spcAft>
                          <a:spcPts val="0"/>
                        </a:spcAft>
                      </a:pPr>
                      <a:r>
                        <a:rPr lang="en-US" sz="1800" dirty="0" err="1">
                          <a:effectLst/>
                          <a:latin typeface="Times New Roman" pitchFamily="18" charset="0"/>
                          <a:cs typeface="Times New Roman" pitchFamily="18" charset="0"/>
                        </a:rPr>
                        <a:t>Em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thực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hiện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rèn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luyện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tính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kiên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trì</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sự</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chăm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chỉ</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trong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công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việc</a:t>
                      </a:r>
                      <a:endParaRPr lang="en-US" sz="1800" dirty="0">
                        <a:effectLst/>
                        <a:latin typeface="Times New Roman" pitchFamily="18" charset="0"/>
                        <a:ea typeface="Calibri"/>
                        <a:cs typeface="Times New Roman" pitchFamily="18" charset="0"/>
                      </a:endParaRPr>
                    </a:p>
                  </a:txBody>
                  <a:tcPr marL="47625" marR="47625" marT="47625" marB="47625"/>
                </a:tc>
                <a:extLst>
                  <a:ext uri="{0D108BD9-81ED-4DB2-BD59-A6C34878D82A}">
                    <a16:rowId xmlns:a16="http://schemas.microsoft.com/office/drawing/2014/main" val="10005"/>
                  </a:ext>
                </a:extLst>
              </a:tr>
              <a:tr h="380014">
                <a:tc>
                  <a:txBody>
                    <a:bodyPr/>
                    <a:lstStyle/>
                    <a:p>
                      <a:pPr algn="ctr">
                        <a:lnSpc>
                          <a:spcPct val="107000"/>
                        </a:lnSpc>
                        <a:spcAft>
                          <a:spcPts val="0"/>
                        </a:spcAft>
                      </a:pPr>
                      <a:r>
                        <a:rPr lang="en-US" sz="1800">
                          <a:effectLst/>
                          <a:latin typeface="Times New Roman" pitchFamily="18" charset="0"/>
                          <a:cs typeface="Times New Roman" pitchFamily="18" charset="0"/>
                        </a:rPr>
                        <a:t>6</a:t>
                      </a:r>
                      <a:endParaRPr lang="en-US" sz="1800">
                        <a:effectLst/>
                        <a:latin typeface="Times New Roman" pitchFamily="18" charset="0"/>
                        <a:ea typeface="Calibri"/>
                        <a:cs typeface="Times New Roman" pitchFamily="18" charset="0"/>
                      </a:endParaRPr>
                    </a:p>
                  </a:txBody>
                  <a:tcPr marL="47625" marR="47625" marT="47625" marB="47625"/>
                </a:tc>
                <a:tc>
                  <a:txBody>
                    <a:bodyPr/>
                    <a:lstStyle/>
                    <a:p>
                      <a:pPr>
                        <a:lnSpc>
                          <a:spcPct val="107000"/>
                        </a:lnSpc>
                        <a:spcAft>
                          <a:spcPts val="0"/>
                        </a:spcAft>
                      </a:pPr>
                      <a:r>
                        <a:rPr lang="en-US" sz="1800">
                          <a:effectLst/>
                          <a:latin typeface="Times New Roman" pitchFamily="18" charset="0"/>
                          <a:cs typeface="Times New Roman" pitchFamily="18" charset="0"/>
                        </a:rPr>
                        <a:t>Em thể hiện được thái độ tôn trọng đối với lao động nghề nghiệp.</a:t>
                      </a:r>
                      <a:endParaRPr lang="en-US" sz="1800">
                        <a:effectLst/>
                        <a:latin typeface="Times New Roman" pitchFamily="18" charset="0"/>
                        <a:ea typeface="Calibri"/>
                        <a:cs typeface="Times New Roman" pitchFamily="18" charset="0"/>
                      </a:endParaRPr>
                    </a:p>
                  </a:txBody>
                  <a:tcPr marL="47625" marR="47625" marT="47625" marB="47625"/>
                </a:tc>
                <a:extLst>
                  <a:ext uri="{0D108BD9-81ED-4DB2-BD59-A6C34878D82A}">
                    <a16:rowId xmlns:a16="http://schemas.microsoft.com/office/drawing/2014/main" val="10006"/>
                  </a:ext>
                </a:extLst>
              </a:tr>
              <a:tr h="380014">
                <a:tc>
                  <a:txBody>
                    <a:bodyPr/>
                    <a:lstStyle/>
                    <a:p>
                      <a:pPr algn="ctr">
                        <a:lnSpc>
                          <a:spcPct val="107000"/>
                        </a:lnSpc>
                        <a:spcAft>
                          <a:spcPts val="0"/>
                        </a:spcAft>
                      </a:pPr>
                      <a:r>
                        <a:rPr lang="en-US" sz="1800">
                          <a:effectLst/>
                          <a:latin typeface="Times New Roman" pitchFamily="18" charset="0"/>
                          <a:cs typeface="Times New Roman" pitchFamily="18" charset="0"/>
                        </a:rPr>
                        <a:t>7</a:t>
                      </a:r>
                      <a:endParaRPr lang="en-US" sz="1800">
                        <a:effectLst/>
                        <a:latin typeface="Times New Roman" pitchFamily="18" charset="0"/>
                        <a:ea typeface="Calibri"/>
                        <a:cs typeface="Times New Roman" pitchFamily="18" charset="0"/>
                      </a:endParaRPr>
                    </a:p>
                  </a:txBody>
                  <a:tcPr marL="47625" marR="47625" marT="47625" marB="47625"/>
                </a:tc>
                <a:tc>
                  <a:txBody>
                    <a:bodyPr/>
                    <a:lstStyle/>
                    <a:p>
                      <a:pPr>
                        <a:lnSpc>
                          <a:spcPct val="107000"/>
                        </a:lnSpc>
                        <a:spcAft>
                          <a:spcPts val="0"/>
                        </a:spcAft>
                      </a:pPr>
                      <a:r>
                        <a:rPr lang="en-US" sz="1800" dirty="0" err="1">
                          <a:effectLst/>
                          <a:latin typeface="Times New Roman" pitchFamily="18" charset="0"/>
                          <a:cs typeface="Times New Roman" pitchFamily="18" charset="0"/>
                        </a:rPr>
                        <a:t>Em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giới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thiệu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được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một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sản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phẩm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về</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nghề</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em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hứng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thú</a:t>
                      </a:r>
                      <a:r>
                        <a:rPr lang="en-US" sz="1800" dirty="0">
                          <a:effectLst/>
                          <a:latin typeface="Times New Roman" pitchFamily="18" charset="0"/>
                          <a:cs typeface="Times New Roman" pitchFamily="18" charset="0"/>
                        </a:rPr>
                        <a:t>.</a:t>
                      </a:r>
                      <a:endParaRPr lang="en-US" sz="1800" dirty="0">
                        <a:effectLst/>
                        <a:latin typeface="Times New Roman" pitchFamily="18" charset="0"/>
                        <a:ea typeface="Calibri"/>
                        <a:cs typeface="Times New Roman" pitchFamily="18" charset="0"/>
                      </a:endParaRPr>
                    </a:p>
                  </a:txBody>
                  <a:tcPr marL="47625" marR="47625" marT="47625" marB="4762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395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F00DFA4-385D-40AA-8681-BA6070F1A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 y="16820"/>
            <a:ext cx="9134691" cy="5142831"/>
          </a:xfrm>
          <a:prstGeom prst="rect">
            <a:avLst/>
          </a:prstGeom>
        </p:spPr>
      </p:pic>
      <p:sp>
        <p:nvSpPr>
          <p:cNvPr id="24" name="矩形 23"/>
          <p:cNvSpPr/>
          <p:nvPr/>
        </p:nvSpPr>
        <p:spPr>
          <a:xfrm>
            <a:off x="1408113" y="1799948"/>
            <a:ext cx="6327775" cy="707544"/>
          </a:xfrm>
          <a:prstGeom prst="rect">
            <a:avLst/>
          </a:prstGeom>
        </p:spPr>
        <p:txBody>
          <a:bodyPr wrap="square" lIns="91418" tIns="45709" rIns="91418" bIns="45709">
            <a:spAutoFit/>
          </a:bodyPr>
          <a:lstStyle/>
          <a:p>
            <a:pPr algn="ctr">
              <a:defRPr/>
            </a:pPr>
            <a:r>
              <a:rPr lang="vi-VN" altLang="zh-CN" sz="3998" b="1" spc="300" dirty="0">
                <a:solidFill>
                  <a:schemeClr val="tx1">
                    <a:lumMod val="75000"/>
                    <a:lumOff val="25000"/>
                  </a:schemeClr>
                </a:solidFill>
                <a:ea typeface="微软雅黑" pitchFamily="34" charset="-122"/>
                <a:cs typeface="+mn-ea"/>
                <a:sym typeface="+mn-lt"/>
              </a:rPr>
              <a:t>THANKYOU!</a:t>
            </a:r>
            <a:endParaRPr lang="zh-CN" altLang="en-US" sz="3998" b="1" spc="300" dirty="0">
              <a:solidFill>
                <a:schemeClr val="tx1">
                  <a:lumMod val="75000"/>
                  <a:lumOff val="25000"/>
                </a:schemeClr>
              </a:solidFill>
              <a:ea typeface="微软雅黑" pitchFamily="34" charset="-122"/>
              <a:cs typeface="+mn-ea"/>
              <a:sym typeface="+mn-lt"/>
            </a:endParaRPr>
          </a:p>
        </p:txBody>
      </p:sp>
      <p:cxnSp>
        <p:nvCxnSpPr>
          <p:cNvPr id="26" name="直接连接符 25">
            <a:extLst>
              <a:ext uri="{FF2B5EF4-FFF2-40B4-BE49-F238E27FC236}">
                <a16:creationId xmlns:a16="http://schemas.microsoft.com/office/drawing/2014/main" id="{F599728D-24B5-4FA0-8D0B-6D961CE162D1}"/>
              </a:ext>
            </a:extLst>
          </p:cNvPr>
          <p:cNvCxnSpPr/>
          <p:nvPr/>
        </p:nvCxnSpPr>
        <p:spPr>
          <a:xfrm>
            <a:off x="2628663" y="2618299"/>
            <a:ext cx="413946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306EE8C-8E10-E0DE-EEB4-2E9BEF888CB2}"/>
              </a:ext>
            </a:extLst>
          </p:cNvPr>
          <p:cNvSpPr txBox="1"/>
          <p:nvPr/>
        </p:nvSpPr>
        <p:spPr>
          <a:xfrm>
            <a:off x="2412396" y="2817908"/>
            <a:ext cx="4572000" cy="1015663"/>
          </a:xfrm>
          <a:prstGeom prst="rect">
            <a:avLst/>
          </a:prstGeom>
          <a:noFill/>
        </p:spPr>
        <p:txBody>
          <a:bodyPr wrap="square">
            <a:spAutoFit/>
          </a:bodyPr>
          <a:lstStyle/>
          <a:p>
            <a:r>
              <a:rPr lang="en-US" sz="1200"/>
              <a:t>Tài liệu được chia sẻ bởi Website VnTeach.Com</a:t>
            </a:r>
          </a:p>
          <a:p>
            <a:r>
              <a:rPr lang="en-US" sz="1200"/>
              <a:t>https://www.vnteach.com</a:t>
            </a:r>
          </a:p>
          <a:p>
            <a:r>
              <a:rPr lang="en-US" sz="1200"/>
              <a:t>Một sản phẩm của cộng đồng facebook Thư Viện VnTeach.Com</a:t>
            </a:r>
          </a:p>
          <a:p>
            <a:r>
              <a:rPr lang="en-US" sz="1200"/>
              <a:t>https://www.facebook.com/groups/vnteach/</a:t>
            </a:r>
          </a:p>
          <a:p>
            <a:r>
              <a:rPr lang="en-US" sz="1200"/>
              <a:t>https://www.facebook.com/groups/thuvienvnteach/</a:t>
            </a:r>
          </a:p>
        </p:txBody>
      </p:sp>
    </p:spTree>
    <p:extLst>
      <p:ext uri="{BB962C8B-B14F-4D97-AF65-F5344CB8AC3E}">
        <p14:creationId xmlns:p14="http://schemas.microsoft.com/office/powerpoint/2010/main" val="159152458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heckerboard(across)">
                                      <p:cBhvr>
                                        <p:cTn id="13" dur="500"/>
                                        <p:tgtEl>
                                          <p:spTgt spid="24"/>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F72419B1-9B2B-A16F-A445-FE24223DF631}"/>
              </a:ext>
            </a:extLst>
          </p:cNvPr>
          <p:cNvSpPr>
            <a:spLocks noGrp="1"/>
          </p:cNvSpPr>
          <p:nvPr>
            <p:ph idx="1"/>
          </p:nvPr>
        </p:nvSpPr>
        <p:spPr>
          <a:xfrm>
            <a:off x="362234" y="308610"/>
            <a:ext cx="8685278" cy="505778"/>
          </a:xfrm>
        </p:spPr>
        <p:txBody>
          <a:bodyPr>
            <a:normAutofit/>
          </a:bodyPr>
          <a:lstStyle/>
          <a:p>
            <a:pPr marL="0" indent="0" algn="just">
              <a:lnSpc>
                <a:spcPct val="110000"/>
              </a:lnSpc>
              <a:spcBef>
                <a:spcPts val="0"/>
              </a:spcBef>
              <a:buNone/>
            </a:pPr>
            <a:r>
              <a:rPr lang="vi-VN" sz="2400" b="1" dirty="0">
                <a:latin typeface="Times New Roman" pitchFamily="18" charset="0"/>
                <a:ea typeface="Calibri" panose="020F0502020204030204" pitchFamily="34" charset="0"/>
                <a:cs typeface="Times New Roman" pitchFamily="18" charset="0"/>
              </a:rPr>
              <a:t>III. TIẾN TRÌNH DẠY HỌC</a:t>
            </a:r>
          </a:p>
        </p:txBody>
      </p:sp>
      <p:graphicFrame>
        <p:nvGraphicFramePr>
          <p:cNvPr id="2" name="Bảng 1">
            <a:extLst>
              <a:ext uri="{FF2B5EF4-FFF2-40B4-BE49-F238E27FC236}">
                <a16:creationId xmlns:a16="http://schemas.microsoft.com/office/drawing/2014/main" id="{ACF0F219-069C-FBD0-7391-6A59888279DE}"/>
              </a:ext>
            </a:extLst>
          </p:cNvPr>
          <p:cNvGraphicFramePr>
            <a:graphicFrameLocks noGrp="1"/>
          </p:cNvGraphicFramePr>
          <p:nvPr>
            <p:extLst>
              <p:ext uri="{D42A27DB-BD31-4B8C-83A1-F6EECF244321}">
                <p14:modId xmlns:p14="http://schemas.microsoft.com/office/powerpoint/2010/main" val="2600099331"/>
              </p:ext>
            </p:extLst>
          </p:nvPr>
        </p:nvGraphicFramePr>
        <p:xfrm>
          <a:off x="362234" y="1088708"/>
          <a:ext cx="8346757" cy="2756631"/>
        </p:xfrm>
        <a:graphic>
          <a:graphicData uri="http://schemas.openxmlformats.org/drawingml/2006/table">
            <a:tbl>
              <a:tblPr firstRow="1" firstCol="1" bandRow="1">
                <a:tableStyleId>{073A0DAA-6AF3-43AB-8588-CEC1D06C72B9}</a:tableStyleId>
              </a:tblPr>
              <a:tblGrid>
                <a:gridCol w="644544">
                  <a:extLst>
                    <a:ext uri="{9D8B030D-6E8A-4147-A177-3AD203B41FA5}">
                      <a16:colId xmlns:a16="http://schemas.microsoft.com/office/drawing/2014/main" val="285377744"/>
                    </a:ext>
                  </a:extLst>
                </a:gridCol>
                <a:gridCol w="2338688">
                  <a:extLst>
                    <a:ext uri="{9D8B030D-6E8A-4147-A177-3AD203B41FA5}">
                      <a16:colId xmlns:a16="http://schemas.microsoft.com/office/drawing/2014/main" val="3150290326"/>
                    </a:ext>
                  </a:extLst>
                </a:gridCol>
                <a:gridCol w="1763126">
                  <a:extLst>
                    <a:ext uri="{9D8B030D-6E8A-4147-A177-3AD203B41FA5}">
                      <a16:colId xmlns:a16="http://schemas.microsoft.com/office/drawing/2014/main" val="956436809"/>
                    </a:ext>
                  </a:extLst>
                </a:gridCol>
                <a:gridCol w="1886539">
                  <a:extLst>
                    <a:ext uri="{9D8B030D-6E8A-4147-A177-3AD203B41FA5}">
                      <a16:colId xmlns:a16="http://schemas.microsoft.com/office/drawing/2014/main" val="2574247836"/>
                    </a:ext>
                  </a:extLst>
                </a:gridCol>
                <a:gridCol w="1713860">
                  <a:extLst>
                    <a:ext uri="{9D8B030D-6E8A-4147-A177-3AD203B41FA5}">
                      <a16:colId xmlns:a16="http://schemas.microsoft.com/office/drawing/2014/main" val="3540541078"/>
                    </a:ext>
                  </a:extLst>
                </a:gridCol>
              </a:tblGrid>
              <a:tr h="660083">
                <a:tc>
                  <a:txBody>
                    <a:bodyPr/>
                    <a:lstStyle/>
                    <a:p>
                      <a:pPr marL="635" indent="-1905" algn="ctr">
                        <a:lnSpc>
                          <a:spcPct val="120000"/>
                        </a:lnSpc>
                        <a:spcBef>
                          <a:spcPts val="600"/>
                        </a:spcBef>
                        <a:spcAft>
                          <a:spcPts val="600"/>
                        </a:spcAft>
                      </a:pPr>
                      <a:r>
                        <a:rPr lang="vi-VN" sz="1500" b="1" dirty="0">
                          <a:effectLst/>
                          <a:latin typeface="Times New Roman" pitchFamily="18" charset="0"/>
                          <a:cs typeface="Times New Roman" pitchFamily="18" charset="0"/>
                        </a:rPr>
                        <a:t>Tiết</a:t>
                      </a: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101" marR="48101" marT="7144" marB="0" anchor="ctr"/>
                </a:tc>
                <a:tc>
                  <a:txBody>
                    <a:bodyPr/>
                    <a:lstStyle/>
                    <a:p>
                      <a:pPr marL="635" indent="-1905" algn="ctr">
                        <a:lnSpc>
                          <a:spcPct val="120000"/>
                        </a:lnSpc>
                        <a:spcBef>
                          <a:spcPts val="600"/>
                        </a:spcBef>
                        <a:spcAft>
                          <a:spcPts val="600"/>
                        </a:spcAft>
                      </a:pPr>
                      <a:r>
                        <a:rPr lang="vi-VN" sz="1500" b="1">
                          <a:effectLst/>
                          <a:latin typeface="Times New Roman" pitchFamily="18" charset="0"/>
                          <a:cs typeface="Times New Roman" pitchFamily="18" charset="0"/>
                        </a:rPr>
                        <a:t>Hoạt động</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101" marR="48101" marT="7144" marB="0" anchor="ctr"/>
                </a:tc>
                <a:tc>
                  <a:txBody>
                    <a:bodyPr/>
                    <a:lstStyle/>
                    <a:p>
                      <a:pPr marL="635" indent="-1905" algn="ctr">
                        <a:lnSpc>
                          <a:spcPct val="120000"/>
                        </a:lnSpc>
                        <a:spcBef>
                          <a:spcPts val="600"/>
                        </a:spcBef>
                        <a:spcAft>
                          <a:spcPts val="600"/>
                        </a:spcAft>
                      </a:pPr>
                      <a:r>
                        <a:rPr lang="vi-VN" sz="1500" b="1">
                          <a:effectLst/>
                          <a:latin typeface="Times New Roman" pitchFamily="18" charset="0"/>
                          <a:cs typeface="Times New Roman" pitchFamily="18" charset="0"/>
                        </a:rPr>
                        <a:t>Phương pháp và kỹ thuật dạy học</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35" indent="-1905" algn="ctr">
                        <a:lnSpc>
                          <a:spcPct val="120000"/>
                        </a:lnSpc>
                        <a:spcBef>
                          <a:spcPts val="600"/>
                        </a:spcBef>
                        <a:spcAft>
                          <a:spcPts val="600"/>
                        </a:spcAft>
                      </a:pPr>
                      <a:r>
                        <a:rPr lang="vi-VN" sz="1500" b="1">
                          <a:effectLst/>
                          <a:latin typeface="Times New Roman" pitchFamily="18" charset="0"/>
                          <a:cs typeface="Times New Roman" pitchFamily="18" charset="0"/>
                        </a:rPr>
                        <a:t>Phương pháp và công cụ đánh giá</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101" marR="48101" marT="7144" marB="0" anchor="ctr"/>
                </a:tc>
                <a:tc>
                  <a:txBody>
                    <a:bodyPr/>
                    <a:lstStyle/>
                    <a:p>
                      <a:pPr marL="635" indent="-1905" algn="ctr">
                        <a:lnSpc>
                          <a:spcPct val="120000"/>
                        </a:lnSpc>
                        <a:spcBef>
                          <a:spcPts val="600"/>
                        </a:spcBef>
                        <a:spcAft>
                          <a:spcPts val="600"/>
                        </a:spcAft>
                      </a:pPr>
                      <a:r>
                        <a:rPr lang="en-US" sz="1500" b="1">
                          <a:effectLst/>
                          <a:latin typeface="Times New Roman" pitchFamily="18" charset="0"/>
                          <a:cs typeface="Times New Roman" pitchFamily="18" charset="0"/>
                        </a:rPr>
                        <a:t>Phương án ứng dụng CNTT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08171094"/>
                  </a:ext>
                </a:extLst>
              </a:tr>
              <a:tr h="2096548">
                <a:tc>
                  <a:txBody>
                    <a:bodyPr/>
                    <a:lstStyle/>
                    <a:p>
                      <a:pPr marL="635" indent="-1905" algn="ctr">
                        <a:lnSpc>
                          <a:spcPct val="120000"/>
                        </a:lnSpc>
                        <a:spcBef>
                          <a:spcPts val="600"/>
                        </a:spcBef>
                        <a:spcAft>
                          <a:spcPts val="600"/>
                        </a:spcAft>
                      </a:pPr>
                      <a:r>
                        <a:rPr lang="en-US" sz="1800">
                          <a:effectLst/>
                          <a:latin typeface="Times New Roman" pitchFamily="18" charset="0"/>
                          <a:cs typeface="Times New Roman" pitchFamily="18" charset="0"/>
                        </a:rPr>
                        <a:t>1</a:t>
                      </a:r>
                      <a:endParaRPr lang="vi-VN" sz="1800">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635" indent="-1905"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1: </a:t>
                      </a:r>
                      <a:r>
                        <a:rPr lang="en-US" sz="1800" dirty="0" err="1">
                          <a:solidFill>
                            <a:srgbClr val="0000FF"/>
                          </a:solidFill>
                          <a:effectLst/>
                          <a:latin typeface="Times New Roman" pitchFamily="18" charset="0"/>
                          <a:cs typeface="Times New Roman" pitchFamily="18" charset="0"/>
                        </a:rPr>
                        <a:t>Khởi</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động</a:t>
                      </a:r>
                      <a:r>
                        <a:rPr lang="en-US" sz="1800" dirty="0">
                          <a:solidFill>
                            <a:srgbClr val="0000FF"/>
                          </a:solidFill>
                          <a:effectLst/>
                          <a:latin typeface="Times New Roman" pitchFamily="18" charset="0"/>
                          <a:cs typeface="Times New Roman" pitchFamily="18" charset="0"/>
                        </a:rPr>
                        <a:t> (</a:t>
                      </a:r>
                      <a:r>
                        <a:rPr lang="vi-VN" sz="1800" dirty="0">
                          <a:solidFill>
                            <a:srgbClr val="0000FF"/>
                          </a:solidFill>
                          <a:effectLst/>
                          <a:latin typeface="Times New Roman" pitchFamily="18" charset="0"/>
                          <a:cs typeface="Times New Roman" pitchFamily="18" charset="0"/>
                        </a:rPr>
                        <a:t>10</a:t>
                      </a:r>
                      <a:r>
                        <a:rPr lang="en-US" sz="1800" dirty="0">
                          <a:solidFill>
                            <a:srgbClr val="0000FF"/>
                          </a:solidFill>
                          <a:effectLst/>
                          <a:latin typeface="Times New Roman" pitchFamily="18" charset="0"/>
                          <a:cs typeface="Times New Roman" pitchFamily="18" charset="0"/>
                        </a:rPr>
                        <a:t>’)</a:t>
                      </a:r>
                      <a:endParaRPr lang="vi-VN" sz="1800" dirty="0">
                        <a:solidFill>
                          <a:srgbClr val="0000FF"/>
                        </a:solidFill>
                        <a:effectLst/>
                        <a:latin typeface="Times New Roman" pitchFamily="18" charset="0"/>
                        <a:cs typeface="Times New Roman" pitchFamily="18" charset="0"/>
                      </a:endParaRPr>
                    </a:p>
                    <a:p>
                      <a:pPr marL="635" indent="-1905"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2</a:t>
                      </a:r>
                      <a:r>
                        <a:rPr lang="en-US" sz="1800" kern="1200" baseline="0" dirty="0">
                          <a:solidFill>
                            <a:srgbClr val="0000FF"/>
                          </a:solidFill>
                          <a:effectLst/>
                          <a:latin typeface="Times New Roman" pitchFamily="18" charset="0"/>
                          <a:cs typeface="Times New Roman" pitchFamily="18" charset="0"/>
                        </a:rPr>
                        <a:t>: </a:t>
                      </a:r>
                      <a:r>
                        <a:rPr lang="en-US" sz="1800" kern="1200" baseline="0" dirty="0" err="1">
                          <a:solidFill>
                            <a:srgbClr val="0000FF"/>
                          </a:solidFill>
                          <a:effectLst/>
                          <a:latin typeface="Times New Roman" pitchFamily="18" charset="0"/>
                          <a:cs typeface="Times New Roman" pitchFamily="18" charset="0"/>
                        </a:rPr>
                        <a:t>Hình</a:t>
                      </a:r>
                      <a:r>
                        <a:rPr lang="en-US" sz="1800" kern="1200" baseline="0" dirty="0">
                          <a:solidFill>
                            <a:srgbClr val="0000FF"/>
                          </a:solidFill>
                          <a:effectLst/>
                          <a:latin typeface="Times New Roman" pitchFamily="18" charset="0"/>
                          <a:cs typeface="Times New Roman" pitchFamily="18" charset="0"/>
                        </a:rPr>
                        <a:t> </a:t>
                      </a:r>
                      <a:r>
                        <a:rPr lang="en-US" sz="1800" kern="1200" baseline="0" dirty="0" err="1">
                          <a:solidFill>
                            <a:srgbClr val="0000FF"/>
                          </a:solidFill>
                          <a:effectLst/>
                          <a:latin typeface="Times New Roman" pitchFamily="18" charset="0"/>
                          <a:cs typeface="Times New Roman" pitchFamily="18" charset="0"/>
                        </a:rPr>
                        <a:t>thành</a:t>
                      </a:r>
                      <a:r>
                        <a:rPr lang="en-US" sz="1800" kern="1200" baseline="0" dirty="0">
                          <a:solidFill>
                            <a:srgbClr val="0000FF"/>
                          </a:solidFill>
                          <a:effectLst/>
                          <a:latin typeface="Times New Roman" pitchFamily="18" charset="0"/>
                          <a:cs typeface="Times New Roman" pitchFamily="18" charset="0"/>
                        </a:rPr>
                        <a:t> </a:t>
                      </a:r>
                      <a:r>
                        <a:rPr lang="en-US" sz="1800" kern="1200" baseline="0" dirty="0" err="1">
                          <a:solidFill>
                            <a:srgbClr val="0000FF"/>
                          </a:solidFill>
                          <a:effectLst/>
                          <a:latin typeface="Times New Roman" pitchFamily="18" charset="0"/>
                          <a:cs typeface="Times New Roman" pitchFamily="18" charset="0"/>
                        </a:rPr>
                        <a:t>kiến</a:t>
                      </a:r>
                      <a:r>
                        <a:rPr lang="en-US" sz="1800" kern="1200" baseline="0" dirty="0">
                          <a:solidFill>
                            <a:srgbClr val="0000FF"/>
                          </a:solidFill>
                          <a:effectLst/>
                          <a:latin typeface="Times New Roman" pitchFamily="18" charset="0"/>
                          <a:cs typeface="Times New Roman" pitchFamily="18" charset="0"/>
                        </a:rPr>
                        <a:t> </a:t>
                      </a:r>
                      <a:r>
                        <a:rPr lang="en-US" sz="1800" kern="1200" baseline="0" dirty="0" err="1">
                          <a:solidFill>
                            <a:srgbClr val="0000FF"/>
                          </a:solidFill>
                          <a:effectLst/>
                          <a:latin typeface="Times New Roman" pitchFamily="18" charset="0"/>
                          <a:cs typeface="Times New Roman" pitchFamily="18" charset="0"/>
                        </a:rPr>
                        <a:t>thức</a:t>
                      </a:r>
                      <a:r>
                        <a:rPr lang="en-US" sz="1800" kern="1200" baseline="0" dirty="0">
                          <a:solidFill>
                            <a:srgbClr val="0000FF"/>
                          </a:solidFill>
                          <a:effectLst/>
                          <a:latin typeface="Times New Roman" pitchFamily="18" charset="0"/>
                          <a:cs typeface="Times New Roman" pitchFamily="18" charset="0"/>
                        </a:rPr>
                        <a:t> </a:t>
                      </a:r>
                      <a:r>
                        <a:rPr lang="en-US" sz="1800" kern="1200" baseline="0" dirty="0" err="1">
                          <a:solidFill>
                            <a:srgbClr val="0000FF"/>
                          </a:solidFill>
                          <a:effectLst/>
                          <a:latin typeface="Times New Roman" pitchFamily="18" charset="0"/>
                          <a:cs typeface="Times New Roman" pitchFamily="18" charset="0"/>
                        </a:rPr>
                        <a:t>mới</a:t>
                      </a:r>
                      <a:r>
                        <a:rPr lang="en-US" sz="1800" kern="1200" baseline="0" dirty="0">
                          <a:solidFill>
                            <a:srgbClr val="0000FF"/>
                          </a:solidFill>
                          <a:effectLst/>
                          <a:latin typeface="Times New Roman" pitchFamily="18" charset="0"/>
                          <a:cs typeface="Times New Roman" pitchFamily="18" charset="0"/>
                        </a:rPr>
                        <a:t> (35’):  </a:t>
                      </a:r>
                    </a:p>
                    <a:p>
                      <a:pPr marL="635" indent="-1905" algn="l">
                        <a:lnSpc>
                          <a:spcPct val="120000"/>
                        </a:lnSpc>
                        <a:spcBef>
                          <a:spcPts val="600"/>
                        </a:spcBef>
                        <a:spcAft>
                          <a:spcPts val="600"/>
                        </a:spcAft>
                      </a:pPr>
                      <a:r>
                        <a:rPr lang="en-US" sz="1800" b="1" kern="1200" baseline="0" dirty="0">
                          <a:solidFill>
                            <a:srgbClr val="0000FF"/>
                          </a:solidFill>
                          <a:effectLst/>
                          <a:latin typeface="Times New Roman" pitchFamily="18" charset="0"/>
                          <a:ea typeface="+mn-ea"/>
                          <a:cs typeface="Times New Roman" pitchFamily="18" charset="0"/>
                        </a:rPr>
                        <a:t>1. </a:t>
                      </a:r>
                      <a:r>
                        <a:rPr lang="en-US" sz="2000" b="1" kern="1200" dirty="0" err="1">
                          <a:solidFill>
                            <a:srgbClr val="FF0000"/>
                          </a:solidFill>
                          <a:effectLst/>
                          <a:latin typeface="Times New Roman" pitchFamily="18" charset="0"/>
                          <a:ea typeface="+mn-ea"/>
                          <a:cs typeface="Times New Roman" pitchFamily="18" charset="0"/>
                        </a:rPr>
                        <a:t>Hứng</a:t>
                      </a:r>
                      <a:r>
                        <a:rPr lang="en-US" sz="2000" b="1" kern="1200" dirty="0">
                          <a:solidFill>
                            <a:srgbClr val="FF0000"/>
                          </a:solidFill>
                          <a:effectLst/>
                          <a:latin typeface="Times New Roman" pitchFamily="18" charset="0"/>
                          <a:ea typeface="+mn-ea"/>
                          <a:cs typeface="Times New Roman" pitchFamily="18" charset="0"/>
                        </a:rPr>
                        <a:t> </a:t>
                      </a:r>
                      <a:r>
                        <a:rPr lang="en-US" sz="2000" b="1" kern="1200" dirty="0" err="1">
                          <a:solidFill>
                            <a:srgbClr val="FF0000"/>
                          </a:solidFill>
                          <a:effectLst/>
                          <a:latin typeface="Times New Roman" pitchFamily="18" charset="0"/>
                          <a:ea typeface="+mn-ea"/>
                          <a:cs typeface="Times New Roman" pitchFamily="18" charset="0"/>
                        </a:rPr>
                        <a:t>thú</a:t>
                      </a:r>
                      <a:r>
                        <a:rPr lang="en-US" sz="2000" b="1" kern="1200" dirty="0">
                          <a:solidFill>
                            <a:srgbClr val="FF0000"/>
                          </a:solidFill>
                          <a:effectLst/>
                          <a:latin typeface="Times New Roman" pitchFamily="18" charset="0"/>
                          <a:ea typeface="+mn-ea"/>
                          <a:cs typeface="Times New Roman" pitchFamily="18" charset="0"/>
                        </a:rPr>
                        <a:t> </a:t>
                      </a:r>
                      <a:r>
                        <a:rPr lang="en-US" sz="2000" b="1" kern="1200" dirty="0" err="1">
                          <a:solidFill>
                            <a:srgbClr val="FF0000"/>
                          </a:solidFill>
                          <a:effectLst/>
                          <a:latin typeface="Times New Roman" pitchFamily="18" charset="0"/>
                          <a:ea typeface="+mn-ea"/>
                          <a:cs typeface="Times New Roman" pitchFamily="18" charset="0"/>
                        </a:rPr>
                        <a:t>nghề</a:t>
                      </a:r>
                      <a:r>
                        <a:rPr lang="en-US" sz="2000" b="1" kern="1200" dirty="0">
                          <a:solidFill>
                            <a:srgbClr val="FF0000"/>
                          </a:solidFill>
                          <a:effectLst/>
                          <a:latin typeface="Times New Roman" pitchFamily="18" charset="0"/>
                          <a:ea typeface="+mn-ea"/>
                          <a:cs typeface="Times New Roman" pitchFamily="18" charset="0"/>
                        </a:rPr>
                        <a:t> </a:t>
                      </a:r>
                      <a:r>
                        <a:rPr lang="en-US" sz="2000" b="1" kern="1200" dirty="0" err="1">
                          <a:solidFill>
                            <a:srgbClr val="FF0000"/>
                          </a:solidFill>
                          <a:effectLst/>
                          <a:latin typeface="Times New Roman" pitchFamily="18" charset="0"/>
                          <a:ea typeface="+mn-ea"/>
                          <a:cs typeface="Times New Roman" pitchFamily="18" charset="0"/>
                        </a:rPr>
                        <a:t>nghiệp</a:t>
                      </a:r>
                      <a:endParaRPr lang="vi-VN" sz="1800" kern="1200" baseline="0" dirty="0">
                        <a:solidFill>
                          <a:srgbClr val="FF0000"/>
                        </a:solidFill>
                        <a:effectLst/>
                        <a:latin typeface="Times New Roman" pitchFamily="18" charset="0"/>
                        <a:ea typeface="Calibri" panose="020F0502020204030204" pitchFamily="34" charset="0"/>
                        <a:cs typeface="Times New Roman" pitchFamily="18" charset="0"/>
                      </a:endParaRPr>
                    </a:p>
                  </a:txBody>
                  <a:tcPr marL="48101" marR="48101" marT="7144" marB="0" anchor="ctr"/>
                </a:tc>
                <a:tc>
                  <a:txBody>
                    <a:bodyPr/>
                    <a:lstStyle/>
                    <a:p>
                      <a:pPr marL="93663" indent="-1588"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Trực</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quan</a:t>
                      </a:r>
                      <a:endParaRPr lang="en-US" sz="1800" dirty="0">
                        <a:solidFill>
                          <a:srgbClr val="0000FF"/>
                        </a:solidFill>
                        <a:effectLst/>
                        <a:latin typeface="Times New Roman" pitchFamily="18" charset="0"/>
                        <a:cs typeface="Times New Roman" pitchFamily="18" charset="0"/>
                      </a:endParaRPr>
                    </a:p>
                    <a:p>
                      <a:pPr marL="93663" indent="-1588"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Khăn</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trải</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bàn</a:t>
                      </a:r>
                      <a:r>
                        <a:rPr lang="en-US" sz="1800" dirty="0">
                          <a:solidFill>
                            <a:srgbClr val="0000FF"/>
                          </a:solidFill>
                          <a:effectLst/>
                          <a:latin typeface="Times New Roman" pitchFamily="18" charset="0"/>
                          <a:cs typeface="Times New Roman" pitchFamily="18" charset="0"/>
                        </a:rPr>
                        <a:t>/</a:t>
                      </a:r>
                      <a:r>
                        <a:rPr lang="en-US" sz="1800" dirty="0" err="1">
                          <a:solidFill>
                            <a:srgbClr val="0000FF"/>
                          </a:solidFill>
                          <a:effectLst/>
                          <a:latin typeface="Times New Roman" pitchFamily="18" charset="0"/>
                          <a:cs typeface="Times New Roman" pitchFamily="18" charset="0"/>
                        </a:rPr>
                        <a:t>thảo</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luận</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nhóm</a:t>
                      </a:r>
                      <a:endParaRPr lang="vi-VN" sz="1800" dirty="0">
                        <a:solidFill>
                          <a:srgbClr val="0000FF"/>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635" indent="-1905"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Hỏi</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đáp</a:t>
                      </a:r>
                      <a:endParaRPr lang="en-US" sz="1800" dirty="0">
                        <a:solidFill>
                          <a:srgbClr val="0000FF"/>
                        </a:solidFill>
                        <a:effectLst/>
                        <a:latin typeface="Times New Roman" pitchFamily="18" charset="0"/>
                        <a:cs typeface="Times New Roman" pitchFamily="18" charset="0"/>
                      </a:endParaRPr>
                    </a:p>
                    <a:p>
                      <a:pPr marL="635" indent="-1905"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Bảng</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kiểm</a:t>
                      </a:r>
                      <a:endParaRPr lang="vi-VN" sz="1800" dirty="0">
                        <a:solidFill>
                          <a:srgbClr val="0000FF"/>
                        </a:solidFill>
                        <a:effectLst/>
                        <a:latin typeface="Times New Roman" pitchFamily="18" charset="0"/>
                        <a:ea typeface="Calibri" panose="020F0502020204030204" pitchFamily="34" charset="0"/>
                        <a:cs typeface="Times New Roman" pitchFamily="18" charset="0"/>
                      </a:endParaRPr>
                    </a:p>
                  </a:txBody>
                  <a:tcPr marL="48101" marR="48101" marT="7144" marB="0" anchor="ctr"/>
                </a:tc>
                <a:tc>
                  <a:txBody>
                    <a:bodyPr/>
                    <a:lstStyle/>
                    <a:p>
                      <a:pPr marL="184150" indent="-1588"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Powerpoint</a:t>
                      </a:r>
                      <a:endParaRPr lang="en-US" sz="1800" dirty="0">
                        <a:solidFill>
                          <a:srgbClr val="0000FF"/>
                        </a:solidFill>
                        <a:effectLst/>
                        <a:latin typeface="Times New Roman" pitchFamily="18" charset="0"/>
                        <a:cs typeface="Times New Roman" pitchFamily="18" charset="0"/>
                      </a:endParaRPr>
                    </a:p>
                    <a:p>
                      <a:pPr marL="184150" indent="-1588"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Máy</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tính</a:t>
                      </a:r>
                      <a:endParaRPr lang="vi-VN" sz="1800" dirty="0">
                        <a:solidFill>
                          <a:srgbClr val="0000FF"/>
                        </a:solidFill>
                        <a:effectLst/>
                        <a:latin typeface="Times New Roman" pitchFamily="18" charset="0"/>
                        <a:cs typeface="Times New Roman" pitchFamily="18" charset="0"/>
                      </a:endParaRPr>
                    </a:p>
                    <a:p>
                      <a:pPr marL="184150" indent="-1588" algn="l">
                        <a:lnSpc>
                          <a:spcPct val="120000"/>
                        </a:lnSpc>
                        <a:spcBef>
                          <a:spcPts val="600"/>
                        </a:spcBef>
                        <a:spcAft>
                          <a:spcPts val="600"/>
                        </a:spcAft>
                      </a:pPr>
                      <a:r>
                        <a:rPr lang="vi-VN" sz="1800" dirty="0">
                          <a:solidFill>
                            <a:srgbClr val="0000FF"/>
                          </a:solidFill>
                          <a:effectLst/>
                          <a:latin typeface="Times New Roman" pitchFamily="18" charset="0"/>
                          <a:cs typeface="Times New Roman" pitchFamily="18" charset="0"/>
                        </a:rPr>
                        <a:t>- Form</a:t>
                      </a:r>
                      <a:endParaRPr lang="en-US" sz="1800" dirty="0">
                        <a:solidFill>
                          <a:srgbClr val="0000FF"/>
                        </a:solidFill>
                        <a:effectLst/>
                        <a:latin typeface="Times New Roman" pitchFamily="18" charset="0"/>
                        <a:cs typeface="Times New Roman" pitchFamily="18" charset="0"/>
                      </a:endParaRPr>
                    </a:p>
                    <a:p>
                      <a:pPr marL="184150" indent="-1588"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 Paint, cut tool</a:t>
                      </a:r>
                      <a:endParaRPr lang="vi-VN" sz="1800" dirty="0">
                        <a:solidFill>
                          <a:srgbClr val="0000FF"/>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339799961"/>
                  </a:ext>
                </a:extLst>
              </a:tr>
            </a:tbl>
          </a:graphicData>
        </a:graphic>
      </p:graphicFrame>
    </p:spTree>
    <p:extLst>
      <p:ext uri="{BB962C8B-B14F-4D97-AF65-F5344CB8AC3E}">
        <p14:creationId xmlns:p14="http://schemas.microsoft.com/office/powerpoint/2010/main" val="1545106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ACF0F219-069C-FBD0-7391-6A59888279DE}"/>
              </a:ext>
            </a:extLst>
          </p:cNvPr>
          <p:cNvGraphicFramePr>
            <a:graphicFrameLocks noGrp="1"/>
          </p:cNvGraphicFramePr>
          <p:nvPr>
            <p:extLst>
              <p:ext uri="{D42A27DB-BD31-4B8C-83A1-F6EECF244321}">
                <p14:modId xmlns:p14="http://schemas.microsoft.com/office/powerpoint/2010/main" val="851684055"/>
              </p:ext>
            </p:extLst>
          </p:nvPr>
        </p:nvGraphicFramePr>
        <p:xfrm>
          <a:off x="531494" y="394335"/>
          <a:ext cx="8346757" cy="4200525"/>
        </p:xfrm>
        <a:graphic>
          <a:graphicData uri="http://schemas.openxmlformats.org/drawingml/2006/table">
            <a:tbl>
              <a:tblPr firstRow="1" firstCol="1" bandRow="1">
                <a:tableStyleId>{073A0DAA-6AF3-43AB-8588-CEC1D06C72B9}</a:tableStyleId>
              </a:tblPr>
              <a:tblGrid>
                <a:gridCol w="644544">
                  <a:extLst>
                    <a:ext uri="{9D8B030D-6E8A-4147-A177-3AD203B41FA5}">
                      <a16:colId xmlns:a16="http://schemas.microsoft.com/office/drawing/2014/main" val="285377744"/>
                    </a:ext>
                  </a:extLst>
                </a:gridCol>
                <a:gridCol w="2338688">
                  <a:extLst>
                    <a:ext uri="{9D8B030D-6E8A-4147-A177-3AD203B41FA5}">
                      <a16:colId xmlns:a16="http://schemas.microsoft.com/office/drawing/2014/main" val="3150290326"/>
                    </a:ext>
                  </a:extLst>
                </a:gridCol>
                <a:gridCol w="1763126">
                  <a:extLst>
                    <a:ext uri="{9D8B030D-6E8A-4147-A177-3AD203B41FA5}">
                      <a16:colId xmlns:a16="http://schemas.microsoft.com/office/drawing/2014/main" val="956436809"/>
                    </a:ext>
                  </a:extLst>
                </a:gridCol>
                <a:gridCol w="1886539">
                  <a:extLst>
                    <a:ext uri="{9D8B030D-6E8A-4147-A177-3AD203B41FA5}">
                      <a16:colId xmlns:a16="http://schemas.microsoft.com/office/drawing/2014/main" val="2574247836"/>
                    </a:ext>
                  </a:extLst>
                </a:gridCol>
                <a:gridCol w="1713860">
                  <a:extLst>
                    <a:ext uri="{9D8B030D-6E8A-4147-A177-3AD203B41FA5}">
                      <a16:colId xmlns:a16="http://schemas.microsoft.com/office/drawing/2014/main" val="3540541078"/>
                    </a:ext>
                  </a:extLst>
                </a:gridCol>
              </a:tblGrid>
              <a:tr h="722709">
                <a:tc>
                  <a:txBody>
                    <a:bodyPr/>
                    <a:lstStyle/>
                    <a:p>
                      <a:pPr marL="635" indent="-1905" algn="ctr">
                        <a:lnSpc>
                          <a:spcPct val="120000"/>
                        </a:lnSpc>
                        <a:spcBef>
                          <a:spcPts val="600"/>
                        </a:spcBef>
                        <a:spcAft>
                          <a:spcPts val="600"/>
                        </a:spcAft>
                      </a:pPr>
                      <a:r>
                        <a:rPr lang="vi-VN" sz="1500" b="1" dirty="0">
                          <a:effectLst/>
                          <a:latin typeface="Times New Roman" pitchFamily="18" charset="0"/>
                          <a:cs typeface="Times New Roman" pitchFamily="18" charset="0"/>
                        </a:rPr>
                        <a:t>Tiết</a:t>
                      </a: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101" marR="48101" marT="7144" marB="0" anchor="ctr"/>
                </a:tc>
                <a:tc>
                  <a:txBody>
                    <a:bodyPr/>
                    <a:lstStyle/>
                    <a:p>
                      <a:pPr marL="635" indent="-1905" algn="ctr">
                        <a:lnSpc>
                          <a:spcPct val="120000"/>
                        </a:lnSpc>
                        <a:spcBef>
                          <a:spcPts val="600"/>
                        </a:spcBef>
                        <a:spcAft>
                          <a:spcPts val="600"/>
                        </a:spcAft>
                      </a:pPr>
                      <a:r>
                        <a:rPr lang="vi-VN" sz="1500" b="1">
                          <a:effectLst/>
                          <a:latin typeface="Times New Roman" pitchFamily="18" charset="0"/>
                          <a:cs typeface="Times New Roman" pitchFamily="18" charset="0"/>
                        </a:rPr>
                        <a:t>Hoạt động</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101" marR="48101" marT="7144" marB="0" anchor="ctr"/>
                </a:tc>
                <a:tc>
                  <a:txBody>
                    <a:bodyPr/>
                    <a:lstStyle/>
                    <a:p>
                      <a:pPr marL="635" indent="-1905" algn="ctr">
                        <a:lnSpc>
                          <a:spcPct val="120000"/>
                        </a:lnSpc>
                        <a:spcBef>
                          <a:spcPts val="600"/>
                        </a:spcBef>
                        <a:spcAft>
                          <a:spcPts val="600"/>
                        </a:spcAft>
                      </a:pPr>
                      <a:r>
                        <a:rPr lang="vi-VN" sz="1500" b="1">
                          <a:effectLst/>
                          <a:latin typeface="Times New Roman" pitchFamily="18" charset="0"/>
                          <a:cs typeface="Times New Roman" pitchFamily="18" charset="0"/>
                        </a:rPr>
                        <a:t>Phương pháp và kỹ thuật dạy học</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35" indent="-1905" algn="ctr">
                        <a:lnSpc>
                          <a:spcPct val="120000"/>
                        </a:lnSpc>
                        <a:spcBef>
                          <a:spcPts val="600"/>
                        </a:spcBef>
                        <a:spcAft>
                          <a:spcPts val="600"/>
                        </a:spcAft>
                      </a:pPr>
                      <a:r>
                        <a:rPr lang="vi-VN" sz="1500" b="1">
                          <a:effectLst/>
                          <a:latin typeface="Times New Roman" pitchFamily="18" charset="0"/>
                          <a:cs typeface="Times New Roman" pitchFamily="18" charset="0"/>
                        </a:rPr>
                        <a:t>Phương pháp và công cụ đánh giá</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101" marR="48101" marT="7144" marB="0" anchor="ctr"/>
                </a:tc>
                <a:tc>
                  <a:txBody>
                    <a:bodyPr/>
                    <a:lstStyle/>
                    <a:p>
                      <a:pPr marL="635" indent="-1905" algn="ctr">
                        <a:lnSpc>
                          <a:spcPct val="120000"/>
                        </a:lnSpc>
                        <a:spcBef>
                          <a:spcPts val="600"/>
                        </a:spcBef>
                        <a:spcAft>
                          <a:spcPts val="600"/>
                        </a:spcAft>
                      </a:pPr>
                      <a:r>
                        <a:rPr lang="en-US" sz="1500" b="1">
                          <a:effectLst/>
                          <a:latin typeface="Times New Roman" pitchFamily="18" charset="0"/>
                          <a:cs typeface="Times New Roman" pitchFamily="18" charset="0"/>
                        </a:rPr>
                        <a:t>Phương án ứng dụng CNTT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08171094"/>
                  </a:ext>
                </a:extLst>
              </a:tr>
              <a:tr h="3477816">
                <a:tc>
                  <a:txBody>
                    <a:bodyPr/>
                    <a:lstStyle/>
                    <a:p>
                      <a:pPr marL="635" indent="-1905" algn="ctr">
                        <a:lnSpc>
                          <a:spcPct val="120000"/>
                        </a:lnSpc>
                        <a:spcBef>
                          <a:spcPts val="600"/>
                        </a:spcBef>
                        <a:spcAft>
                          <a:spcPts val="600"/>
                        </a:spcAft>
                      </a:pPr>
                      <a:r>
                        <a:rPr lang="vi-VN" sz="1800">
                          <a:effectLst/>
                          <a:latin typeface="Times New Roman" pitchFamily="18" charset="0"/>
                          <a:cs typeface="Times New Roman" pitchFamily="18" charset="0"/>
                        </a:rPr>
                        <a:t>2</a:t>
                      </a:r>
                      <a:endParaRPr lang="vi-VN" sz="1800">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635" marR="0" lvl="0" indent="-1905" algn="l" defTabSz="914400" rtl="0" eaLnBrk="1" fontAlgn="auto" latinLnBrk="0" hangingPunct="1">
                        <a:lnSpc>
                          <a:spcPct val="120000"/>
                        </a:lnSpc>
                        <a:spcBef>
                          <a:spcPts val="600"/>
                        </a:spcBef>
                        <a:spcAft>
                          <a:spcPts val="600"/>
                        </a:spcAft>
                        <a:buClrTx/>
                        <a:buSzTx/>
                        <a:buFontTx/>
                        <a:buNone/>
                        <a:tabLst/>
                        <a:defRPr/>
                      </a:pPr>
                      <a:r>
                        <a:rPr lang="en-US" sz="1800" dirty="0">
                          <a:solidFill>
                            <a:srgbClr val="0000FF"/>
                          </a:solidFill>
                          <a:effectLst/>
                          <a:latin typeface="Times New Roman" pitchFamily="18" charset="0"/>
                          <a:cs typeface="Times New Roman" pitchFamily="18" charset="0"/>
                        </a:rPr>
                        <a:t>2</a:t>
                      </a:r>
                      <a:r>
                        <a:rPr lang="en-US" sz="1800" kern="1200" baseline="0" dirty="0">
                          <a:solidFill>
                            <a:srgbClr val="0000FF"/>
                          </a:solidFill>
                          <a:effectLst/>
                          <a:latin typeface="Times New Roman" pitchFamily="18" charset="0"/>
                          <a:cs typeface="Times New Roman" pitchFamily="18" charset="0"/>
                        </a:rPr>
                        <a:t>: </a:t>
                      </a:r>
                      <a:r>
                        <a:rPr lang="en-US" sz="1800" kern="1200" baseline="0" dirty="0" err="1">
                          <a:solidFill>
                            <a:srgbClr val="0000FF"/>
                          </a:solidFill>
                          <a:effectLst/>
                          <a:latin typeface="Times New Roman" pitchFamily="18" charset="0"/>
                          <a:cs typeface="Times New Roman" pitchFamily="18" charset="0"/>
                        </a:rPr>
                        <a:t>Hình</a:t>
                      </a:r>
                      <a:r>
                        <a:rPr lang="en-US" sz="1800" kern="1200" baseline="0" dirty="0">
                          <a:solidFill>
                            <a:srgbClr val="0000FF"/>
                          </a:solidFill>
                          <a:effectLst/>
                          <a:latin typeface="Times New Roman" pitchFamily="18" charset="0"/>
                          <a:cs typeface="Times New Roman" pitchFamily="18" charset="0"/>
                        </a:rPr>
                        <a:t> </a:t>
                      </a:r>
                      <a:r>
                        <a:rPr lang="en-US" sz="1800" kern="1200" baseline="0" dirty="0" err="1">
                          <a:solidFill>
                            <a:srgbClr val="0000FF"/>
                          </a:solidFill>
                          <a:effectLst/>
                          <a:latin typeface="Times New Roman" pitchFamily="18" charset="0"/>
                          <a:cs typeface="Times New Roman" pitchFamily="18" charset="0"/>
                        </a:rPr>
                        <a:t>thành</a:t>
                      </a:r>
                      <a:r>
                        <a:rPr lang="en-US" sz="1800" kern="1200" baseline="0" dirty="0">
                          <a:solidFill>
                            <a:srgbClr val="0000FF"/>
                          </a:solidFill>
                          <a:effectLst/>
                          <a:latin typeface="Times New Roman" pitchFamily="18" charset="0"/>
                          <a:cs typeface="Times New Roman" pitchFamily="18" charset="0"/>
                        </a:rPr>
                        <a:t> </a:t>
                      </a:r>
                      <a:r>
                        <a:rPr lang="en-US" sz="1800" kern="1200" baseline="0" dirty="0" err="1">
                          <a:solidFill>
                            <a:srgbClr val="0000FF"/>
                          </a:solidFill>
                          <a:effectLst/>
                          <a:latin typeface="Times New Roman" pitchFamily="18" charset="0"/>
                          <a:cs typeface="Times New Roman" pitchFamily="18" charset="0"/>
                        </a:rPr>
                        <a:t>kiến</a:t>
                      </a:r>
                      <a:r>
                        <a:rPr lang="en-US" sz="1800" kern="1200" baseline="0" dirty="0">
                          <a:solidFill>
                            <a:srgbClr val="0000FF"/>
                          </a:solidFill>
                          <a:effectLst/>
                          <a:latin typeface="Times New Roman" pitchFamily="18" charset="0"/>
                          <a:cs typeface="Times New Roman" pitchFamily="18" charset="0"/>
                        </a:rPr>
                        <a:t> </a:t>
                      </a:r>
                      <a:r>
                        <a:rPr lang="en-US" sz="1800" kern="1200" baseline="0" dirty="0" err="1">
                          <a:solidFill>
                            <a:srgbClr val="0000FF"/>
                          </a:solidFill>
                          <a:effectLst/>
                          <a:latin typeface="Times New Roman" pitchFamily="18" charset="0"/>
                          <a:cs typeface="Times New Roman" pitchFamily="18" charset="0"/>
                        </a:rPr>
                        <a:t>thức</a:t>
                      </a:r>
                      <a:r>
                        <a:rPr lang="en-US" sz="1800" kern="1200" baseline="0" dirty="0">
                          <a:solidFill>
                            <a:srgbClr val="0000FF"/>
                          </a:solidFill>
                          <a:effectLst/>
                          <a:latin typeface="Times New Roman" pitchFamily="18" charset="0"/>
                          <a:cs typeface="Times New Roman" pitchFamily="18" charset="0"/>
                        </a:rPr>
                        <a:t> </a:t>
                      </a:r>
                      <a:r>
                        <a:rPr lang="en-US" sz="1800" kern="1200" baseline="0" dirty="0" err="1">
                          <a:solidFill>
                            <a:srgbClr val="0000FF"/>
                          </a:solidFill>
                          <a:effectLst/>
                          <a:latin typeface="Times New Roman" pitchFamily="18" charset="0"/>
                          <a:cs typeface="Times New Roman" pitchFamily="18" charset="0"/>
                        </a:rPr>
                        <a:t>mới</a:t>
                      </a:r>
                      <a:r>
                        <a:rPr lang="en-US" sz="1800" kern="1200" baseline="0" dirty="0">
                          <a:solidFill>
                            <a:srgbClr val="0000FF"/>
                          </a:solidFill>
                          <a:effectLst/>
                          <a:latin typeface="Times New Roman" pitchFamily="18" charset="0"/>
                          <a:cs typeface="Times New Roman" pitchFamily="18" charset="0"/>
                        </a:rPr>
                        <a:t>:  (45’) </a:t>
                      </a:r>
                      <a:endParaRPr lang="vi-VN" sz="1800" kern="1200" baseline="0" dirty="0">
                        <a:solidFill>
                          <a:srgbClr val="0000FF"/>
                        </a:solidFill>
                        <a:effectLst/>
                        <a:latin typeface="Times New Roman" pitchFamily="18" charset="0"/>
                        <a:cs typeface="Times New Roman" pitchFamily="18" charset="0"/>
                      </a:endParaRPr>
                    </a:p>
                    <a:p>
                      <a:pPr marL="635" marR="0" lvl="0" indent="-1905" algn="l" defTabSz="914400" rtl="0" eaLnBrk="1" fontAlgn="auto" latinLnBrk="0" hangingPunct="1">
                        <a:lnSpc>
                          <a:spcPct val="120000"/>
                        </a:lnSpc>
                        <a:spcBef>
                          <a:spcPts val="600"/>
                        </a:spcBef>
                        <a:spcAft>
                          <a:spcPts val="600"/>
                        </a:spcAft>
                        <a:buClrTx/>
                        <a:buSzTx/>
                        <a:buFontTx/>
                        <a:buNone/>
                        <a:tabLst/>
                        <a:defRPr/>
                      </a:pPr>
                      <a:r>
                        <a:rPr lang="en-US" sz="1800" kern="1200" baseline="0" dirty="0" err="1">
                          <a:solidFill>
                            <a:srgbClr val="FF0000"/>
                          </a:solidFill>
                          <a:effectLst/>
                          <a:latin typeface="Times New Roman" pitchFamily="18" charset="0"/>
                          <a:ea typeface="Calibri" panose="020F0502020204030204" pitchFamily="34" charset="0"/>
                          <a:cs typeface="Times New Roman" pitchFamily="18" charset="0"/>
                        </a:rPr>
                        <a:t>Thực</a:t>
                      </a:r>
                      <a:r>
                        <a:rPr lang="en-US" sz="1800" kern="1200" baseline="0" dirty="0">
                          <a:solidFill>
                            <a:srgbClr val="FF0000"/>
                          </a:solidFill>
                          <a:effectLst/>
                          <a:latin typeface="Times New Roman" pitchFamily="18" charset="0"/>
                          <a:ea typeface="Calibri" panose="020F0502020204030204" pitchFamily="34" charset="0"/>
                          <a:cs typeface="Times New Roman" pitchFamily="18" charset="0"/>
                        </a:rPr>
                        <a:t> </a:t>
                      </a:r>
                      <a:r>
                        <a:rPr lang="en-US" sz="1800" kern="1200" baseline="0" dirty="0" err="1">
                          <a:solidFill>
                            <a:srgbClr val="FF0000"/>
                          </a:solidFill>
                          <a:effectLst/>
                          <a:latin typeface="Times New Roman" pitchFamily="18" charset="0"/>
                          <a:ea typeface="Calibri" panose="020F0502020204030204" pitchFamily="34" charset="0"/>
                          <a:cs typeface="Times New Roman" pitchFamily="18" charset="0"/>
                        </a:rPr>
                        <a:t>hiệnkế</a:t>
                      </a:r>
                      <a:r>
                        <a:rPr lang="en-US" sz="1800" kern="1200" baseline="0" dirty="0">
                          <a:solidFill>
                            <a:srgbClr val="FF0000"/>
                          </a:solidFill>
                          <a:effectLst/>
                          <a:latin typeface="Times New Roman" pitchFamily="18" charset="0"/>
                          <a:ea typeface="Calibri" panose="020F0502020204030204" pitchFamily="34" charset="0"/>
                          <a:cs typeface="Times New Roman" pitchFamily="18" charset="0"/>
                        </a:rPr>
                        <a:t> </a:t>
                      </a:r>
                      <a:r>
                        <a:rPr lang="en-US" sz="1800" kern="1200" baseline="0" dirty="0" err="1">
                          <a:solidFill>
                            <a:srgbClr val="FF0000"/>
                          </a:solidFill>
                          <a:effectLst/>
                          <a:latin typeface="Times New Roman" pitchFamily="18" charset="0"/>
                          <a:ea typeface="Calibri" panose="020F0502020204030204" pitchFamily="34" charset="0"/>
                          <a:cs typeface="Times New Roman" pitchFamily="18" charset="0"/>
                        </a:rPr>
                        <a:t>hoạch</a:t>
                      </a:r>
                      <a:r>
                        <a:rPr lang="en-US" sz="1800" kern="1200" baseline="0" dirty="0">
                          <a:solidFill>
                            <a:srgbClr val="FF0000"/>
                          </a:solidFill>
                          <a:effectLst/>
                          <a:latin typeface="Times New Roman" pitchFamily="18" charset="0"/>
                          <a:ea typeface="Calibri" panose="020F0502020204030204" pitchFamily="34" charset="0"/>
                          <a:cs typeface="Times New Roman" pitchFamily="18" charset="0"/>
                        </a:rPr>
                        <a:t> </a:t>
                      </a:r>
                      <a:r>
                        <a:rPr lang="en-US" sz="1800" kern="1200" baseline="0" dirty="0" err="1">
                          <a:solidFill>
                            <a:srgbClr val="FF0000"/>
                          </a:solidFill>
                          <a:effectLst/>
                          <a:latin typeface="Times New Roman" pitchFamily="18" charset="0"/>
                          <a:ea typeface="Calibri" panose="020F0502020204030204" pitchFamily="34" charset="0"/>
                          <a:cs typeface="Times New Roman" pitchFamily="18" charset="0"/>
                        </a:rPr>
                        <a:t>khảo</a:t>
                      </a:r>
                      <a:r>
                        <a:rPr lang="en-US" sz="1800" kern="1200" baseline="0" dirty="0">
                          <a:solidFill>
                            <a:srgbClr val="FF0000"/>
                          </a:solidFill>
                          <a:effectLst/>
                          <a:latin typeface="Times New Roman" pitchFamily="18" charset="0"/>
                          <a:ea typeface="Calibri" panose="020F0502020204030204" pitchFamily="34" charset="0"/>
                          <a:cs typeface="Times New Roman" pitchFamily="18" charset="0"/>
                        </a:rPr>
                        <a:t> </a:t>
                      </a:r>
                      <a:r>
                        <a:rPr lang="en-US" sz="1800" kern="1200" baseline="0" dirty="0" err="1">
                          <a:solidFill>
                            <a:srgbClr val="FF0000"/>
                          </a:solidFill>
                          <a:effectLst/>
                          <a:latin typeface="Times New Roman" pitchFamily="18" charset="0"/>
                          <a:ea typeface="Calibri" panose="020F0502020204030204" pitchFamily="34" charset="0"/>
                          <a:cs typeface="Times New Roman" pitchFamily="18" charset="0"/>
                        </a:rPr>
                        <a:t>dát</a:t>
                      </a:r>
                      <a:r>
                        <a:rPr lang="en-US" sz="1800" kern="1200" baseline="0" dirty="0">
                          <a:solidFill>
                            <a:srgbClr val="FF0000"/>
                          </a:solidFill>
                          <a:effectLst/>
                          <a:latin typeface="Times New Roman" pitchFamily="18" charset="0"/>
                          <a:ea typeface="Calibri" panose="020F0502020204030204" pitchFamily="34" charset="0"/>
                          <a:cs typeface="Times New Roman" pitchFamily="18" charset="0"/>
                        </a:rPr>
                        <a:t> </a:t>
                      </a:r>
                      <a:r>
                        <a:rPr lang="en-US" sz="1800" kern="1200" baseline="0" dirty="0" err="1">
                          <a:solidFill>
                            <a:srgbClr val="FF0000"/>
                          </a:solidFill>
                          <a:effectLst/>
                          <a:latin typeface="Times New Roman" pitchFamily="18" charset="0"/>
                          <a:ea typeface="Calibri" panose="020F0502020204030204" pitchFamily="34" charset="0"/>
                          <a:cs typeface="Times New Roman" pitchFamily="18" charset="0"/>
                        </a:rPr>
                        <a:t>hứng</a:t>
                      </a:r>
                      <a:r>
                        <a:rPr lang="en-US" sz="1800" kern="1200" baseline="0" dirty="0">
                          <a:solidFill>
                            <a:srgbClr val="FF0000"/>
                          </a:solidFill>
                          <a:effectLst/>
                          <a:latin typeface="Times New Roman" pitchFamily="18" charset="0"/>
                          <a:ea typeface="Calibri" panose="020F0502020204030204" pitchFamily="34" charset="0"/>
                          <a:cs typeface="Times New Roman" pitchFamily="18" charset="0"/>
                        </a:rPr>
                        <a:t> </a:t>
                      </a:r>
                      <a:r>
                        <a:rPr lang="en-US" sz="1800" kern="1200" baseline="0" dirty="0" err="1">
                          <a:solidFill>
                            <a:srgbClr val="FF0000"/>
                          </a:solidFill>
                          <a:effectLst/>
                          <a:latin typeface="Times New Roman" pitchFamily="18" charset="0"/>
                          <a:ea typeface="Calibri" panose="020F0502020204030204" pitchFamily="34" charset="0"/>
                          <a:cs typeface="Times New Roman" pitchFamily="18" charset="0"/>
                        </a:rPr>
                        <a:t>thú</a:t>
                      </a:r>
                      <a:r>
                        <a:rPr lang="en-US" sz="1800" kern="1200" baseline="0" dirty="0">
                          <a:solidFill>
                            <a:srgbClr val="FF0000"/>
                          </a:solidFill>
                          <a:effectLst/>
                          <a:latin typeface="Times New Roman" pitchFamily="18" charset="0"/>
                          <a:ea typeface="Calibri" panose="020F0502020204030204" pitchFamily="34" charset="0"/>
                          <a:cs typeface="Times New Roman" pitchFamily="18" charset="0"/>
                        </a:rPr>
                        <a:t> </a:t>
                      </a:r>
                      <a:r>
                        <a:rPr lang="en-US" sz="1800" kern="1200" baseline="0" dirty="0" err="1">
                          <a:solidFill>
                            <a:srgbClr val="FF0000"/>
                          </a:solidFill>
                          <a:effectLst/>
                          <a:latin typeface="Times New Roman" pitchFamily="18" charset="0"/>
                          <a:ea typeface="Calibri" panose="020F0502020204030204" pitchFamily="34" charset="0"/>
                          <a:cs typeface="Times New Roman" pitchFamily="18" charset="0"/>
                        </a:rPr>
                        <a:t>nghề</a:t>
                      </a:r>
                      <a:r>
                        <a:rPr lang="en-US" sz="1800" kern="1200" baseline="0" dirty="0">
                          <a:solidFill>
                            <a:srgbClr val="FF0000"/>
                          </a:solidFill>
                          <a:effectLst/>
                          <a:latin typeface="Times New Roman" pitchFamily="18" charset="0"/>
                          <a:ea typeface="Calibri" panose="020F0502020204030204" pitchFamily="34" charset="0"/>
                          <a:cs typeface="Times New Roman" pitchFamily="18" charset="0"/>
                        </a:rPr>
                        <a:t> </a:t>
                      </a:r>
                      <a:r>
                        <a:rPr lang="en-US" sz="1800" kern="1200" baseline="0" dirty="0" err="1">
                          <a:solidFill>
                            <a:srgbClr val="FF0000"/>
                          </a:solidFill>
                          <a:effectLst/>
                          <a:latin typeface="Times New Roman" pitchFamily="18" charset="0"/>
                          <a:ea typeface="Calibri" panose="020F0502020204030204" pitchFamily="34" charset="0"/>
                          <a:cs typeface="Times New Roman" pitchFamily="18" charset="0"/>
                        </a:rPr>
                        <a:t>nghiệp</a:t>
                      </a:r>
                      <a:r>
                        <a:rPr lang="en-US" sz="1800" kern="1200" baseline="0" dirty="0">
                          <a:solidFill>
                            <a:srgbClr val="FF0000"/>
                          </a:solidFill>
                          <a:effectLst/>
                          <a:latin typeface="Times New Roman" pitchFamily="18" charset="0"/>
                          <a:ea typeface="Calibri" panose="020F0502020204030204" pitchFamily="34" charset="0"/>
                          <a:cs typeface="Times New Roman" pitchFamily="18" charset="0"/>
                        </a:rPr>
                        <a:t> </a:t>
                      </a:r>
                      <a:r>
                        <a:rPr lang="en-US" sz="1800" kern="1200" baseline="0" dirty="0" err="1">
                          <a:solidFill>
                            <a:srgbClr val="FF0000"/>
                          </a:solidFill>
                          <a:effectLst/>
                          <a:latin typeface="Times New Roman" pitchFamily="18" charset="0"/>
                          <a:ea typeface="Calibri" panose="020F0502020204030204" pitchFamily="34" charset="0"/>
                          <a:cs typeface="Times New Roman" pitchFamily="18" charset="0"/>
                        </a:rPr>
                        <a:t>của</a:t>
                      </a:r>
                      <a:r>
                        <a:rPr lang="en-US" sz="1800" kern="1200" baseline="0" dirty="0">
                          <a:solidFill>
                            <a:srgbClr val="FF0000"/>
                          </a:solidFill>
                          <a:effectLst/>
                          <a:latin typeface="Times New Roman" pitchFamily="18" charset="0"/>
                          <a:ea typeface="Calibri" panose="020F0502020204030204" pitchFamily="34" charset="0"/>
                          <a:cs typeface="Times New Roman" pitchFamily="18" charset="0"/>
                        </a:rPr>
                        <a:t> </a:t>
                      </a:r>
                      <a:r>
                        <a:rPr lang="en-US" sz="1800" kern="1200" baseline="0" dirty="0" err="1">
                          <a:solidFill>
                            <a:srgbClr val="FF0000"/>
                          </a:solidFill>
                          <a:effectLst/>
                          <a:latin typeface="Times New Roman" pitchFamily="18" charset="0"/>
                          <a:ea typeface="Calibri" panose="020F0502020204030204" pitchFamily="34" charset="0"/>
                          <a:cs typeface="Times New Roman" pitchFamily="18" charset="0"/>
                        </a:rPr>
                        <a:t>học</a:t>
                      </a:r>
                      <a:r>
                        <a:rPr lang="en-US" sz="1800" kern="1200" baseline="0" dirty="0">
                          <a:solidFill>
                            <a:srgbClr val="FF0000"/>
                          </a:solidFill>
                          <a:effectLst/>
                          <a:latin typeface="Times New Roman" pitchFamily="18" charset="0"/>
                          <a:ea typeface="Calibri" panose="020F0502020204030204" pitchFamily="34" charset="0"/>
                          <a:cs typeface="Times New Roman" pitchFamily="18" charset="0"/>
                        </a:rPr>
                        <a:t> </a:t>
                      </a:r>
                      <a:r>
                        <a:rPr lang="en-US" sz="1800" kern="1200" baseline="0" dirty="0" err="1">
                          <a:solidFill>
                            <a:srgbClr val="FF0000"/>
                          </a:solidFill>
                          <a:effectLst/>
                          <a:latin typeface="Times New Roman" pitchFamily="18" charset="0"/>
                          <a:ea typeface="Calibri" panose="020F0502020204030204" pitchFamily="34" charset="0"/>
                          <a:cs typeface="Times New Roman" pitchFamily="18" charset="0"/>
                        </a:rPr>
                        <a:t>sinh</a:t>
                      </a:r>
                      <a:r>
                        <a:rPr lang="en-US" sz="1800" kern="1200" baseline="0" dirty="0">
                          <a:solidFill>
                            <a:srgbClr val="FF0000"/>
                          </a:solidFill>
                          <a:effectLst/>
                          <a:latin typeface="Times New Roman" pitchFamily="18" charset="0"/>
                          <a:ea typeface="Calibri" panose="020F0502020204030204" pitchFamily="34" charset="0"/>
                          <a:cs typeface="Times New Roman" pitchFamily="18" charset="0"/>
                        </a:rPr>
                        <a:t> </a:t>
                      </a:r>
                      <a:r>
                        <a:rPr lang="en-US" sz="1800" kern="1200" baseline="0" dirty="0" err="1">
                          <a:solidFill>
                            <a:srgbClr val="FF0000"/>
                          </a:solidFill>
                          <a:effectLst/>
                          <a:latin typeface="Times New Roman" pitchFamily="18" charset="0"/>
                          <a:ea typeface="Calibri" panose="020F0502020204030204" pitchFamily="34" charset="0"/>
                          <a:cs typeface="Times New Roman" pitchFamily="18" charset="0"/>
                        </a:rPr>
                        <a:t>trong</a:t>
                      </a:r>
                      <a:r>
                        <a:rPr lang="en-US" sz="1800" kern="1200" baseline="0" dirty="0">
                          <a:solidFill>
                            <a:srgbClr val="FF0000"/>
                          </a:solidFill>
                          <a:effectLst/>
                          <a:latin typeface="Times New Roman" pitchFamily="18" charset="0"/>
                          <a:ea typeface="Calibri" panose="020F0502020204030204" pitchFamily="34" charset="0"/>
                          <a:cs typeface="Times New Roman" pitchFamily="18" charset="0"/>
                        </a:rPr>
                        <a:t> </a:t>
                      </a:r>
                      <a:r>
                        <a:rPr lang="en-US" sz="1800" kern="1200" baseline="0" dirty="0" err="1">
                          <a:solidFill>
                            <a:srgbClr val="FF0000"/>
                          </a:solidFill>
                          <a:effectLst/>
                          <a:latin typeface="Times New Roman" pitchFamily="18" charset="0"/>
                          <a:ea typeface="Calibri" panose="020F0502020204030204" pitchFamily="34" charset="0"/>
                          <a:cs typeface="Times New Roman" pitchFamily="18" charset="0"/>
                        </a:rPr>
                        <a:t>trường</a:t>
                      </a:r>
                      <a:endParaRPr lang="vi-VN" sz="1800" dirty="0">
                        <a:solidFill>
                          <a:srgbClr val="FF0000"/>
                        </a:solidFill>
                        <a:effectLst/>
                        <a:latin typeface="Times New Roman" pitchFamily="18" charset="0"/>
                        <a:ea typeface="Calibri" panose="020F0502020204030204" pitchFamily="34" charset="0"/>
                        <a:cs typeface="Times New Roman" pitchFamily="18" charset="0"/>
                      </a:endParaRPr>
                    </a:p>
                  </a:txBody>
                  <a:tcPr marL="48101" marR="48101" marT="7144" marB="0" anchor="ctr"/>
                </a:tc>
                <a:tc>
                  <a:txBody>
                    <a:bodyPr/>
                    <a:lstStyle/>
                    <a:p>
                      <a:pPr marL="182563" indent="-1588"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Trực</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quan</a:t>
                      </a:r>
                      <a:r>
                        <a:rPr lang="en-US" sz="1800" dirty="0">
                          <a:solidFill>
                            <a:srgbClr val="0000FF"/>
                          </a:solidFill>
                          <a:effectLst/>
                          <a:latin typeface="Times New Roman" pitchFamily="18" charset="0"/>
                          <a:cs typeface="Times New Roman" pitchFamily="18" charset="0"/>
                        </a:rPr>
                        <a:t>/GQVĐ</a:t>
                      </a:r>
                    </a:p>
                    <a:p>
                      <a:pPr marL="182563" indent="-1588"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Phòng</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tranh</a:t>
                      </a:r>
                      <a:endParaRPr lang="en-US" sz="1800" dirty="0">
                        <a:solidFill>
                          <a:srgbClr val="0000FF"/>
                        </a:solidFill>
                        <a:effectLst/>
                        <a:latin typeface="Times New Roman" pitchFamily="18" charset="0"/>
                        <a:cs typeface="Times New Roman" pitchFamily="18" charset="0"/>
                      </a:endParaRPr>
                    </a:p>
                    <a:p>
                      <a:pPr marL="182563" indent="-1588"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Sơ</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đồ</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tư</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duy</a:t>
                      </a:r>
                      <a:endParaRPr lang="vi-VN" sz="1800" dirty="0">
                        <a:solidFill>
                          <a:srgbClr val="0000FF"/>
                        </a:solidFill>
                        <a:effectLst/>
                        <a:latin typeface="Times New Roman" pitchFamily="18" charset="0"/>
                        <a:cs typeface="Times New Roman" pitchFamily="18" charset="0"/>
                      </a:endParaRPr>
                    </a:p>
                    <a:p>
                      <a:pPr marL="182563" indent="-1588" algn="l">
                        <a:lnSpc>
                          <a:spcPct val="120000"/>
                        </a:lnSpc>
                        <a:spcBef>
                          <a:spcPts val="600"/>
                        </a:spcBef>
                        <a:spcAft>
                          <a:spcPts val="600"/>
                        </a:spcAft>
                      </a:pPr>
                      <a:r>
                        <a:rPr lang="vi-VN" sz="1800" dirty="0">
                          <a:solidFill>
                            <a:srgbClr val="0000FF"/>
                          </a:solidFill>
                          <a:effectLst/>
                          <a:latin typeface="Times New Roman" pitchFamily="18" charset="0"/>
                          <a:cs typeface="Times New Roman" pitchFamily="18" charset="0"/>
                        </a:rPr>
                        <a:t>- Tia chớp</a:t>
                      </a:r>
                      <a:endParaRPr lang="vi-VN" sz="1800" dirty="0">
                        <a:solidFill>
                          <a:srgbClr val="0000FF"/>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635" indent="-1905" algn="l">
                        <a:lnSpc>
                          <a:spcPct val="120000"/>
                        </a:lnSpc>
                        <a:spcBef>
                          <a:spcPts val="600"/>
                        </a:spcBef>
                        <a:spcAft>
                          <a:spcPts val="600"/>
                        </a:spcAft>
                      </a:pPr>
                      <a:r>
                        <a:rPr lang="en-US" sz="1800">
                          <a:solidFill>
                            <a:srgbClr val="0000FF"/>
                          </a:solidFill>
                          <a:effectLst/>
                          <a:latin typeface="Times New Roman" pitchFamily="18" charset="0"/>
                          <a:cs typeface="Times New Roman" pitchFamily="18" charset="0"/>
                        </a:rPr>
                        <a:t>- Quan sát sản phẩm học tập</a:t>
                      </a:r>
                    </a:p>
                    <a:p>
                      <a:pPr marL="635" indent="-1905" algn="l">
                        <a:lnSpc>
                          <a:spcPct val="120000"/>
                        </a:lnSpc>
                        <a:spcBef>
                          <a:spcPts val="600"/>
                        </a:spcBef>
                        <a:spcAft>
                          <a:spcPts val="600"/>
                        </a:spcAft>
                      </a:pPr>
                      <a:r>
                        <a:rPr lang="en-US" sz="1800">
                          <a:solidFill>
                            <a:srgbClr val="0000FF"/>
                          </a:solidFill>
                          <a:effectLst/>
                          <a:latin typeface="Times New Roman" pitchFamily="18" charset="0"/>
                          <a:cs typeface="Times New Roman" pitchFamily="18" charset="0"/>
                        </a:rPr>
                        <a:t>- Câu hỏi</a:t>
                      </a:r>
                      <a:endParaRPr lang="vi-VN" sz="1800">
                        <a:solidFill>
                          <a:srgbClr val="0000FF"/>
                        </a:solidFill>
                        <a:effectLst/>
                        <a:latin typeface="Times New Roman" pitchFamily="18" charset="0"/>
                        <a:ea typeface="Calibri" panose="020F0502020204030204" pitchFamily="34" charset="0"/>
                        <a:cs typeface="Times New Roman" pitchFamily="18" charset="0"/>
                      </a:endParaRPr>
                    </a:p>
                  </a:txBody>
                  <a:tcPr marL="48101" marR="48101" marT="7144" marB="0" anchor="ctr"/>
                </a:tc>
                <a:tc>
                  <a:txBody>
                    <a:bodyPr/>
                    <a:lstStyle/>
                    <a:p>
                      <a:pPr marL="184150" indent="-1588"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Powerpoint</a:t>
                      </a:r>
                      <a:endParaRPr lang="en-US" sz="1800" dirty="0">
                        <a:solidFill>
                          <a:srgbClr val="0000FF"/>
                        </a:solidFill>
                        <a:effectLst/>
                        <a:latin typeface="Times New Roman" pitchFamily="18" charset="0"/>
                        <a:cs typeface="Times New Roman" pitchFamily="18" charset="0"/>
                      </a:endParaRPr>
                    </a:p>
                    <a:p>
                      <a:pPr marL="184150" indent="-1588"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Máy</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tính</a:t>
                      </a:r>
                      <a:endParaRPr lang="en-US" sz="1800" dirty="0">
                        <a:solidFill>
                          <a:srgbClr val="0000FF"/>
                        </a:solidFill>
                        <a:effectLst/>
                        <a:latin typeface="Times New Roman" pitchFamily="18" charset="0"/>
                        <a:cs typeface="Times New Roman" pitchFamily="18" charset="0"/>
                      </a:endParaRPr>
                    </a:p>
                    <a:p>
                      <a:pPr marL="184150" indent="-1588" algn="l">
                        <a:lnSpc>
                          <a:spcPct val="120000"/>
                        </a:lnSpc>
                        <a:spcBef>
                          <a:spcPts val="600"/>
                        </a:spcBef>
                        <a:spcAft>
                          <a:spcPts val="600"/>
                        </a:spcAft>
                      </a:pPr>
                      <a:r>
                        <a:rPr lang="en-US" sz="1800" dirty="0">
                          <a:solidFill>
                            <a:srgbClr val="0000FF"/>
                          </a:solidFill>
                          <a:latin typeface="Times New Roman" pitchFamily="18" charset="0"/>
                          <a:cs typeface="Times New Roman" pitchFamily="18" charset="0"/>
                        </a:rPr>
                        <a:t>- </a:t>
                      </a:r>
                      <a:r>
                        <a:rPr lang="en-US" sz="1800" dirty="0" err="1">
                          <a:solidFill>
                            <a:srgbClr val="0000FF"/>
                          </a:solidFill>
                          <a:latin typeface="Times New Roman" pitchFamily="18" charset="0"/>
                          <a:cs typeface="Times New Roman" pitchFamily="18" charset="0"/>
                        </a:rPr>
                        <a:t>Minmapd</a:t>
                      </a:r>
                      <a:endParaRPr lang="vi-VN" sz="1800" dirty="0">
                        <a:solidFill>
                          <a:srgbClr val="0000FF"/>
                        </a:solidFill>
                        <a:latin typeface="Times New Roman" pitchFamily="18" charset="0"/>
                        <a:cs typeface="Times New Roman" pitchFamily="18" charset="0"/>
                      </a:endParaRPr>
                    </a:p>
                    <a:p>
                      <a:pPr marL="184150" indent="-1588" algn="l">
                        <a:lnSpc>
                          <a:spcPct val="120000"/>
                        </a:lnSpc>
                        <a:spcBef>
                          <a:spcPts val="600"/>
                        </a:spcBef>
                        <a:spcAft>
                          <a:spcPts val="600"/>
                        </a:spcAft>
                      </a:pPr>
                      <a:r>
                        <a:rPr lang="vi-VN" sz="1800" dirty="0">
                          <a:solidFill>
                            <a:srgbClr val="0000FF"/>
                          </a:solidFill>
                          <a:effectLst/>
                          <a:latin typeface="Times New Roman" pitchFamily="18" charset="0"/>
                          <a:cs typeface="Times New Roman" pitchFamily="18" charset="0"/>
                        </a:rPr>
                        <a:t>- Khahoot</a:t>
                      </a:r>
                      <a:endParaRPr lang="en-US" sz="1800" dirty="0">
                        <a:solidFill>
                          <a:srgbClr val="0000FF"/>
                        </a:solidFill>
                        <a:effectLst/>
                        <a:latin typeface="Times New Roman" pitchFamily="18" charset="0"/>
                        <a:cs typeface="Times New Roman" pitchFamily="18" charset="0"/>
                      </a:endParaRPr>
                    </a:p>
                    <a:p>
                      <a:pPr marL="184150" indent="-1588"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 Paint, cut tool</a:t>
                      </a:r>
                      <a:endParaRPr lang="vi-VN" sz="1800" dirty="0">
                        <a:solidFill>
                          <a:srgbClr val="0000FF"/>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339799961"/>
                  </a:ext>
                </a:extLst>
              </a:tr>
            </a:tbl>
          </a:graphicData>
        </a:graphic>
      </p:graphicFrame>
    </p:spTree>
    <p:extLst>
      <p:ext uri="{BB962C8B-B14F-4D97-AF65-F5344CB8AC3E}">
        <p14:creationId xmlns:p14="http://schemas.microsoft.com/office/powerpoint/2010/main" val="116078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ACF0F219-069C-FBD0-7391-6A59888279DE}"/>
              </a:ext>
            </a:extLst>
          </p:cNvPr>
          <p:cNvGraphicFramePr>
            <a:graphicFrameLocks noGrp="1"/>
          </p:cNvGraphicFramePr>
          <p:nvPr>
            <p:extLst>
              <p:ext uri="{D42A27DB-BD31-4B8C-83A1-F6EECF244321}">
                <p14:modId xmlns:p14="http://schemas.microsoft.com/office/powerpoint/2010/main" val="563617374"/>
              </p:ext>
            </p:extLst>
          </p:nvPr>
        </p:nvGraphicFramePr>
        <p:xfrm>
          <a:off x="531494" y="394335"/>
          <a:ext cx="8346757" cy="3617595"/>
        </p:xfrm>
        <a:graphic>
          <a:graphicData uri="http://schemas.openxmlformats.org/drawingml/2006/table">
            <a:tbl>
              <a:tblPr firstRow="1" firstCol="1" bandRow="1">
                <a:tableStyleId>{073A0DAA-6AF3-43AB-8588-CEC1D06C72B9}</a:tableStyleId>
              </a:tblPr>
              <a:tblGrid>
                <a:gridCol w="644544">
                  <a:extLst>
                    <a:ext uri="{9D8B030D-6E8A-4147-A177-3AD203B41FA5}">
                      <a16:colId xmlns:a16="http://schemas.microsoft.com/office/drawing/2014/main" val="285377744"/>
                    </a:ext>
                  </a:extLst>
                </a:gridCol>
                <a:gridCol w="2338688">
                  <a:extLst>
                    <a:ext uri="{9D8B030D-6E8A-4147-A177-3AD203B41FA5}">
                      <a16:colId xmlns:a16="http://schemas.microsoft.com/office/drawing/2014/main" val="3150290326"/>
                    </a:ext>
                  </a:extLst>
                </a:gridCol>
                <a:gridCol w="1763126">
                  <a:extLst>
                    <a:ext uri="{9D8B030D-6E8A-4147-A177-3AD203B41FA5}">
                      <a16:colId xmlns:a16="http://schemas.microsoft.com/office/drawing/2014/main" val="956436809"/>
                    </a:ext>
                  </a:extLst>
                </a:gridCol>
                <a:gridCol w="1886539">
                  <a:extLst>
                    <a:ext uri="{9D8B030D-6E8A-4147-A177-3AD203B41FA5}">
                      <a16:colId xmlns:a16="http://schemas.microsoft.com/office/drawing/2014/main" val="2574247836"/>
                    </a:ext>
                  </a:extLst>
                </a:gridCol>
                <a:gridCol w="1713860">
                  <a:extLst>
                    <a:ext uri="{9D8B030D-6E8A-4147-A177-3AD203B41FA5}">
                      <a16:colId xmlns:a16="http://schemas.microsoft.com/office/drawing/2014/main" val="3540541078"/>
                    </a:ext>
                  </a:extLst>
                </a:gridCol>
              </a:tblGrid>
              <a:tr h="871664">
                <a:tc>
                  <a:txBody>
                    <a:bodyPr/>
                    <a:lstStyle/>
                    <a:p>
                      <a:pPr marL="635" indent="-1905" algn="ctr">
                        <a:lnSpc>
                          <a:spcPct val="120000"/>
                        </a:lnSpc>
                        <a:spcBef>
                          <a:spcPts val="600"/>
                        </a:spcBef>
                        <a:spcAft>
                          <a:spcPts val="600"/>
                        </a:spcAft>
                      </a:pPr>
                      <a:r>
                        <a:rPr lang="vi-VN" sz="1500" b="1" dirty="0">
                          <a:effectLst/>
                          <a:latin typeface="Times New Roman" pitchFamily="18" charset="0"/>
                          <a:ea typeface="Tahoma" pitchFamily="34" charset="0"/>
                          <a:cs typeface="Times New Roman" pitchFamily="18" charset="0"/>
                        </a:rPr>
                        <a:t>Tiết</a:t>
                      </a:r>
                      <a:endParaRPr lang="vi-VN" sz="1400" dirty="0">
                        <a:effectLst/>
                        <a:latin typeface="Times New Roman" pitchFamily="18" charset="0"/>
                        <a:ea typeface="Tahoma" pitchFamily="34" charset="0"/>
                        <a:cs typeface="Times New Roman" pitchFamily="18" charset="0"/>
                      </a:endParaRPr>
                    </a:p>
                  </a:txBody>
                  <a:tcPr marL="48101" marR="48101" marT="7144" marB="0" anchor="ctr"/>
                </a:tc>
                <a:tc>
                  <a:txBody>
                    <a:bodyPr/>
                    <a:lstStyle/>
                    <a:p>
                      <a:pPr marL="635" indent="-1905" algn="ctr">
                        <a:lnSpc>
                          <a:spcPct val="120000"/>
                        </a:lnSpc>
                        <a:spcBef>
                          <a:spcPts val="600"/>
                        </a:spcBef>
                        <a:spcAft>
                          <a:spcPts val="600"/>
                        </a:spcAft>
                      </a:pPr>
                      <a:r>
                        <a:rPr lang="vi-VN" sz="1500" b="1">
                          <a:effectLst/>
                          <a:latin typeface="Times New Roman" pitchFamily="18" charset="0"/>
                          <a:ea typeface="Tahoma" pitchFamily="34" charset="0"/>
                          <a:cs typeface="Times New Roman" pitchFamily="18" charset="0"/>
                        </a:rPr>
                        <a:t>Hoạt động</a:t>
                      </a:r>
                      <a:endParaRPr lang="vi-VN" sz="1400">
                        <a:effectLst/>
                        <a:latin typeface="Times New Roman" pitchFamily="18" charset="0"/>
                        <a:ea typeface="Tahoma" pitchFamily="34" charset="0"/>
                        <a:cs typeface="Times New Roman" pitchFamily="18" charset="0"/>
                      </a:endParaRPr>
                    </a:p>
                  </a:txBody>
                  <a:tcPr marL="48101" marR="48101" marT="7144" marB="0" anchor="ctr"/>
                </a:tc>
                <a:tc>
                  <a:txBody>
                    <a:bodyPr/>
                    <a:lstStyle/>
                    <a:p>
                      <a:pPr marL="635" indent="-1905" algn="ctr">
                        <a:lnSpc>
                          <a:spcPct val="120000"/>
                        </a:lnSpc>
                        <a:spcBef>
                          <a:spcPts val="600"/>
                        </a:spcBef>
                        <a:spcAft>
                          <a:spcPts val="600"/>
                        </a:spcAft>
                      </a:pPr>
                      <a:r>
                        <a:rPr lang="vi-VN" sz="1500" b="1">
                          <a:effectLst/>
                          <a:latin typeface="Times New Roman" pitchFamily="18" charset="0"/>
                          <a:ea typeface="Tahoma" pitchFamily="34" charset="0"/>
                          <a:cs typeface="Times New Roman" pitchFamily="18" charset="0"/>
                        </a:rPr>
                        <a:t>Phương pháp và kỹ thuật dạy học</a:t>
                      </a:r>
                      <a:endParaRPr lang="vi-VN" sz="1400">
                        <a:effectLst/>
                        <a:latin typeface="Times New Roman" pitchFamily="18" charset="0"/>
                        <a:ea typeface="Tahoma" pitchFamily="34" charset="0"/>
                        <a:cs typeface="Times New Roman" pitchFamily="18" charset="0"/>
                      </a:endParaRPr>
                    </a:p>
                  </a:txBody>
                  <a:tcPr marL="0" marR="0" marT="0" marB="0" anchor="ctr"/>
                </a:tc>
                <a:tc>
                  <a:txBody>
                    <a:bodyPr/>
                    <a:lstStyle/>
                    <a:p>
                      <a:pPr marL="635" indent="-1905" algn="ctr">
                        <a:lnSpc>
                          <a:spcPct val="120000"/>
                        </a:lnSpc>
                        <a:spcBef>
                          <a:spcPts val="600"/>
                        </a:spcBef>
                        <a:spcAft>
                          <a:spcPts val="600"/>
                        </a:spcAft>
                      </a:pPr>
                      <a:r>
                        <a:rPr lang="vi-VN" sz="1500" b="1">
                          <a:effectLst/>
                          <a:latin typeface="Times New Roman" pitchFamily="18" charset="0"/>
                          <a:ea typeface="Tahoma" pitchFamily="34" charset="0"/>
                          <a:cs typeface="Times New Roman" pitchFamily="18" charset="0"/>
                        </a:rPr>
                        <a:t>Phương pháp và công cụ đánh giá</a:t>
                      </a:r>
                      <a:endParaRPr lang="vi-VN" sz="1400">
                        <a:effectLst/>
                        <a:latin typeface="Times New Roman" pitchFamily="18" charset="0"/>
                        <a:ea typeface="Tahoma" pitchFamily="34" charset="0"/>
                        <a:cs typeface="Times New Roman" pitchFamily="18" charset="0"/>
                      </a:endParaRPr>
                    </a:p>
                  </a:txBody>
                  <a:tcPr marL="48101" marR="48101" marT="7144" marB="0" anchor="ctr"/>
                </a:tc>
                <a:tc>
                  <a:txBody>
                    <a:bodyPr/>
                    <a:lstStyle/>
                    <a:p>
                      <a:pPr marL="635" indent="-1905" algn="ctr">
                        <a:lnSpc>
                          <a:spcPct val="120000"/>
                        </a:lnSpc>
                        <a:spcBef>
                          <a:spcPts val="600"/>
                        </a:spcBef>
                        <a:spcAft>
                          <a:spcPts val="600"/>
                        </a:spcAft>
                      </a:pPr>
                      <a:r>
                        <a:rPr lang="en-US" sz="1500" b="1">
                          <a:effectLst/>
                          <a:latin typeface="Times New Roman" pitchFamily="18" charset="0"/>
                          <a:ea typeface="Tahoma" pitchFamily="34" charset="0"/>
                          <a:cs typeface="Times New Roman" pitchFamily="18" charset="0"/>
                        </a:rPr>
                        <a:t>Phương án ứng dụng CNTT</a:t>
                      </a:r>
                      <a:endParaRPr lang="vi-VN" sz="1400">
                        <a:effectLst/>
                        <a:latin typeface="Times New Roman" pitchFamily="18" charset="0"/>
                        <a:ea typeface="Tahoma" pitchFamily="34" charset="0"/>
                        <a:cs typeface="Times New Roman" pitchFamily="18" charset="0"/>
                      </a:endParaRPr>
                    </a:p>
                  </a:txBody>
                  <a:tcPr marL="0" marR="0" marT="0" marB="0" anchor="ctr"/>
                </a:tc>
                <a:extLst>
                  <a:ext uri="{0D108BD9-81ED-4DB2-BD59-A6C34878D82A}">
                    <a16:rowId xmlns:a16="http://schemas.microsoft.com/office/drawing/2014/main" val="1508171094"/>
                  </a:ext>
                </a:extLst>
              </a:tr>
              <a:tr h="2745931">
                <a:tc>
                  <a:txBody>
                    <a:bodyPr/>
                    <a:lstStyle/>
                    <a:p>
                      <a:pPr marL="635" indent="-1905" algn="ctr">
                        <a:lnSpc>
                          <a:spcPct val="120000"/>
                        </a:lnSpc>
                        <a:spcBef>
                          <a:spcPts val="600"/>
                        </a:spcBef>
                        <a:spcAft>
                          <a:spcPts val="600"/>
                        </a:spcAft>
                      </a:pPr>
                      <a:r>
                        <a:rPr lang="vi-VN" sz="1800">
                          <a:effectLst/>
                          <a:latin typeface="Times New Roman" pitchFamily="18" charset="0"/>
                          <a:ea typeface="Tahoma" pitchFamily="34" charset="0"/>
                          <a:cs typeface="Times New Roman" pitchFamily="18" charset="0"/>
                        </a:rPr>
                        <a:t>3</a:t>
                      </a:r>
                    </a:p>
                  </a:txBody>
                  <a:tcPr marL="0" marR="0" marT="0" marB="0" anchor="ctr"/>
                </a:tc>
                <a:tc>
                  <a:txBody>
                    <a:bodyPr/>
                    <a:lstStyle/>
                    <a:p>
                      <a:pPr marL="635" marR="0" lvl="0" indent="-1905" algn="l" defTabSz="914400" rtl="0" eaLnBrk="1" fontAlgn="auto" latinLnBrk="0" hangingPunct="1">
                        <a:lnSpc>
                          <a:spcPct val="120000"/>
                        </a:lnSpc>
                        <a:spcBef>
                          <a:spcPts val="600"/>
                        </a:spcBef>
                        <a:spcAft>
                          <a:spcPts val="600"/>
                        </a:spcAft>
                        <a:buClrTx/>
                        <a:buSzTx/>
                        <a:buFontTx/>
                        <a:buNone/>
                        <a:tabLst/>
                        <a:defRPr/>
                      </a:pPr>
                      <a:r>
                        <a:rPr lang="en-US" sz="1800" dirty="0">
                          <a:solidFill>
                            <a:srgbClr val="0000FF"/>
                          </a:solidFill>
                          <a:effectLst/>
                          <a:latin typeface="Times New Roman" pitchFamily="18" charset="0"/>
                          <a:ea typeface="Tahoma" pitchFamily="34" charset="0"/>
                          <a:cs typeface="Times New Roman" pitchFamily="18" charset="0"/>
                        </a:rPr>
                        <a:t>2</a:t>
                      </a:r>
                      <a:r>
                        <a:rPr lang="en-US" sz="1800" kern="1200" baseline="0" dirty="0">
                          <a:solidFill>
                            <a:srgbClr val="0000FF"/>
                          </a:solidFill>
                          <a:effectLst/>
                          <a:latin typeface="Times New Roman" pitchFamily="18" charset="0"/>
                          <a:ea typeface="Tahoma" pitchFamily="34" charset="0"/>
                          <a:cs typeface="Times New Roman" pitchFamily="18" charset="0"/>
                        </a:rPr>
                        <a:t>: </a:t>
                      </a:r>
                      <a:r>
                        <a:rPr lang="en-US" sz="1800" kern="1200" baseline="0" dirty="0" err="1">
                          <a:solidFill>
                            <a:srgbClr val="0000FF"/>
                          </a:solidFill>
                          <a:effectLst/>
                          <a:latin typeface="Times New Roman" pitchFamily="18" charset="0"/>
                          <a:ea typeface="Tahoma" pitchFamily="34" charset="0"/>
                          <a:cs typeface="Times New Roman" pitchFamily="18" charset="0"/>
                        </a:rPr>
                        <a:t>Hình</a:t>
                      </a:r>
                      <a:r>
                        <a:rPr lang="en-US" sz="1800" kern="1200" baseline="0" dirty="0">
                          <a:solidFill>
                            <a:srgbClr val="0000FF"/>
                          </a:solidFill>
                          <a:effectLst/>
                          <a:latin typeface="Times New Roman" pitchFamily="18" charset="0"/>
                          <a:ea typeface="Tahoma" pitchFamily="34" charset="0"/>
                          <a:cs typeface="Times New Roman" pitchFamily="18" charset="0"/>
                        </a:rPr>
                        <a:t> </a:t>
                      </a:r>
                      <a:r>
                        <a:rPr lang="en-US" sz="1800" kern="1200" baseline="0" dirty="0" err="1">
                          <a:solidFill>
                            <a:srgbClr val="0000FF"/>
                          </a:solidFill>
                          <a:effectLst/>
                          <a:latin typeface="Times New Roman" pitchFamily="18" charset="0"/>
                          <a:ea typeface="Tahoma" pitchFamily="34" charset="0"/>
                          <a:cs typeface="Times New Roman" pitchFamily="18" charset="0"/>
                        </a:rPr>
                        <a:t>thành</a:t>
                      </a:r>
                      <a:r>
                        <a:rPr lang="en-US" sz="1800" kern="1200" baseline="0" dirty="0">
                          <a:solidFill>
                            <a:srgbClr val="0000FF"/>
                          </a:solidFill>
                          <a:effectLst/>
                          <a:latin typeface="Times New Roman" pitchFamily="18" charset="0"/>
                          <a:ea typeface="Tahoma" pitchFamily="34" charset="0"/>
                          <a:cs typeface="Times New Roman" pitchFamily="18" charset="0"/>
                        </a:rPr>
                        <a:t> </a:t>
                      </a:r>
                      <a:r>
                        <a:rPr lang="en-US" sz="1800" kern="1200" baseline="0" dirty="0" err="1">
                          <a:solidFill>
                            <a:srgbClr val="0000FF"/>
                          </a:solidFill>
                          <a:effectLst/>
                          <a:latin typeface="Times New Roman" pitchFamily="18" charset="0"/>
                          <a:ea typeface="Tahoma" pitchFamily="34" charset="0"/>
                          <a:cs typeface="Times New Roman" pitchFamily="18" charset="0"/>
                        </a:rPr>
                        <a:t>kiến</a:t>
                      </a:r>
                      <a:r>
                        <a:rPr lang="en-US" sz="1800" kern="1200" baseline="0" dirty="0">
                          <a:solidFill>
                            <a:srgbClr val="0000FF"/>
                          </a:solidFill>
                          <a:effectLst/>
                          <a:latin typeface="Times New Roman" pitchFamily="18" charset="0"/>
                          <a:ea typeface="Tahoma" pitchFamily="34" charset="0"/>
                          <a:cs typeface="Times New Roman" pitchFamily="18" charset="0"/>
                        </a:rPr>
                        <a:t> </a:t>
                      </a:r>
                      <a:r>
                        <a:rPr lang="en-US" sz="1800" kern="1200" baseline="0" dirty="0" err="1">
                          <a:solidFill>
                            <a:srgbClr val="0000FF"/>
                          </a:solidFill>
                          <a:effectLst/>
                          <a:latin typeface="Times New Roman" pitchFamily="18" charset="0"/>
                          <a:ea typeface="Tahoma" pitchFamily="34" charset="0"/>
                          <a:cs typeface="Times New Roman" pitchFamily="18" charset="0"/>
                        </a:rPr>
                        <a:t>thức</a:t>
                      </a:r>
                      <a:r>
                        <a:rPr lang="en-US" sz="1800" kern="1200" baseline="0" dirty="0">
                          <a:solidFill>
                            <a:srgbClr val="0000FF"/>
                          </a:solidFill>
                          <a:effectLst/>
                          <a:latin typeface="Times New Roman" pitchFamily="18" charset="0"/>
                          <a:ea typeface="Tahoma" pitchFamily="34" charset="0"/>
                          <a:cs typeface="Times New Roman" pitchFamily="18" charset="0"/>
                        </a:rPr>
                        <a:t> </a:t>
                      </a:r>
                      <a:r>
                        <a:rPr lang="en-US" sz="1800" kern="1200" baseline="0" dirty="0" err="1">
                          <a:solidFill>
                            <a:srgbClr val="0000FF"/>
                          </a:solidFill>
                          <a:effectLst/>
                          <a:latin typeface="Times New Roman" pitchFamily="18" charset="0"/>
                          <a:ea typeface="Tahoma" pitchFamily="34" charset="0"/>
                          <a:cs typeface="Times New Roman" pitchFamily="18" charset="0"/>
                        </a:rPr>
                        <a:t>mới</a:t>
                      </a:r>
                      <a:r>
                        <a:rPr lang="en-US" sz="1800" kern="1200" baseline="0" dirty="0">
                          <a:solidFill>
                            <a:srgbClr val="0000FF"/>
                          </a:solidFill>
                          <a:effectLst/>
                          <a:latin typeface="Times New Roman" pitchFamily="18" charset="0"/>
                          <a:ea typeface="Tahoma" pitchFamily="34" charset="0"/>
                          <a:cs typeface="Times New Roman" pitchFamily="18" charset="0"/>
                        </a:rPr>
                        <a:t>:  (45’) </a:t>
                      </a:r>
                      <a:r>
                        <a:rPr kumimoji="0" lang="en-US" altLang="en-US" sz="1800" b="0" i="0" u="none" strike="noStrike" kern="1200" cap="none" spc="0" normalizeH="0" baseline="0" noProof="0" dirty="0" err="1">
                          <a:ln>
                            <a:noFill/>
                          </a:ln>
                          <a:solidFill>
                            <a:schemeClr val="dk1"/>
                          </a:solidFill>
                          <a:effectLst/>
                          <a:uLnTx/>
                          <a:uFillTx/>
                          <a:latin typeface="Times New Roman" pitchFamily="18" charset="0"/>
                          <a:ea typeface="Tahoma" pitchFamily="34" charset="0"/>
                          <a:cs typeface="Times New Roman" pitchFamily="18" charset="0"/>
                        </a:rPr>
                        <a:t>Rèn</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luyện</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được</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sức</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khỏe</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độ</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bền</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tính</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kiên</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trì</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sự</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chăm</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chỉ</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trong</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công</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việc</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và</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có</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thái</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độ</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tôn</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trọng</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đối</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với</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lao</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động</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nghề</a:t>
                      </a:r>
                      <a:r>
                        <a:rPr kumimoji="0" lang="en-US" altLang="en-US" sz="1800" b="0" i="0" u="none" strike="noStrike" kern="1200" cap="none" spc="0" normalizeH="0" noProof="0" dirty="0">
                          <a:ln>
                            <a:noFill/>
                          </a:ln>
                          <a:solidFill>
                            <a:schemeClr val="dk1"/>
                          </a:solidFill>
                          <a:effectLst/>
                          <a:uLnTx/>
                          <a:uFillTx/>
                          <a:latin typeface="Times New Roman" pitchFamily="18" charset="0"/>
                          <a:ea typeface="Tahoma" pitchFamily="34" charset="0"/>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Tahoma" pitchFamily="34" charset="0"/>
                          <a:cs typeface="Times New Roman" pitchFamily="18" charset="0"/>
                        </a:rPr>
                        <a:t>nghiệp</a:t>
                      </a:r>
                      <a:endParaRPr lang="vi-VN" sz="1800" dirty="0">
                        <a:solidFill>
                          <a:srgbClr val="FF0000"/>
                        </a:solidFill>
                        <a:effectLst/>
                        <a:latin typeface="Times New Roman" pitchFamily="18" charset="0"/>
                        <a:ea typeface="Tahoma" pitchFamily="34" charset="0"/>
                        <a:cs typeface="Times New Roman" pitchFamily="18" charset="0"/>
                      </a:endParaRPr>
                    </a:p>
                  </a:txBody>
                  <a:tcPr marL="48101" marR="48101" marT="7144" marB="0" anchor="ctr"/>
                </a:tc>
                <a:tc>
                  <a:txBody>
                    <a:bodyPr/>
                    <a:lstStyle/>
                    <a:p>
                      <a:pPr marL="182563" indent="-1588" algn="l">
                        <a:lnSpc>
                          <a:spcPct val="120000"/>
                        </a:lnSpc>
                        <a:spcBef>
                          <a:spcPts val="600"/>
                        </a:spcBef>
                        <a:spcAft>
                          <a:spcPts val="600"/>
                        </a:spcAft>
                      </a:pPr>
                      <a:r>
                        <a:rPr lang="en-US" sz="1800">
                          <a:solidFill>
                            <a:srgbClr val="0000FF"/>
                          </a:solidFill>
                          <a:effectLst/>
                          <a:latin typeface="Times New Roman" pitchFamily="18" charset="0"/>
                          <a:ea typeface="Tahoma" pitchFamily="34" charset="0"/>
                          <a:cs typeface="Times New Roman" pitchFamily="18" charset="0"/>
                        </a:rPr>
                        <a:t>- Trực quan/GQVĐ</a:t>
                      </a:r>
                    </a:p>
                    <a:p>
                      <a:pPr marL="182563" indent="-1588" algn="l">
                        <a:lnSpc>
                          <a:spcPct val="120000"/>
                        </a:lnSpc>
                        <a:spcBef>
                          <a:spcPts val="600"/>
                        </a:spcBef>
                        <a:spcAft>
                          <a:spcPts val="600"/>
                        </a:spcAft>
                      </a:pPr>
                      <a:r>
                        <a:rPr lang="en-US" sz="1800">
                          <a:solidFill>
                            <a:srgbClr val="0000FF"/>
                          </a:solidFill>
                          <a:effectLst/>
                          <a:latin typeface="Times New Roman" pitchFamily="18" charset="0"/>
                          <a:ea typeface="Tahoma" pitchFamily="34" charset="0"/>
                          <a:cs typeface="Times New Roman" pitchFamily="18" charset="0"/>
                        </a:rPr>
                        <a:t>- Phòng tranh</a:t>
                      </a:r>
                    </a:p>
                    <a:p>
                      <a:pPr marL="182563" indent="-1588" algn="l">
                        <a:lnSpc>
                          <a:spcPct val="120000"/>
                        </a:lnSpc>
                        <a:spcBef>
                          <a:spcPts val="600"/>
                        </a:spcBef>
                        <a:spcAft>
                          <a:spcPts val="600"/>
                        </a:spcAft>
                      </a:pPr>
                      <a:r>
                        <a:rPr lang="en-US" sz="1800">
                          <a:solidFill>
                            <a:srgbClr val="0000FF"/>
                          </a:solidFill>
                          <a:effectLst/>
                          <a:latin typeface="Times New Roman" pitchFamily="18" charset="0"/>
                          <a:ea typeface="Tahoma" pitchFamily="34" charset="0"/>
                          <a:cs typeface="Times New Roman" pitchFamily="18" charset="0"/>
                        </a:rPr>
                        <a:t>- Sơ đồ tư duy</a:t>
                      </a:r>
                      <a:endParaRPr lang="vi-VN" sz="1800">
                        <a:solidFill>
                          <a:srgbClr val="0000FF"/>
                        </a:solidFill>
                        <a:effectLst/>
                        <a:latin typeface="Times New Roman" pitchFamily="18" charset="0"/>
                        <a:ea typeface="Tahoma" pitchFamily="34" charset="0"/>
                        <a:cs typeface="Times New Roman" pitchFamily="18" charset="0"/>
                      </a:endParaRPr>
                    </a:p>
                    <a:p>
                      <a:pPr marL="182563" indent="-1588" algn="l">
                        <a:lnSpc>
                          <a:spcPct val="120000"/>
                        </a:lnSpc>
                        <a:spcBef>
                          <a:spcPts val="600"/>
                        </a:spcBef>
                        <a:spcAft>
                          <a:spcPts val="600"/>
                        </a:spcAft>
                      </a:pPr>
                      <a:r>
                        <a:rPr lang="vi-VN" sz="1800">
                          <a:solidFill>
                            <a:srgbClr val="0000FF"/>
                          </a:solidFill>
                          <a:effectLst/>
                          <a:latin typeface="Times New Roman" pitchFamily="18" charset="0"/>
                          <a:ea typeface="Tahoma" pitchFamily="34" charset="0"/>
                          <a:cs typeface="Times New Roman" pitchFamily="18" charset="0"/>
                        </a:rPr>
                        <a:t>- Tia chớp</a:t>
                      </a:r>
                    </a:p>
                  </a:txBody>
                  <a:tcPr marL="0" marR="0" marT="0" marB="0" anchor="ctr"/>
                </a:tc>
                <a:tc>
                  <a:txBody>
                    <a:bodyPr/>
                    <a:lstStyle/>
                    <a:p>
                      <a:pPr marL="635" indent="-1905" algn="l">
                        <a:lnSpc>
                          <a:spcPct val="120000"/>
                        </a:lnSpc>
                        <a:spcBef>
                          <a:spcPts val="600"/>
                        </a:spcBef>
                        <a:spcAft>
                          <a:spcPts val="600"/>
                        </a:spcAft>
                      </a:pPr>
                      <a:r>
                        <a:rPr lang="en-US" sz="1800">
                          <a:solidFill>
                            <a:srgbClr val="0000FF"/>
                          </a:solidFill>
                          <a:effectLst/>
                          <a:latin typeface="Times New Roman" pitchFamily="18" charset="0"/>
                          <a:ea typeface="Tahoma" pitchFamily="34" charset="0"/>
                          <a:cs typeface="Times New Roman" pitchFamily="18" charset="0"/>
                        </a:rPr>
                        <a:t>- Quan sát sản phẩm học tập</a:t>
                      </a:r>
                    </a:p>
                    <a:p>
                      <a:pPr marL="635" indent="-1905" algn="l">
                        <a:lnSpc>
                          <a:spcPct val="120000"/>
                        </a:lnSpc>
                        <a:spcBef>
                          <a:spcPts val="600"/>
                        </a:spcBef>
                        <a:spcAft>
                          <a:spcPts val="600"/>
                        </a:spcAft>
                      </a:pPr>
                      <a:r>
                        <a:rPr lang="en-US" sz="1800">
                          <a:solidFill>
                            <a:srgbClr val="0000FF"/>
                          </a:solidFill>
                          <a:effectLst/>
                          <a:latin typeface="Times New Roman" pitchFamily="18" charset="0"/>
                          <a:ea typeface="Tahoma" pitchFamily="34" charset="0"/>
                          <a:cs typeface="Times New Roman" pitchFamily="18" charset="0"/>
                        </a:rPr>
                        <a:t>- Câu hỏi</a:t>
                      </a:r>
                      <a:endParaRPr lang="vi-VN" sz="1800">
                        <a:solidFill>
                          <a:srgbClr val="0000FF"/>
                        </a:solidFill>
                        <a:effectLst/>
                        <a:latin typeface="Times New Roman" pitchFamily="18" charset="0"/>
                        <a:ea typeface="Tahoma" pitchFamily="34" charset="0"/>
                        <a:cs typeface="Times New Roman" pitchFamily="18" charset="0"/>
                      </a:endParaRPr>
                    </a:p>
                  </a:txBody>
                  <a:tcPr marL="48101" marR="48101" marT="7144" marB="0" anchor="ctr"/>
                </a:tc>
                <a:tc>
                  <a:txBody>
                    <a:bodyPr/>
                    <a:lstStyle/>
                    <a:p>
                      <a:pPr marL="184150" indent="-1588" algn="l">
                        <a:lnSpc>
                          <a:spcPct val="120000"/>
                        </a:lnSpc>
                        <a:spcBef>
                          <a:spcPts val="600"/>
                        </a:spcBef>
                        <a:spcAft>
                          <a:spcPts val="600"/>
                        </a:spcAft>
                      </a:pPr>
                      <a:r>
                        <a:rPr lang="en-US" sz="1800" dirty="0">
                          <a:solidFill>
                            <a:srgbClr val="0000FF"/>
                          </a:solidFill>
                          <a:effectLst/>
                          <a:latin typeface="Times New Roman" pitchFamily="18" charset="0"/>
                          <a:ea typeface="Tahoma" pitchFamily="34" charset="0"/>
                          <a:cs typeface="Times New Roman" pitchFamily="18" charset="0"/>
                        </a:rPr>
                        <a:t>- </a:t>
                      </a:r>
                      <a:r>
                        <a:rPr lang="en-US" sz="1800" dirty="0" err="1">
                          <a:solidFill>
                            <a:srgbClr val="0000FF"/>
                          </a:solidFill>
                          <a:effectLst/>
                          <a:latin typeface="Times New Roman" pitchFamily="18" charset="0"/>
                          <a:ea typeface="Tahoma" pitchFamily="34" charset="0"/>
                          <a:cs typeface="Times New Roman" pitchFamily="18" charset="0"/>
                        </a:rPr>
                        <a:t>Powerpoint</a:t>
                      </a:r>
                      <a:endParaRPr lang="en-US" sz="1800" dirty="0">
                        <a:solidFill>
                          <a:srgbClr val="0000FF"/>
                        </a:solidFill>
                        <a:effectLst/>
                        <a:latin typeface="Times New Roman" pitchFamily="18" charset="0"/>
                        <a:ea typeface="Tahoma" pitchFamily="34" charset="0"/>
                        <a:cs typeface="Times New Roman" pitchFamily="18" charset="0"/>
                      </a:endParaRPr>
                    </a:p>
                    <a:p>
                      <a:pPr marL="184150" indent="-1588" algn="l">
                        <a:lnSpc>
                          <a:spcPct val="120000"/>
                        </a:lnSpc>
                        <a:spcBef>
                          <a:spcPts val="600"/>
                        </a:spcBef>
                        <a:spcAft>
                          <a:spcPts val="600"/>
                        </a:spcAft>
                      </a:pPr>
                      <a:r>
                        <a:rPr lang="en-US" sz="1800" dirty="0">
                          <a:solidFill>
                            <a:srgbClr val="0000FF"/>
                          </a:solidFill>
                          <a:effectLst/>
                          <a:latin typeface="Times New Roman" pitchFamily="18" charset="0"/>
                          <a:ea typeface="Tahoma" pitchFamily="34" charset="0"/>
                          <a:cs typeface="Times New Roman" pitchFamily="18" charset="0"/>
                        </a:rPr>
                        <a:t>- </a:t>
                      </a:r>
                      <a:r>
                        <a:rPr lang="en-US" sz="1800" dirty="0" err="1">
                          <a:solidFill>
                            <a:srgbClr val="0000FF"/>
                          </a:solidFill>
                          <a:effectLst/>
                          <a:latin typeface="Times New Roman" pitchFamily="18" charset="0"/>
                          <a:ea typeface="Tahoma" pitchFamily="34" charset="0"/>
                          <a:cs typeface="Times New Roman" pitchFamily="18" charset="0"/>
                        </a:rPr>
                        <a:t>Máy</a:t>
                      </a:r>
                      <a:r>
                        <a:rPr lang="en-US" sz="1800" dirty="0">
                          <a:solidFill>
                            <a:srgbClr val="0000FF"/>
                          </a:solidFill>
                          <a:effectLst/>
                          <a:latin typeface="Times New Roman" pitchFamily="18" charset="0"/>
                          <a:ea typeface="Tahoma" pitchFamily="34" charset="0"/>
                          <a:cs typeface="Times New Roman" pitchFamily="18" charset="0"/>
                        </a:rPr>
                        <a:t> </a:t>
                      </a:r>
                      <a:r>
                        <a:rPr lang="en-US" sz="1800" dirty="0" err="1">
                          <a:solidFill>
                            <a:srgbClr val="0000FF"/>
                          </a:solidFill>
                          <a:effectLst/>
                          <a:latin typeface="Times New Roman" pitchFamily="18" charset="0"/>
                          <a:ea typeface="Tahoma" pitchFamily="34" charset="0"/>
                          <a:cs typeface="Times New Roman" pitchFamily="18" charset="0"/>
                        </a:rPr>
                        <a:t>tính</a:t>
                      </a:r>
                      <a:endParaRPr lang="en-US" sz="1800" dirty="0">
                        <a:solidFill>
                          <a:srgbClr val="0000FF"/>
                        </a:solidFill>
                        <a:effectLst/>
                        <a:latin typeface="Times New Roman" pitchFamily="18" charset="0"/>
                        <a:ea typeface="Tahoma" pitchFamily="34" charset="0"/>
                        <a:cs typeface="Times New Roman" pitchFamily="18" charset="0"/>
                      </a:endParaRPr>
                    </a:p>
                    <a:p>
                      <a:pPr marL="184150" indent="-1588" algn="l">
                        <a:lnSpc>
                          <a:spcPct val="120000"/>
                        </a:lnSpc>
                        <a:spcBef>
                          <a:spcPts val="600"/>
                        </a:spcBef>
                        <a:spcAft>
                          <a:spcPts val="600"/>
                        </a:spcAft>
                      </a:pPr>
                      <a:r>
                        <a:rPr lang="vi-VN" sz="1800" dirty="0">
                          <a:solidFill>
                            <a:srgbClr val="0000FF"/>
                          </a:solidFill>
                          <a:effectLst/>
                          <a:latin typeface="Times New Roman" pitchFamily="18" charset="0"/>
                          <a:ea typeface="Tahoma" pitchFamily="34" charset="0"/>
                          <a:cs typeface="Times New Roman" pitchFamily="18" charset="0"/>
                        </a:rPr>
                        <a:t>- Khahoot</a:t>
                      </a:r>
                      <a:endParaRPr lang="en-US" sz="1800" dirty="0">
                        <a:solidFill>
                          <a:srgbClr val="0000FF"/>
                        </a:solidFill>
                        <a:effectLst/>
                        <a:latin typeface="Times New Roman" pitchFamily="18" charset="0"/>
                        <a:ea typeface="Tahoma" pitchFamily="34" charset="0"/>
                        <a:cs typeface="Times New Roman" pitchFamily="18" charset="0"/>
                      </a:endParaRPr>
                    </a:p>
                    <a:p>
                      <a:pPr marL="184150" indent="-1588" algn="l">
                        <a:lnSpc>
                          <a:spcPct val="120000"/>
                        </a:lnSpc>
                        <a:spcBef>
                          <a:spcPts val="600"/>
                        </a:spcBef>
                        <a:spcAft>
                          <a:spcPts val="600"/>
                        </a:spcAft>
                      </a:pPr>
                      <a:r>
                        <a:rPr lang="en-US" sz="1800" dirty="0">
                          <a:solidFill>
                            <a:srgbClr val="0000FF"/>
                          </a:solidFill>
                          <a:effectLst/>
                          <a:latin typeface="Times New Roman" pitchFamily="18" charset="0"/>
                          <a:ea typeface="Tahoma" pitchFamily="34" charset="0"/>
                          <a:cs typeface="Times New Roman" pitchFamily="18" charset="0"/>
                        </a:rPr>
                        <a:t>- Paint, cut tool</a:t>
                      </a:r>
                      <a:endParaRPr lang="vi-VN" sz="1800" dirty="0">
                        <a:solidFill>
                          <a:srgbClr val="0000FF"/>
                        </a:solidFill>
                        <a:effectLst/>
                        <a:latin typeface="Times New Roman" pitchFamily="18" charset="0"/>
                        <a:ea typeface="Tahoma" pitchFamily="34" charset="0"/>
                        <a:cs typeface="Times New Roman" pitchFamily="18" charset="0"/>
                      </a:endParaRPr>
                    </a:p>
                  </a:txBody>
                  <a:tcPr marL="0" marR="0" marT="0" marB="0" anchor="ctr"/>
                </a:tc>
                <a:extLst>
                  <a:ext uri="{0D108BD9-81ED-4DB2-BD59-A6C34878D82A}">
                    <a16:rowId xmlns:a16="http://schemas.microsoft.com/office/drawing/2014/main" val="339799961"/>
                  </a:ext>
                </a:extLst>
              </a:tr>
            </a:tbl>
          </a:graphicData>
        </a:graphic>
      </p:graphicFrame>
    </p:spTree>
    <p:extLst>
      <p:ext uri="{BB962C8B-B14F-4D97-AF65-F5344CB8AC3E}">
        <p14:creationId xmlns:p14="http://schemas.microsoft.com/office/powerpoint/2010/main" val="391378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ACF0F219-069C-FBD0-7391-6A59888279DE}"/>
              </a:ext>
            </a:extLst>
          </p:cNvPr>
          <p:cNvGraphicFramePr>
            <a:graphicFrameLocks noGrp="1"/>
          </p:cNvGraphicFramePr>
          <p:nvPr>
            <p:extLst>
              <p:ext uri="{D42A27DB-BD31-4B8C-83A1-F6EECF244321}">
                <p14:modId xmlns:p14="http://schemas.microsoft.com/office/powerpoint/2010/main" val="3335711942"/>
              </p:ext>
            </p:extLst>
          </p:nvPr>
        </p:nvGraphicFramePr>
        <p:xfrm>
          <a:off x="531494" y="394335"/>
          <a:ext cx="8346757" cy="3686176"/>
        </p:xfrm>
        <a:graphic>
          <a:graphicData uri="http://schemas.openxmlformats.org/drawingml/2006/table">
            <a:tbl>
              <a:tblPr firstRow="1" firstCol="1" bandRow="1">
                <a:tableStyleId>{073A0DAA-6AF3-43AB-8588-CEC1D06C72B9}</a:tableStyleId>
              </a:tblPr>
              <a:tblGrid>
                <a:gridCol w="644544">
                  <a:extLst>
                    <a:ext uri="{9D8B030D-6E8A-4147-A177-3AD203B41FA5}">
                      <a16:colId xmlns:a16="http://schemas.microsoft.com/office/drawing/2014/main" val="285377744"/>
                    </a:ext>
                  </a:extLst>
                </a:gridCol>
                <a:gridCol w="2338688">
                  <a:extLst>
                    <a:ext uri="{9D8B030D-6E8A-4147-A177-3AD203B41FA5}">
                      <a16:colId xmlns:a16="http://schemas.microsoft.com/office/drawing/2014/main" val="3150290326"/>
                    </a:ext>
                  </a:extLst>
                </a:gridCol>
                <a:gridCol w="1763126">
                  <a:extLst>
                    <a:ext uri="{9D8B030D-6E8A-4147-A177-3AD203B41FA5}">
                      <a16:colId xmlns:a16="http://schemas.microsoft.com/office/drawing/2014/main" val="956436809"/>
                    </a:ext>
                  </a:extLst>
                </a:gridCol>
                <a:gridCol w="1886539">
                  <a:extLst>
                    <a:ext uri="{9D8B030D-6E8A-4147-A177-3AD203B41FA5}">
                      <a16:colId xmlns:a16="http://schemas.microsoft.com/office/drawing/2014/main" val="2574247836"/>
                    </a:ext>
                  </a:extLst>
                </a:gridCol>
                <a:gridCol w="1713860">
                  <a:extLst>
                    <a:ext uri="{9D8B030D-6E8A-4147-A177-3AD203B41FA5}">
                      <a16:colId xmlns:a16="http://schemas.microsoft.com/office/drawing/2014/main" val="3540541078"/>
                    </a:ext>
                  </a:extLst>
                </a:gridCol>
              </a:tblGrid>
              <a:tr h="766019">
                <a:tc>
                  <a:txBody>
                    <a:bodyPr/>
                    <a:lstStyle/>
                    <a:p>
                      <a:pPr marL="635" indent="-1905" algn="ctr">
                        <a:lnSpc>
                          <a:spcPct val="120000"/>
                        </a:lnSpc>
                        <a:spcBef>
                          <a:spcPts val="600"/>
                        </a:spcBef>
                        <a:spcAft>
                          <a:spcPts val="600"/>
                        </a:spcAft>
                      </a:pPr>
                      <a:r>
                        <a:rPr lang="vi-VN" sz="1500" b="1" dirty="0">
                          <a:effectLst/>
                          <a:latin typeface="Times New Roman" pitchFamily="18" charset="0"/>
                          <a:cs typeface="Times New Roman" pitchFamily="18" charset="0"/>
                        </a:rPr>
                        <a:t>Tiết</a:t>
                      </a: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101" marR="48101" marT="7144" marB="0" anchor="ctr"/>
                </a:tc>
                <a:tc>
                  <a:txBody>
                    <a:bodyPr/>
                    <a:lstStyle/>
                    <a:p>
                      <a:pPr marL="635" indent="-1905" algn="ctr">
                        <a:lnSpc>
                          <a:spcPct val="120000"/>
                        </a:lnSpc>
                        <a:spcBef>
                          <a:spcPts val="600"/>
                        </a:spcBef>
                        <a:spcAft>
                          <a:spcPts val="600"/>
                        </a:spcAft>
                      </a:pPr>
                      <a:r>
                        <a:rPr lang="vi-VN" sz="1500" b="1">
                          <a:effectLst/>
                          <a:latin typeface="Times New Roman" pitchFamily="18" charset="0"/>
                          <a:cs typeface="Times New Roman" pitchFamily="18" charset="0"/>
                        </a:rPr>
                        <a:t>Hoạt động</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101" marR="48101" marT="7144" marB="0" anchor="ctr"/>
                </a:tc>
                <a:tc>
                  <a:txBody>
                    <a:bodyPr/>
                    <a:lstStyle/>
                    <a:p>
                      <a:pPr marL="635" indent="-1905" algn="ctr">
                        <a:lnSpc>
                          <a:spcPct val="120000"/>
                        </a:lnSpc>
                        <a:spcBef>
                          <a:spcPts val="600"/>
                        </a:spcBef>
                        <a:spcAft>
                          <a:spcPts val="600"/>
                        </a:spcAft>
                      </a:pPr>
                      <a:r>
                        <a:rPr lang="vi-VN" sz="1500" b="1">
                          <a:effectLst/>
                          <a:latin typeface="Times New Roman" pitchFamily="18" charset="0"/>
                          <a:cs typeface="Times New Roman" pitchFamily="18" charset="0"/>
                        </a:rPr>
                        <a:t>Phương pháp và kỹ thuật dạy học</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35" indent="-1905" algn="ctr">
                        <a:lnSpc>
                          <a:spcPct val="120000"/>
                        </a:lnSpc>
                        <a:spcBef>
                          <a:spcPts val="600"/>
                        </a:spcBef>
                        <a:spcAft>
                          <a:spcPts val="600"/>
                        </a:spcAft>
                      </a:pPr>
                      <a:r>
                        <a:rPr lang="vi-VN" sz="1500" b="1">
                          <a:effectLst/>
                          <a:latin typeface="Times New Roman" pitchFamily="18" charset="0"/>
                          <a:cs typeface="Times New Roman" pitchFamily="18" charset="0"/>
                        </a:rPr>
                        <a:t>Phương pháp và công cụ đánh giá</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101" marR="48101" marT="7144" marB="0" anchor="ctr"/>
                </a:tc>
                <a:tc>
                  <a:txBody>
                    <a:bodyPr/>
                    <a:lstStyle/>
                    <a:p>
                      <a:pPr marL="635" indent="-1905" algn="ctr">
                        <a:lnSpc>
                          <a:spcPct val="120000"/>
                        </a:lnSpc>
                        <a:spcBef>
                          <a:spcPts val="600"/>
                        </a:spcBef>
                        <a:spcAft>
                          <a:spcPts val="600"/>
                        </a:spcAft>
                      </a:pPr>
                      <a:r>
                        <a:rPr lang="en-US" sz="1500" b="1">
                          <a:effectLst/>
                          <a:latin typeface="Times New Roman" pitchFamily="18" charset="0"/>
                          <a:cs typeface="Times New Roman" pitchFamily="18" charset="0"/>
                        </a:rPr>
                        <a:t>Phương án ứng dụng CNTT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08171094"/>
                  </a:ext>
                </a:extLst>
              </a:tr>
              <a:tr h="2920157">
                <a:tc>
                  <a:txBody>
                    <a:bodyPr/>
                    <a:lstStyle/>
                    <a:p>
                      <a:pPr marL="635" indent="-1905" algn="ctr">
                        <a:lnSpc>
                          <a:spcPct val="120000"/>
                        </a:lnSpc>
                        <a:spcBef>
                          <a:spcPts val="600"/>
                        </a:spcBef>
                        <a:spcAft>
                          <a:spcPts val="600"/>
                        </a:spcAft>
                      </a:pPr>
                      <a:r>
                        <a:rPr lang="en-US" sz="1800">
                          <a:effectLst/>
                          <a:latin typeface="Times New Roman" pitchFamily="18" charset="0"/>
                          <a:cs typeface="Times New Roman" pitchFamily="18" charset="0"/>
                        </a:rPr>
                        <a:t>4</a:t>
                      </a:r>
                      <a:endParaRPr lang="vi-VN" sz="1800">
                        <a:effectLst/>
                        <a:latin typeface="Times New Roman" pitchFamily="18" charset="0"/>
                        <a:ea typeface="Calibri" panose="020F0502020204030204" pitchFamily="34" charset="0"/>
                        <a:cs typeface="Times New Roman" pitchFamily="18" charset="0"/>
                      </a:endParaRPr>
                    </a:p>
                  </a:txBody>
                  <a:tcPr marL="48101" marR="48101" marT="7144" marB="0" anchor="ctr"/>
                </a:tc>
                <a:tc>
                  <a:txBody>
                    <a:bodyPr/>
                    <a:lstStyle/>
                    <a:p>
                      <a:pPr marL="635" marR="0" lvl="0" indent="-1905" algn="l" defTabSz="914400" rtl="0" eaLnBrk="1" fontAlgn="auto" latinLnBrk="0" hangingPunct="1">
                        <a:lnSpc>
                          <a:spcPct val="120000"/>
                        </a:lnSpc>
                        <a:spcBef>
                          <a:spcPts val="600"/>
                        </a:spcBef>
                        <a:spcAft>
                          <a:spcPts val="600"/>
                        </a:spcAft>
                        <a:buClrTx/>
                        <a:buSzTx/>
                        <a:buFontTx/>
                        <a:buNone/>
                        <a:tabLst/>
                        <a:defRPr/>
                      </a:pPr>
                      <a:r>
                        <a:rPr lang="en-US" sz="1800" dirty="0">
                          <a:solidFill>
                            <a:srgbClr val="0000FF"/>
                          </a:solidFill>
                          <a:effectLst/>
                          <a:latin typeface="Times New Roman" pitchFamily="18" charset="0"/>
                          <a:cs typeface="Times New Roman" pitchFamily="18" charset="0"/>
                        </a:rPr>
                        <a:t>2</a:t>
                      </a:r>
                      <a:r>
                        <a:rPr lang="en-US" sz="1800" kern="1200" baseline="0" dirty="0">
                          <a:solidFill>
                            <a:srgbClr val="0000FF"/>
                          </a:solidFill>
                          <a:effectLst/>
                          <a:latin typeface="Times New Roman" pitchFamily="18" charset="0"/>
                          <a:cs typeface="Times New Roman" pitchFamily="18" charset="0"/>
                        </a:rPr>
                        <a:t>: </a:t>
                      </a:r>
                      <a:r>
                        <a:rPr lang="en-US" sz="1800" kern="1200" baseline="0" dirty="0" err="1">
                          <a:solidFill>
                            <a:srgbClr val="0000FF"/>
                          </a:solidFill>
                          <a:effectLst/>
                          <a:latin typeface="Times New Roman" pitchFamily="18" charset="0"/>
                          <a:cs typeface="Times New Roman" pitchFamily="18" charset="0"/>
                        </a:rPr>
                        <a:t>Hình</a:t>
                      </a:r>
                      <a:r>
                        <a:rPr lang="en-US" sz="1800" kern="1200" baseline="0" dirty="0">
                          <a:solidFill>
                            <a:srgbClr val="0000FF"/>
                          </a:solidFill>
                          <a:effectLst/>
                          <a:latin typeface="Times New Roman" pitchFamily="18" charset="0"/>
                          <a:cs typeface="Times New Roman" pitchFamily="18" charset="0"/>
                        </a:rPr>
                        <a:t> </a:t>
                      </a:r>
                      <a:r>
                        <a:rPr lang="en-US" sz="1800" kern="1200" baseline="0" dirty="0" err="1">
                          <a:solidFill>
                            <a:srgbClr val="0000FF"/>
                          </a:solidFill>
                          <a:effectLst/>
                          <a:latin typeface="Times New Roman" pitchFamily="18" charset="0"/>
                          <a:cs typeface="Times New Roman" pitchFamily="18" charset="0"/>
                        </a:rPr>
                        <a:t>thành</a:t>
                      </a:r>
                      <a:r>
                        <a:rPr lang="en-US" sz="1800" kern="1200" baseline="0" dirty="0">
                          <a:solidFill>
                            <a:srgbClr val="0000FF"/>
                          </a:solidFill>
                          <a:effectLst/>
                          <a:latin typeface="Times New Roman" pitchFamily="18" charset="0"/>
                          <a:cs typeface="Times New Roman" pitchFamily="18" charset="0"/>
                        </a:rPr>
                        <a:t> </a:t>
                      </a:r>
                      <a:r>
                        <a:rPr lang="en-US" sz="1800" kern="1200" baseline="0" dirty="0" err="1">
                          <a:solidFill>
                            <a:srgbClr val="0000FF"/>
                          </a:solidFill>
                          <a:effectLst/>
                          <a:latin typeface="Times New Roman" pitchFamily="18" charset="0"/>
                          <a:cs typeface="Times New Roman" pitchFamily="18" charset="0"/>
                        </a:rPr>
                        <a:t>kiến</a:t>
                      </a:r>
                      <a:r>
                        <a:rPr lang="en-US" sz="1800" kern="1200" baseline="0" dirty="0">
                          <a:solidFill>
                            <a:srgbClr val="0000FF"/>
                          </a:solidFill>
                          <a:effectLst/>
                          <a:latin typeface="Times New Roman" pitchFamily="18" charset="0"/>
                          <a:cs typeface="Times New Roman" pitchFamily="18" charset="0"/>
                        </a:rPr>
                        <a:t> </a:t>
                      </a:r>
                      <a:r>
                        <a:rPr lang="en-US" sz="1800" kern="1200" baseline="0" dirty="0" err="1">
                          <a:solidFill>
                            <a:srgbClr val="0000FF"/>
                          </a:solidFill>
                          <a:effectLst/>
                          <a:latin typeface="Times New Roman" pitchFamily="18" charset="0"/>
                          <a:cs typeface="Times New Roman" pitchFamily="18" charset="0"/>
                        </a:rPr>
                        <a:t>thức</a:t>
                      </a:r>
                      <a:r>
                        <a:rPr lang="en-US" sz="1800" kern="1200" baseline="0" dirty="0">
                          <a:solidFill>
                            <a:srgbClr val="0000FF"/>
                          </a:solidFill>
                          <a:effectLst/>
                          <a:latin typeface="Times New Roman" pitchFamily="18" charset="0"/>
                          <a:cs typeface="Times New Roman" pitchFamily="18" charset="0"/>
                        </a:rPr>
                        <a:t> </a:t>
                      </a:r>
                      <a:r>
                        <a:rPr lang="en-US" sz="1800" kern="1200" baseline="0" dirty="0" err="1">
                          <a:solidFill>
                            <a:srgbClr val="0000FF"/>
                          </a:solidFill>
                          <a:effectLst/>
                          <a:latin typeface="Times New Roman" pitchFamily="18" charset="0"/>
                          <a:cs typeface="Times New Roman" pitchFamily="18" charset="0"/>
                        </a:rPr>
                        <a:t>mới</a:t>
                      </a:r>
                      <a:r>
                        <a:rPr lang="en-US" sz="1800" kern="1200" baseline="0" dirty="0">
                          <a:solidFill>
                            <a:srgbClr val="0000FF"/>
                          </a:solidFill>
                          <a:effectLst/>
                          <a:latin typeface="Times New Roman" pitchFamily="18" charset="0"/>
                          <a:cs typeface="Times New Roman" pitchFamily="18" charset="0"/>
                        </a:rPr>
                        <a:t> (25’) </a:t>
                      </a:r>
                    </a:p>
                    <a:p>
                      <a:pPr marL="635" marR="0" lvl="0" indent="-1905" algn="l" defTabSz="914400" rtl="0" eaLnBrk="1" fontAlgn="auto" latinLnBrk="0" hangingPunct="1">
                        <a:lnSpc>
                          <a:spcPct val="120000"/>
                        </a:lnSpc>
                        <a:spcBef>
                          <a:spcPts val="600"/>
                        </a:spcBef>
                        <a:spcAft>
                          <a:spcPts val="600"/>
                        </a:spcAft>
                        <a:buClrTx/>
                        <a:buSzTx/>
                        <a:buFontTx/>
                        <a:buNone/>
                        <a:tabLst/>
                        <a:defRPr/>
                      </a:pPr>
                      <a:r>
                        <a:rPr kumimoji="0" lang="en-US" altLang="en-US" sz="1800" b="0" i="0" u="none" strike="noStrike" kern="1200" cap="none" spc="0" normalizeH="0" noProof="0" dirty="0" err="1">
                          <a:ln>
                            <a:noFill/>
                          </a:ln>
                          <a:solidFill>
                            <a:schemeClr val="dk1"/>
                          </a:solidFill>
                          <a:effectLst/>
                          <a:uLnTx/>
                          <a:uFillTx/>
                          <a:latin typeface="Times New Roman" pitchFamily="18" charset="0"/>
                          <a:ea typeface="+mn-ea"/>
                          <a:cs typeface="Times New Roman" pitchFamily="18" charset="0"/>
                        </a:rPr>
                        <a:t>Thái</a:t>
                      </a:r>
                      <a:r>
                        <a:rPr kumimoji="0" lang="en-US" altLang="en-US" sz="1800" b="0" i="0" u="none" strike="noStrike" kern="1200" cap="none" spc="0" normalizeH="0" noProof="0" dirty="0">
                          <a:ln>
                            <a:noFill/>
                          </a:ln>
                          <a:solidFill>
                            <a:schemeClr val="dk1"/>
                          </a:solidFill>
                          <a:effectLst/>
                          <a:uLnTx/>
                          <a:uFillTx/>
                          <a:latin typeface="Times New Roman" pitchFamily="18" charset="0"/>
                          <a:ea typeface="+mn-ea"/>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mn-ea"/>
                          <a:cs typeface="Times New Roman" pitchFamily="18" charset="0"/>
                        </a:rPr>
                        <a:t>độ</a:t>
                      </a:r>
                      <a:r>
                        <a:rPr kumimoji="0" lang="en-US" altLang="en-US" sz="1800" b="0" i="0" u="none" strike="noStrike" kern="1200" cap="none" spc="0" normalizeH="0" noProof="0" dirty="0">
                          <a:ln>
                            <a:noFill/>
                          </a:ln>
                          <a:solidFill>
                            <a:schemeClr val="dk1"/>
                          </a:solidFill>
                          <a:effectLst/>
                          <a:uLnTx/>
                          <a:uFillTx/>
                          <a:latin typeface="Times New Roman" pitchFamily="18" charset="0"/>
                          <a:ea typeface="+mn-ea"/>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mn-ea"/>
                          <a:cs typeface="Times New Roman" pitchFamily="18" charset="0"/>
                        </a:rPr>
                        <a:t>tôn</a:t>
                      </a:r>
                      <a:r>
                        <a:rPr kumimoji="0" lang="en-US" altLang="en-US" sz="1800" b="0" i="0" u="none" strike="noStrike" kern="1200" cap="none" spc="0" normalizeH="0" noProof="0" dirty="0">
                          <a:ln>
                            <a:noFill/>
                          </a:ln>
                          <a:solidFill>
                            <a:schemeClr val="dk1"/>
                          </a:solidFill>
                          <a:effectLst/>
                          <a:uLnTx/>
                          <a:uFillTx/>
                          <a:latin typeface="Times New Roman" pitchFamily="18" charset="0"/>
                          <a:ea typeface="+mn-ea"/>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mn-ea"/>
                          <a:cs typeface="Times New Roman" pitchFamily="18" charset="0"/>
                        </a:rPr>
                        <a:t>trọng</a:t>
                      </a:r>
                      <a:r>
                        <a:rPr kumimoji="0" lang="en-US" altLang="en-US" sz="1800" b="0" i="0" u="none" strike="noStrike" kern="1200" cap="none" spc="0" normalizeH="0" noProof="0" dirty="0">
                          <a:ln>
                            <a:noFill/>
                          </a:ln>
                          <a:solidFill>
                            <a:schemeClr val="dk1"/>
                          </a:solidFill>
                          <a:effectLst/>
                          <a:uLnTx/>
                          <a:uFillTx/>
                          <a:latin typeface="Times New Roman" pitchFamily="18" charset="0"/>
                          <a:ea typeface="+mn-ea"/>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mn-ea"/>
                          <a:cs typeface="Times New Roman" pitchFamily="18" charset="0"/>
                        </a:rPr>
                        <a:t>đối</a:t>
                      </a:r>
                      <a:r>
                        <a:rPr kumimoji="0" lang="en-US" altLang="en-US" sz="1800" b="0" i="0" u="none" strike="noStrike" kern="1200" cap="none" spc="0" normalizeH="0" noProof="0" dirty="0">
                          <a:ln>
                            <a:noFill/>
                          </a:ln>
                          <a:solidFill>
                            <a:schemeClr val="dk1"/>
                          </a:solidFill>
                          <a:effectLst/>
                          <a:uLnTx/>
                          <a:uFillTx/>
                          <a:latin typeface="Times New Roman" pitchFamily="18" charset="0"/>
                          <a:ea typeface="+mn-ea"/>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mn-ea"/>
                          <a:cs typeface="Times New Roman" pitchFamily="18" charset="0"/>
                        </a:rPr>
                        <a:t>với</a:t>
                      </a:r>
                      <a:r>
                        <a:rPr kumimoji="0" lang="en-US" altLang="en-US" sz="1800" b="0" i="0" u="none" strike="noStrike" kern="1200" cap="none" spc="0" normalizeH="0" noProof="0" dirty="0">
                          <a:ln>
                            <a:noFill/>
                          </a:ln>
                          <a:solidFill>
                            <a:schemeClr val="dk1"/>
                          </a:solidFill>
                          <a:effectLst/>
                          <a:uLnTx/>
                          <a:uFillTx/>
                          <a:latin typeface="Times New Roman" pitchFamily="18" charset="0"/>
                          <a:ea typeface="+mn-ea"/>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mn-ea"/>
                          <a:cs typeface="Times New Roman" pitchFamily="18" charset="0"/>
                        </a:rPr>
                        <a:t>lao</a:t>
                      </a:r>
                      <a:r>
                        <a:rPr kumimoji="0" lang="en-US" altLang="en-US" sz="1800" b="0" i="0" u="none" strike="noStrike" kern="1200" cap="none" spc="0" normalizeH="0" noProof="0" dirty="0">
                          <a:ln>
                            <a:noFill/>
                          </a:ln>
                          <a:solidFill>
                            <a:schemeClr val="dk1"/>
                          </a:solidFill>
                          <a:effectLst/>
                          <a:uLnTx/>
                          <a:uFillTx/>
                          <a:latin typeface="Times New Roman" pitchFamily="18" charset="0"/>
                          <a:ea typeface="+mn-ea"/>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mn-ea"/>
                          <a:cs typeface="Times New Roman" pitchFamily="18" charset="0"/>
                        </a:rPr>
                        <a:t>động</a:t>
                      </a:r>
                      <a:r>
                        <a:rPr kumimoji="0" lang="en-US" altLang="en-US" sz="1800" b="0" i="0" u="none" strike="noStrike" kern="1200" cap="none" spc="0" normalizeH="0" noProof="0" dirty="0">
                          <a:ln>
                            <a:noFill/>
                          </a:ln>
                          <a:solidFill>
                            <a:schemeClr val="dk1"/>
                          </a:solidFill>
                          <a:effectLst/>
                          <a:uLnTx/>
                          <a:uFillTx/>
                          <a:latin typeface="Times New Roman" pitchFamily="18" charset="0"/>
                          <a:ea typeface="+mn-ea"/>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mn-ea"/>
                          <a:cs typeface="Times New Roman" pitchFamily="18" charset="0"/>
                        </a:rPr>
                        <a:t>nghề</a:t>
                      </a:r>
                      <a:r>
                        <a:rPr kumimoji="0" lang="en-US" altLang="en-US" sz="1800" b="0" i="0" u="none" strike="noStrike" kern="1200" cap="none" spc="0" normalizeH="0" noProof="0" dirty="0">
                          <a:ln>
                            <a:noFill/>
                          </a:ln>
                          <a:solidFill>
                            <a:schemeClr val="dk1"/>
                          </a:solidFill>
                          <a:effectLst/>
                          <a:uLnTx/>
                          <a:uFillTx/>
                          <a:latin typeface="Times New Roman" pitchFamily="18" charset="0"/>
                          <a:ea typeface="+mn-ea"/>
                          <a:cs typeface="Times New Roman" pitchFamily="18" charset="0"/>
                        </a:rPr>
                        <a:t> </a:t>
                      </a:r>
                      <a:r>
                        <a:rPr kumimoji="0" lang="en-US" altLang="en-US" sz="1800" b="0" i="0" u="none" strike="noStrike" kern="1200" cap="none" spc="0" normalizeH="0" noProof="0" dirty="0" err="1">
                          <a:ln>
                            <a:noFill/>
                          </a:ln>
                          <a:solidFill>
                            <a:schemeClr val="dk1"/>
                          </a:solidFill>
                          <a:effectLst/>
                          <a:uLnTx/>
                          <a:uFillTx/>
                          <a:latin typeface="Times New Roman" pitchFamily="18" charset="0"/>
                          <a:ea typeface="+mn-ea"/>
                          <a:cs typeface="Times New Roman" pitchFamily="18" charset="0"/>
                        </a:rPr>
                        <a:t>nghiệp</a:t>
                      </a:r>
                      <a:endParaRPr lang="vi-VN" sz="1800" dirty="0">
                        <a:solidFill>
                          <a:srgbClr val="FF0000"/>
                        </a:solidFill>
                        <a:effectLst/>
                        <a:latin typeface="Times New Roman" pitchFamily="18" charset="0"/>
                        <a:ea typeface="Calibri" panose="020F0502020204030204" pitchFamily="34" charset="0"/>
                        <a:cs typeface="Times New Roman" pitchFamily="18" charset="0"/>
                      </a:endParaRPr>
                    </a:p>
                    <a:p>
                      <a:pPr marL="635" marR="0" lvl="0" indent="-1905" algn="l" defTabSz="914400" rtl="0" eaLnBrk="1" fontAlgn="auto" latinLnBrk="0" hangingPunct="1">
                        <a:lnSpc>
                          <a:spcPct val="120000"/>
                        </a:lnSpc>
                        <a:spcBef>
                          <a:spcPts val="600"/>
                        </a:spcBef>
                        <a:spcAft>
                          <a:spcPts val="600"/>
                        </a:spcAft>
                        <a:buClrTx/>
                        <a:buSzTx/>
                        <a:buFontTx/>
                        <a:buNone/>
                        <a:tabLst/>
                        <a:defRPr/>
                      </a:pPr>
                      <a:r>
                        <a:rPr lang="en-US" sz="1800" dirty="0">
                          <a:solidFill>
                            <a:srgbClr val="0000FF"/>
                          </a:solidFill>
                          <a:effectLst/>
                          <a:latin typeface="Times New Roman" pitchFamily="18" charset="0"/>
                          <a:cs typeface="Times New Roman" pitchFamily="18" charset="0"/>
                        </a:rPr>
                        <a:t>3. </a:t>
                      </a:r>
                      <a:r>
                        <a:rPr lang="en-US" sz="1800" dirty="0" err="1">
                          <a:solidFill>
                            <a:srgbClr val="0000FF"/>
                          </a:solidFill>
                          <a:effectLst/>
                          <a:latin typeface="Times New Roman" pitchFamily="18" charset="0"/>
                          <a:cs typeface="Times New Roman" pitchFamily="18" charset="0"/>
                        </a:rPr>
                        <a:t>Luyện</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tập</a:t>
                      </a:r>
                      <a:r>
                        <a:rPr lang="en-US" sz="1800" dirty="0">
                          <a:solidFill>
                            <a:srgbClr val="0000FF"/>
                          </a:solidFill>
                          <a:effectLst/>
                          <a:latin typeface="Times New Roman" pitchFamily="18" charset="0"/>
                          <a:cs typeface="Times New Roman" pitchFamily="18" charset="0"/>
                        </a:rPr>
                        <a:t> (15’)</a:t>
                      </a:r>
                      <a:endParaRPr lang="vi-VN" sz="1800" dirty="0">
                        <a:solidFill>
                          <a:srgbClr val="0000FF"/>
                        </a:solidFill>
                        <a:effectLst/>
                        <a:latin typeface="Times New Roman" pitchFamily="18" charset="0"/>
                        <a:cs typeface="Times New Roman" pitchFamily="18" charset="0"/>
                      </a:endParaRPr>
                    </a:p>
                    <a:p>
                      <a:pPr marL="635" marR="0" lvl="0" indent="-1905" algn="l" defTabSz="914400" rtl="0" eaLnBrk="1" fontAlgn="auto" latinLnBrk="0" hangingPunct="1">
                        <a:lnSpc>
                          <a:spcPct val="120000"/>
                        </a:lnSpc>
                        <a:spcBef>
                          <a:spcPts val="600"/>
                        </a:spcBef>
                        <a:spcAft>
                          <a:spcPts val="600"/>
                        </a:spcAft>
                        <a:buClrTx/>
                        <a:buSzTx/>
                        <a:buFontTx/>
                        <a:buNone/>
                        <a:tabLst/>
                        <a:defRPr/>
                      </a:pPr>
                      <a:r>
                        <a:rPr lang="en-US" sz="1800" dirty="0">
                          <a:solidFill>
                            <a:srgbClr val="0000FF"/>
                          </a:solidFill>
                          <a:effectLst/>
                          <a:latin typeface="Times New Roman" pitchFamily="18" charset="0"/>
                          <a:cs typeface="Times New Roman" pitchFamily="18" charset="0"/>
                        </a:rPr>
                        <a:t>4. </a:t>
                      </a:r>
                      <a:r>
                        <a:rPr lang="en-US" sz="1800" dirty="0" err="1">
                          <a:solidFill>
                            <a:srgbClr val="0000FF"/>
                          </a:solidFill>
                          <a:effectLst/>
                          <a:latin typeface="Times New Roman" pitchFamily="18" charset="0"/>
                          <a:cs typeface="Times New Roman" pitchFamily="18" charset="0"/>
                        </a:rPr>
                        <a:t>Vận</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dụng</a:t>
                      </a:r>
                      <a:r>
                        <a:rPr lang="en-US" sz="1800" dirty="0">
                          <a:solidFill>
                            <a:srgbClr val="0000FF"/>
                          </a:solidFill>
                          <a:effectLst/>
                          <a:latin typeface="Times New Roman" pitchFamily="18" charset="0"/>
                          <a:cs typeface="Times New Roman" pitchFamily="18" charset="0"/>
                        </a:rPr>
                        <a:t> (5’)</a:t>
                      </a:r>
                      <a:endParaRPr lang="vi-VN" sz="1800" dirty="0">
                        <a:solidFill>
                          <a:srgbClr val="0000FF"/>
                        </a:solidFill>
                        <a:effectLst/>
                        <a:latin typeface="Times New Roman" pitchFamily="18" charset="0"/>
                        <a:ea typeface="Calibri" panose="020F0502020204030204" pitchFamily="34" charset="0"/>
                        <a:cs typeface="Times New Roman" pitchFamily="18" charset="0"/>
                      </a:endParaRPr>
                    </a:p>
                  </a:txBody>
                  <a:tcPr marL="48101" marR="48101" marT="7144" marB="0" anchor="ctr"/>
                </a:tc>
                <a:tc>
                  <a:txBody>
                    <a:bodyPr/>
                    <a:lstStyle/>
                    <a:p>
                      <a:pPr marL="182563" indent="-1588"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Trực</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quan</a:t>
                      </a:r>
                      <a:r>
                        <a:rPr lang="en-US" sz="1800" dirty="0">
                          <a:solidFill>
                            <a:srgbClr val="0000FF"/>
                          </a:solidFill>
                          <a:effectLst/>
                          <a:latin typeface="Times New Roman" pitchFamily="18" charset="0"/>
                          <a:cs typeface="Times New Roman" pitchFamily="18" charset="0"/>
                        </a:rPr>
                        <a:t>/GQVĐ</a:t>
                      </a:r>
                    </a:p>
                    <a:p>
                      <a:pPr marL="182563" indent="-1588"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Phòng</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tranh</a:t>
                      </a:r>
                      <a:endParaRPr lang="en-US" sz="1800" dirty="0">
                        <a:solidFill>
                          <a:srgbClr val="0000FF"/>
                        </a:solidFill>
                        <a:effectLst/>
                        <a:latin typeface="Times New Roman" pitchFamily="18" charset="0"/>
                        <a:cs typeface="Times New Roman" pitchFamily="18" charset="0"/>
                      </a:endParaRPr>
                    </a:p>
                    <a:p>
                      <a:pPr marL="182563" indent="-1588"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Sơ</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đồ</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tư</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duy</a:t>
                      </a:r>
                      <a:endParaRPr lang="vi-VN" sz="1800" dirty="0">
                        <a:solidFill>
                          <a:srgbClr val="0000FF"/>
                        </a:solidFill>
                        <a:effectLst/>
                        <a:latin typeface="Times New Roman" pitchFamily="18" charset="0"/>
                        <a:cs typeface="Times New Roman" pitchFamily="18" charset="0"/>
                      </a:endParaRPr>
                    </a:p>
                    <a:p>
                      <a:pPr marL="182563" indent="-1588" algn="l">
                        <a:lnSpc>
                          <a:spcPct val="120000"/>
                        </a:lnSpc>
                        <a:spcBef>
                          <a:spcPts val="600"/>
                        </a:spcBef>
                        <a:spcAft>
                          <a:spcPts val="600"/>
                        </a:spcAft>
                      </a:pPr>
                      <a:r>
                        <a:rPr lang="vi-VN" sz="1800" dirty="0">
                          <a:solidFill>
                            <a:srgbClr val="0000FF"/>
                          </a:solidFill>
                          <a:effectLst/>
                          <a:latin typeface="Times New Roman" pitchFamily="18" charset="0"/>
                          <a:cs typeface="Times New Roman" pitchFamily="18" charset="0"/>
                        </a:rPr>
                        <a:t>- Tia chớp</a:t>
                      </a:r>
                      <a:endParaRPr lang="vi-VN" sz="1800" dirty="0">
                        <a:solidFill>
                          <a:srgbClr val="0000FF"/>
                        </a:solidFill>
                        <a:effectLst/>
                        <a:latin typeface="Times New Roman" pitchFamily="18" charset="0"/>
                        <a:ea typeface="Calibri" panose="020F0502020204030204" pitchFamily="34" charset="0"/>
                        <a:cs typeface="Times New Roman" pitchFamily="18" charset="0"/>
                      </a:endParaRPr>
                    </a:p>
                  </a:txBody>
                  <a:tcPr marL="0" marR="0" marT="0" marB="0" anchor="ctr"/>
                </a:tc>
                <a:tc>
                  <a:txBody>
                    <a:bodyPr/>
                    <a:lstStyle/>
                    <a:p>
                      <a:pPr marL="635" indent="-1905" algn="l">
                        <a:lnSpc>
                          <a:spcPct val="120000"/>
                        </a:lnSpc>
                        <a:spcBef>
                          <a:spcPts val="600"/>
                        </a:spcBef>
                        <a:spcAft>
                          <a:spcPts val="600"/>
                        </a:spcAft>
                      </a:pPr>
                      <a:r>
                        <a:rPr lang="en-US" sz="1800">
                          <a:solidFill>
                            <a:srgbClr val="0000FF"/>
                          </a:solidFill>
                          <a:effectLst/>
                          <a:latin typeface="Times New Roman" pitchFamily="18" charset="0"/>
                          <a:cs typeface="Times New Roman" pitchFamily="18" charset="0"/>
                        </a:rPr>
                        <a:t>- Quan sát sản phẩm học tập</a:t>
                      </a:r>
                    </a:p>
                    <a:p>
                      <a:pPr marL="635" indent="-1905" algn="l">
                        <a:lnSpc>
                          <a:spcPct val="120000"/>
                        </a:lnSpc>
                        <a:spcBef>
                          <a:spcPts val="600"/>
                        </a:spcBef>
                        <a:spcAft>
                          <a:spcPts val="600"/>
                        </a:spcAft>
                      </a:pPr>
                      <a:r>
                        <a:rPr lang="en-US" sz="1800">
                          <a:solidFill>
                            <a:srgbClr val="0000FF"/>
                          </a:solidFill>
                          <a:effectLst/>
                          <a:latin typeface="Times New Roman" pitchFamily="18" charset="0"/>
                          <a:cs typeface="Times New Roman" pitchFamily="18" charset="0"/>
                        </a:rPr>
                        <a:t>- Câu hỏi</a:t>
                      </a:r>
                      <a:endParaRPr lang="vi-VN" sz="1800">
                        <a:solidFill>
                          <a:srgbClr val="0000FF"/>
                        </a:solidFill>
                        <a:effectLst/>
                        <a:latin typeface="Times New Roman" pitchFamily="18" charset="0"/>
                        <a:ea typeface="Calibri" panose="020F0502020204030204" pitchFamily="34" charset="0"/>
                        <a:cs typeface="Times New Roman" pitchFamily="18" charset="0"/>
                      </a:endParaRPr>
                    </a:p>
                  </a:txBody>
                  <a:tcPr marL="48101" marR="48101" marT="7144" marB="0" anchor="ctr"/>
                </a:tc>
                <a:tc>
                  <a:txBody>
                    <a:bodyPr/>
                    <a:lstStyle/>
                    <a:p>
                      <a:pPr marL="184150" indent="-1588"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Powerpoint</a:t>
                      </a:r>
                      <a:endParaRPr lang="en-US" sz="1800" dirty="0">
                        <a:solidFill>
                          <a:srgbClr val="0000FF"/>
                        </a:solidFill>
                        <a:effectLst/>
                        <a:latin typeface="Times New Roman" pitchFamily="18" charset="0"/>
                        <a:cs typeface="Times New Roman" pitchFamily="18" charset="0"/>
                      </a:endParaRPr>
                    </a:p>
                    <a:p>
                      <a:pPr marL="184150" indent="-1588"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Máy</a:t>
                      </a:r>
                      <a:r>
                        <a:rPr lang="en-US" sz="1800" dirty="0">
                          <a:solidFill>
                            <a:srgbClr val="0000FF"/>
                          </a:solidFill>
                          <a:effectLst/>
                          <a:latin typeface="Times New Roman" pitchFamily="18" charset="0"/>
                          <a:cs typeface="Times New Roman" pitchFamily="18" charset="0"/>
                        </a:rPr>
                        <a:t> </a:t>
                      </a:r>
                      <a:r>
                        <a:rPr lang="en-US" sz="1800" dirty="0" err="1">
                          <a:solidFill>
                            <a:srgbClr val="0000FF"/>
                          </a:solidFill>
                          <a:effectLst/>
                          <a:latin typeface="Times New Roman" pitchFamily="18" charset="0"/>
                          <a:cs typeface="Times New Roman" pitchFamily="18" charset="0"/>
                        </a:rPr>
                        <a:t>tính</a:t>
                      </a:r>
                      <a:endParaRPr lang="en-US" sz="1800" dirty="0">
                        <a:solidFill>
                          <a:srgbClr val="0000FF"/>
                        </a:solidFill>
                        <a:effectLst/>
                        <a:latin typeface="Times New Roman" pitchFamily="18" charset="0"/>
                        <a:cs typeface="Times New Roman" pitchFamily="18" charset="0"/>
                      </a:endParaRPr>
                    </a:p>
                    <a:p>
                      <a:pPr marL="184150" indent="-1588" algn="l">
                        <a:lnSpc>
                          <a:spcPct val="120000"/>
                        </a:lnSpc>
                        <a:spcBef>
                          <a:spcPts val="600"/>
                        </a:spcBef>
                        <a:spcAft>
                          <a:spcPts val="600"/>
                        </a:spcAft>
                      </a:pPr>
                      <a:r>
                        <a:rPr lang="en-US" sz="1800" dirty="0">
                          <a:solidFill>
                            <a:srgbClr val="0000FF"/>
                          </a:solidFill>
                          <a:latin typeface="Times New Roman" pitchFamily="18" charset="0"/>
                          <a:cs typeface="Times New Roman" pitchFamily="18" charset="0"/>
                        </a:rPr>
                        <a:t>- </a:t>
                      </a:r>
                      <a:r>
                        <a:rPr lang="en-US" sz="1800" dirty="0" err="1">
                          <a:solidFill>
                            <a:srgbClr val="0000FF"/>
                          </a:solidFill>
                          <a:latin typeface="Times New Roman" pitchFamily="18" charset="0"/>
                          <a:cs typeface="Times New Roman" pitchFamily="18" charset="0"/>
                        </a:rPr>
                        <a:t>Minmapd</a:t>
                      </a:r>
                      <a:endParaRPr lang="vi-VN" sz="1800" dirty="0">
                        <a:solidFill>
                          <a:srgbClr val="0000FF"/>
                        </a:solidFill>
                        <a:latin typeface="Times New Roman" pitchFamily="18" charset="0"/>
                        <a:cs typeface="Times New Roman" pitchFamily="18" charset="0"/>
                      </a:endParaRPr>
                    </a:p>
                    <a:p>
                      <a:pPr marL="184150" indent="-1588" algn="l">
                        <a:lnSpc>
                          <a:spcPct val="120000"/>
                        </a:lnSpc>
                        <a:spcBef>
                          <a:spcPts val="600"/>
                        </a:spcBef>
                        <a:spcAft>
                          <a:spcPts val="600"/>
                        </a:spcAft>
                      </a:pPr>
                      <a:r>
                        <a:rPr lang="vi-VN" sz="1800" dirty="0">
                          <a:solidFill>
                            <a:srgbClr val="0000FF"/>
                          </a:solidFill>
                          <a:effectLst/>
                          <a:latin typeface="Times New Roman" pitchFamily="18" charset="0"/>
                          <a:cs typeface="Times New Roman" pitchFamily="18" charset="0"/>
                        </a:rPr>
                        <a:t>- Khahoot</a:t>
                      </a:r>
                      <a:endParaRPr lang="en-US" sz="1800" dirty="0">
                        <a:solidFill>
                          <a:srgbClr val="0000FF"/>
                        </a:solidFill>
                        <a:effectLst/>
                        <a:latin typeface="Times New Roman" pitchFamily="18" charset="0"/>
                        <a:cs typeface="Times New Roman" pitchFamily="18" charset="0"/>
                      </a:endParaRPr>
                    </a:p>
                    <a:p>
                      <a:pPr marL="184150" indent="-1588" algn="l">
                        <a:lnSpc>
                          <a:spcPct val="120000"/>
                        </a:lnSpc>
                        <a:spcBef>
                          <a:spcPts val="600"/>
                        </a:spcBef>
                        <a:spcAft>
                          <a:spcPts val="600"/>
                        </a:spcAft>
                      </a:pPr>
                      <a:r>
                        <a:rPr lang="en-US" sz="1800" dirty="0">
                          <a:solidFill>
                            <a:srgbClr val="0000FF"/>
                          </a:solidFill>
                          <a:effectLst/>
                          <a:latin typeface="Times New Roman" pitchFamily="18" charset="0"/>
                          <a:cs typeface="Times New Roman" pitchFamily="18" charset="0"/>
                        </a:rPr>
                        <a:t>- Paint, cut tool</a:t>
                      </a:r>
                      <a:endParaRPr lang="vi-VN" sz="1800" dirty="0">
                        <a:solidFill>
                          <a:srgbClr val="0000FF"/>
                        </a:solidFill>
                        <a:effectLst/>
                        <a:latin typeface="Times New Roman" pitchFamily="18" charset="0"/>
                        <a:ea typeface="Calibri" panose="020F0502020204030204" pitchFamily="34" charset="0"/>
                        <a:cs typeface="Times New Roman" pitchFamily="18" charset="0"/>
                      </a:endParaRPr>
                    </a:p>
                  </a:txBody>
                  <a:tcPr marL="0" marR="0" marT="0" marB="0" anchor="ctr"/>
                </a:tc>
                <a:extLst>
                  <a:ext uri="{0D108BD9-81ED-4DB2-BD59-A6C34878D82A}">
                    <a16:rowId xmlns:a16="http://schemas.microsoft.com/office/drawing/2014/main" val="292613390"/>
                  </a:ext>
                </a:extLst>
              </a:tr>
            </a:tbl>
          </a:graphicData>
        </a:graphic>
      </p:graphicFrame>
    </p:spTree>
    <p:extLst>
      <p:ext uri="{BB962C8B-B14F-4D97-AF65-F5344CB8AC3E}">
        <p14:creationId xmlns:p14="http://schemas.microsoft.com/office/powerpoint/2010/main" val="246679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sz="1400">
              <a:solidFill>
                <a:prstClr val="white"/>
              </a:solidFill>
              <a:latin typeface="Calibri" panose="020F0502020204030204"/>
            </a:endParaRPr>
          </a:p>
        </p:txBody>
      </p:sp>
      <p:sp>
        <p:nvSpPr>
          <p:cNvPr id="2" name="Title 1">
            <a:extLst>
              <a:ext uri="{FF2B5EF4-FFF2-40B4-BE49-F238E27FC236}">
                <a16:creationId xmlns:a16="http://schemas.microsoft.com/office/drawing/2014/main" id="{271BF7F9-141B-0C88-B5DA-898259ED7853}"/>
              </a:ext>
            </a:extLst>
          </p:cNvPr>
          <p:cNvSpPr>
            <a:spLocks noGrp="1"/>
          </p:cNvSpPr>
          <p:nvPr>
            <p:ph type="title"/>
          </p:nvPr>
        </p:nvSpPr>
        <p:spPr>
          <a:xfrm>
            <a:off x="3973321" y="1836550"/>
            <a:ext cx="4688333" cy="1318130"/>
          </a:xfrm>
        </p:spPr>
        <p:txBody>
          <a:bodyPr vert="horz" lIns="68580" tIns="34290" rIns="68580" bIns="34290" rtlCol="0" anchor="b">
            <a:normAutofit/>
          </a:bodyPr>
          <a:lstStyle/>
          <a:p>
            <a:pPr algn="ctr"/>
            <a:r>
              <a:rPr lang="en-US" sz="6000" b="1" dirty="0" err="1">
                <a:effectLst>
                  <a:outerShdw blurRad="38100" dist="38100" dir="2700000" algn="tl">
                    <a:srgbClr val="000000">
                      <a:alpha val="43137"/>
                    </a:srgbClr>
                  </a:outerShdw>
                </a:effectLst>
                <a:latin typeface="Times New Roman" pitchFamily="18" charset="0"/>
                <a:cs typeface="Times New Roman" pitchFamily="18" charset="0"/>
              </a:rPr>
              <a:t>Tiết</a:t>
            </a:r>
            <a:r>
              <a:rPr lang="en-US" sz="6000" b="1" dirty="0">
                <a:effectLst>
                  <a:outerShdw blurRad="38100" dist="38100" dir="2700000" algn="tl">
                    <a:srgbClr val="000000">
                      <a:alpha val="43137"/>
                    </a:srgbClr>
                  </a:outerShdw>
                </a:effectLst>
                <a:latin typeface="Times New Roman" pitchFamily="18" charset="0"/>
                <a:cs typeface="Times New Roman" pitchFamily="18" charset="0"/>
              </a:rPr>
              <a:t> 1:</a:t>
            </a:r>
          </a:p>
        </p:txBody>
      </p:sp>
      <p:pic>
        <p:nvPicPr>
          <p:cNvPr id="12" name="Picture 11" descr="Calendar on table">
            <a:extLst>
              <a:ext uri="{FF2B5EF4-FFF2-40B4-BE49-F238E27FC236}">
                <a16:creationId xmlns:a16="http://schemas.microsoft.com/office/drawing/2014/main" id="{F022E99C-D3DB-CF04-408C-E8B5E62E7D45}"/>
              </a:ext>
            </a:extLst>
          </p:cNvPr>
          <p:cNvPicPr>
            <a:picLocks noChangeAspect="1"/>
          </p:cNvPicPr>
          <p:nvPr/>
        </p:nvPicPr>
        <p:blipFill rotWithShape="1">
          <a:blip r:embed="rId2"/>
          <a:srcRect l="10251" r="44418" b="-1"/>
          <a:stretch/>
        </p:blipFill>
        <p:spPr>
          <a:xfrm>
            <a:off x="1" y="7"/>
            <a:ext cx="3493008" cy="514349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7" y="3306950"/>
            <a:ext cx="3182692" cy="13716"/>
          </a:xfrm>
          <a:custGeom>
            <a:avLst/>
            <a:gdLst>
              <a:gd name="connsiteX0" fmla="*/ 0 w 3182692"/>
              <a:gd name="connsiteY0" fmla="*/ 0 h 13716"/>
              <a:gd name="connsiteX1" fmla="*/ 604711 w 3182692"/>
              <a:gd name="connsiteY1" fmla="*/ 0 h 13716"/>
              <a:gd name="connsiteX2" fmla="*/ 1241250 w 3182692"/>
              <a:gd name="connsiteY2" fmla="*/ 0 h 13716"/>
              <a:gd name="connsiteX3" fmla="*/ 1909615 w 3182692"/>
              <a:gd name="connsiteY3" fmla="*/ 0 h 13716"/>
              <a:gd name="connsiteX4" fmla="*/ 2577981 w 3182692"/>
              <a:gd name="connsiteY4" fmla="*/ 0 h 13716"/>
              <a:gd name="connsiteX5" fmla="*/ 3182692 w 3182692"/>
              <a:gd name="connsiteY5" fmla="*/ 0 h 13716"/>
              <a:gd name="connsiteX6" fmla="*/ 3182692 w 3182692"/>
              <a:gd name="connsiteY6" fmla="*/ 13716 h 13716"/>
              <a:gd name="connsiteX7" fmla="*/ 2482500 w 3182692"/>
              <a:gd name="connsiteY7" fmla="*/ 13716 h 13716"/>
              <a:gd name="connsiteX8" fmla="*/ 1782308 w 3182692"/>
              <a:gd name="connsiteY8" fmla="*/ 13716 h 13716"/>
              <a:gd name="connsiteX9" fmla="*/ 1145769 w 3182692"/>
              <a:gd name="connsiteY9" fmla="*/ 13716 h 13716"/>
              <a:gd name="connsiteX10" fmla="*/ 0 w 3182692"/>
              <a:gd name="connsiteY10" fmla="*/ 13716 h 13716"/>
              <a:gd name="connsiteX11" fmla="*/ 0 w 3182692"/>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3716"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2212" y="2989"/>
                  <a:pt x="3182051" y="10166"/>
                  <a:pt x="3182692" y="13716"/>
                </a:cubicBezTo>
                <a:cubicBezTo>
                  <a:pt x="2998421" y="17170"/>
                  <a:pt x="2675038" y="14442"/>
                  <a:pt x="2482500" y="13716"/>
                </a:cubicBezTo>
                <a:cubicBezTo>
                  <a:pt x="2289962" y="12990"/>
                  <a:pt x="1930644" y="2262"/>
                  <a:pt x="1782308" y="13716"/>
                </a:cubicBezTo>
                <a:cubicBezTo>
                  <a:pt x="1633972" y="25170"/>
                  <a:pt x="1287388" y="-6564"/>
                  <a:pt x="1145769" y="13716"/>
                </a:cubicBezTo>
                <a:cubicBezTo>
                  <a:pt x="1004150" y="33996"/>
                  <a:pt x="256377" y="-42010"/>
                  <a:pt x="0" y="13716"/>
                </a:cubicBezTo>
                <a:cubicBezTo>
                  <a:pt x="182" y="9317"/>
                  <a:pt x="482" y="5285"/>
                  <a:pt x="0" y="0"/>
                </a:cubicBezTo>
                <a:close/>
              </a:path>
              <a:path w="3182692" h="13716"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200" y="2764"/>
                  <a:pt x="3182390" y="8747"/>
                  <a:pt x="3182692" y="13716"/>
                </a:cubicBezTo>
                <a:cubicBezTo>
                  <a:pt x="3039109" y="-17273"/>
                  <a:pt x="2823860" y="9276"/>
                  <a:pt x="2546154" y="13716"/>
                </a:cubicBezTo>
                <a:cubicBezTo>
                  <a:pt x="2268448" y="18156"/>
                  <a:pt x="2098674" y="719"/>
                  <a:pt x="1845961" y="13716"/>
                </a:cubicBezTo>
                <a:cubicBezTo>
                  <a:pt x="1593248" y="26713"/>
                  <a:pt x="1456743" y="22988"/>
                  <a:pt x="1304904" y="13716"/>
                </a:cubicBezTo>
                <a:cubicBezTo>
                  <a:pt x="1153065" y="4444"/>
                  <a:pt x="947204" y="6554"/>
                  <a:pt x="668365" y="13716"/>
                </a:cubicBezTo>
                <a:cubicBezTo>
                  <a:pt x="389526" y="20878"/>
                  <a:pt x="288244" y="-9200"/>
                  <a:pt x="0" y="13716"/>
                </a:cubicBezTo>
                <a:cubicBezTo>
                  <a:pt x="614" y="9981"/>
                  <a:pt x="600" y="54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sz="1400">
              <a:solidFill>
                <a:prstClr val="white"/>
              </a:solidFill>
              <a:latin typeface="Calibri" panose="020F0502020204030204"/>
            </a:endParaRPr>
          </a:p>
        </p:txBody>
      </p:sp>
    </p:spTree>
    <p:extLst>
      <p:ext uri="{BB962C8B-B14F-4D97-AF65-F5344CB8AC3E}">
        <p14:creationId xmlns:p14="http://schemas.microsoft.com/office/powerpoint/2010/main" val="2108833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6"/>
</p:tagLst>
</file>

<file path=ppt/tags/tag13.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8"/>
</p:tagLst>
</file>

<file path=ppt/tags/tag14.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10"/>
</p:tagLst>
</file>

<file path=ppt/tags/tag15.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17.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1_Office 主题​​">
  <a:themeElements>
    <a:clrScheme name="自定义 3">
      <a:dk1>
        <a:sysClr val="windowText" lastClr="000000"/>
      </a:dk1>
      <a:lt1>
        <a:sysClr val="window" lastClr="FFFFFF"/>
      </a:lt1>
      <a:dk2>
        <a:srgbClr val="000000"/>
      </a:dk2>
      <a:lt2>
        <a:srgbClr val="EEECE1"/>
      </a:lt2>
      <a:accent1>
        <a:srgbClr val="118C3B"/>
      </a:accent1>
      <a:accent2>
        <a:srgbClr val="92D050"/>
      </a:accent2>
      <a:accent3>
        <a:srgbClr val="00A44A"/>
      </a:accent3>
      <a:accent4>
        <a:srgbClr val="FFC000"/>
      </a:accent4>
      <a:accent5>
        <a:srgbClr val="9CC815"/>
      </a:accent5>
      <a:accent6>
        <a:srgbClr val="FF0000"/>
      </a:accent6>
      <a:hlink>
        <a:srgbClr val="1D55C5"/>
      </a:hlink>
      <a:folHlink>
        <a:srgbClr val="800080"/>
      </a:folHlink>
    </a:clrScheme>
    <a:fontScheme name="Custom 1">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2338</TotalTime>
  <Words>3755</Words>
  <Application>Microsoft Office PowerPoint</Application>
  <PresentationFormat>On-screen Show (16:9)</PresentationFormat>
  <Paragraphs>370</Paragraphs>
  <Slides>44</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Tahoma</vt:lpstr>
      <vt:lpstr>Times New Roman</vt:lpstr>
      <vt:lpstr>UVN Bach Dang Nang</vt:lpstr>
      <vt:lpstr>Wingdings</vt:lpstr>
      <vt:lpstr>阿里巴巴普惠体 H</vt:lpstr>
      <vt:lpstr>1_Office 主题​​</vt:lpstr>
      <vt:lpstr>PowerPoint Presentation</vt:lpstr>
      <vt:lpstr>I. MỤC TIÊU</vt:lpstr>
      <vt:lpstr>I. MỤC TIÊU</vt:lpstr>
      <vt:lpstr>PowerPoint Presentation</vt:lpstr>
      <vt:lpstr>PowerPoint Presentation</vt:lpstr>
      <vt:lpstr>PowerPoint Presentation</vt:lpstr>
      <vt:lpstr>PowerPoint Presentation</vt:lpstr>
      <vt:lpstr>PowerPoint Presentation</vt:lpstr>
      <vt:lpstr>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2016-03-10T07:57:08Z</dcterms:created>
  <dcterms:modified xsi:type="dcterms:W3CDTF">2023-09-10T13:46:55Z</dcterms:modified>
</cp:coreProperties>
</file>