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677" r:id="rId2"/>
    <p:sldId id="678" r:id="rId3"/>
    <p:sldId id="679" r:id="rId4"/>
    <p:sldId id="680" r:id="rId5"/>
    <p:sldId id="681" r:id="rId6"/>
    <p:sldId id="682" r:id="rId7"/>
    <p:sldId id="683" r:id="rId8"/>
    <p:sldId id="684" r:id="rId9"/>
    <p:sldId id="685" r:id="rId10"/>
    <p:sldId id="510" r:id="rId11"/>
    <p:sldId id="526" r:id="rId12"/>
    <p:sldId id="543" r:id="rId13"/>
    <p:sldId id="560" r:id="rId14"/>
    <p:sldId id="561" r:id="rId15"/>
    <p:sldId id="562" r:id="rId16"/>
    <p:sldId id="563" r:id="rId17"/>
    <p:sldId id="564" r:id="rId18"/>
    <p:sldId id="728" r:id="rId19"/>
    <p:sldId id="565" r:id="rId20"/>
    <p:sldId id="566" r:id="rId21"/>
    <p:sldId id="567" r:id="rId22"/>
    <p:sldId id="568" r:id="rId23"/>
    <p:sldId id="569" r:id="rId24"/>
    <p:sldId id="686" r:id="rId25"/>
    <p:sldId id="687" r:id="rId26"/>
    <p:sldId id="688" r:id="rId27"/>
    <p:sldId id="689" r:id="rId28"/>
    <p:sldId id="700" r:id="rId29"/>
    <p:sldId id="701" r:id="rId30"/>
    <p:sldId id="702" r:id="rId31"/>
    <p:sldId id="703" r:id="rId32"/>
    <p:sldId id="704" r:id="rId33"/>
    <p:sldId id="705" r:id="rId34"/>
    <p:sldId id="706" r:id="rId35"/>
    <p:sldId id="707" r:id="rId36"/>
    <p:sldId id="708" r:id="rId37"/>
    <p:sldId id="709" r:id="rId38"/>
    <p:sldId id="710" r:id="rId39"/>
    <p:sldId id="711" r:id="rId40"/>
    <p:sldId id="712" r:id="rId41"/>
    <p:sldId id="713" r:id="rId42"/>
    <p:sldId id="690" r:id="rId43"/>
    <p:sldId id="691" r:id="rId44"/>
    <p:sldId id="692" r:id="rId45"/>
    <p:sldId id="693" r:id="rId46"/>
    <p:sldId id="694" r:id="rId47"/>
    <p:sldId id="695" r:id="rId48"/>
    <p:sldId id="696" r:id="rId49"/>
    <p:sldId id="697" r:id="rId50"/>
    <p:sldId id="698" r:id="rId51"/>
    <p:sldId id="699" r:id="rId52"/>
    <p:sldId id="570" r:id="rId53"/>
    <p:sldId id="715" r:id="rId54"/>
    <p:sldId id="714" r:id="rId55"/>
    <p:sldId id="716" r:id="rId56"/>
    <p:sldId id="717" r:id="rId57"/>
    <p:sldId id="719" r:id="rId58"/>
    <p:sldId id="720" r:id="rId59"/>
    <p:sldId id="721" r:id="rId60"/>
    <p:sldId id="726" r:id="rId61"/>
    <p:sldId id="722" r:id="rId62"/>
    <p:sldId id="723" r:id="rId63"/>
    <p:sldId id="727" r:id="rId64"/>
    <p:sldId id="724" r:id="rId65"/>
    <p:sldId id="718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0FBAF-B063-4602-A47A-1C0E2EEB5035}" type="datetimeFigureOut">
              <a:rPr lang="en-US" smtClean="0"/>
              <a:t>14/11/2021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D8495-0565-488B-A7F9-A4385C046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3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E2E09-86DE-47D5-A3D9-D1AF1CF319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5187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84668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479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59380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7074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89423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747278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3928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92574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6763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62703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26686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4481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6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6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6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0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4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4"/>
          <p:cNvSpPr txBox="1">
            <a:spLocks noGrp="1"/>
          </p:cNvSpPr>
          <p:nvPr>
            <p:ph type="body" idx="1"/>
          </p:nvPr>
        </p:nvSpPr>
        <p:spPr>
          <a:xfrm rot="5400000">
            <a:off x="3901440" y="-1356360"/>
            <a:ext cx="438912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6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4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4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5"/>
          <p:cNvSpPr txBox="1">
            <a:spLocks noGrp="1"/>
          </p:cNvSpPr>
          <p:nvPr>
            <p:ph type="title"/>
          </p:nvPr>
        </p:nvSpPr>
        <p:spPr>
          <a:xfrm rot="5400000">
            <a:off x="7604919" y="2148683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5"/>
          <p:cNvSpPr txBox="1">
            <a:spLocks noGrp="1"/>
          </p:cNvSpPr>
          <p:nvPr>
            <p:ph type="body" idx="1"/>
          </p:nvPr>
        </p:nvSpPr>
        <p:spPr>
          <a:xfrm rot="5400000">
            <a:off x="2016920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6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5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5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5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5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4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8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8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6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0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0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body" idx="2"/>
          </p:nvPr>
        </p:nvSpPr>
        <p:spPr>
          <a:xfrm>
            <a:off x="6193368" y="1859758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body" idx="3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body" idx="4"/>
          </p:nvPr>
        </p:nvSpPr>
        <p:spPr>
          <a:xfrm>
            <a:off x="6193368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6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0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0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2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1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2"/>
          <p:cNvSpPr txBox="1"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2"/>
          <p:cNvSpPr txBox="1">
            <a:spLocks noGrp="1"/>
          </p:cNvSpPr>
          <p:nvPr>
            <p:ph type="body" idx="2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6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2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2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3"/>
          <p:cNvSpPr/>
          <p:nvPr/>
        </p:nvSpPr>
        <p:spPr>
          <a:xfrm rot="-10380000" flipH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9" name="Google Shape;89;p63"/>
          <p:cNvSpPr/>
          <p:nvPr/>
        </p:nvSpPr>
        <p:spPr>
          <a:xfrm rot="-10380000" flipH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0" name="Google Shape;90;p63"/>
          <p:cNvSpPr txBox="1"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3"/>
          <p:cNvSpPr txBox="1">
            <a:spLocks noGrp="1"/>
          </p:cNvSpPr>
          <p:nvPr>
            <p:ph type="body" idx="1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6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3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3"/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5" name="Google Shape;95;p63"/>
          <p:cNvSpPr>
            <a:spLocks noGrp="1"/>
          </p:cNvSpPr>
          <p:nvPr>
            <p:ph type="pic" idx="2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6" name="Google Shape;96;p63"/>
          <p:cNvSpPr/>
          <p:nvPr/>
        </p:nvSpPr>
        <p:spPr>
          <a:xfrm rot="10800000" flipH="1">
            <a:off x="-12700" y="5816600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7" name="Google Shape;97;p63"/>
          <p:cNvSpPr/>
          <p:nvPr/>
        </p:nvSpPr>
        <p:spPr>
          <a:xfrm rot="10800000" flipH="1">
            <a:off x="5842000" y="6219826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60764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2"/>
          <p:cNvSpPr/>
          <p:nvPr/>
        </p:nvSpPr>
        <p:spPr>
          <a:xfrm>
            <a:off x="-12700" y="-7144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52"/>
          <p:cNvSpPr/>
          <p:nvPr/>
        </p:nvSpPr>
        <p:spPr>
          <a:xfrm>
            <a:off x="5842000" y="-7144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Google Shape;29;p52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52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Google Shape;31;p5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52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3" name="Google Shape;33;p5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4" name="Google Shape;34;p52"/>
          <p:cNvGrpSpPr/>
          <p:nvPr/>
        </p:nvGrpSpPr>
        <p:grpSpPr>
          <a:xfrm>
            <a:off x="-39058" y="-16113"/>
            <a:ext cx="12264340" cy="1086266"/>
            <a:chOff x="-29322" y="-1971"/>
            <a:chExt cx="9198255" cy="1086266"/>
          </a:xfrm>
        </p:grpSpPr>
        <p:sp>
          <p:nvSpPr>
            <p:cNvPr id="35" name="Google Shape;35;p52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Google Shape;36;p52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5714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2590800" y="1524000"/>
            <a:ext cx="14033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A7FDB-89E5-4007-A9A2-DEFDA2C4B2ED}"/>
              </a:ext>
            </a:extLst>
          </p:cNvPr>
          <p:cNvSpPr txBox="1"/>
          <p:nvPr/>
        </p:nvSpPr>
        <p:spPr>
          <a:xfrm>
            <a:off x="3994150" y="5334000"/>
            <a:ext cx="7217189" cy="95410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Trên đời chẳng có người tẻ nhạt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  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p-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ghe-nhi Ép-tu-sen-cô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Evgheni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 Evtushenko)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AC294-0CDD-4C44-B9D9-07ED23D46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339" name="Picture 4"/>
          <p:cNvPicPr>
            <a:picLocks noChangeAspect="1"/>
          </p:cNvPicPr>
          <p:nvPr/>
        </p:nvPicPr>
        <p:blipFill>
          <a:blip r:embed="rId4"/>
          <a:srcRect r="52890" b="57091"/>
          <a:stretch>
            <a:fillRect/>
          </a:stretch>
        </p:blipFill>
        <p:spPr bwMode="auto">
          <a:xfrm>
            <a:off x="289259" y="238539"/>
            <a:ext cx="265271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289259" y="1924810"/>
            <a:ext cx="11496341" cy="2821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ÔN TẬP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 BÀI VĂN TRÌNH BÀY Ý KIẾN VỀ MỘT HIỆN TƯỢNG (VẤN ĐỀ ) MÀ EM QUAN TÂM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6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6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6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29" y="483173"/>
            <a:ext cx="4099953" cy="62883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2138369"/>
            <a:ext cx="11262752" cy="437326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FB470-8344-4A16-A56E-3FC8902D30A2}"/>
              </a:ext>
            </a:extLst>
          </p:cNvPr>
          <p:cNvSpPr txBox="1"/>
          <p:nvPr/>
        </p:nvSpPr>
        <p:spPr>
          <a:xfrm>
            <a:off x="935182" y="574537"/>
            <a:ext cx="4509654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BÀI THAM KHẢO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69BA9-3275-4AA1-87AA-797FF2E54140}"/>
              </a:ext>
            </a:extLst>
          </p:cNvPr>
          <p:cNvSpPr txBox="1"/>
          <p:nvPr/>
        </p:nvSpPr>
        <p:spPr>
          <a:xfrm>
            <a:off x="472046" y="1260103"/>
            <a:ext cx="11359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Think-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Share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(10- 12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B8A6E-CA5F-497B-8036-B0CF3630DCE5}"/>
              </a:ext>
            </a:extLst>
          </p:cNvPr>
          <p:cNvSpPr txBox="1"/>
          <p:nvPr/>
        </p:nvSpPr>
        <p:spPr>
          <a:xfrm>
            <a:off x="709894" y="2560518"/>
            <a:ext cx="6480615" cy="3674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450"/>
              </a:spcAft>
            </a:pPr>
            <a:r>
              <a:rPr lang="pt-BR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B1: 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Think (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): HS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ðộc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ra;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243F60"/>
              </a:solidFill>
              <a:effectLst/>
              <a:latin typeface="Cambria" panose="02040503050406030204" pitchFamily="18" charset="0"/>
            </a:endParaRP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B2: Pair (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GV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B3: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Share (Chia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chia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4BD135-E2B2-4F74-896F-DC8C61F8A007}"/>
              </a:ext>
            </a:extLst>
          </p:cNvPr>
          <p:cNvCxnSpPr/>
          <p:nvPr/>
        </p:nvCxnSpPr>
        <p:spPr>
          <a:xfrm>
            <a:off x="7190509" y="2138369"/>
            <a:ext cx="0" cy="437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39" descr="(Ảnh: Let's Discover the Doors of Knowledge - WordPress.com)">
            <a:extLst>
              <a:ext uri="{FF2B5EF4-FFF2-40B4-BE49-F238E27FC236}">
                <a16:creationId xmlns:a16="http://schemas.microsoft.com/office/drawing/2014/main" id="{D8D9D9FA-B455-4C4F-85CE-75FEA56B1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06" y="2261415"/>
            <a:ext cx="3999197" cy="412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1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485124"/>
            <a:ext cx="11116692" cy="628832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116692" cy="470377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08DC0-F777-4DFB-9DB8-5038CC93087B}"/>
              </a:ext>
            </a:extLst>
          </p:cNvPr>
          <p:cNvSpPr txBox="1"/>
          <p:nvPr/>
        </p:nvSpPr>
        <p:spPr>
          <a:xfrm>
            <a:off x="569030" y="509931"/>
            <a:ext cx="10419268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F93EF-995A-4473-9E73-5A192009F598}"/>
              </a:ext>
            </a:extLst>
          </p:cNvPr>
          <p:cNvSpPr txBox="1"/>
          <p:nvPr/>
        </p:nvSpPr>
        <p:spPr>
          <a:xfrm>
            <a:off x="871781" y="1768120"/>
            <a:ext cx="611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2A044-165F-42FB-B3C6-3FB402B4745B}"/>
              </a:ext>
            </a:extLst>
          </p:cNvPr>
          <p:cNvSpPr txBox="1"/>
          <p:nvPr/>
        </p:nvSpPr>
        <p:spPr>
          <a:xfrm>
            <a:off x="716796" y="2275329"/>
            <a:ext cx="109061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nay.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13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44" y="1294068"/>
            <a:ext cx="10930712" cy="46727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272530-DB6E-4FD3-B56D-39D674CCAA6A}"/>
              </a:ext>
            </a:extLst>
          </p:cNvPr>
          <p:cNvSpPr txBox="1"/>
          <p:nvPr/>
        </p:nvSpPr>
        <p:spPr>
          <a:xfrm>
            <a:off x="774269" y="1678481"/>
            <a:ext cx="10643461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Thu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4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63" y="562475"/>
            <a:ext cx="11468745" cy="61017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6CA2C-F38C-4816-A4F4-17CD2581D3F0}"/>
              </a:ext>
            </a:extLst>
          </p:cNvPr>
          <p:cNvSpPr txBox="1"/>
          <p:nvPr/>
        </p:nvSpPr>
        <p:spPr>
          <a:xfrm>
            <a:off x="697157" y="845981"/>
            <a:ext cx="1098442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dọa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cha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+ +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ép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chiếm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đoạt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dọa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dẫm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quấy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+ +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xỉ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nhục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đay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nghiến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+ +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0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31376"/>
            <a:ext cx="11132190" cy="49439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AF65E-6DD1-45A7-9545-8379809FC633}"/>
              </a:ext>
            </a:extLst>
          </p:cNvPr>
          <p:cNvSpPr txBox="1"/>
          <p:nvPr/>
        </p:nvSpPr>
        <p:spPr>
          <a:xfrm>
            <a:off x="716798" y="1895196"/>
            <a:ext cx="109061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Gia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2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883403"/>
            <a:ext cx="11163187" cy="526942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E18E0-DFE6-405F-8E39-DFDCF5AF3AB7}"/>
              </a:ext>
            </a:extLst>
          </p:cNvPr>
          <p:cNvSpPr txBox="1"/>
          <p:nvPr/>
        </p:nvSpPr>
        <p:spPr>
          <a:xfrm>
            <a:off x="732296" y="1166842"/>
            <a:ext cx="1089067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thậm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b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b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bao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trùm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căm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ghét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523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270860"/>
            <a:ext cx="11225180" cy="4742481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F5D9D-2589-46EB-9CE7-0A62F790E0D7}"/>
              </a:ext>
            </a:extLst>
          </p:cNvPr>
          <p:cNvSpPr txBox="1"/>
          <p:nvPr/>
        </p:nvSpPr>
        <p:spPr>
          <a:xfrm>
            <a:off x="794288" y="1684984"/>
            <a:ext cx="10828682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Sau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3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0B7CAC02-CD66-4348-9046-90D5D989E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270860"/>
            <a:ext cx="11225180" cy="418454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20AB0-8957-47D1-8D25-AE078A9C108E}"/>
              </a:ext>
            </a:extLst>
          </p:cNvPr>
          <p:cNvSpPr txBox="1"/>
          <p:nvPr/>
        </p:nvSpPr>
        <p:spPr>
          <a:xfrm>
            <a:off x="1111470" y="2515769"/>
            <a:ext cx="10791228" cy="18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C1.Mở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112AEBDA-9DA8-46BC-826E-F00A999A4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69" y="307165"/>
            <a:ext cx="11577234" cy="6326109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9E622-A89B-4576-8B00-1BE41BDD0F8D}"/>
              </a:ext>
            </a:extLst>
          </p:cNvPr>
          <p:cNvSpPr txBox="1"/>
          <p:nvPr/>
        </p:nvSpPr>
        <p:spPr>
          <a:xfrm>
            <a:off x="695220" y="575911"/>
            <a:ext cx="10801560" cy="5706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C2.Thân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+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quấy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+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+ 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7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5502278A-5AA4-4FA2-8B38-8AC49B1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76393"/>
            <a:ext cx="11256177" cy="5129939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82CEA-D074-4A75-8CA0-24B64CBC63D1}"/>
              </a:ext>
            </a:extLst>
          </p:cNvPr>
          <p:cNvSpPr txBox="1"/>
          <p:nvPr/>
        </p:nvSpPr>
        <p:spPr>
          <a:xfrm>
            <a:off x="759530" y="1035387"/>
            <a:ext cx="10875176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Do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885" y="594010"/>
            <a:ext cx="11221188" cy="11880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29" y="2022764"/>
            <a:ext cx="11235043" cy="44667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634DB-0277-474C-857D-79CA52F667CE}"/>
              </a:ext>
            </a:extLst>
          </p:cNvPr>
          <p:cNvSpPr txBox="1"/>
          <p:nvPr/>
        </p:nvSpPr>
        <p:spPr>
          <a:xfrm>
            <a:off x="696191" y="715681"/>
            <a:ext cx="10799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 TÌM HIỂU CHUNG VỀ B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ÀI VĂN TRÌNH BÀY Ý KIẾN VỀ MỘT HIỆN TƯỢNG TRONG ĐỜI SỐNG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AECDB-E4C8-4031-B0BE-EE1B95F2428D}"/>
              </a:ext>
            </a:extLst>
          </p:cNvPr>
          <p:cNvSpPr txBox="1"/>
          <p:nvPr/>
        </p:nvSpPr>
        <p:spPr>
          <a:xfrm>
            <a:off x="696191" y="2242212"/>
            <a:ext cx="99406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1.Thế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76FEB-9444-434F-A236-952FB94A347D}"/>
              </a:ext>
            </a:extLst>
          </p:cNvPr>
          <p:cNvSpPr txBox="1"/>
          <p:nvPr/>
        </p:nvSpPr>
        <p:spPr>
          <a:xfrm>
            <a:off x="582885" y="2703877"/>
            <a:ext cx="112073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50000"/>
              </a:lnSpc>
              <a:tabLst>
                <a:tab pos="3429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50000"/>
              </a:lnSpc>
              <a:tabLst>
                <a:tab pos="3429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indent="285750" algn="just">
              <a:lnSpc>
                <a:spcPct val="150000"/>
              </a:lnSpc>
              <a:tabLst>
                <a:tab pos="3429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50000"/>
              </a:lnSpc>
              <a:tabLst>
                <a:tab pos="3429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nay.</a:t>
            </a:r>
          </a:p>
          <a:p>
            <a:pPr indent="285750" algn="just">
              <a:lnSpc>
                <a:spcPct val="150000"/>
              </a:lnSpc>
              <a:tabLst>
                <a:tab pos="3429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85750" algn="just">
              <a:tabLst>
                <a:tab pos="3429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927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65" y="1022887"/>
            <a:ext cx="11426657" cy="5579391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ECFAC-3512-4B15-90FC-235BE23B5C71}"/>
              </a:ext>
            </a:extLst>
          </p:cNvPr>
          <p:cNvSpPr txBox="1"/>
          <p:nvPr/>
        </p:nvSpPr>
        <p:spPr>
          <a:xfrm>
            <a:off x="1026762" y="1022887"/>
            <a:ext cx="10906173" cy="5380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bao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09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821410"/>
            <a:ext cx="11225180" cy="547090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AB9B1-305A-471F-82AB-99AC84B52BC0}"/>
              </a:ext>
            </a:extLst>
          </p:cNvPr>
          <p:cNvSpPr txBox="1"/>
          <p:nvPr/>
        </p:nvSpPr>
        <p:spPr>
          <a:xfrm>
            <a:off x="786007" y="1139853"/>
            <a:ext cx="1083696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4- 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255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14399"/>
            <a:ext cx="11116692" cy="53159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8478A-2410-49F7-A09A-663A0F7EAC6E}"/>
              </a:ext>
            </a:extLst>
          </p:cNvPr>
          <p:cNvSpPr txBox="1"/>
          <p:nvPr/>
        </p:nvSpPr>
        <p:spPr>
          <a:xfrm>
            <a:off x="794289" y="1494866"/>
            <a:ext cx="1082868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dứt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0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52" y="1844297"/>
            <a:ext cx="11085695" cy="3552987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ED9AC-201E-4830-8E3D-38D679A31DB8}"/>
              </a:ext>
            </a:extLst>
          </p:cNvPr>
          <p:cNvSpPr txBox="1"/>
          <p:nvPr/>
        </p:nvSpPr>
        <p:spPr>
          <a:xfrm>
            <a:off x="851760" y="2690713"/>
            <a:ext cx="10488477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C3.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06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497027"/>
            <a:ext cx="11085695" cy="9598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2433233"/>
            <a:ext cx="11085695" cy="269670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40485-7F29-4571-B1AB-5C3539EEB0FB}"/>
              </a:ext>
            </a:extLst>
          </p:cNvPr>
          <p:cNvSpPr txBox="1"/>
          <p:nvPr/>
        </p:nvSpPr>
        <p:spPr>
          <a:xfrm>
            <a:off x="832472" y="610908"/>
            <a:ext cx="10543283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0360E-AF52-4E72-896A-2431FA86CF5B}"/>
              </a:ext>
            </a:extLst>
          </p:cNvPr>
          <p:cNvSpPr txBox="1"/>
          <p:nvPr/>
        </p:nvSpPr>
        <p:spPr>
          <a:xfrm>
            <a:off x="700751" y="3256808"/>
            <a:ext cx="10790497" cy="1390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ở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3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69383"/>
            <a:ext cx="11085695" cy="49129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7F45D-DEB7-47FE-BED1-D3E21E334B1B}"/>
              </a:ext>
            </a:extLst>
          </p:cNvPr>
          <p:cNvSpPr txBox="1"/>
          <p:nvPr/>
        </p:nvSpPr>
        <p:spPr>
          <a:xfrm>
            <a:off x="933773" y="1318669"/>
            <a:ext cx="611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29271D-2817-4BA1-BE1D-2D2ACBC17AD3}"/>
              </a:ext>
            </a:extLst>
          </p:cNvPr>
          <p:cNvSpPr txBox="1"/>
          <p:nvPr/>
        </p:nvSpPr>
        <p:spPr>
          <a:xfrm>
            <a:off x="701298" y="1798787"/>
            <a:ext cx="611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A190F-1585-4423-A111-60D8BE62C440}"/>
              </a:ext>
            </a:extLst>
          </p:cNvPr>
          <p:cNvSpPr txBox="1"/>
          <p:nvPr/>
        </p:nvSpPr>
        <p:spPr>
          <a:xfrm>
            <a:off x="701298" y="2416821"/>
            <a:ext cx="1079844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nay.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,..).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49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29897"/>
            <a:ext cx="11163187" cy="512993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10C07-D8E7-4E68-8C20-B4F01ED56445}"/>
              </a:ext>
            </a:extLst>
          </p:cNvPr>
          <p:cNvSpPr txBox="1"/>
          <p:nvPr/>
        </p:nvSpPr>
        <p:spPr>
          <a:xfrm>
            <a:off x="678277" y="1265890"/>
            <a:ext cx="11053940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Thu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107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761999"/>
            <a:ext cx="11221188" cy="56110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C4313-D575-4B6C-A72D-5429ABCED1A9}"/>
              </a:ext>
            </a:extLst>
          </p:cNvPr>
          <p:cNvSpPr txBox="1"/>
          <p:nvPr/>
        </p:nvSpPr>
        <p:spPr>
          <a:xfrm>
            <a:off x="796636" y="1166887"/>
            <a:ext cx="109935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hầu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game: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lơ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đãng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706583"/>
            <a:ext cx="11290461" cy="55695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1960B-F975-4380-A3D0-9414024E7619}"/>
              </a:ext>
            </a:extLst>
          </p:cNvPr>
          <p:cNvSpPr txBox="1"/>
          <p:nvPr/>
        </p:nvSpPr>
        <p:spPr>
          <a:xfrm>
            <a:off x="689760" y="1149927"/>
            <a:ext cx="11049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200" b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Lứa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rủ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rê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tò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mò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Do cha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b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 Do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dốc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lơ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phiền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...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169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233055"/>
            <a:ext cx="11248897" cy="459970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116D6-5360-40C4-8428-2E144D78BA33}"/>
              </a:ext>
            </a:extLst>
          </p:cNvPr>
          <p:cNvSpPr txBox="1"/>
          <p:nvPr/>
        </p:nvSpPr>
        <p:spPr>
          <a:xfrm>
            <a:off x="787238" y="1754022"/>
            <a:ext cx="10812479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Sau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166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29897"/>
            <a:ext cx="11240678" cy="530042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706B8-7926-4BD7-8CFA-550DE944A24C}"/>
              </a:ext>
            </a:extLst>
          </p:cNvPr>
          <p:cNvSpPr txBox="1"/>
          <p:nvPr/>
        </p:nvSpPr>
        <p:spPr>
          <a:xfrm>
            <a:off x="813016" y="1319655"/>
            <a:ext cx="10565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nghĩ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882777-2604-4B96-BDA1-20573E01479E}"/>
              </a:ext>
            </a:extLst>
          </p:cNvPr>
          <p:cNvSpPr txBox="1"/>
          <p:nvPr/>
        </p:nvSpPr>
        <p:spPr>
          <a:xfrm>
            <a:off x="610036" y="2078745"/>
            <a:ext cx="110129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1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42109"/>
            <a:ext cx="11235043" cy="479367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46778-EC64-443D-AB82-E21B0A50B538}"/>
              </a:ext>
            </a:extLst>
          </p:cNvPr>
          <p:cNvSpPr txBox="1"/>
          <p:nvPr/>
        </p:nvSpPr>
        <p:spPr>
          <a:xfrm>
            <a:off x="759530" y="1317718"/>
            <a:ext cx="10854042" cy="404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C1.MỞ BÀI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260764"/>
            <a:ext cx="11110352" cy="45027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4E89D-A38D-4942-B1A3-54F0FFB531BF}"/>
              </a:ext>
            </a:extLst>
          </p:cNvPr>
          <p:cNvSpPr txBox="1"/>
          <p:nvPr/>
        </p:nvSpPr>
        <p:spPr>
          <a:xfrm>
            <a:off x="851061" y="1460774"/>
            <a:ext cx="10771909" cy="430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C2.THÂN BÀI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Game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=&gt;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nay.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=&gt;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=&gt;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98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83673"/>
            <a:ext cx="11193479" cy="48490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0AD0D-8C0A-4332-B352-789AE34C3D9F}"/>
              </a:ext>
            </a:extLst>
          </p:cNvPr>
          <p:cNvSpPr txBox="1"/>
          <p:nvPr/>
        </p:nvSpPr>
        <p:spPr>
          <a:xfrm>
            <a:off x="713508" y="1582340"/>
            <a:ext cx="109094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game?</a:t>
            </a:r>
            <a:b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nấm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khuôn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815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93369"/>
            <a:ext cx="11116692" cy="46029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1F2F9-5AFD-4D8E-9126-79BF63572A6B}"/>
              </a:ext>
            </a:extLst>
          </p:cNvPr>
          <p:cNvSpPr txBox="1"/>
          <p:nvPr/>
        </p:nvSpPr>
        <p:spPr>
          <a:xfrm>
            <a:off x="810546" y="1641378"/>
            <a:ext cx="10875176" cy="4455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Do cha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34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22887"/>
            <a:ext cx="11194184" cy="48354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5EDAF-5E77-415B-96AD-404975B44933}"/>
              </a:ext>
            </a:extLst>
          </p:cNvPr>
          <p:cNvSpPr txBox="1"/>
          <p:nvPr/>
        </p:nvSpPr>
        <p:spPr>
          <a:xfrm>
            <a:off x="635164" y="1761488"/>
            <a:ext cx="10921671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game? </a:t>
            </a:r>
            <a:b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sút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game.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...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352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301858"/>
            <a:ext cx="11163187" cy="471148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93E08-D56C-44BE-9812-3B91CDD2FFDA}"/>
              </a:ext>
            </a:extLst>
          </p:cNvPr>
          <p:cNvSpPr txBox="1"/>
          <p:nvPr/>
        </p:nvSpPr>
        <p:spPr>
          <a:xfrm>
            <a:off x="685800" y="1837996"/>
            <a:ext cx="10937170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game:</a:t>
            </a:r>
            <a:b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game.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97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5502278A-5AA4-4FA2-8B38-8AC49B1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545080"/>
            <a:ext cx="11225180" cy="449925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46DD7-78FA-48FA-AE4D-E083AA795AE0}"/>
              </a:ext>
            </a:extLst>
          </p:cNvPr>
          <p:cNvSpPr txBox="1"/>
          <p:nvPr/>
        </p:nvSpPr>
        <p:spPr>
          <a:xfrm>
            <a:off x="744032" y="1955783"/>
            <a:ext cx="10875176" cy="3357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C3. KẾT BÀI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online,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(HS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17" y="712922"/>
            <a:ext cx="11403786" cy="56878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A7921-34F5-4546-A6E5-941A97DC3C40}"/>
              </a:ext>
            </a:extLst>
          </p:cNvPr>
          <p:cNvSpPr txBox="1"/>
          <p:nvPr/>
        </p:nvSpPr>
        <p:spPr>
          <a:xfrm>
            <a:off x="960627" y="886166"/>
            <a:ext cx="10503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EB2BD-E6CA-4762-BF95-4A397AE897A9}"/>
              </a:ext>
            </a:extLst>
          </p:cNvPr>
          <p:cNvSpPr txBox="1"/>
          <p:nvPr/>
        </p:nvSpPr>
        <p:spPr>
          <a:xfrm>
            <a:off x="569028" y="1521075"/>
            <a:ext cx="611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9EB627-1058-4A09-9132-218E242B9B14}"/>
              </a:ext>
            </a:extLst>
          </p:cNvPr>
          <p:cNvSpPr txBox="1"/>
          <p:nvPr/>
        </p:nvSpPr>
        <p:spPr>
          <a:xfrm>
            <a:off x="685644" y="1990094"/>
            <a:ext cx="1105394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iết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iết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iết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thấu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5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213009"/>
            <a:ext cx="11085695" cy="481583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BF6DE-34F1-4CAF-8AF1-A3E0EEA9D1C8}"/>
              </a:ext>
            </a:extLst>
          </p:cNvPr>
          <p:cNvSpPr txBox="1"/>
          <p:nvPr/>
        </p:nvSpPr>
        <p:spPr>
          <a:xfrm>
            <a:off x="759150" y="1728098"/>
            <a:ext cx="107054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Thu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khá;biểu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iết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47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9" y="418453"/>
            <a:ext cx="11499743" cy="626131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F982E-5EAC-4FA5-8EBE-530C1F59E963}"/>
              </a:ext>
            </a:extLst>
          </p:cNvPr>
          <p:cNvSpPr txBox="1"/>
          <p:nvPr/>
        </p:nvSpPr>
        <p:spPr>
          <a:xfrm>
            <a:off x="574728" y="559890"/>
            <a:ext cx="11296974" cy="667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(ý </a:t>
            </a:r>
            <a:r>
              <a:rPr lang="en-US" sz="24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492605"/>
            <a:ext cx="11178685" cy="606317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142F9-8BDF-4C87-842B-25C4689E64C4}"/>
              </a:ext>
            </a:extLst>
          </p:cNvPr>
          <p:cNvSpPr txBox="1"/>
          <p:nvPr/>
        </p:nvSpPr>
        <p:spPr>
          <a:xfrm>
            <a:off x="983876" y="677204"/>
            <a:ext cx="10348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CAC4A-D81A-40A4-AB87-7D9DAA6D12AD}"/>
              </a:ext>
            </a:extLst>
          </p:cNvPr>
          <p:cNvSpPr txBox="1"/>
          <p:nvPr/>
        </p:nvSpPr>
        <p:spPr>
          <a:xfrm>
            <a:off x="569030" y="1240920"/>
            <a:ext cx="611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AE6C82-616E-45A1-B7EB-8B85A0E04397}"/>
              </a:ext>
            </a:extLst>
          </p:cNvPr>
          <p:cNvSpPr txBox="1"/>
          <p:nvPr/>
        </p:nvSpPr>
        <p:spPr>
          <a:xfrm>
            <a:off x="667396" y="1804636"/>
            <a:ext cx="10981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8344CB-F0DE-4510-B16D-D48AAF53AA2C}"/>
              </a:ext>
            </a:extLst>
          </p:cNvPr>
          <p:cNvSpPr txBox="1"/>
          <p:nvPr/>
        </p:nvSpPr>
        <p:spPr>
          <a:xfrm>
            <a:off x="569030" y="2463871"/>
            <a:ext cx="97765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buSzPts val="1400"/>
              <a:buFont typeface="Times New Roman" panose="02020603050405020304" pitchFamily="18" charset="0"/>
              <a:buChar char="-"/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400"/>
              <a:buFont typeface="Times New Roman" panose="02020603050405020304" pitchFamily="18" charset="0"/>
              <a:buChar char="-"/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7B3B62-205E-4353-9E24-7F3826000CD1}"/>
              </a:ext>
            </a:extLst>
          </p:cNvPr>
          <p:cNvSpPr txBox="1"/>
          <p:nvPr/>
        </p:nvSpPr>
        <p:spPr>
          <a:xfrm>
            <a:off x="569030" y="3817411"/>
            <a:ext cx="611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254269-2391-468D-87FB-1DED9D1C8784}"/>
              </a:ext>
            </a:extLst>
          </p:cNvPr>
          <p:cNvSpPr txBox="1"/>
          <p:nvPr/>
        </p:nvSpPr>
        <p:spPr>
          <a:xfrm>
            <a:off x="832278" y="4291351"/>
            <a:ext cx="611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DA4D1F-5373-4D9C-8C65-3BB14B26D024}"/>
              </a:ext>
            </a:extLst>
          </p:cNvPr>
          <p:cNvSpPr txBox="1"/>
          <p:nvPr/>
        </p:nvSpPr>
        <p:spPr>
          <a:xfrm>
            <a:off x="832278" y="4691126"/>
            <a:ext cx="6114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2-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F78042-D23D-4059-BCE1-EBA56478A5C8}"/>
              </a:ext>
            </a:extLst>
          </p:cNvPr>
          <p:cNvSpPr txBox="1"/>
          <p:nvPr/>
        </p:nvSpPr>
        <p:spPr>
          <a:xfrm>
            <a:off x="907452" y="5534398"/>
            <a:ext cx="10715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truyện,một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  <p:bldP spid="13" grpId="0"/>
      <p:bldP spid="15" grpId="0"/>
      <p:bldP spid="17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62373"/>
            <a:ext cx="11147689" cy="47889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ED1FA-19C8-4294-9C83-71C9A3BAB753}"/>
              </a:ext>
            </a:extLst>
          </p:cNvPr>
          <p:cNvSpPr txBox="1"/>
          <p:nvPr/>
        </p:nvSpPr>
        <p:spPr>
          <a:xfrm>
            <a:off x="701298" y="1881882"/>
            <a:ext cx="10921672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cởi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5585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40403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642820"/>
            <a:ext cx="11271675" cy="46972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F52FF-0C86-44AB-9365-77780CF737CE}"/>
              </a:ext>
            </a:extLst>
          </p:cNvPr>
          <p:cNvSpPr txBox="1"/>
          <p:nvPr/>
        </p:nvSpPr>
        <p:spPr>
          <a:xfrm>
            <a:off x="809787" y="471424"/>
            <a:ext cx="3591732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A4BA2-F03D-4DE0-98B2-3AADE84A569A}"/>
              </a:ext>
            </a:extLst>
          </p:cNvPr>
          <p:cNvSpPr txBox="1"/>
          <p:nvPr/>
        </p:nvSpPr>
        <p:spPr>
          <a:xfrm>
            <a:off x="685800" y="2001002"/>
            <a:ext cx="10937170" cy="3980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 bài</a:t>
            </a:r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Giới thiệu vấn 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 cần bàn luận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ghẹo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954" y="821409"/>
            <a:ext cx="11282766" cy="57653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201BA-B37D-4A8C-9DF8-B60CD8D1D441}"/>
              </a:ext>
            </a:extLst>
          </p:cNvPr>
          <p:cNvSpPr txBox="1"/>
          <p:nvPr/>
        </p:nvSpPr>
        <p:spPr>
          <a:xfrm>
            <a:off x="1011265" y="821409"/>
            <a:ext cx="611408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vi-VN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bài</a:t>
            </a:r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Ð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ra ý kiến bàn luận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6653B-64B4-4F5A-9C37-898FA694A412}"/>
              </a:ext>
            </a:extLst>
          </p:cNvPr>
          <p:cNvSpPr txBox="1"/>
          <p:nvPr/>
        </p:nvSpPr>
        <p:spPr>
          <a:xfrm>
            <a:off x="732295" y="1401376"/>
            <a:ext cx="10890675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người.Trong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4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38385"/>
            <a:ext cx="11271675" cy="509894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ACEA6-1289-4C27-9B25-E79A0C768E0B}"/>
              </a:ext>
            </a:extLst>
          </p:cNvPr>
          <p:cNvSpPr txBox="1"/>
          <p:nvPr/>
        </p:nvSpPr>
        <p:spPr>
          <a:xfrm>
            <a:off x="806024" y="1388677"/>
            <a:ext cx="107976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(ý </a:t>
            </a:r>
            <a:r>
              <a:rPr lang="en-US" sz="24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503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638655"/>
            <a:ext cx="11302672" cy="580863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146BD-915C-4B3A-8DF5-0743D6FA2DA2}"/>
              </a:ext>
            </a:extLst>
          </p:cNvPr>
          <p:cNvSpPr txBox="1"/>
          <p:nvPr/>
        </p:nvSpPr>
        <p:spPr>
          <a:xfrm>
            <a:off x="650663" y="956366"/>
            <a:ext cx="1113940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chửi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</a:p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cởi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...</a:t>
            </a:r>
          </a:p>
          <a:p>
            <a:pPr algn="just"/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435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72" y="619932"/>
            <a:ext cx="11577235" cy="531263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EBD34-00F3-4653-9C0D-1CD6A42571C3}"/>
              </a:ext>
            </a:extLst>
          </p:cNvPr>
          <p:cNvSpPr txBox="1"/>
          <p:nvPr/>
        </p:nvSpPr>
        <p:spPr>
          <a:xfrm>
            <a:off x="569029" y="925433"/>
            <a:ext cx="10286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22222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222222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222222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4: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27386-70C8-4311-A49D-03219F66690A}"/>
              </a:ext>
            </a:extLst>
          </p:cNvPr>
          <p:cNvSpPr txBox="1"/>
          <p:nvPr/>
        </p:nvSpPr>
        <p:spPr>
          <a:xfrm>
            <a:off x="366792" y="1565230"/>
            <a:ext cx="611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B64FC-C076-469E-8CE4-FBD0057C2C7D}"/>
              </a:ext>
            </a:extLst>
          </p:cNvPr>
          <p:cNvSpPr txBox="1"/>
          <p:nvPr/>
        </p:nvSpPr>
        <p:spPr>
          <a:xfrm>
            <a:off x="366792" y="2062159"/>
            <a:ext cx="611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082ECE-C745-4845-A57B-C4DFA77BC2A3}"/>
              </a:ext>
            </a:extLst>
          </p:cNvPr>
          <p:cNvSpPr txBox="1"/>
          <p:nvPr/>
        </p:nvSpPr>
        <p:spPr>
          <a:xfrm>
            <a:off x="467911" y="2858932"/>
            <a:ext cx="1125617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9027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5502278A-5AA4-4FA2-8B38-8AC49B1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790413"/>
            <a:ext cx="11271675" cy="564138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898B9-457B-489A-A9CF-8D66335B16C7}"/>
              </a:ext>
            </a:extLst>
          </p:cNvPr>
          <p:cNvSpPr txBox="1"/>
          <p:nvPr/>
        </p:nvSpPr>
        <p:spPr>
          <a:xfrm>
            <a:off x="666160" y="1348946"/>
            <a:ext cx="1107741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Thu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7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29897"/>
            <a:ext cx="11225180" cy="47114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EB1E1-795E-4983-AD18-6E55D47BE2DF}"/>
              </a:ext>
            </a:extLst>
          </p:cNvPr>
          <p:cNvSpPr txBox="1"/>
          <p:nvPr/>
        </p:nvSpPr>
        <p:spPr>
          <a:xfrm>
            <a:off x="856282" y="1443841"/>
            <a:ext cx="107666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(ý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44" y="945396"/>
            <a:ext cx="11349167" cy="53314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F09BC6-5607-4651-A89D-058AA5C0F7F7}"/>
              </a:ext>
            </a:extLst>
          </p:cNvPr>
          <p:cNvSpPr txBox="1"/>
          <p:nvPr/>
        </p:nvSpPr>
        <p:spPr>
          <a:xfrm>
            <a:off x="794288" y="1105129"/>
            <a:ext cx="10984423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2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45397"/>
            <a:ext cx="11194184" cy="520743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72CB2-5C4C-4DC6-9DFB-5A8156BBE195}"/>
              </a:ext>
            </a:extLst>
          </p:cNvPr>
          <p:cNvSpPr txBox="1"/>
          <p:nvPr/>
        </p:nvSpPr>
        <p:spPr>
          <a:xfrm>
            <a:off x="732295" y="1597135"/>
            <a:ext cx="10890675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nhút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lùi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0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29" y="559021"/>
            <a:ext cx="11271676" cy="133177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2402237"/>
            <a:ext cx="11271675" cy="389674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53609-28ED-4322-9FF4-66C861DD4284}"/>
              </a:ext>
            </a:extLst>
          </p:cNvPr>
          <p:cNvSpPr txBox="1"/>
          <p:nvPr/>
        </p:nvSpPr>
        <p:spPr>
          <a:xfrm>
            <a:off x="744031" y="747236"/>
            <a:ext cx="109216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II. RÈN KĨ NĂNG VIẾT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ÀI VĂN TRÌNH BÀY Ý KIẾN VỀ MỘT HIỆN TƯỢNG TRONG ĐỜI SỐNG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35CBE-36FD-41AE-8E62-B36D9209FB8F}"/>
              </a:ext>
            </a:extLst>
          </p:cNvPr>
          <p:cNvSpPr txBox="1"/>
          <p:nvPr/>
        </p:nvSpPr>
        <p:spPr>
          <a:xfrm>
            <a:off x="744031" y="2647920"/>
            <a:ext cx="611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BAC53D-4A02-4EDB-803D-CFA498448C22}"/>
              </a:ext>
            </a:extLst>
          </p:cNvPr>
          <p:cNvSpPr txBox="1"/>
          <p:nvPr/>
        </p:nvSpPr>
        <p:spPr>
          <a:xfrm>
            <a:off x="744031" y="3219248"/>
            <a:ext cx="109216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4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512526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271675" cy="48135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7F88F-4C12-4B12-8E33-B8AEF9F821ED}"/>
              </a:ext>
            </a:extLst>
          </p:cNvPr>
          <p:cNvSpPr txBox="1"/>
          <p:nvPr/>
        </p:nvSpPr>
        <p:spPr>
          <a:xfrm>
            <a:off x="1088757" y="574917"/>
            <a:ext cx="2800756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52170-1FE8-487B-B351-33E0CE4A1752}"/>
              </a:ext>
            </a:extLst>
          </p:cNvPr>
          <p:cNvSpPr txBox="1"/>
          <p:nvPr/>
        </p:nvSpPr>
        <p:spPr>
          <a:xfrm>
            <a:off x="701298" y="1857435"/>
            <a:ext cx="1092167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Ai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0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722808"/>
            <a:ext cx="11256177" cy="555400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A3F8B-5862-4570-848F-5D98B22FC2E1}"/>
              </a:ext>
            </a:extLst>
          </p:cNvPr>
          <p:cNvSpPr txBox="1"/>
          <p:nvPr/>
        </p:nvSpPr>
        <p:spPr>
          <a:xfrm>
            <a:off x="736282" y="994028"/>
            <a:ext cx="10921671" cy="5011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344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759417"/>
            <a:ext cx="11380163" cy="564138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DF5B7-435A-4FDF-A42F-C0FB5D826B7E}"/>
              </a:ext>
            </a:extLst>
          </p:cNvPr>
          <p:cNvSpPr txBox="1"/>
          <p:nvPr/>
        </p:nvSpPr>
        <p:spPr>
          <a:xfrm>
            <a:off x="735902" y="1051267"/>
            <a:ext cx="1104641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“Khi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4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62373"/>
            <a:ext cx="11240678" cy="51454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E9B87-8191-4A06-8291-48EE6DEE383C}"/>
              </a:ext>
            </a:extLst>
          </p:cNvPr>
          <p:cNvSpPr txBox="1"/>
          <p:nvPr/>
        </p:nvSpPr>
        <p:spPr>
          <a:xfrm>
            <a:off x="720784" y="4360277"/>
            <a:ext cx="109371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77585-31E3-4139-BEA1-F5163321841A}"/>
              </a:ext>
            </a:extLst>
          </p:cNvPr>
          <p:cNvSpPr txBox="1"/>
          <p:nvPr/>
        </p:nvSpPr>
        <p:spPr>
          <a:xfrm>
            <a:off x="720783" y="1735004"/>
            <a:ext cx="109371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56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69" y="464950"/>
            <a:ext cx="11608231" cy="626131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9A87D-A5FF-488B-87AA-03C36CA8A0D3}"/>
              </a:ext>
            </a:extLst>
          </p:cNvPr>
          <p:cNvSpPr txBox="1"/>
          <p:nvPr/>
        </p:nvSpPr>
        <p:spPr>
          <a:xfrm>
            <a:off x="871780" y="632120"/>
            <a:ext cx="611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70D39-10CE-4C68-8F89-E9526A27D675}"/>
              </a:ext>
            </a:extLst>
          </p:cNvPr>
          <p:cNvSpPr txBox="1"/>
          <p:nvPr/>
        </p:nvSpPr>
        <p:spPr>
          <a:xfrm>
            <a:off x="468824" y="1198461"/>
            <a:ext cx="611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C189E4-7EEF-44C2-A76F-FE060DFEAC2E}"/>
              </a:ext>
            </a:extLst>
          </p:cNvPr>
          <p:cNvSpPr txBox="1"/>
          <p:nvPr/>
        </p:nvSpPr>
        <p:spPr>
          <a:xfrm>
            <a:off x="468824" y="1630937"/>
            <a:ext cx="112543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?)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tabLst>
                <a:tab pos="26225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 về các con vật nuôi trong nhà: 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chó, mèo, gà, chuột hamster, rùa cảnh; chim cảnh,..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Ghi lại những thông tin về vật nuôi: Vật nuôi khác động vật hoang dã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ợi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ích của vật nuôi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9700"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272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525" y="1704813"/>
            <a:ext cx="11209682" cy="413804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8FFD3F-86C6-460B-91E2-8BFEC39AC057}"/>
              </a:ext>
            </a:extLst>
          </p:cNvPr>
          <p:cNvSpPr txBox="1"/>
          <p:nvPr/>
        </p:nvSpPr>
        <p:spPr>
          <a:xfrm>
            <a:off x="794289" y="2060386"/>
            <a:ext cx="11030918" cy="3426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1397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 là những con vật nuôi?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97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biết tên những con vật nuôi nào? Nhà em có vật nuôi không?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97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Vật nuôi có những ưu điểm và hạn chế gì?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97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Nên hay không nên có vật nuôi trong nhà?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2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76393"/>
            <a:ext cx="11256177" cy="517643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D57FAC-B3E5-480B-B9D2-59D33BAA5E2A}"/>
              </a:ext>
            </a:extLst>
          </p:cNvPr>
          <p:cNvSpPr txBox="1"/>
          <p:nvPr/>
        </p:nvSpPr>
        <p:spPr>
          <a:xfrm>
            <a:off x="902776" y="1402479"/>
            <a:ext cx="10720193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bài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Nêu v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đề cần bàn luận (Nên hay không nên có vật nuôi trong nhà?).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bài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Lần lượt trình bày ý kiến của em theo một tr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tự nhất định để làm sáng tỏ vấn đề đã nêu ở mở bài. Tuỳ vào ý kiến (Nên hay không nên có vật nuôi trong nhà?) để trình bày các lí lẽ và bằng chứng. Ví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4384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 có vật nuôi trong nhà (ý kiến).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47015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các lí lẽ để làm rõ vì sao nên có vật nuôi trong nhà (lí lẽ).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4384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các bằng chứng cụ thế về lợi ích của vật nuôi (bằng chứng).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 ý: Nếu em cho rằng không nên có vật nuôi trong nhà thì cũng cần nêu lí lẽ và bằng chứng.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 bài: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Khẳng định lại ý kiến của em; đề xuất các biện pháp bảo vệ và thái độ 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xử vói vật nuôi.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302672" cy="409934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58D66-9F55-4353-91A9-B883484BB707}"/>
              </a:ext>
            </a:extLst>
          </p:cNvPr>
          <p:cNvSpPr txBox="1"/>
          <p:nvPr/>
        </p:nvSpPr>
        <p:spPr>
          <a:xfrm>
            <a:off x="751781" y="1754274"/>
            <a:ext cx="10937169" cy="3426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Viết bài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theo dàn ý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hỉnh sửa bài viết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87655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 tra, nhận biết các l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về dàn ý.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,...).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2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A8972BDD-0327-42B7-9151-63E5F0EFE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2107768"/>
            <a:ext cx="11070197" cy="3595607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0C953-79EC-48A8-8BD0-51C15A4844D4}"/>
              </a:ext>
            </a:extLst>
          </p:cNvPr>
          <p:cNvSpPr txBox="1"/>
          <p:nvPr/>
        </p:nvSpPr>
        <p:spPr>
          <a:xfrm>
            <a:off x="5133815" y="477688"/>
            <a:ext cx="3320483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84331-F035-4E34-BC56-B4AFBF441D51}"/>
              </a:ext>
            </a:extLst>
          </p:cNvPr>
          <p:cNvSpPr txBox="1"/>
          <p:nvPr/>
        </p:nvSpPr>
        <p:spPr>
          <a:xfrm>
            <a:off x="569030" y="2828835"/>
            <a:ext cx="11053940" cy="1687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Theotôi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735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690926"/>
            <a:ext cx="11364665" cy="570987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D7739-BDF8-4EC0-B978-ED58D6EFE953}"/>
              </a:ext>
            </a:extLst>
          </p:cNvPr>
          <p:cNvSpPr txBox="1"/>
          <p:nvPr/>
        </p:nvSpPr>
        <p:spPr>
          <a:xfrm>
            <a:off x="681658" y="1099038"/>
            <a:ext cx="1113940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Khoa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tri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7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239863"/>
            <a:ext cx="11225180" cy="463399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2A812-31D7-40E3-9F04-9B0BCF68605B}"/>
              </a:ext>
            </a:extLst>
          </p:cNvPr>
          <p:cNvSpPr txBox="1"/>
          <p:nvPr/>
        </p:nvSpPr>
        <p:spPr>
          <a:xfrm>
            <a:off x="716797" y="1580108"/>
            <a:ext cx="1090617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40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9DF08EC-5205-4500-9D28-7AA3F455E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12187238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2930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84881"/>
            <a:ext cx="11039201" cy="4695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DD87D-377A-4494-AC99-0B53EF857DFC}"/>
              </a:ext>
            </a:extLst>
          </p:cNvPr>
          <p:cNvSpPr txBox="1"/>
          <p:nvPr/>
        </p:nvSpPr>
        <p:spPr>
          <a:xfrm>
            <a:off x="653891" y="1351508"/>
            <a:ext cx="1086947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29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966" y="774915"/>
            <a:ext cx="11360258" cy="58583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77734-B285-4AFD-A16D-BAEB73F917D7}"/>
              </a:ext>
            </a:extLst>
          </p:cNvPr>
          <p:cNvSpPr txBox="1"/>
          <p:nvPr/>
        </p:nvSpPr>
        <p:spPr>
          <a:xfrm>
            <a:off x="728154" y="884916"/>
            <a:ext cx="10782945" cy="5573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6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6C03F1A-FD8C-4CC8-837F-38007E89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1218723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8253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557938"/>
            <a:ext cx="11209682" cy="57498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865CF-E144-4083-97FA-4A60FB4DAA9D}"/>
              </a:ext>
            </a:extLst>
          </p:cNvPr>
          <p:cNvSpPr txBox="1"/>
          <p:nvPr/>
        </p:nvSpPr>
        <p:spPr>
          <a:xfrm>
            <a:off x="775029" y="839364"/>
            <a:ext cx="1079768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8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054" y="497028"/>
            <a:ext cx="4494509" cy="6188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256177" cy="46262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39ED59-215A-4794-81DC-0584C033D636}"/>
              </a:ext>
            </a:extLst>
          </p:cNvPr>
          <p:cNvSpPr txBox="1"/>
          <p:nvPr/>
        </p:nvSpPr>
        <p:spPr>
          <a:xfrm>
            <a:off x="4076054" y="574468"/>
            <a:ext cx="611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 CÁO SẢN PHẨM VIẾT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95A1E3-0555-4898-9B72-79A9AB9B829B}"/>
              </a:ext>
            </a:extLst>
          </p:cNvPr>
          <p:cNvSpPr txBox="1"/>
          <p:nvPr/>
        </p:nvSpPr>
        <p:spPr>
          <a:xfrm>
            <a:off x="778790" y="1904063"/>
            <a:ext cx="10844179" cy="3666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(Sau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GV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game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hay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  <a:tabLst>
                <a:tab pos="228600" algn="l"/>
                <a:tab pos="138684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ình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  <a:tabLst>
                <a:tab pos="228600" algn="l"/>
                <a:tab pos="138684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rubric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1D1B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tabLst>
                <a:tab pos="228600" algn="l"/>
                <a:tab pos="138684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  <a:tabLst>
                <a:tab pos="228600" algn="l"/>
                <a:tab pos="138684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  <a:tabLst>
                <a:tab pos="228600" algn="l"/>
                <a:tab pos="138684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HS.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84881"/>
            <a:ext cx="11008204" cy="4804475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67432-4120-4F68-9B82-F0A60DAF426D}"/>
              </a:ext>
            </a:extLst>
          </p:cNvPr>
          <p:cNvSpPr txBox="1"/>
          <p:nvPr/>
        </p:nvSpPr>
        <p:spPr>
          <a:xfrm>
            <a:off x="940231" y="1258142"/>
            <a:ext cx="10962468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 bài</a:t>
            </a:r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Giới thiệu hiện t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</a:t>
            </a:r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(vấn 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ề) cần bàn luận.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bài</a:t>
            </a:r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Ð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ra ý kiến bàn luận.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Ý 1 (lí lẽ, bằng chứng)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Ý 2 (lí lẽ, bằng chứng)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Ý 3 (lí lẽ, bằng chứng)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+…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 bài</a:t>
            </a:r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Khẳng 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ịnh lại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kiến của bản thân.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728420"/>
            <a:ext cx="11240678" cy="55948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C9BFC-AF94-4614-865C-E392299724A2}"/>
              </a:ext>
            </a:extLst>
          </p:cNvPr>
          <p:cNvSpPr txBox="1"/>
          <p:nvPr/>
        </p:nvSpPr>
        <p:spPr>
          <a:xfrm>
            <a:off x="1104255" y="947101"/>
            <a:ext cx="611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99A3B-A104-4BD6-92D3-7DF1F27FDFD9}"/>
              </a:ext>
            </a:extLst>
          </p:cNvPr>
          <p:cNvSpPr txBox="1"/>
          <p:nvPr/>
        </p:nvSpPr>
        <p:spPr>
          <a:xfrm>
            <a:off x="878996" y="1520936"/>
            <a:ext cx="611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F472A8-09C6-4F00-80BC-550BB6C5B21C}"/>
              </a:ext>
            </a:extLst>
          </p:cNvPr>
          <p:cNvSpPr txBox="1"/>
          <p:nvPr/>
        </p:nvSpPr>
        <p:spPr>
          <a:xfrm>
            <a:off x="2220912" y="1536502"/>
            <a:ext cx="611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7FB693-B6BB-4494-9A8B-C9660F39E088}"/>
              </a:ext>
            </a:extLst>
          </p:cNvPr>
          <p:cNvSpPr txBox="1"/>
          <p:nvPr/>
        </p:nvSpPr>
        <p:spPr>
          <a:xfrm>
            <a:off x="685800" y="2089451"/>
            <a:ext cx="109371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AA49E5-E835-47FE-B19F-F29A3A276857}"/>
              </a:ext>
            </a:extLst>
          </p:cNvPr>
          <p:cNvSpPr txBox="1"/>
          <p:nvPr/>
        </p:nvSpPr>
        <p:spPr>
          <a:xfrm>
            <a:off x="685800" y="3063349"/>
            <a:ext cx="611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15E609-8598-4C38-84A1-52F8D610608D}"/>
              </a:ext>
            </a:extLst>
          </p:cNvPr>
          <p:cNvSpPr txBox="1"/>
          <p:nvPr/>
        </p:nvSpPr>
        <p:spPr>
          <a:xfrm>
            <a:off x="1881485" y="3070966"/>
            <a:ext cx="9836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5251AB-C5C3-4265-8FDD-EB3CE8CCAA90}"/>
              </a:ext>
            </a:extLst>
          </p:cNvPr>
          <p:cNvSpPr txBox="1"/>
          <p:nvPr/>
        </p:nvSpPr>
        <p:spPr>
          <a:xfrm>
            <a:off x="685800" y="3601029"/>
            <a:ext cx="100878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F6359F-B944-4372-8477-F5041AAA5D5D}"/>
              </a:ext>
            </a:extLst>
          </p:cNvPr>
          <p:cNvSpPr txBox="1"/>
          <p:nvPr/>
        </p:nvSpPr>
        <p:spPr>
          <a:xfrm>
            <a:off x="726860" y="4603826"/>
            <a:ext cx="10937169" cy="1280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138684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Xem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sửa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rút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kinh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138684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sửa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bổ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chỗ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chưa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nghiệm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6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D446B8-5E17-4C4D-8905-58B34224F664}"/>
              </a:ext>
            </a:extLst>
          </p:cNvPr>
          <p:cNvSpPr txBox="1"/>
          <p:nvPr/>
        </p:nvSpPr>
        <p:spPr>
          <a:xfrm>
            <a:off x="2452607" y="566147"/>
            <a:ext cx="611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38684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Phiếu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24418-EC35-48F5-8DC8-9A8CB3BC1919}"/>
              </a:ext>
            </a:extLst>
          </p:cNvPr>
          <p:cNvSpPr txBox="1"/>
          <p:nvPr/>
        </p:nvSpPr>
        <p:spPr>
          <a:xfrm>
            <a:off x="1184063" y="1179508"/>
            <a:ext cx="105853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38684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:..........................................................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138684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:.................................................................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C2F71BF-181B-4040-9D70-FE1BCC204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5879"/>
              </p:ext>
            </p:extLst>
          </p:nvPr>
        </p:nvGraphicFramePr>
        <p:xfrm>
          <a:off x="422595" y="2313897"/>
          <a:ext cx="11346810" cy="4389120"/>
        </p:xfrm>
        <a:graphic>
          <a:graphicData uri="http://schemas.openxmlformats.org/drawingml/2006/table">
            <a:tbl>
              <a:tblPr/>
              <a:tblGrid>
                <a:gridCol w="3837597">
                  <a:extLst>
                    <a:ext uri="{9D8B030D-6E8A-4147-A177-3AD203B41FA5}">
                      <a16:colId xmlns:a16="http://schemas.microsoft.com/office/drawing/2014/main" val="216228621"/>
                    </a:ext>
                  </a:extLst>
                </a:gridCol>
                <a:gridCol w="7509213">
                  <a:extLst>
                    <a:ext uri="{9D8B030D-6E8A-4147-A177-3AD203B41FA5}">
                      <a16:colId xmlns:a16="http://schemas.microsoft.com/office/drawing/2014/main" val="331955630"/>
                    </a:ext>
                  </a:extLst>
                </a:gridCol>
              </a:tblGrid>
              <a:tr h="28883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Yêu cầu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Gợi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ý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sửa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434771"/>
                  </a:ext>
                </a:extLst>
              </a:tr>
              <a:tr h="387597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 được hiện tượng (vấn đề) cần bàn luận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Ðọc lại phần MB, nếu chưa thấy hiện tượng (vấn đề) cần bàn luận thì phải nêu cho rõ.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128881"/>
                  </a:ext>
                </a:extLst>
              </a:tr>
              <a:tr h="775194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 hiện được ý kiến (tình cảm, thái độ, cách đánh giá,…) của người viết về hiện tượng (vấn đề)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Bổ sung những câu tình cảm, thái độ, cách đánh giá về hiện tượng (vấn đề) nếu thấy còn thiếu.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911040"/>
                  </a:ext>
                </a:extLst>
              </a:tr>
              <a:tr h="581396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Ðưa ra được những lí lẽ, bằng chứng  để bài viết có sức thuyết phục.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Kiểm tra các lí lẽ bằng chứng, nếu lí lẽ chưa chắc chắn, bằng chứng chưa tiêu biểu hoặc còn thiếu thì phải chỉnh sửa, thay thế, bổ sung.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720569"/>
                  </a:ext>
                </a:extLst>
              </a:tr>
              <a:tr h="387597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Ðảm bảo các yêu cầu về chính tả và diễn đạt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sửa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300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73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9111</Words>
  <PresentationFormat>Widescreen</PresentationFormat>
  <Paragraphs>330</Paragraphs>
  <Slides>65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Calibri</vt:lpstr>
      <vt:lpstr>Calibri Light</vt:lpstr>
      <vt:lpstr>Cambria</vt:lpstr>
      <vt:lpstr>Constantia</vt:lpstr>
      <vt:lpstr>Noto Sans Symbols</vt:lpstr>
      <vt:lpstr>Times New Roman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2021-08-07T03:37:32Z</dcterms:created>
  <dcterms:modified xsi:type="dcterms:W3CDTF">2021-11-14T14:02:37Z</dcterms:modified>
</cp:coreProperties>
</file>